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468" r:id="rId1"/>
    <p:sldMasterId id="2147484471" r:id="rId2"/>
    <p:sldMasterId id="2147484477" r:id="rId3"/>
    <p:sldMasterId id="2147484479" r:id="rId4"/>
    <p:sldMasterId id="2147484481" r:id="rId5"/>
    <p:sldMasterId id="2147484498" r:id="rId6"/>
  </p:sldMasterIdLst>
  <p:notesMasterIdLst>
    <p:notesMasterId r:id="rId12"/>
  </p:notesMasterIdLst>
  <p:handoutMasterIdLst>
    <p:handoutMasterId r:id="rId13"/>
  </p:handoutMasterIdLst>
  <p:sldIdLst>
    <p:sldId id="540" r:id="rId7"/>
    <p:sldId id="4343" r:id="rId8"/>
    <p:sldId id="4344" r:id="rId9"/>
    <p:sldId id="4345" r:id="rId10"/>
    <p:sldId id="4346" r:id="rId11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3120">
          <p15:clr>
            <a:srgbClr val="A4A3A4"/>
          </p15:clr>
        </p15:guide>
        <p15:guide id="3" pos="3982">
          <p15:clr>
            <a:srgbClr val="A4A3A4"/>
          </p15:clr>
        </p15:guide>
        <p15:guide id="4" pos="1124">
          <p15:clr>
            <a:srgbClr val="A4A3A4"/>
          </p15:clr>
        </p15:guide>
        <p15:guide id="5" pos="81">
          <p15:clr>
            <a:srgbClr val="A4A3A4"/>
          </p15:clr>
        </p15:guide>
        <p15:guide id="6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008000"/>
    <a:srgbClr val="0000FF"/>
    <a:srgbClr val="005500"/>
    <a:srgbClr val="FFFF66"/>
    <a:srgbClr val="88F0A1"/>
    <a:srgbClr val="E0FFC1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1" autoAdjust="0"/>
    <p:restoredTop sz="99886" autoAdjust="0"/>
  </p:normalViewPr>
  <p:slideViewPr>
    <p:cSldViewPr snapToObjects="1" showGuides="1">
      <p:cViewPr varScale="1">
        <p:scale>
          <a:sx n="105" d="100"/>
          <a:sy n="105" d="100"/>
        </p:scale>
        <p:origin x="639" y="57"/>
      </p:cViewPr>
      <p:guideLst>
        <p:guide orient="horz" pos="482"/>
        <p:guide pos="3120"/>
        <p:guide pos="3982"/>
        <p:guide pos="1124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9" d="100"/>
          <a:sy n="89" d="100"/>
        </p:scale>
        <p:origin x="-3864" y="-12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8251" cy="49752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775" y="0"/>
            <a:ext cx="2948251" cy="49752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62A670-D454-4CD6-8AD3-21EEBEF9CACB}" type="datetimeFigureOut">
              <a:rPr lang="ko-KR" altLang="en-US"/>
              <a:pPr>
                <a:defRPr/>
              </a:pPr>
              <a:t>2022-06-29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40229"/>
            <a:ext cx="2948251" cy="49752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775" y="9440229"/>
            <a:ext cx="2948251" cy="49752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A38410-E999-452D-B49C-B426EA98A7C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8192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3" rIns="92227" bIns="46113" numCol="1" anchor="t" anchorCtr="0" compatLnSpc="1">
            <a:prstTxWarp prst="textNoShape">
              <a:avLst/>
            </a:prstTxWarp>
          </a:bodyPr>
          <a:lstStyle>
            <a:lvl1pPr algn="l" defTabSz="922244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5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3" rIns="92227" bIns="46113" numCol="1" anchor="t" anchorCtr="0" compatLnSpc="1">
            <a:prstTxWarp prst="textNoShape">
              <a:avLst/>
            </a:prstTxWarp>
          </a:bodyPr>
          <a:lstStyle>
            <a:lvl1pPr algn="r" defTabSz="922244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6" y="4720908"/>
            <a:ext cx="5448305" cy="44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3" rIns="92227" bIns="46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0229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3" rIns="92227" bIns="46113" numCol="1" anchor="b" anchorCtr="0" compatLnSpc="1">
            <a:prstTxWarp prst="textNoShape">
              <a:avLst/>
            </a:prstTxWarp>
          </a:bodyPr>
          <a:lstStyle>
            <a:lvl1pPr algn="l" defTabSz="922244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5" y="9440229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3" rIns="92227" bIns="46113" numCol="1" anchor="b" anchorCtr="0" compatLnSpc="1">
            <a:prstTxWarp prst="textNoShape">
              <a:avLst/>
            </a:prstTxWarp>
          </a:bodyPr>
          <a:lstStyle>
            <a:lvl1pPr algn="r" defTabSz="922244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7BBB7F-EEE1-46AC-8613-D85348C314A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8074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7BBB7F-EEE1-46AC-8613-D85348C314A0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83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10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3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25B89F5-4F20-4BED-9090-CA82E692DF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95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09E894-8A1D-423E-AD36-5F0CA960F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353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503AEEB-484F-49D2-B48F-8D3383213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59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39D8410-A3E1-4A4E-9C23-428F34AD5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420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DCF6CF-080F-4F2E-8A03-EA55A327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780084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82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7459232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3300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3">
            <a:extLst>
              <a:ext uri="{FF2B5EF4-FFF2-40B4-BE49-F238E27FC236}">
                <a16:creationId xmlns:a16="http://schemas.microsoft.com/office/drawing/2014/main" id="{4CEBE397-8771-465D-94B6-0F2E2FDE790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89340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86B4A49A-67C3-4FAD-B801-0F6FD02DDC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536" y="6540539"/>
            <a:ext cx="1080000" cy="27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" name="Line 2">
            <a:extLst>
              <a:ext uri="{FF2B5EF4-FFF2-40B4-BE49-F238E27FC236}">
                <a16:creationId xmlns:a16="http://schemas.microsoft.com/office/drawing/2014/main" id="{6172A490-577F-4CBC-8A09-F377EB588DE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488786"/>
            <a:ext cx="9550669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985129C-7DC1-416B-A62D-5E1E14CE46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659108" y="284740"/>
            <a:ext cx="1114679" cy="21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3310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 userDrawn="1"/>
        </p:nvSpPr>
        <p:spPr bwMode="auto">
          <a:xfrm>
            <a:off x="0" y="0"/>
            <a:ext cx="2865438" cy="68580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000" b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57263" y="1701800"/>
            <a:ext cx="1133475" cy="1295400"/>
          </a:xfrm>
          <a:prstGeom prst="rect">
            <a:avLst/>
          </a:prstGeom>
          <a:noFill/>
          <a:ln w="28575">
            <a:solidFill>
              <a:srgbClr val="D8BF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본질 집중</a:t>
            </a:r>
            <a:endParaRPr kumimoji="0" lang="en-US" altLang="ko-KR" sz="160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깊은 사고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88950" y="2860675"/>
            <a:ext cx="1133475" cy="1295400"/>
          </a:xfrm>
          <a:prstGeom prst="rect">
            <a:avLst/>
          </a:prstGeom>
          <a:noFill/>
          <a:ln w="28575">
            <a:solidFill>
              <a:srgbClr val="A8C68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새로운 시도</a:t>
            </a:r>
            <a:endParaRPr kumimoji="0" lang="en-US" altLang="ko-KR" sz="160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집요한 실행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55688" y="4038600"/>
            <a:ext cx="1133475" cy="1295400"/>
          </a:xfrm>
          <a:prstGeom prst="rect">
            <a:avLst/>
          </a:prstGeom>
          <a:noFill/>
          <a:ln w="28575">
            <a:solidFill>
              <a:srgbClr val="FB57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정직과 신의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101600" y="203200"/>
            <a:ext cx="25050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ko-KR" sz="1800" i="1" dirty="0">
                <a:solidFill>
                  <a:srgbClr val="C40037"/>
                </a:solidFill>
                <a:latin typeface="Arial Narrow"/>
                <a:ea typeface="LG스마트체 Regular"/>
                <a:cs typeface="Times New Roman" pitchFamily="18" charset="0"/>
              </a:rPr>
              <a:t>Inside</a:t>
            </a:r>
            <a:r>
              <a:rPr lang="ko-KR" altLang="en-US" sz="1800" i="1" dirty="0">
                <a:solidFill>
                  <a:srgbClr val="C40037"/>
                </a:solidFill>
                <a:latin typeface="Arial Narrow"/>
                <a:ea typeface="LG스마트체 Regular"/>
                <a:cs typeface="Times New Roman" pitchFamily="18" charset="0"/>
              </a:rPr>
              <a:t> </a:t>
            </a:r>
            <a:r>
              <a:rPr lang="en-US" altLang="ko-KR" sz="1800" i="1" dirty="0">
                <a:solidFill>
                  <a:srgbClr val="C40037"/>
                </a:solidFill>
                <a:latin typeface="Arial Narrow"/>
                <a:ea typeface="LG스마트체 Regular"/>
                <a:cs typeface="Times New Roman" pitchFamily="18" charset="0"/>
              </a:rPr>
              <a:t>your life !</a:t>
            </a:r>
          </a:p>
        </p:txBody>
      </p:sp>
      <p:sp>
        <p:nvSpPr>
          <p:cNvPr id="7" name="직사각형 3"/>
          <p:cNvSpPr>
            <a:spLocks noChangeArrowheads="1"/>
          </p:cNvSpPr>
          <p:nvPr userDrawn="1"/>
        </p:nvSpPr>
        <p:spPr bwMode="auto">
          <a:xfrm>
            <a:off x="4514850" y="171450"/>
            <a:ext cx="868363" cy="357188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FF0000"/>
                </a:solidFill>
                <a:latin typeface="Arial Narrow"/>
                <a:ea typeface="LG스마트체 Regular"/>
              </a:rPr>
              <a:t>사내한</a:t>
            </a:r>
            <a:endParaRPr lang="en-US" altLang="ko-KR" sz="1200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17333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2FB3310-8E5E-43DD-9DBE-257FD62C8EA6}" type="datetime1">
              <a:rPr lang="ko-KR" altLang="en-US" smtClean="0"/>
              <a:t>2022-06-29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5935801-2F00-4270-B5DD-CD114FF51B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196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58081" y="6484711"/>
            <a:ext cx="231140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r>
              <a:rPr lang="en-US" altLang="ko-KR" dirty="0"/>
              <a:t>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057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57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22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 userDrawn="1"/>
        </p:nvSpPr>
        <p:spPr bwMode="auto">
          <a:xfrm>
            <a:off x="0" y="0"/>
            <a:ext cx="2865438" cy="685800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000" b="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57263" y="1701800"/>
            <a:ext cx="1133475" cy="1295400"/>
          </a:xfrm>
          <a:prstGeom prst="rect">
            <a:avLst/>
          </a:prstGeom>
          <a:noFill/>
          <a:ln w="28575">
            <a:solidFill>
              <a:srgbClr val="D8BF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본질 집중</a:t>
            </a:r>
            <a:endParaRPr kumimoji="0" lang="en-US" altLang="ko-KR" sz="160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깊은 사고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88950" y="2860675"/>
            <a:ext cx="1133475" cy="1295400"/>
          </a:xfrm>
          <a:prstGeom prst="rect">
            <a:avLst/>
          </a:prstGeom>
          <a:noFill/>
          <a:ln w="28575">
            <a:solidFill>
              <a:srgbClr val="A8C68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새로운 시도</a:t>
            </a:r>
            <a:endParaRPr kumimoji="0" lang="en-US" altLang="ko-KR" sz="1600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집요한 실행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55688" y="4038600"/>
            <a:ext cx="1133475" cy="1295400"/>
          </a:xfrm>
          <a:prstGeom prst="rect">
            <a:avLst/>
          </a:prstGeom>
          <a:noFill/>
          <a:ln w="28575">
            <a:solidFill>
              <a:srgbClr val="FB57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정직과 신의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101600" y="203200"/>
            <a:ext cx="25050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ko-KR" sz="1800" i="1" dirty="0">
                <a:solidFill>
                  <a:srgbClr val="C40037"/>
                </a:solidFill>
                <a:latin typeface="Arial Narrow"/>
                <a:ea typeface="LG스마트체 Regular"/>
                <a:cs typeface="Times New Roman" pitchFamily="18" charset="0"/>
              </a:rPr>
              <a:t>Inside</a:t>
            </a:r>
            <a:r>
              <a:rPr lang="ko-KR" altLang="en-US" sz="1800" i="1" dirty="0">
                <a:solidFill>
                  <a:srgbClr val="C40037"/>
                </a:solidFill>
                <a:latin typeface="Arial Narrow"/>
                <a:ea typeface="LG스마트체 Regular"/>
                <a:cs typeface="Times New Roman" pitchFamily="18" charset="0"/>
              </a:rPr>
              <a:t> </a:t>
            </a:r>
            <a:r>
              <a:rPr lang="en-US" altLang="ko-KR" sz="1800" i="1" dirty="0">
                <a:solidFill>
                  <a:srgbClr val="C40037"/>
                </a:solidFill>
                <a:latin typeface="Arial Narrow"/>
                <a:ea typeface="LG스마트체 Regular"/>
                <a:cs typeface="Times New Roman" pitchFamily="18" charset="0"/>
              </a:rPr>
              <a:t>your life !</a:t>
            </a:r>
          </a:p>
        </p:txBody>
      </p:sp>
    </p:spTree>
    <p:extLst>
      <p:ext uri="{BB962C8B-B14F-4D97-AF65-F5344CB8AC3E}">
        <p14:creationId xmlns:p14="http://schemas.microsoft.com/office/powerpoint/2010/main" val="198644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6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2FB3310-8E5E-43DD-9DBE-257FD62C8EA6}" type="datetime1">
              <a:rPr lang="ko-KR" altLang="en-US" smtClean="0"/>
              <a:t>2022-06-29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5935801-2F00-4270-B5DD-CD114FF51B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50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1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id="{0A2D1877-4457-4C5D-8068-20B4BB1F937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625793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5C379D1F-9737-43E2-A02A-27E7165DB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469F83-092D-4527-A149-38D8E8C8CE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8" name="Line 3">
            <a:extLst>
              <a:ext uri="{FF2B5EF4-FFF2-40B4-BE49-F238E27FC236}">
                <a16:creationId xmlns:a16="http://schemas.microsoft.com/office/drawing/2014/main" id="{DC4678BC-7E58-4D22-8040-57F979B97F4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95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7376B7C-A571-4DA0-8DD1-BB3052860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49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39AB1FB-9DF6-4794-889E-0018CC29558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dirty="0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2A4ACCC-43D7-4D7E-95BA-D3A3F58ECA9B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r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dirty="0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55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LG스마트체 Regular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LG스마트체 Regular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LG스마트체 Regular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LG스마트체 Regular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dirty="0">
              <a:solidFill>
                <a:prstClr val="black"/>
              </a:solidFill>
              <a:latin typeface="LG스마트체2.0 Regular" pitchFamily="50" charset="-127"/>
              <a:ea typeface="LG스마트체2.0 Regular" pitchFamily="50" charset="-127"/>
            </a:endParaRP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93663" y="6453336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522060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" name="슬라이드 번호 개체 틀 5"/>
          <p:cNvSpPr txBox="1">
            <a:spLocks/>
          </p:cNvSpPr>
          <p:nvPr userDrawn="1"/>
        </p:nvSpPr>
        <p:spPr>
          <a:xfrm>
            <a:off x="3798094" y="647900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fld id="{F7A74BF9-5870-42E7-84E9-3566DB235430}" type="slidenum">
              <a:rPr lang="ko-KR" altLang="en-US" sz="1100" b="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r>
              <a:rPr lang="ko-KR" altLang="en-US" sz="1100" b="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altLang="ko-KR" sz="1100" b="0" dirty="0">
                <a:solidFill>
                  <a:schemeClr val="tx1"/>
                </a:solidFill>
                <a:latin typeface="Arial Narrow" pitchFamily="34" charset="0"/>
              </a:rPr>
              <a:t>/ 5</a:t>
            </a:r>
            <a:endParaRPr lang="ko-KR" altLang="en-US" sz="11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D5372DD-B5AD-4B07-A1B8-2F8725CD3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50" y="172471"/>
            <a:ext cx="946441" cy="37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99E3E498-C76B-4076-B700-C0265C15DB6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dirty="0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F7BFBEB2-A0A2-450C-92E7-FD190A755AF5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r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dirty="0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38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LG스마트체 Regular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LG스마트체 Regular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LG스마트체 Regular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LG스마트체 Regular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DF5ACC86-C597-4BD1-88ED-250565C51F3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ACAE155F-B235-4365-A655-69684415618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6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3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9F3BCA0B-9445-4A55-A28F-DBCA49DB0A60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dirty="0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EA1493FF-7031-42D3-91DF-CC4BE3485725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dirty="0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5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0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9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A8981914-E9A9-4603-9E15-2B5305D24DDD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0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2BB0E769-1B6F-4B77-8DE8-7E18F3EEAFF4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7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2" r:id="rId1"/>
    <p:sldLayoutId id="2147484483" r:id="rId2"/>
    <p:sldLayoutId id="2147484484" r:id="rId3"/>
    <p:sldLayoutId id="2147484485" r:id="rId4"/>
    <p:sldLayoutId id="2147484486" r:id="rId5"/>
    <p:sldLayoutId id="2147484487" r:id="rId6"/>
    <p:sldLayoutId id="2147484488" r:id="rId7"/>
    <p:sldLayoutId id="2147484489" r:id="rId8"/>
    <p:sldLayoutId id="2147484490" r:id="rId9"/>
    <p:sldLayoutId id="2147484491" r:id="rId10"/>
    <p:sldLayoutId id="2147484492" r:id="rId11"/>
    <p:sldLayoutId id="2147484493" r:id="rId12"/>
    <p:sldLayoutId id="2147484494" r:id="rId13"/>
    <p:sldLayoutId id="2147484500" r:id="rId14"/>
    <p:sldLayoutId id="2147484501" r:id="rId1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9B0A518E-4284-4DC6-A98D-CD052B1E69A1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dirty="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95D9BFCE-83D2-4A13-8633-5CAFD4CB523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462621"/>
            <a:ext cx="9684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prstClr val="black"/>
              </a:solidFill>
              <a:latin typeface="LG스마트체2.0 Regular" pitchFamily="50" charset="-127"/>
              <a:ea typeface="LG스마트체2.0 Regular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9E55C72-1F00-4808-98B2-4E9845090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79317" y="276477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E231F0E-1097-44C5-9345-A26B5D83E45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dirty="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60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4"/>
          <p:cNvCxnSpPr>
            <a:cxnSpLocks noChangeShapeType="1"/>
          </p:cNvCxnSpPr>
          <p:nvPr/>
        </p:nvCxnSpPr>
        <p:spPr bwMode="auto">
          <a:xfrm>
            <a:off x="2700140" y="1736812"/>
            <a:ext cx="41809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연결선 5"/>
          <p:cNvCxnSpPr>
            <a:cxnSpLocks noChangeShapeType="1"/>
          </p:cNvCxnSpPr>
          <p:nvPr/>
        </p:nvCxnSpPr>
        <p:spPr bwMode="auto">
          <a:xfrm>
            <a:off x="3060787" y="1757449"/>
            <a:ext cx="3441516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2144688" y="1212141"/>
            <a:ext cx="5868652" cy="4616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lvl="0" algn="ctr">
              <a:defRPr/>
            </a:pPr>
            <a:r>
              <a:rPr lang="en-US" altLang="ko-KR" sz="3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OIS 3</a:t>
            </a:r>
            <a:r>
              <a:rPr lang="ko-KR" altLang="en-US" sz="3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축 </a:t>
            </a:r>
            <a:r>
              <a:rPr lang="en-US" altLang="ko-KR" sz="30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offpixel</a:t>
            </a:r>
            <a:r>
              <a:rPr lang="en-US" altLang="ko-KR" sz="3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3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계산 </a:t>
            </a:r>
            <a:r>
              <a:rPr lang="en-US" altLang="ko-KR" sz="3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python </a:t>
            </a:r>
            <a:r>
              <a:rPr lang="ko-KR" altLang="en-US" sz="3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사용법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261076A-53FD-46CD-A64C-D6E343570FA8}"/>
              </a:ext>
            </a:extLst>
          </p:cNvPr>
          <p:cNvGrpSpPr/>
          <p:nvPr/>
        </p:nvGrpSpPr>
        <p:grpSpPr>
          <a:xfrm>
            <a:off x="3229612" y="5805316"/>
            <a:ext cx="3811620" cy="468000"/>
            <a:chOff x="5101768" y="5983040"/>
            <a:chExt cx="3402627" cy="43973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C0DFECA-F7AB-420D-B72D-33EAA854E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1768" y="6044311"/>
              <a:ext cx="1369269" cy="317197"/>
            </a:xfrm>
            <a:prstGeom prst="rect">
              <a:avLst/>
            </a:prstGeom>
          </p:spPr>
        </p:pic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5DE803E7-65D8-4640-B04C-85DC5FDBD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733" y="5983040"/>
              <a:ext cx="2009662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>
              <a:lvl1pPr eaLnBrk="0" hangingPunct="0">
                <a:defRPr kumimoji="1" sz="1300" b="1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 b="1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 b="1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 b="1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 b="1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Arial Narrow"/>
                  <a:ea typeface="LG스마트체 Regular"/>
                  <a:cs typeface="Times New Roman" pitchFamily="18" charset="0"/>
                </a:rPr>
                <a:t> / </a:t>
              </a:r>
              <a:r>
                <a:rPr lang="ko-KR" altLang="en-US" sz="1800" dirty="0" err="1">
                  <a:solidFill>
                    <a:srgbClr val="FFFFFF">
                      <a:lumMod val="50000"/>
                    </a:srgbClr>
                  </a:solidFill>
                  <a:latin typeface="Arial Narrow"/>
                  <a:ea typeface="LG스마트체 Regular"/>
                  <a:cs typeface="Times New Roman" pitchFamily="18" charset="0"/>
                </a:rPr>
                <a:t>센서시프트플랫폼</a:t>
              </a:r>
              <a:r>
                <a:rPr lang="en-US" altLang="ko-KR" sz="1800" dirty="0">
                  <a:solidFill>
                    <a:srgbClr val="FFFFFF">
                      <a:lumMod val="50000"/>
                    </a:srgbClr>
                  </a:solidFill>
                  <a:latin typeface="Arial Narrow"/>
                  <a:ea typeface="LG스마트체 Regular"/>
                  <a:cs typeface="Times New Roman" pitchFamily="18" charset="0"/>
                </a:rPr>
                <a:t>TDR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 Narrow"/>
                <a:ea typeface="LG스마트체 Regular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7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 개체 틀 3">
            <a:extLst>
              <a:ext uri="{FF2B5EF4-FFF2-40B4-BE49-F238E27FC236}">
                <a16:creationId xmlns:a16="http://schemas.microsoft.com/office/drawing/2014/main" id="{908C5DE2-16D5-457E-9BCC-9632E55FD963}"/>
              </a:ext>
            </a:extLst>
          </p:cNvPr>
          <p:cNvSpPr txBox="1">
            <a:spLocks/>
          </p:cNvSpPr>
          <p:nvPr/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2019FB59-222A-4F53-86CE-C3AA9E51BA84}" type="slidenum">
              <a:rPr lang="ko-KR" altLang="en-US" smtClean="0">
                <a:solidFill>
                  <a:prstClr val="black"/>
                </a:solidFill>
                <a:latin typeface="Arial Narrow"/>
                <a:ea typeface="LG스마트체2.0 Regular"/>
              </a:rPr>
              <a:pPr>
                <a:defRPr/>
              </a:pPr>
              <a:t>1</a:t>
            </a:fld>
            <a:r>
              <a:rPr lang="en-US" altLang="ko-KR" dirty="0">
                <a:solidFill>
                  <a:prstClr val="black"/>
                </a:solidFill>
                <a:latin typeface="Arial Narrow"/>
                <a:ea typeface="LG스마트체2.0 Regular"/>
              </a:rPr>
              <a:t>/4</a:t>
            </a:r>
            <a:endParaRPr lang="ko-KR" altLang="en-US" dirty="0">
              <a:solidFill>
                <a:prstClr val="black"/>
              </a:solidFill>
              <a:latin typeface="Arial Narrow"/>
              <a:ea typeface="LG스마트체2.0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1803B-8AD5-4B48-9695-BF1D49C6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" y="1628800"/>
            <a:ext cx="2768233" cy="180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2ED797-6F7C-450C-AC9C-C8FE7F34A774}"/>
              </a:ext>
            </a:extLst>
          </p:cNvPr>
          <p:cNvSpPr txBox="1"/>
          <p:nvPr/>
        </p:nvSpPr>
        <p:spPr>
          <a:xfrm>
            <a:off x="272480" y="692696"/>
            <a:ext cx="9217024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Python</a:t>
            </a:r>
            <a:r>
              <a:rPr lang="ko-KR" alt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 버전 </a:t>
            </a:r>
            <a:r>
              <a:rPr lang="en-US" altLang="ko-KR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: 3.8.7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OIS 3</a:t>
            </a:r>
            <a:r>
              <a:rPr lang="ko-KR" alt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축 </a:t>
            </a:r>
            <a:r>
              <a:rPr lang="en-US" altLang="ko-KR" sz="18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offpixel</a:t>
            </a:r>
            <a:r>
              <a:rPr lang="en-US" altLang="ko-KR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계산 </a:t>
            </a:r>
            <a:r>
              <a:rPr lang="en-US" altLang="ko-KR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python </a:t>
            </a:r>
            <a:r>
              <a:rPr lang="ko-KR" alt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파일 구성</a:t>
            </a:r>
            <a:endParaRPr lang="en-US" altLang="ko-KR" sz="1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world_coordinate.csv,input_data.xml </a:t>
            </a:r>
            <a:r>
              <a:rPr lang="ko-KR" alt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파일 수정 </a:t>
            </a:r>
            <a:r>
              <a:rPr lang="en-US" altLang="ko-KR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- &gt; OIS3axisOffpixel.exe </a:t>
            </a:r>
            <a:r>
              <a:rPr lang="ko-KR" alt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실행 </a:t>
            </a:r>
            <a:r>
              <a:rPr lang="en-US" altLang="ko-KR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-&gt; result </a:t>
            </a:r>
            <a:r>
              <a:rPr lang="ko-KR" alt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폴더 확인 </a:t>
            </a:r>
            <a:r>
              <a:rPr lang="en-US" altLang="ko-KR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-&gt; result_xxxxxx.csv</a:t>
            </a:r>
            <a:r>
              <a:rPr lang="ko-KR" alt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 확인</a:t>
            </a:r>
            <a:endParaRPr lang="en-US" altLang="ko-KR" sz="1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Python</a:t>
            </a:r>
            <a:r>
              <a:rPr lang="ko-KR" altLang="en-US" sz="18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 설치 없이 </a:t>
            </a:r>
            <a:r>
              <a:rPr lang="en-US" altLang="ko-KR" sz="18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OIS3axisOffpixel.exe </a:t>
            </a:r>
            <a:r>
              <a:rPr lang="ko-KR" altLang="en-US" sz="18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itchFamily="2" charset="2"/>
              </a:rPr>
              <a:t>실행 가능</a:t>
            </a:r>
            <a:endParaRPr lang="en-US" altLang="ko-KR" sz="1800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itchFamily="2" charset="2"/>
            </a:endParaRPr>
          </a:p>
          <a:p>
            <a:endParaRPr lang="ko-KR" altLang="en-US" sz="18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5F69B-1342-4A06-A9D3-E134A3E910A4}"/>
              </a:ext>
            </a:extLst>
          </p:cNvPr>
          <p:cNvSpPr txBox="1"/>
          <p:nvPr/>
        </p:nvSpPr>
        <p:spPr>
          <a:xfrm>
            <a:off x="5529064" y="1154361"/>
            <a:ext cx="8640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E0189-5F02-4417-B66F-F4764C2879B5}"/>
              </a:ext>
            </a:extLst>
          </p:cNvPr>
          <p:cNvSpPr txBox="1"/>
          <p:nvPr/>
        </p:nvSpPr>
        <p:spPr>
          <a:xfrm>
            <a:off x="2720752" y="1700808"/>
            <a:ext cx="40324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err="1"/>
              <a:t>Offpixel</a:t>
            </a:r>
            <a:r>
              <a:rPr lang="ko-KR" altLang="en-US" sz="1200" dirty="0"/>
              <a:t> 결과 생성 폴더 </a:t>
            </a:r>
            <a:r>
              <a:rPr lang="en-US" altLang="ko-KR" sz="1200" dirty="0"/>
              <a:t>: </a:t>
            </a:r>
            <a:r>
              <a:rPr lang="ko-KR" altLang="en-US" sz="1200" dirty="0"/>
              <a:t>폴더가 없으면 새로 생성됨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42C2736-AAEA-44F1-AB48-B0DDDA1EB013}"/>
              </a:ext>
            </a:extLst>
          </p:cNvPr>
          <p:cNvSpPr txBox="1"/>
          <p:nvPr/>
        </p:nvSpPr>
        <p:spPr>
          <a:xfrm>
            <a:off x="2720752" y="2060848"/>
            <a:ext cx="40324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.exe</a:t>
            </a:r>
            <a:r>
              <a:rPr lang="ko-KR" altLang="en-US" sz="1200" dirty="0"/>
              <a:t>를 실행하기 위한 설정 파라 미터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D57D28F-F3E1-40DE-874D-C0C8AEEBD7B6}"/>
              </a:ext>
            </a:extLst>
          </p:cNvPr>
          <p:cNvSpPr txBox="1"/>
          <p:nvPr/>
        </p:nvSpPr>
        <p:spPr>
          <a:xfrm>
            <a:off x="2720752" y="2405790"/>
            <a:ext cx="40324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OIS3axisOffpixel.exe </a:t>
            </a:r>
            <a:r>
              <a:rPr lang="ko-KR" altLang="en-US" sz="1200" dirty="0"/>
              <a:t>실행하면 </a:t>
            </a:r>
            <a:r>
              <a:rPr lang="en-US" altLang="ko-KR" sz="1200" dirty="0" err="1"/>
              <a:t>offpixel</a:t>
            </a:r>
            <a:r>
              <a:rPr lang="en-US" altLang="ko-KR" sz="1200" dirty="0"/>
              <a:t> </a:t>
            </a:r>
            <a:r>
              <a:rPr lang="ko-KR" altLang="en-US" sz="1200" dirty="0"/>
              <a:t>계산 함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A76A00D-7916-40B6-A2F7-E7A17FEEC2C9}"/>
              </a:ext>
            </a:extLst>
          </p:cNvPr>
          <p:cNvSpPr txBox="1"/>
          <p:nvPr/>
        </p:nvSpPr>
        <p:spPr>
          <a:xfrm>
            <a:off x="2720752" y="2778027"/>
            <a:ext cx="40324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/>
              <a:t>원하는 </a:t>
            </a:r>
            <a:r>
              <a:rPr lang="en-US" altLang="ko-KR" sz="1200" dirty="0"/>
              <a:t>patch</a:t>
            </a:r>
            <a:r>
              <a:rPr lang="ko-KR" altLang="en-US" sz="1200" dirty="0"/>
              <a:t>의 위치를 입력하여 </a:t>
            </a:r>
            <a:r>
              <a:rPr lang="en-US" altLang="ko-KR" sz="1200" dirty="0"/>
              <a:t>csv</a:t>
            </a:r>
            <a:r>
              <a:rPr lang="ko-KR" altLang="en-US" sz="1200" dirty="0"/>
              <a:t>로 저장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9B2CB83-84A6-467E-B17C-9EFA42D6C32F}"/>
              </a:ext>
            </a:extLst>
          </p:cNvPr>
          <p:cNvSpPr txBox="1"/>
          <p:nvPr/>
        </p:nvSpPr>
        <p:spPr>
          <a:xfrm>
            <a:off x="128464" y="116632"/>
            <a:ext cx="30963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프로그램 개요</a:t>
            </a:r>
          </a:p>
        </p:txBody>
      </p:sp>
    </p:spTree>
    <p:extLst>
      <p:ext uri="{BB962C8B-B14F-4D97-AF65-F5344CB8AC3E}">
        <p14:creationId xmlns:p14="http://schemas.microsoft.com/office/powerpoint/2010/main" val="266527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A2D2284-8D28-4809-97F2-9F24DD7A7792}"/>
              </a:ext>
            </a:extLst>
          </p:cNvPr>
          <p:cNvSpPr txBox="1"/>
          <p:nvPr/>
        </p:nvSpPr>
        <p:spPr>
          <a:xfrm>
            <a:off x="380492" y="1436054"/>
            <a:ext cx="4284476" cy="3937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ko-KR" altLang="en-US" sz="1200" dirty="0" err="1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48088B-30D9-4525-8F5B-8C82F630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45345">
            <a:off x="1175711" y="2001500"/>
            <a:ext cx="2780441" cy="2687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012B9C-4EC0-4136-A172-96993C13B72D}"/>
              </a:ext>
            </a:extLst>
          </p:cNvPr>
          <p:cNvSpPr txBox="1"/>
          <p:nvPr/>
        </p:nvSpPr>
        <p:spPr>
          <a:xfrm>
            <a:off x="128464" y="116632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world_coordinate.csv</a:t>
            </a:r>
            <a:endParaRPr lang="ko-KR" altLang="en-US" sz="20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46C15-3D27-4C8F-ACE1-F9E28BB5ED43}"/>
              </a:ext>
            </a:extLst>
          </p:cNvPr>
          <p:cNvSpPr txBox="1"/>
          <p:nvPr/>
        </p:nvSpPr>
        <p:spPr>
          <a:xfrm>
            <a:off x="128464" y="621849"/>
            <a:ext cx="7992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이미지 중심과 차트의 중심 축이 동일 선상으로 가정하며</a:t>
            </a:r>
            <a:r>
              <a:rPr lang="en-US" altLang="ko-KR" sz="1400" dirty="0"/>
              <a:t>, X,Y</a:t>
            </a:r>
            <a:r>
              <a:rPr lang="ko-KR" altLang="en-US" sz="1400" dirty="0"/>
              <a:t>축 원점은 차트 중심</a:t>
            </a:r>
            <a:r>
              <a:rPr lang="en-US" altLang="ko-KR" sz="1400" dirty="0"/>
              <a:t>(=</a:t>
            </a:r>
            <a:r>
              <a:rPr lang="ko-KR" altLang="en-US" sz="1400" dirty="0"/>
              <a:t>이미지 중심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이미지</a:t>
            </a:r>
            <a:r>
              <a:rPr lang="en-US" altLang="ko-KR" sz="1400" dirty="0"/>
              <a:t>grab </a:t>
            </a:r>
            <a:r>
              <a:rPr lang="ko-KR" altLang="en-US" sz="1400" dirty="0"/>
              <a:t>하였을 때 보이는 차트 이미지를 아래와 같은 축 방향으로 정의</a:t>
            </a:r>
            <a:r>
              <a:rPr lang="en-US" altLang="ko-KR" sz="1400" dirty="0"/>
              <a:t>(X,Y)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이미지 상 </a:t>
            </a:r>
            <a:r>
              <a:rPr lang="en-US" altLang="ko-KR" sz="1400" dirty="0">
                <a:solidFill>
                  <a:srgbClr val="FF0000"/>
                </a:solidFill>
              </a:rPr>
              <a:t>patch</a:t>
            </a:r>
            <a:r>
              <a:rPr lang="ko-KR" altLang="en-US" sz="1400" dirty="0">
                <a:solidFill>
                  <a:srgbClr val="FF0000"/>
                </a:solidFill>
              </a:rPr>
              <a:t>의 물리적인 위치</a:t>
            </a:r>
            <a:r>
              <a:rPr lang="en-US" altLang="ko-KR" sz="1400" dirty="0">
                <a:solidFill>
                  <a:srgbClr val="FF0000"/>
                </a:solidFill>
              </a:rPr>
              <a:t>(unit : mm)</a:t>
            </a:r>
            <a:r>
              <a:rPr lang="ko-KR" altLang="en-US" sz="1400" dirty="0">
                <a:solidFill>
                  <a:srgbClr val="FF0000"/>
                </a:solidFill>
              </a:rPr>
              <a:t> 및 방향 입력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747FF-33C6-4804-9357-0BF9578EA0CA}"/>
              </a:ext>
            </a:extLst>
          </p:cNvPr>
          <p:cNvSpPr txBox="1"/>
          <p:nvPr/>
        </p:nvSpPr>
        <p:spPr>
          <a:xfrm>
            <a:off x="1404151" y="5472148"/>
            <a:ext cx="20882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/>
              <a:t>ex) </a:t>
            </a:r>
            <a:r>
              <a:rPr lang="ko-KR" altLang="en-US" sz="1200" dirty="0"/>
              <a:t>이미지</a:t>
            </a:r>
            <a:r>
              <a:rPr lang="en-US" altLang="ko-KR" sz="1200" dirty="0"/>
              <a:t>grab </a:t>
            </a:r>
            <a:r>
              <a:rPr lang="ko-KR" altLang="en-US" sz="1200" dirty="0"/>
              <a:t>후</a:t>
            </a:r>
            <a:r>
              <a:rPr lang="en-US" altLang="ko-KR" sz="1200" dirty="0"/>
              <a:t> </a:t>
            </a:r>
            <a:r>
              <a:rPr lang="ko-KR" altLang="en-US" sz="1200" dirty="0"/>
              <a:t>차트 이미지</a:t>
            </a:r>
            <a:r>
              <a:rPr lang="en-US" altLang="ko-KR" sz="1200" dirty="0"/>
              <a:t> </a:t>
            </a:r>
            <a:endParaRPr lang="ko-KR" altLang="en-US" sz="1200" dirty="0" err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92639B-81B5-4306-9560-9691D11E5350}"/>
              </a:ext>
            </a:extLst>
          </p:cNvPr>
          <p:cNvCxnSpPr>
            <a:cxnSpLocks/>
          </p:cNvCxnSpPr>
          <p:nvPr/>
        </p:nvCxnSpPr>
        <p:spPr>
          <a:xfrm>
            <a:off x="2553171" y="3316193"/>
            <a:ext cx="671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8979E0-574E-4ED9-ACE7-8405AD2BE582}"/>
              </a:ext>
            </a:extLst>
          </p:cNvPr>
          <p:cNvCxnSpPr>
            <a:cxnSpLocks/>
          </p:cNvCxnSpPr>
          <p:nvPr/>
        </p:nvCxnSpPr>
        <p:spPr>
          <a:xfrm flipH="1">
            <a:off x="2553171" y="3314854"/>
            <a:ext cx="9177" cy="556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D2C5DC-8FF2-46C6-92AD-912A6994F6B7}"/>
              </a:ext>
            </a:extLst>
          </p:cNvPr>
          <p:cNvSpPr txBox="1"/>
          <p:nvPr/>
        </p:nvSpPr>
        <p:spPr>
          <a:xfrm>
            <a:off x="2988438" y="3384039"/>
            <a:ext cx="648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 +X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F071D-AF1C-4F4C-AF9E-A9065ECE48CD}"/>
              </a:ext>
            </a:extLst>
          </p:cNvPr>
          <p:cNvSpPr txBox="1"/>
          <p:nvPr/>
        </p:nvSpPr>
        <p:spPr>
          <a:xfrm>
            <a:off x="2651578" y="3763347"/>
            <a:ext cx="648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+Y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FC861B1-70B6-4684-9BDF-76475B3AAD51}"/>
              </a:ext>
            </a:extLst>
          </p:cNvPr>
          <p:cNvCxnSpPr>
            <a:cxnSpLocks/>
          </p:cNvCxnSpPr>
          <p:nvPr/>
        </p:nvCxnSpPr>
        <p:spPr>
          <a:xfrm>
            <a:off x="2504728" y="3142129"/>
            <a:ext cx="936104" cy="0"/>
          </a:xfrm>
          <a:prstGeom prst="straightConnector1">
            <a:avLst/>
          </a:prstGeom>
          <a:ln w="952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1B050E-347D-4CA3-BE6B-93ABDBBF9642}"/>
              </a:ext>
            </a:extLst>
          </p:cNvPr>
          <p:cNvSpPr txBox="1"/>
          <p:nvPr/>
        </p:nvSpPr>
        <p:spPr>
          <a:xfrm>
            <a:off x="2745492" y="2900220"/>
            <a:ext cx="12917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ex) patch</a:t>
            </a:r>
            <a:r>
              <a:rPr lang="ko-KR" altLang="en-US" sz="1000"/>
              <a:t> 실제 거리 </a:t>
            </a:r>
            <a:r>
              <a:rPr lang="en-US" altLang="ko-KR" sz="1000" dirty="0"/>
              <a:t>65mm</a:t>
            </a:r>
            <a:endParaRPr lang="ko-KR" altLang="en-US" sz="1000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93AFD7-C867-4A85-AA4D-942DD77EDBD8}"/>
              </a:ext>
            </a:extLst>
          </p:cNvPr>
          <p:cNvSpPr txBox="1"/>
          <p:nvPr/>
        </p:nvSpPr>
        <p:spPr>
          <a:xfrm>
            <a:off x="1880353" y="3345141"/>
            <a:ext cx="58358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92D050"/>
                </a:solidFill>
              </a:rPr>
              <a:t>Index: 0</a:t>
            </a:r>
            <a:endParaRPr lang="ko-KR" altLang="en-US" sz="1050" dirty="0" err="1">
              <a:solidFill>
                <a:srgbClr val="92D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2A63D-9AA8-46DC-9347-CCB4C5774F61}"/>
              </a:ext>
            </a:extLst>
          </p:cNvPr>
          <p:cNvSpPr txBox="1"/>
          <p:nvPr/>
        </p:nvSpPr>
        <p:spPr>
          <a:xfrm>
            <a:off x="1921140" y="2510760"/>
            <a:ext cx="58358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92D050"/>
                </a:solidFill>
              </a:rPr>
              <a:t>Index: 1</a:t>
            </a:r>
            <a:endParaRPr lang="ko-KR" altLang="en-US" sz="1050" dirty="0" err="1">
              <a:solidFill>
                <a:srgbClr val="92D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CA060C-1A79-4433-BD67-2E9FF79FB447}"/>
              </a:ext>
            </a:extLst>
          </p:cNvPr>
          <p:cNvSpPr txBox="1"/>
          <p:nvPr/>
        </p:nvSpPr>
        <p:spPr>
          <a:xfrm>
            <a:off x="3566519" y="3222456"/>
            <a:ext cx="58358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92D050"/>
                </a:solidFill>
              </a:rPr>
              <a:t>Index: 2</a:t>
            </a:r>
            <a:endParaRPr lang="ko-KR" altLang="en-US" sz="1050" dirty="0" err="1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A95AD0-C0E0-4037-BFFC-48FA1CA26A07}"/>
              </a:ext>
            </a:extLst>
          </p:cNvPr>
          <p:cNvSpPr txBox="1"/>
          <p:nvPr/>
        </p:nvSpPr>
        <p:spPr>
          <a:xfrm>
            <a:off x="1154423" y="3071325"/>
            <a:ext cx="58358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92D050"/>
                </a:solidFill>
              </a:rPr>
              <a:t>Index: 3</a:t>
            </a:r>
            <a:endParaRPr lang="ko-KR" altLang="en-US" sz="1050" dirty="0" err="1">
              <a:solidFill>
                <a:srgbClr val="92D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E19D2-C5CC-4F89-933F-B63927F18C9D}"/>
              </a:ext>
            </a:extLst>
          </p:cNvPr>
          <p:cNvSpPr txBox="1"/>
          <p:nvPr/>
        </p:nvSpPr>
        <p:spPr>
          <a:xfrm>
            <a:off x="1891037" y="4104518"/>
            <a:ext cx="58358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92D050"/>
                </a:solidFill>
              </a:rPr>
              <a:t>Index: 4</a:t>
            </a:r>
            <a:endParaRPr lang="ko-KR" altLang="en-US" sz="1050" dirty="0" err="1">
              <a:solidFill>
                <a:srgbClr val="92D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BA30DC-A216-4BE2-AB5E-D4CA762BC8F0}"/>
              </a:ext>
            </a:extLst>
          </p:cNvPr>
          <p:cNvSpPr txBox="1"/>
          <p:nvPr/>
        </p:nvSpPr>
        <p:spPr>
          <a:xfrm>
            <a:off x="5037447" y="4007386"/>
            <a:ext cx="47400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Index : 0</a:t>
            </a:r>
            <a:r>
              <a:rPr lang="ko-KR" altLang="en-US" sz="1400" dirty="0"/>
              <a:t>부터 순서대로 원하는 차트 </a:t>
            </a:r>
            <a:r>
              <a:rPr lang="en-US" altLang="ko-KR" sz="1400" dirty="0"/>
              <a:t>patch</a:t>
            </a:r>
            <a:r>
              <a:rPr lang="ko-KR" altLang="en-US" sz="1400" dirty="0"/>
              <a:t>의 순번을 입력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X : </a:t>
            </a:r>
            <a:r>
              <a:rPr lang="ko-KR" altLang="en-US" sz="1400" dirty="0"/>
              <a:t>차트 중심에서 </a:t>
            </a:r>
            <a:r>
              <a:rPr lang="en-US" altLang="ko-KR" sz="1400" dirty="0"/>
              <a:t>X </a:t>
            </a:r>
            <a:r>
              <a:rPr lang="ko-KR" altLang="en-US" sz="1400" dirty="0"/>
              <a:t>방향 위치 및 방향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Y : </a:t>
            </a:r>
            <a:r>
              <a:rPr lang="ko-KR" altLang="en-US" sz="1400" dirty="0"/>
              <a:t>차트 중심에서</a:t>
            </a:r>
            <a:r>
              <a:rPr lang="en-US" altLang="ko-KR" sz="1400" dirty="0"/>
              <a:t> Y </a:t>
            </a:r>
            <a:r>
              <a:rPr lang="ko-KR" altLang="en-US" sz="1400" dirty="0"/>
              <a:t>방향 위치 및 방향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BCF71F-820A-4BEC-8599-22D07901B2D2}"/>
              </a:ext>
            </a:extLst>
          </p:cNvPr>
          <p:cNvCxnSpPr>
            <a:cxnSpLocks/>
          </p:cNvCxnSpPr>
          <p:nvPr/>
        </p:nvCxnSpPr>
        <p:spPr>
          <a:xfrm flipV="1">
            <a:off x="2550268" y="2862808"/>
            <a:ext cx="242492" cy="470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슬라이드 번호 개체 틀 3">
            <a:extLst>
              <a:ext uri="{FF2B5EF4-FFF2-40B4-BE49-F238E27FC236}">
                <a16:creationId xmlns:a16="http://schemas.microsoft.com/office/drawing/2014/main" id="{A124A6ED-1362-423E-B4EB-08DC2B1E51AA}"/>
              </a:ext>
            </a:extLst>
          </p:cNvPr>
          <p:cNvSpPr txBox="1">
            <a:spLocks/>
          </p:cNvSpPr>
          <p:nvPr/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2019FB59-222A-4F53-86CE-C3AA9E51BA84}" type="slidenum">
              <a:rPr lang="ko-KR" altLang="en-US" smtClean="0">
                <a:solidFill>
                  <a:prstClr val="black"/>
                </a:solidFill>
                <a:latin typeface="Arial Narrow"/>
                <a:ea typeface="LG스마트체2.0 Regular"/>
              </a:rPr>
              <a:pPr>
                <a:defRPr/>
              </a:pPr>
              <a:t>2</a:t>
            </a:fld>
            <a:r>
              <a:rPr lang="en-US" altLang="ko-KR" dirty="0">
                <a:solidFill>
                  <a:prstClr val="black"/>
                </a:solidFill>
                <a:latin typeface="Arial Narrow"/>
                <a:ea typeface="LG스마트체2.0 Regular"/>
              </a:rPr>
              <a:t>/4</a:t>
            </a:r>
            <a:endParaRPr lang="ko-KR" altLang="en-US" dirty="0">
              <a:solidFill>
                <a:prstClr val="black"/>
              </a:solidFill>
              <a:latin typeface="Arial Narrow"/>
              <a:ea typeface="LG스마트체2.0 Regular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7AF85-1E29-4A8D-BF5C-B98460F603CB}"/>
              </a:ext>
            </a:extLst>
          </p:cNvPr>
          <p:cNvSpPr txBox="1"/>
          <p:nvPr/>
        </p:nvSpPr>
        <p:spPr>
          <a:xfrm>
            <a:off x="1462319" y="2818454"/>
            <a:ext cx="14196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i="1" dirty="0">
                <a:solidFill>
                  <a:srgbClr val="FF0000"/>
                </a:solidFill>
              </a:rPr>
              <a:t> +Roll</a:t>
            </a:r>
          </a:p>
          <a:p>
            <a:pPr algn="ctr"/>
            <a:r>
              <a:rPr lang="en-US" altLang="ko-KR" sz="800" i="1" dirty="0">
                <a:solidFill>
                  <a:srgbClr val="FF0000"/>
                </a:solidFill>
              </a:rPr>
              <a:t>(</a:t>
            </a:r>
            <a:r>
              <a:rPr lang="ko-KR" altLang="en-US" sz="800" i="1" dirty="0">
                <a:solidFill>
                  <a:srgbClr val="FF0000"/>
                </a:solidFill>
              </a:rPr>
              <a:t>차트 안으로 들어가는 </a:t>
            </a:r>
            <a:endParaRPr lang="en-US" altLang="ko-KR" sz="800" i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i="1" dirty="0">
                <a:solidFill>
                  <a:srgbClr val="FF0000"/>
                </a:solidFill>
              </a:rPr>
              <a:t>방향</a:t>
            </a:r>
            <a:r>
              <a:rPr lang="en-US" altLang="ko-KR" sz="800" i="1" dirty="0">
                <a:solidFill>
                  <a:srgbClr val="FF0000"/>
                </a:solidFill>
              </a:rPr>
              <a:t>)</a:t>
            </a:r>
            <a:endParaRPr lang="ko-KR" altLang="en-US" sz="800" i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DD54DF-A9E6-45AC-B3D3-A3E9C36A6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04" y="1551235"/>
            <a:ext cx="3798861" cy="224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0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CF5290-D118-40F8-B805-8B89E9916AC7}"/>
              </a:ext>
            </a:extLst>
          </p:cNvPr>
          <p:cNvSpPr txBox="1"/>
          <p:nvPr/>
        </p:nvSpPr>
        <p:spPr>
          <a:xfrm>
            <a:off x="128464" y="116632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dirty="0"/>
              <a:t>input_data.xml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57208-F583-4E26-B14F-7640ABEDF1A6}"/>
              </a:ext>
            </a:extLst>
          </p:cNvPr>
          <p:cNvSpPr txBox="1"/>
          <p:nvPr/>
        </p:nvSpPr>
        <p:spPr>
          <a:xfrm>
            <a:off x="128464" y="621849"/>
            <a:ext cx="7992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Input_data.xml : OIS3axisOffpixel.exe </a:t>
            </a:r>
            <a:r>
              <a:rPr lang="ko-KR" altLang="en-US" sz="1400" dirty="0"/>
              <a:t>실행 시 필요한 설정 파라미터</a:t>
            </a:r>
            <a:r>
              <a:rPr lang="en-US" altLang="ko-KR" sz="14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785A4B-666B-4DD5-8632-6DEEFED184B3}"/>
              </a:ext>
            </a:extLst>
          </p:cNvPr>
          <p:cNvSpPr/>
          <p:nvPr/>
        </p:nvSpPr>
        <p:spPr>
          <a:xfrm>
            <a:off x="6914506" y="1285818"/>
            <a:ext cx="27190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픽셀 </a:t>
            </a:r>
            <a:r>
              <a:rPr lang="en-US" altLang="ko-KR" sz="1050" dirty="0"/>
              <a:t>(</a:t>
            </a:r>
            <a:r>
              <a:rPr lang="ko-KR" altLang="en-US" sz="1050" dirty="0"/>
              <a:t>이미지 </a:t>
            </a:r>
            <a:r>
              <a:rPr lang="en-US" altLang="ko-KR" sz="1050" dirty="0"/>
              <a:t>X</a:t>
            </a:r>
            <a:r>
              <a:rPr lang="ko-KR" altLang="en-US" sz="1050" dirty="0"/>
              <a:t>축</a:t>
            </a:r>
            <a:r>
              <a:rPr lang="en-US" altLang="ko-KR" sz="1050" dirty="0"/>
              <a:t>) </a:t>
            </a:r>
            <a:r>
              <a:rPr lang="ko-KR" altLang="en-US" sz="1050" dirty="0"/>
              <a:t>하나의 물리적 크기</a:t>
            </a:r>
            <a:r>
              <a:rPr lang="en-US" altLang="ko-KR" sz="1050" dirty="0"/>
              <a:t>(mm)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2CFFA9-768A-4E99-A4D7-689A1F60266D}"/>
              </a:ext>
            </a:extLst>
          </p:cNvPr>
          <p:cNvSpPr/>
          <p:nvPr/>
        </p:nvSpPr>
        <p:spPr>
          <a:xfrm>
            <a:off x="6914506" y="1491570"/>
            <a:ext cx="27190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픽셀 </a:t>
            </a:r>
            <a:r>
              <a:rPr lang="en-US" altLang="ko-KR" sz="1050" dirty="0"/>
              <a:t>(</a:t>
            </a:r>
            <a:r>
              <a:rPr lang="ko-KR" altLang="en-US" sz="1050" dirty="0"/>
              <a:t>이미지 </a:t>
            </a:r>
            <a:r>
              <a:rPr lang="en-US" altLang="ko-KR" sz="1050" dirty="0"/>
              <a:t>Y</a:t>
            </a:r>
            <a:r>
              <a:rPr lang="ko-KR" altLang="en-US" sz="1050" dirty="0"/>
              <a:t>축</a:t>
            </a:r>
            <a:r>
              <a:rPr lang="en-US" altLang="ko-KR" sz="1050" dirty="0"/>
              <a:t>) </a:t>
            </a:r>
            <a:r>
              <a:rPr lang="ko-KR" altLang="en-US" sz="1050" dirty="0"/>
              <a:t>하나의 물리적 크기</a:t>
            </a:r>
            <a:r>
              <a:rPr lang="en-US" altLang="ko-KR" sz="1050" dirty="0"/>
              <a:t>(mm)</a:t>
            </a:r>
            <a:endParaRPr lang="ko-KR" altLang="en-US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59B335-6814-4395-9465-EA47729F3A66}"/>
              </a:ext>
            </a:extLst>
          </p:cNvPr>
          <p:cNvSpPr/>
          <p:nvPr/>
        </p:nvSpPr>
        <p:spPr>
          <a:xfrm>
            <a:off x="6914506" y="1697322"/>
            <a:ext cx="9813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/>
              <a:t>oc</a:t>
            </a:r>
            <a:r>
              <a:rPr lang="ko-KR" altLang="en-US" sz="1050" dirty="0"/>
              <a:t> </a:t>
            </a:r>
            <a:r>
              <a:rPr lang="en-US" altLang="ko-KR" sz="1050" dirty="0"/>
              <a:t>x(pixel</a:t>
            </a:r>
            <a:r>
              <a:rPr lang="ko-KR" altLang="en-US" sz="1050" dirty="0"/>
              <a:t>수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8AC7D-3FAE-457D-B0AB-7BF844452ED2}"/>
              </a:ext>
            </a:extLst>
          </p:cNvPr>
          <p:cNvSpPr/>
          <p:nvPr/>
        </p:nvSpPr>
        <p:spPr>
          <a:xfrm>
            <a:off x="6914506" y="1903074"/>
            <a:ext cx="10182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/>
              <a:t>oc</a:t>
            </a:r>
            <a:r>
              <a:rPr lang="ko-KR" altLang="en-US" sz="1050" dirty="0"/>
              <a:t> </a:t>
            </a:r>
            <a:r>
              <a:rPr lang="en-US" altLang="ko-KR" sz="1050" dirty="0"/>
              <a:t>y (pixel</a:t>
            </a:r>
            <a:r>
              <a:rPr lang="ko-KR" altLang="en-US" sz="1050" dirty="0"/>
              <a:t>수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CDB60C-F101-4D2D-8640-B049B30FCC48}"/>
              </a:ext>
            </a:extLst>
          </p:cNvPr>
          <p:cNvSpPr/>
          <p:nvPr/>
        </p:nvSpPr>
        <p:spPr>
          <a:xfrm>
            <a:off x="6914506" y="2108826"/>
            <a:ext cx="19399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차트와 카메라 까지 거리</a:t>
            </a:r>
            <a:r>
              <a:rPr lang="en-US" altLang="ko-KR" sz="1050" dirty="0"/>
              <a:t>(mm)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54CA9-183A-4C15-B712-EAA53B2E36D6}"/>
              </a:ext>
            </a:extLst>
          </p:cNvPr>
          <p:cNvSpPr/>
          <p:nvPr/>
        </p:nvSpPr>
        <p:spPr>
          <a:xfrm>
            <a:off x="6914506" y="2314578"/>
            <a:ext cx="23952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이미지 기준 </a:t>
            </a:r>
            <a:r>
              <a:rPr lang="en-US" altLang="ko-KR" sz="1050" dirty="0"/>
              <a:t>XY</a:t>
            </a:r>
            <a:r>
              <a:rPr lang="ko-KR" altLang="en-US" sz="1050" dirty="0"/>
              <a:t>축 가진 각도 </a:t>
            </a:r>
            <a:r>
              <a:rPr lang="en-US" altLang="ko-KR" sz="1050" dirty="0"/>
              <a:t>(degree)</a:t>
            </a:r>
            <a:endParaRPr lang="ko-KR" altLang="en-US" sz="10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AF73BD-90A6-4EC2-B30A-8BBECB87BDCD}"/>
              </a:ext>
            </a:extLst>
          </p:cNvPr>
          <p:cNvSpPr/>
          <p:nvPr/>
        </p:nvSpPr>
        <p:spPr>
          <a:xfrm>
            <a:off x="6914506" y="2520330"/>
            <a:ext cx="24320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이미지 기준 </a:t>
            </a:r>
            <a:r>
              <a:rPr lang="en-US" altLang="ko-KR" sz="1050" dirty="0"/>
              <a:t>Roll</a:t>
            </a:r>
            <a:r>
              <a:rPr lang="ko-KR" altLang="en-US" sz="1050" dirty="0"/>
              <a:t>축 가진 각도</a:t>
            </a:r>
            <a:r>
              <a:rPr lang="en-US" altLang="ko-KR" sz="1050" dirty="0"/>
              <a:t>(degree)</a:t>
            </a:r>
            <a:endParaRPr lang="ko-KR" altLang="en-US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39809-AD5F-4283-927B-2568628870F0}"/>
              </a:ext>
            </a:extLst>
          </p:cNvPr>
          <p:cNvSpPr/>
          <p:nvPr/>
        </p:nvSpPr>
        <p:spPr>
          <a:xfrm>
            <a:off x="6914506" y="2726082"/>
            <a:ext cx="23952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이미지 기준 </a:t>
            </a:r>
            <a:r>
              <a:rPr lang="en-US" altLang="ko-KR" sz="1050" dirty="0"/>
              <a:t>XY</a:t>
            </a:r>
            <a:r>
              <a:rPr lang="ko-KR" altLang="en-US" sz="1050" dirty="0"/>
              <a:t>축 가진 방향 </a:t>
            </a:r>
            <a:r>
              <a:rPr lang="en-US" altLang="ko-KR" sz="1050" dirty="0"/>
              <a:t>(degree)</a:t>
            </a:r>
            <a:endParaRPr lang="ko-KR" altLang="en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05D24D-F63C-4912-B776-BEFA7921ADE0}"/>
              </a:ext>
            </a:extLst>
          </p:cNvPr>
          <p:cNvSpPr/>
          <p:nvPr/>
        </p:nvSpPr>
        <p:spPr>
          <a:xfrm>
            <a:off x="6914506" y="2931834"/>
            <a:ext cx="13468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월드 좌표 엑셀 파일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E0C8317-4D8E-4C56-8E51-9F0D281F3451}"/>
              </a:ext>
            </a:extLst>
          </p:cNvPr>
          <p:cNvGrpSpPr/>
          <p:nvPr/>
        </p:nvGrpSpPr>
        <p:grpSpPr>
          <a:xfrm>
            <a:off x="416496" y="3405896"/>
            <a:ext cx="3312368" cy="2919375"/>
            <a:chOff x="2000672" y="2157089"/>
            <a:chExt cx="4248472" cy="37444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371FFC-4EA2-432B-BF92-519F4E8B599C}"/>
                </a:ext>
              </a:extLst>
            </p:cNvPr>
            <p:cNvSpPr txBox="1"/>
            <p:nvPr/>
          </p:nvSpPr>
          <p:spPr>
            <a:xfrm>
              <a:off x="2000672" y="2157089"/>
              <a:ext cx="4248472" cy="3744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 lang="ko-KR" altLang="en-US" sz="1200" dirty="0" err="1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48E1778-8574-499E-AA92-10F39022B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645345">
              <a:off x="2868875" y="2794008"/>
              <a:ext cx="2673294" cy="2583726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553EF7D-A671-403E-91D6-7AEB86B34FB4}"/>
                </a:ext>
              </a:extLst>
            </p:cNvPr>
            <p:cNvCxnSpPr>
              <a:cxnSpLocks/>
            </p:cNvCxnSpPr>
            <p:nvPr/>
          </p:nvCxnSpPr>
          <p:spPr>
            <a:xfrm>
              <a:off x="4173351" y="4037227"/>
              <a:ext cx="8640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92EC942-872E-4D11-988B-D08A8EE27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651" y="4035888"/>
              <a:ext cx="879" cy="5753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1418F0B-4622-4176-AE3F-1FA9396B8543}"/>
              </a:ext>
            </a:extLst>
          </p:cNvPr>
          <p:cNvSpPr txBox="1"/>
          <p:nvPr/>
        </p:nvSpPr>
        <p:spPr>
          <a:xfrm>
            <a:off x="2595611" y="4927031"/>
            <a:ext cx="6480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i="1" dirty="0">
                <a:solidFill>
                  <a:srgbClr val="FF0000"/>
                </a:solidFill>
              </a:rPr>
              <a:t> +X</a:t>
            </a:r>
            <a:endParaRPr lang="ko-KR" altLang="en-US" sz="1000" i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21F9DD-A738-4BC8-BF1A-1109041A2025}"/>
              </a:ext>
            </a:extLst>
          </p:cNvPr>
          <p:cNvSpPr txBox="1"/>
          <p:nvPr/>
        </p:nvSpPr>
        <p:spPr>
          <a:xfrm>
            <a:off x="2139397" y="5305068"/>
            <a:ext cx="6480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i="1" dirty="0">
                <a:solidFill>
                  <a:srgbClr val="FF0000"/>
                </a:solidFill>
              </a:rPr>
              <a:t>+Y</a:t>
            </a:r>
            <a:endParaRPr lang="ko-KR" altLang="en-US" sz="1000" i="1" dirty="0">
              <a:solidFill>
                <a:srgbClr val="FF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891C865-5B76-4F5D-AB0D-DF1B7C55B6A2}"/>
              </a:ext>
            </a:extLst>
          </p:cNvPr>
          <p:cNvCxnSpPr/>
          <p:nvPr/>
        </p:nvCxnSpPr>
        <p:spPr>
          <a:xfrm flipV="1">
            <a:off x="1503513" y="4181065"/>
            <a:ext cx="1296144" cy="1296144"/>
          </a:xfrm>
          <a:prstGeom prst="line">
            <a:avLst/>
          </a:prstGeom>
          <a:ln w="28575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:a16="http://schemas.microsoft.com/office/drawing/2014/main" id="{0762D819-2B23-4A5D-B034-63789F13F811}"/>
              </a:ext>
            </a:extLst>
          </p:cNvPr>
          <p:cNvSpPr/>
          <p:nvPr/>
        </p:nvSpPr>
        <p:spPr>
          <a:xfrm rot="1986687">
            <a:off x="2131663" y="4438171"/>
            <a:ext cx="600240" cy="381951"/>
          </a:xfrm>
          <a:prstGeom prst="arc">
            <a:avLst>
              <a:gd name="adj1" fmla="val 16200000"/>
              <a:gd name="adj2" fmla="val 790143"/>
            </a:avLst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17EAF3-60C7-4BF0-B459-B964E6722D7F}"/>
              </a:ext>
            </a:extLst>
          </p:cNvPr>
          <p:cNvSpPr txBox="1"/>
          <p:nvPr/>
        </p:nvSpPr>
        <p:spPr>
          <a:xfrm>
            <a:off x="2750323" y="4561519"/>
            <a:ext cx="11042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-45</a:t>
            </a:r>
            <a:r>
              <a:rPr lang="en-US" altLang="ko-KR" sz="10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º (</a:t>
            </a:r>
            <a:r>
              <a:rPr lang="en-US" altLang="ko-KR" sz="1000" dirty="0">
                <a:solidFill>
                  <a:srgbClr val="00B0F0"/>
                </a:solidFill>
              </a:rPr>
              <a:t>XY</a:t>
            </a:r>
            <a:r>
              <a:rPr lang="ko-KR" altLang="en-US" sz="1000" dirty="0">
                <a:solidFill>
                  <a:srgbClr val="00B0F0"/>
                </a:solidFill>
              </a:rPr>
              <a:t>축 방향</a:t>
            </a:r>
            <a:r>
              <a:rPr lang="en-US" altLang="ko-KR" sz="1000" dirty="0">
                <a:solidFill>
                  <a:srgbClr val="00B0F0"/>
                </a:solidFill>
              </a:rPr>
              <a:t>)</a:t>
            </a:r>
            <a:r>
              <a:rPr lang="ko-KR" altLang="en-US" sz="1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950E6B-6FBB-47D4-B37D-C6432B138F19}"/>
              </a:ext>
            </a:extLst>
          </p:cNvPr>
          <p:cNvSpPr txBox="1"/>
          <p:nvPr/>
        </p:nvSpPr>
        <p:spPr>
          <a:xfrm>
            <a:off x="2864768" y="4057253"/>
            <a:ext cx="13468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rgbClr val="92D050"/>
                </a:solidFill>
              </a:rPr>
              <a:t>XY</a:t>
            </a:r>
            <a:r>
              <a:rPr lang="ko-KR" altLang="en-US" sz="1200" dirty="0">
                <a:solidFill>
                  <a:srgbClr val="92D050"/>
                </a:solidFill>
              </a:rPr>
              <a:t>축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BB28314-6819-4D55-A2B9-3727768CE4F9}"/>
              </a:ext>
            </a:extLst>
          </p:cNvPr>
          <p:cNvCxnSpPr>
            <a:cxnSpLocks/>
          </p:cNvCxnSpPr>
          <p:nvPr/>
        </p:nvCxnSpPr>
        <p:spPr>
          <a:xfrm flipV="1">
            <a:off x="2125229" y="4330432"/>
            <a:ext cx="307491" cy="565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CBB464-9D3C-4216-BDF0-8BFBE9C24016}"/>
              </a:ext>
            </a:extLst>
          </p:cNvPr>
          <p:cNvSpPr txBox="1"/>
          <p:nvPr/>
        </p:nvSpPr>
        <p:spPr>
          <a:xfrm>
            <a:off x="1130391" y="4482331"/>
            <a:ext cx="14117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i="1" dirty="0">
                <a:solidFill>
                  <a:srgbClr val="FF0000"/>
                </a:solidFill>
              </a:rPr>
              <a:t> +Roll</a:t>
            </a:r>
          </a:p>
          <a:p>
            <a:pPr algn="ctr"/>
            <a:r>
              <a:rPr lang="en-US" altLang="ko-KR" sz="800" i="1" dirty="0">
                <a:solidFill>
                  <a:srgbClr val="FF0000"/>
                </a:solidFill>
              </a:rPr>
              <a:t>(</a:t>
            </a:r>
            <a:r>
              <a:rPr lang="ko-KR" altLang="en-US" sz="800" i="1" dirty="0">
                <a:solidFill>
                  <a:srgbClr val="FF0000"/>
                </a:solidFill>
              </a:rPr>
              <a:t>차트 안으로 </a:t>
            </a:r>
            <a:endParaRPr lang="en-US" altLang="ko-KR" sz="800" i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i="1" dirty="0">
                <a:solidFill>
                  <a:srgbClr val="FF0000"/>
                </a:solidFill>
              </a:rPr>
              <a:t>들어가는 </a:t>
            </a:r>
            <a:endParaRPr lang="en-US" altLang="ko-KR" sz="800" i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i="1" dirty="0">
                <a:solidFill>
                  <a:srgbClr val="FF0000"/>
                </a:solidFill>
              </a:rPr>
              <a:t>방향</a:t>
            </a:r>
            <a:r>
              <a:rPr lang="en-US" altLang="ko-KR" sz="800" i="1" dirty="0">
                <a:solidFill>
                  <a:srgbClr val="FF0000"/>
                </a:solidFill>
              </a:rPr>
              <a:t>)</a:t>
            </a:r>
            <a:endParaRPr lang="ko-KR" altLang="en-US" sz="800" i="1" dirty="0">
              <a:solidFill>
                <a:srgbClr val="FF0000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EA0CFE17-C786-462B-BDAA-1E6481FC2515}"/>
              </a:ext>
            </a:extLst>
          </p:cNvPr>
          <p:cNvSpPr/>
          <p:nvPr/>
        </p:nvSpPr>
        <p:spPr>
          <a:xfrm>
            <a:off x="2346448" y="4241919"/>
            <a:ext cx="432052" cy="368086"/>
          </a:xfrm>
          <a:prstGeom prst="arc">
            <a:avLst>
              <a:gd name="adj1" fmla="val 16199988"/>
              <a:gd name="adj2" fmla="val 0"/>
            </a:avLst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C3A431-AD45-42A0-A741-46ED40FCA95E}"/>
              </a:ext>
            </a:extLst>
          </p:cNvPr>
          <p:cNvSpPr txBox="1"/>
          <p:nvPr/>
        </p:nvSpPr>
        <p:spPr>
          <a:xfrm>
            <a:off x="2826541" y="4330432"/>
            <a:ext cx="9318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rgbClr val="92D050"/>
                </a:solidFill>
              </a:rPr>
              <a:t>-1</a:t>
            </a:r>
            <a:r>
              <a:rPr lang="en-US" altLang="ko-KR" sz="1000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º(</a:t>
            </a:r>
            <a:r>
              <a:rPr lang="en-US" altLang="ko-KR" sz="1000" dirty="0">
                <a:solidFill>
                  <a:srgbClr val="92D050"/>
                </a:solidFill>
              </a:rPr>
              <a:t>XY</a:t>
            </a:r>
            <a:r>
              <a:rPr lang="ko-KR" altLang="en-US" sz="1000" dirty="0">
                <a:solidFill>
                  <a:srgbClr val="92D050"/>
                </a:solidFill>
              </a:rPr>
              <a:t>축  각도</a:t>
            </a:r>
            <a:r>
              <a:rPr lang="en-US" altLang="ko-KR" sz="1000" dirty="0">
                <a:solidFill>
                  <a:srgbClr val="92D050"/>
                </a:solidFill>
              </a:rPr>
              <a:t>)</a:t>
            </a:r>
            <a:endParaRPr lang="ko-KR" altLang="en-US" sz="1000" dirty="0" err="1">
              <a:solidFill>
                <a:srgbClr val="92D050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D2ADBC4A-9D84-46CC-9E1B-AEE50BBD94ED}"/>
              </a:ext>
            </a:extLst>
          </p:cNvPr>
          <p:cNvSpPr/>
          <p:nvPr/>
        </p:nvSpPr>
        <p:spPr>
          <a:xfrm rot="9254989">
            <a:off x="2129210" y="4243193"/>
            <a:ext cx="577651" cy="286443"/>
          </a:xfrm>
          <a:prstGeom prst="arc">
            <a:avLst>
              <a:gd name="adj1" fmla="val 16117850"/>
              <a:gd name="adj2" fmla="val 0"/>
            </a:avLst>
          </a:pr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6B2710-B60C-4A02-9B41-E5726ABA3829}"/>
              </a:ext>
            </a:extLst>
          </p:cNvPr>
          <p:cNvSpPr txBox="1"/>
          <p:nvPr/>
        </p:nvSpPr>
        <p:spPr>
          <a:xfrm>
            <a:off x="1899557" y="4361210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+0.5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º</a:t>
            </a:r>
            <a:endParaRPr lang="ko-KR" altLang="en-US" sz="1000" dirty="0" err="1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6D16FD-CD5B-4165-A634-0D552F63DFD4}"/>
              </a:ext>
            </a:extLst>
          </p:cNvPr>
          <p:cNvSpPr txBox="1"/>
          <p:nvPr/>
        </p:nvSpPr>
        <p:spPr>
          <a:xfrm>
            <a:off x="3820373" y="4153717"/>
            <a:ext cx="606525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왼쪽은 </a:t>
            </a:r>
            <a:r>
              <a:rPr lang="en-US" altLang="ko-KR" dirty="0"/>
              <a:t>Sensorshift</a:t>
            </a:r>
            <a:r>
              <a:rPr lang="ko-KR" altLang="en-US" dirty="0"/>
              <a:t>의 </a:t>
            </a:r>
            <a:r>
              <a:rPr lang="en-US" altLang="ko-KR" dirty="0"/>
              <a:t>XY1</a:t>
            </a:r>
            <a:r>
              <a:rPr lang="ko-KR" altLang="en-US" dirty="0"/>
              <a:t>도</a:t>
            </a:r>
            <a:r>
              <a:rPr lang="en-US" altLang="ko-KR" dirty="0"/>
              <a:t>, Roll 0.5</a:t>
            </a:r>
            <a:r>
              <a:rPr lang="ko-KR" altLang="en-US" dirty="0"/>
              <a:t>도 가진에서의 </a:t>
            </a:r>
            <a:r>
              <a:rPr lang="en-US" altLang="ko-KR" dirty="0"/>
              <a:t>input_data.xml </a:t>
            </a:r>
            <a:r>
              <a:rPr lang="ko-KR" altLang="en-US" dirty="0"/>
              <a:t>및 이미지 상 가진 축 및 각도 표기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XY</a:t>
            </a:r>
            <a:r>
              <a:rPr lang="ko-KR" altLang="en-US" dirty="0"/>
              <a:t>축</a:t>
            </a:r>
            <a:r>
              <a:rPr lang="en-US" altLang="ko-KR" dirty="0"/>
              <a:t> </a:t>
            </a:r>
            <a:r>
              <a:rPr lang="ko-KR" altLang="en-US" dirty="0"/>
              <a:t>방향</a:t>
            </a:r>
            <a:r>
              <a:rPr lang="en-US" altLang="ko-KR" dirty="0"/>
              <a:t>, XY </a:t>
            </a:r>
            <a:r>
              <a:rPr lang="ko-KR" altLang="en-US" dirty="0"/>
              <a:t>축 각도 및 </a:t>
            </a:r>
            <a:r>
              <a:rPr lang="en-US" altLang="ko-KR" dirty="0"/>
              <a:t>Roll </a:t>
            </a:r>
            <a:r>
              <a:rPr lang="ko-KR" altLang="en-US" dirty="0"/>
              <a:t>축 각도의 정의는 왼쪽 그림과 같음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이미지</a:t>
            </a:r>
            <a:r>
              <a:rPr lang="en-US" altLang="ko-KR" dirty="0">
                <a:solidFill>
                  <a:srgbClr val="FF0000"/>
                </a:solidFill>
              </a:rPr>
              <a:t> grab</a:t>
            </a:r>
            <a:r>
              <a:rPr lang="ko-KR" altLang="en-US" dirty="0">
                <a:solidFill>
                  <a:srgbClr val="FF0000"/>
                </a:solidFill>
              </a:rPr>
              <a:t>하여 가진 시 이미지가 실제로 떨리는 방향을 확인하여 입력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(</a:t>
            </a:r>
            <a:r>
              <a:rPr lang="ko-KR" altLang="en-US" dirty="0">
                <a:solidFill>
                  <a:srgbClr val="FF0000"/>
                </a:solidFill>
              </a:rPr>
              <a:t>이미지 기준 </a:t>
            </a:r>
            <a:r>
              <a:rPr lang="en-US" altLang="ko-KR" dirty="0">
                <a:solidFill>
                  <a:srgbClr val="FF0000"/>
                </a:solidFill>
              </a:rPr>
              <a:t>XY</a:t>
            </a:r>
            <a:r>
              <a:rPr lang="ko-KR" altLang="en-US" dirty="0">
                <a:solidFill>
                  <a:srgbClr val="FF0000"/>
                </a:solidFill>
              </a:rPr>
              <a:t>축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가진 방향</a:t>
            </a:r>
            <a:r>
              <a:rPr lang="en-US" altLang="ko-KR" dirty="0">
                <a:solidFill>
                  <a:srgbClr val="FF0000"/>
                </a:solidFill>
              </a:rPr>
              <a:t>, XY </a:t>
            </a:r>
            <a:r>
              <a:rPr lang="ko-KR" altLang="en-US" dirty="0">
                <a:solidFill>
                  <a:srgbClr val="FF0000"/>
                </a:solidFill>
              </a:rPr>
              <a:t>축 가진 각도 및 </a:t>
            </a:r>
            <a:r>
              <a:rPr lang="en-US" altLang="ko-KR" dirty="0">
                <a:solidFill>
                  <a:srgbClr val="FF0000"/>
                </a:solidFill>
              </a:rPr>
              <a:t>Roll </a:t>
            </a:r>
            <a:r>
              <a:rPr lang="ko-KR" altLang="en-US" dirty="0">
                <a:solidFill>
                  <a:srgbClr val="FF0000"/>
                </a:solidFill>
              </a:rPr>
              <a:t>축 가진 각도 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가진기의 가진 축과 가진 각으로 알고리즘 개발 가능하나</a:t>
            </a:r>
            <a:r>
              <a:rPr lang="en-US" altLang="ko-KR" dirty="0"/>
              <a:t>, </a:t>
            </a:r>
            <a:r>
              <a:rPr lang="ko-KR" altLang="en-US" dirty="0"/>
              <a:t>소켓 장착 방향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이미지 센서 출력 방향 등 고려해야할 사항들이 늘어나 복잡하므로</a:t>
            </a:r>
            <a:r>
              <a:rPr lang="en-US" altLang="ko-KR" dirty="0"/>
              <a:t>, </a:t>
            </a:r>
            <a:r>
              <a:rPr lang="ko-KR" altLang="en-US" dirty="0"/>
              <a:t>이를 단순화 하기 위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실제 이미지가 떨리는 방향 고려하여 적용하도록 함</a:t>
            </a:r>
            <a:endParaRPr lang="en-US" altLang="ko-KR" dirty="0"/>
          </a:p>
        </p:txBody>
      </p:sp>
      <p:sp>
        <p:nvSpPr>
          <p:cNvPr id="61" name="슬라이드 번호 개체 틀 3">
            <a:extLst>
              <a:ext uri="{FF2B5EF4-FFF2-40B4-BE49-F238E27FC236}">
                <a16:creationId xmlns:a16="http://schemas.microsoft.com/office/drawing/2014/main" id="{30C5DE1D-96CD-45C5-BC61-78D3DC812A76}"/>
              </a:ext>
            </a:extLst>
          </p:cNvPr>
          <p:cNvSpPr txBox="1">
            <a:spLocks/>
          </p:cNvSpPr>
          <p:nvPr/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2019FB59-222A-4F53-86CE-C3AA9E51BA84}" type="slidenum">
              <a:rPr lang="ko-KR" altLang="en-US" smtClean="0">
                <a:solidFill>
                  <a:prstClr val="black"/>
                </a:solidFill>
                <a:latin typeface="Arial Narrow"/>
                <a:ea typeface="LG스마트체2.0 Regular"/>
              </a:rPr>
              <a:pPr>
                <a:defRPr/>
              </a:pPr>
              <a:t>3</a:t>
            </a:fld>
            <a:r>
              <a:rPr lang="en-US" altLang="ko-KR" dirty="0">
                <a:solidFill>
                  <a:prstClr val="black"/>
                </a:solidFill>
                <a:latin typeface="Arial Narrow"/>
                <a:ea typeface="LG스마트체2.0 Regular"/>
              </a:rPr>
              <a:t>/4</a:t>
            </a:r>
            <a:endParaRPr lang="ko-KR" altLang="en-US" dirty="0">
              <a:solidFill>
                <a:prstClr val="black"/>
              </a:solidFill>
              <a:latin typeface="Arial Narrow"/>
              <a:ea typeface="LG스마트체2.0 Regula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B5A24D-8EEA-477B-999D-B3CFFCBB6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053381"/>
            <a:ext cx="5783506" cy="22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5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42CAAA-6AE9-48F3-AB1F-FFA1989C85E1}"/>
              </a:ext>
            </a:extLst>
          </p:cNvPr>
          <p:cNvSpPr txBox="1"/>
          <p:nvPr/>
        </p:nvSpPr>
        <p:spPr>
          <a:xfrm>
            <a:off x="128464" y="116632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result</a:t>
            </a:r>
            <a:r>
              <a:rPr lang="ko-KR" altLang="en-US" sz="2000" dirty="0"/>
              <a:t> 폴더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AF0F27-291E-480D-8E1C-1E22F3EA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1124744"/>
            <a:ext cx="6105128" cy="548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93884-9B2C-48F5-9242-1253858EE352}"/>
              </a:ext>
            </a:extLst>
          </p:cNvPr>
          <p:cNvSpPr txBox="1"/>
          <p:nvPr/>
        </p:nvSpPr>
        <p:spPr>
          <a:xfrm>
            <a:off x="128464" y="621849"/>
            <a:ext cx="79928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result </a:t>
            </a:r>
            <a:r>
              <a:rPr lang="ko-KR" altLang="en-US" sz="1400" dirty="0"/>
              <a:t>폴더 </a:t>
            </a:r>
            <a:r>
              <a:rPr lang="en-US" altLang="ko-KR" sz="1400" dirty="0"/>
              <a:t>:  world_coordinate.csv </a:t>
            </a:r>
            <a:r>
              <a:rPr lang="ko-KR" altLang="en-US" sz="1400" dirty="0"/>
              <a:t>에서</a:t>
            </a:r>
            <a:r>
              <a:rPr lang="en-US" altLang="ko-KR" sz="1400" dirty="0"/>
              <a:t> </a:t>
            </a:r>
            <a:r>
              <a:rPr lang="ko-KR" altLang="en-US" sz="1400" dirty="0"/>
              <a:t>설정한 </a:t>
            </a:r>
            <a:r>
              <a:rPr lang="en-US" altLang="ko-KR" sz="1400" dirty="0"/>
              <a:t>index</a:t>
            </a:r>
            <a:r>
              <a:rPr lang="ko-KR" altLang="en-US" sz="1400" dirty="0"/>
              <a:t>에 맞추어 이미지</a:t>
            </a:r>
            <a:r>
              <a:rPr lang="en-US" altLang="ko-KR" sz="1400" dirty="0"/>
              <a:t> X,Y</a:t>
            </a:r>
            <a:r>
              <a:rPr lang="ko-KR" altLang="en-US" sz="1400" dirty="0"/>
              <a:t>방향의 </a:t>
            </a:r>
            <a:r>
              <a:rPr lang="en-US" altLang="ko-KR" sz="1400" dirty="0"/>
              <a:t>pixel </a:t>
            </a:r>
            <a:r>
              <a:rPr lang="ko-KR" altLang="en-US" sz="1400" dirty="0" err="1"/>
              <a:t>떨림량</a:t>
            </a:r>
            <a:r>
              <a:rPr lang="en-US" altLang="ko-KR" sz="1400" dirty="0"/>
              <a:t>csv</a:t>
            </a:r>
            <a:r>
              <a:rPr lang="ko-KR" altLang="en-US" sz="1400" dirty="0"/>
              <a:t>로 저장 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A601C052-B7F9-4B3D-BA75-8925F3E41B54}"/>
              </a:ext>
            </a:extLst>
          </p:cNvPr>
          <p:cNvSpPr txBox="1">
            <a:spLocks/>
          </p:cNvSpPr>
          <p:nvPr/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2019FB59-222A-4F53-86CE-C3AA9E51BA84}" type="slidenum">
              <a:rPr lang="ko-KR" altLang="en-US" smtClean="0">
                <a:solidFill>
                  <a:prstClr val="black"/>
                </a:solidFill>
                <a:latin typeface="Arial Narrow"/>
                <a:ea typeface="LG스마트체2.0 Regular"/>
              </a:rPr>
              <a:pPr>
                <a:defRPr/>
              </a:pPr>
              <a:t>4</a:t>
            </a:fld>
            <a:r>
              <a:rPr lang="en-US" altLang="ko-KR" dirty="0">
                <a:solidFill>
                  <a:prstClr val="black"/>
                </a:solidFill>
                <a:latin typeface="Arial Narrow"/>
                <a:ea typeface="LG스마트체2.0 Regular"/>
              </a:rPr>
              <a:t>/4</a:t>
            </a:r>
            <a:endParaRPr lang="ko-KR" altLang="en-US" dirty="0">
              <a:solidFill>
                <a:prstClr val="black"/>
              </a:solidFill>
              <a:latin typeface="Arial Narrow"/>
              <a:ea typeface="LG스마트체2.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25461982"/>
      </p:ext>
    </p:extLst>
  </p:cSld>
  <p:clrMapOvr>
    <a:masterClrMapping/>
  </p:clrMapOvr>
</p:sld>
</file>

<file path=ppt/theme/theme1.xml><?xml version="1.0" encoding="utf-8"?>
<a:theme xmlns:a="http://schemas.openxmlformats.org/drawingml/2006/main" name="5_기본 디자인">
  <a:themeElements>
    <a:clrScheme name="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이노텍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0000"/>
          </a:lnSpc>
          <a:defRPr sz="1300" smtClean="0">
            <a:solidFill>
              <a:schemeClr val="tx1"/>
            </a:solidFill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marL="88900" indent="-88900">
          <a:lnSpc>
            <a:spcPct val="110000"/>
          </a:lnSpc>
          <a:spcAft>
            <a:spcPts val="600"/>
          </a:spcAft>
          <a:buFont typeface="Wingdings" panose="05000000000000000000" pitchFamily="2" charset="2"/>
          <a:buChar char="q"/>
          <a:defRPr sz="1300" dirty="0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기본 디자인">
  <a:themeElements>
    <a:clrScheme name="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이노텍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0000"/>
          </a:lnSpc>
          <a:defRPr sz="1300" smtClean="0">
            <a:solidFill>
              <a:schemeClr val="tx1"/>
            </a:solidFill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marL="88900" indent="-88900">
          <a:lnSpc>
            <a:spcPct val="110000"/>
          </a:lnSpc>
          <a:spcAft>
            <a:spcPts val="600"/>
          </a:spcAft>
          <a:buFont typeface="Wingdings" panose="05000000000000000000" pitchFamily="2" charset="2"/>
          <a:buChar char="q"/>
          <a:defRPr sz="1300" dirty="0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00"/>
        </a:solidFill>
      </a:spPr>
      <a:bodyPr wrap="square" rtlCol="0">
        <a:spAutoFit/>
      </a:bodyPr>
      <a:lstStyle>
        <a:defPPr algn="ctr">
          <a:defRPr sz="900" dirty="0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159459</TotalTime>
  <Words>488</Words>
  <Application>Microsoft Office PowerPoint</Application>
  <PresentationFormat>A4 용지(210x297mm)</PresentationFormat>
  <Paragraphs>74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5</vt:i4>
      </vt:variant>
    </vt:vector>
  </HeadingPairs>
  <TitlesOfParts>
    <vt:vector size="21" baseType="lpstr">
      <vt:lpstr>LG스마트체2.0 Regular</vt:lpstr>
      <vt:lpstr>LG스마트체2.0 SemiBold</vt:lpstr>
      <vt:lpstr>굴림</vt:lpstr>
      <vt:lpstr>Arial</vt:lpstr>
      <vt:lpstr>Arial Narrow</vt:lpstr>
      <vt:lpstr>LG스마트체 Regular</vt:lpstr>
      <vt:lpstr>LG스마트체 SemiBold</vt:lpstr>
      <vt:lpstr>LG스마트체2.0 Bold</vt:lpstr>
      <vt:lpstr>Wingdings</vt:lpstr>
      <vt:lpstr>맑은 고딕</vt:lpstr>
      <vt:lpstr>5_기본 디자인</vt:lpstr>
      <vt:lpstr>6_기본 디자인</vt:lpstr>
      <vt:lpstr>디자인 사용자 지정</vt:lpstr>
      <vt:lpstr>2_디자인 사용자 지정</vt:lpstr>
      <vt:lpstr>blank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ygjo@lginnotek.com</dc:creator>
  <cp:lastModifiedBy>Bruno Choi(최수영)</cp:lastModifiedBy>
  <cp:revision>7241</cp:revision>
  <cp:lastPrinted>2021-04-06T01:51:49Z</cp:lastPrinted>
  <dcterms:created xsi:type="dcterms:W3CDTF">2010-01-12T05:42:54Z</dcterms:created>
  <dcterms:modified xsi:type="dcterms:W3CDTF">2022-06-29T01:14:37Z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2022-06-29T01:14:37Z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918faec4-1de0-4df1-aed6-1d0064c0c497</vt:lpwstr>
  </property>
  <property fmtid="{D5CDD505-2E9C-101B-9397-08002B2CF9AE}" pid="8" name="MSIP_Label_99b8a968-831d-4cfc-b1f9-4367a1331151_ContentBits">
    <vt:lpwstr>3</vt:lpwstr>
  </property>
</Properties>
</file>