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8" r:id="rId21"/>
    <p:sldId id="275" r:id="rId22"/>
    <p:sldId id="26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Жалобы на качество связи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BE-4284-9C09-58F6B6D240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BE-4284-9C09-58F6B6D240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BE-4284-9C09-58F6B6D240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BE-4284-9C09-58F6B6D240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2BE-4284-9C09-58F6B6D240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2BE-4284-9C09-58F6B6D240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2BE-4284-9C09-58F6B6D240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7"/>
                <c:pt idx="0">
                  <c:v>-1 Неопределено</c:v>
                </c:pt>
                <c:pt idx="1">
                  <c:v>1 Недозвоны, обрывы при звонках</c:v>
                </c:pt>
                <c:pt idx="2">
                  <c:v>2 Время ожидания гудков</c:v>
                </c:pt>
                <c:pt idx="3">
                  <c:v>3 Плохое качество связи в зданиях</c:v>
                </c:pt>
                <c:pt idx="4">
                  <c:v>4 Медленный мобильный интернет</c:v>
                </c:pt>
                <c:pt idx="5">
                  <c:v>5 Медленная загрузка видео</c:v>
                </c:pt>
                <c:pt idx="6">
                  <c:v>7 Свой вариант</c:v>
                </c:pt>
              </c:strCache>
              <c:extLst/>
            </c:strRef>
          </c:cat>
          <c:val>
            <c:numRef>
              <c:f>Лист1!$B$2:$B$9</c:f>
              <c:numCache>
                <c:formatCode>General</c:formatCode>
                <c:ptCount val="7"/>
                <c:pt idx="0">
                  <c:v>82</c:v>
                </c:pt>
                <c:pt idx="1">
                  <c:v>81</c:v>
                </c:pt>
                <c:pt idx="2">
                  <c:v>23</c:v>
                </c:pt>
                <c:pt idx="3">
                  <c:v>88</c:v>
                </c:pt>
                <c:pt idx="4">
                  <c:v>78</c:v>
                </c:pt>
                <c:pt idx="5">
                  <c:v>28</c:v>
                </c:pt>
                <c:pt idx="6">
                  <c:v>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844-43E2-8A2F-12B12356E9F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C213-3B92-4957-B62C-B6B9B6F35C5C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E37DB-2D42-458B-9EB8-E73F8FA9F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0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C56E-AF19-4119-B76B-C79562B4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4570AA-2BA2-496A-8DA1-05A7727A1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F261E-B0B9-4794-AFF1-34CCB27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C444E8-B650-40F5-9E6A-465CBAC3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9DE5B-4BFA-4211-A0EB-BE47D96F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F79D-02B0-44C6-9AC1-3254C126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B9A8D3-E735-4A2D-9925-AA179533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7E2AB-C3A0-4B2C-992D-8F560D79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BF43C-E2D4-41D1-9314-01845EF0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4E79B6-0F70-4DD8-996F-0F6B6B14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5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1CA6A4-ADC1-4219-A5C2-B1D81DC8A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E202E4-E75F-4F26-BC8C-A92917A7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93760-9438-44B5-A2EA-9AAB871B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2E810-EB8B-48EA-A54F-37B67CE8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77846-42E2-4413-A836-CC7B6620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9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B4F8A-6B1D-4938-B534-94E7F68C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6D2F9-6F2F-4734-94AC-DA8A6E30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D3F4D-6A3D-4724-A52C-4E7B11E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7FB03D-169C-4A3B-AF92-EFFDD840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6AC75-CE32-47A5-A753-063462B6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EF7C7-12D3-4027-8B29-70119BEB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5DAC7-7611-45C6-BAE3-7759F425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737F1-EA21-4B36-BFF2-ECB0625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5E070-E545-4D8B-A922-B0E96865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7DA81-E0CF-4DC6-89D8-9B4F0ECE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4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18AF3-9395-47E3-9EBD-02C1210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95579-BA94-4F1A-A270-AADBF10A8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EAB627-6320-4B83-9466-F46B787C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F1A57-FE93-43D5-A930-957011D3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62B20F-5271-479E-B399-94A33F4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2B970-48BF-426C-B5D1-A1F173B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B163-91C0-4350-A5BF-EB88FFD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11CF9-F6DA-4BC2-B48A-457F99D5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A0B69-C2D8-4297-9EC6-3740B890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981AF7-5B88-4B2D-8845-6E14A0B1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21D1AF-C98E-499A-8C9F-D14F7CB41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A7F87-1C98-4D5C-B93F-795F1755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C7FCF4-2D16-4FBF-A1AE-5A01EF11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2C2C0B-53F9-4FE6-8DD1-780514A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00125-E043-4A84-83F7-9F8A6FA9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DF50E1-32A9-41B7-B338-6205DEA7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B4A1CE-02B0-48E3-AB0F-683C58CE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D8D621-A461-4411-AD15-339C84C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1B0DBC-53E3-4539-92A5-0F819493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C49FE4-C820-415B-A09F-CFF06C08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B54D4B-61F2-4E6A-8CA2-7410B05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F7392-A9B6-41C2-9B4B-F757AA1F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1968C-D43C-4248-A197-A33A4981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BAE8B-6DBA-4257-A28B-B71E0E47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476EA-DC97-48B5-94D7-01329483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E2552E-621D-4980-86BB-615299A2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0B2B-B5F8-4C49-95B8-E4AF19A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7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74BF-67F6-4166-91C1-6C8DEAB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F25226-9AB2-4D65-8CA4-8DC5BDB04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27B15-64EE-4964-A694-7410F512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AEC732-85B7-494F-8BC0-77CFC29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07E1CA-8CA4-4F87-9406-FEC4386F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Система распознавания эмоций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E4A94C-2F44-44AE-87B4-3AD3FF47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2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A051-2839-4AC8-A840-15BBF2E2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71D09-2DAA-4E68-9C40-BB088DD2B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DD792-39B8-4322-8B81-370468293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Константин Мельников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C872E-8328-40CE-BBDB-CC1A9FE4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Система распознавания эмоций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2FDAE-3D4D-43A5-AE3B-4A160A5E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6814-FB32-4BEC-B88F-55BE2D1C6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6386A-F166-470C-B828-72C714F6B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Анализ результатов опроса удовлетворенностью качеством связи клиентов телеком</a:t>
            </a:r>
            <a:r>
              <a:rPr lang="en-US" sz="4400" dirty="0"/>
              <a:t>-</a:t>
            </a:r>
            <a:r>
              <a:rPr lang="ru-RU" sz="4400" dirty="0"/>
              <a:t>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543C79-402E-43C7-AE93-A4A9BE1DC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Константин Мельников</a:t>
            </a:r>
          </a:p>
          <a:p>
            <a:r>
              <a:rPr lang="ru-RU" dirty="0"/>
              <a:t>2021 год</a:t>
            </a:r>
          </a:p>
        </p:txBody>
      </p:sp>
    </p:spTree>
    <p:extLst>
      <p:ext uri="{BB962C8B-B14F-4D97-AF65-F5344CB8AC3E}">
        <p14:creationId xmlns:p14="http://schemas.microsoft.com/office/powerpoint/2010/main" val="53309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2.2 Результаты статистического теста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10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16775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H0 </a:t>
            </a:r>
            <a:r>
              <a:rPr lang="ru-RU" sz="1400" dirty="0"/>
              <a:t>: нет связи между параметрами "средняя скорость к абоненту", "скорость загрузки потокового видео", "задержка старта воспроизведения видео" и "скорость загрузки </a:t>
            </a:r>
            <a:r>
              <a:rPr lang="ru-RU" sz="1400" dirty="0" err="1"/>
              <a:t>web</a:t>
            </a:r>
            <a:r>
              <a:rPr lang="ru-RU" sz="1400" dirty="0"/>
              <a:t>-страниц через браузер"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H1: </a:t>
            </a:r>
            <a:r>
              <a:rPr lang="ru-RU" sz="1400" dirty="0"/>
              <a:t>есть прямая связь между параметрами средняя скорость к абоненту", "скорость загрузки потокового видео", "задержка старта воспроизведения видео" и "скорость загрузки </a:t>
            </a:r>
            <a:r>
              <a:rPr lang="ru-RU" sz="1400" dirty="0" err="1"/>
              <a:t>web</a:t>
            </a:r>
            <a:r>
              <a:rPr lang="ru-RU" sz="1400" dirty="0"/>
              <a:t>-страниц через браузер"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4FD3174E-AEBD-43CC-A994-8ECAF0CDD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61505"/>
              </p:ext>
            </p:extLst>
          </p:nvPr>
        </p:nvGraphicFramePr>
        <p:xfrm>
          <a:off x="892629" y="2779273"/>
          <a:ext cx="5496296" cy="3504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404">
                  <a:extLst>
                    <a:ext uri="{9D8B030D-6E8A-4147-A177-3AD203B41FA5}">
                      <a16:colId xmlns:a16="http://schemas.microsoft.com/office/drawing/2014/main" val="180648069"/>
                    </a:ext>
                  </a:extLst>
                </a:gridCol>
                <a:gridCol w="1854005">
                  <a:extLst>
                    <a:ext uri="{9D8B030D-6E8A-4147-A177-3AD203B41FA5}">
                      <a16:colId xmlns:a16="http://schemas.microsoft.com/office/drawing/2014/main" val="1658141544"/>
                    </a:ext>
                  </a:extLst>
                </a:gridCol>
                <a:gridCol w="1093033">
                  <a:extLst>
                    <a:ext uri="{9D8B030D-6E8A-4147-A177-3AD203B41FA5}">
                      <a16:colId xmlns:a16="http://schemas.microsoft.com/office/drawing/2014/main" val="4071078831"/>
                    </a:ext>
                  </a:extLst>
                </a:gridCol>
                <a:gridCol w="1023854">
                  <a:extLst>
                    <a:ext uri="{9D8B030D-6E8A-4147-A177-3AD203B41FA5}">
                      <a16:colId xmlns:a16="http://schemas.microsoft.com/office/drawing/2014/main" val="3624415112"/>
                    </a:ext>
                  </a:extLst>
                </a:gridCol>
              </a:tblGrid>
              <a:tr h="5080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Параметр 1</a:t>
                      </a:r>
                      <a:endParaRPr lang="ru-RU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Параметр 2</a:t>
                      </a:r>
                      <a:endParaRPr lang="ru-RU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Коэффициент корреляции Пирсона</a:t>
                      </a:r>
                      <a:endParaRPr lang="ru-RU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Качество связи</a:t>
                      </a:r>
                      <a:endParaRPr lang="ru-RU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2533249"/>
                  </a:ext>
                </a:extLst>
              </a:tr>
              <a:tr h="52877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Video Streaming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Page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 dirty="0">
                          <a:effectLst/>
                        </a:rPr>
                        <a:t>0.6928</a:t>
                      </a:r>
                      <a:endParaRPr lang="ru-RU" sz="1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8048789"/>
                  </a:ext>
                </a:extLst>
              </a:tr>
              <a:tr h="352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Downlink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Video Streaming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0.6917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86872808"/>
                  </a:ext>
                </a:extLst>
              </a:tr>
              <a:tr h="352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Downlink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Page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0.5562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52805499"/>
                  </a:ext>
                </a:extLst>
              </a:tr>
              <a:tr h="352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Downlink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Average TCP RTT(ms)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-0.5300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 обратная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4042127"/>
                  </a:ext>
                </a:extLst>
              </a:tr>
              <a:tr h="52877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Video Streaming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Video Streaming xKB Start Delay(ms)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-0.5806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 обратная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36008840"/>
                  </a:ext>
                </a:extLst>
              </a:tr>
              <a:tr h="52877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Video Streaming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Average TCP RTT(ms)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-0.5953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>
                          <a:effectLst/>
                        </a:rPr>
                        <a:t>Заметная обратная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54186411"/>
                  </a:ext>
                </a:extLst>
              </a:tr>
              <a:tr h="3525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Page Download Throughput(Kbps)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Web Average TCP RTT(ms)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000" u="none" strike="noStrike">
                          <a:effectLst/>
                        </a:rPr>
                        <a:t>-0.6223</a:t>
                      </a:r>
                      <a:endParaRPr lang="ru-RU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 dirty="0">
                          <a:effectLst/>
                        </a:rPr>
                        <a:t>Заметная обратная</a:t>
                      </a:r>
                      <a:endParaRPr lang="ru-RU" sz="10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92114119"/>
                  </a:ext>
                </a:extLst>
              </a:tr>
            </a:tbl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B37704B-B61F-4ACD-BCA6-74A8DBFF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20" y="2718153"/>
            <a:ext cx="5012377" cy="35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8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2.3 Выводы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11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02524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Больше всего клиенты недовольны: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Недозвоны</a:t>
            </a:r>
            <a:r>
              <a:rPr lang="ru-RU" dirty="0"/>
              <a:t>, обрывы при звонках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Плохое качество связи в зданиях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Медленный мобильный интернет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Удалось подтвердить гипотезу о том, что между параметрами "средняя скорость к абоненту", "скорость загрузки потокового видео", "задержка старта воспроизведения видео" и "скорость загрузки </a:t>
            </a:r>
            <a:r>
              <a:rPr lang="ru-RU" dirty="0" err="1"/>
              <a:t>web</a:t>
            </a:r>
            <a:r>
              <a:rPr lang="ru-RU" dirty="0"/>
              <a:t>-страниц через браузер" есть прямая связь.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Поэтому далее для анализа проблемы низкой скорости мобильного интернета будем использовать показатель </a:t>
            </a:r>
            <a:r>
              <a:rPr lang="ru-RU" b="1" dirty="0"/>
              <a:t>«средняя скорость к абоненту»</a:t>
            </a:r>
            <a:r>
              <a:rPr lang="ru-RU" dirty="0"/>
              <a:t>, т.к. он связан с большинством других показателей.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3747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54732" cy="102910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3</a:t>
            </a:r>
            <a:r>
              <a:rPr lang="ru-RU" sz="3200" dirty="0"/>
              <a:t>. Между скоростью интернета и ответом клиентов есть корреляция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12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838200" y="1228397"/>
            <a:ext cx="10624794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Есть ли связь между показателем средней скорости к абоненту и ответом клиентов, которые пожаловались на медленный мобильный интернет? 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Результат этого исследования поможет определить стоит ли  заняться решением данной проблемы или этой проблемы не существует.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Для понимания существования вышеописанной проблемы проверим гипотезу: </a:t>
            </a:r>
            <a:r>
              <a:rPr lang="ru-RU" sz="2000" b="1" dirty="0"/>
              <a:t>средняя скорость интернета к абоненту выше у клиентов, которые не жалуются на низкую скорость интернета, чем у клиентов, которые жалуются на низкую скорость интернета.</a:t>
            </a:r>
          </a:p>
        </p:txBody>
      </p:sp>
    </p:spTree>
    <p:extLst>
      <p:ext uri="{BB962C8B-B14F-4D97-AF65-F5344CB8AC3E}">
        <p14:creationId xmlns:p14="http://schemas.microsoft.com/office/powerpoint/2010/main" val="273272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3</a:t>
            </a:r>
            <a:r>
              <a:rPr lang="ru-RU" sz="3200" dirty="0"/>
              <a:t>.1 Результаты анализа данных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13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2660050" y="1061669"/>
            <a:ext cx="6605048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Гистограммы распределения средней скорости к абоненту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0A9FC4-8EE2-4309-A0CD-39B22671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6" y="2318603"/>
            <a:ext cx="3571429" cy="239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D28DB-FB88-4722-B3A6-953B8DAED025}"/>
              </a:ext>
            </a:extLst>
          </p:cNvPr>
          <p:cNvSpPr txBox="1"/>
          <p:nvPr/>
        </p:nvSpPr>
        <p:spPr>
          <a:xfrm>
            <a:off x="979722" y="2041602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Жалуются на скорость интернета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8A27D-8C8F-4260-BDBE-6C47479669F5}"/>
              </a:ext>
            </a:extLst>
          </p:cNvPr>
          <p:cNvSpPr txBox="1"/>
          <p:nvPr/>
        </p:nvSpPr>
        <p:spPr>
          <a:xfrm>
            <a:off x="2109609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/>
              <a:t>КБит</a:t>
            </a:r>
            <a:r>
              <a:rPr lang="ru-RU" sz="1200" dirty="0"/>
              <a:t>/сек.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21685-4F41-4A57-979F-89760F299E35}"/>
              </a:ext>
            </a:extLst>
          </p:cNvPr>
          <p:cNvSpPr txBox="1"/>
          <p:nvPr/>
        </p:nvSpPr>
        <p:spPr>
          <a:xfrm>
            <a:off x="4786080" y="2041602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Жалуются на другие показатели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E9511-CE6B-4699-872C-75FE032E773C}"/>
              </a:ext>
            </a:extLst>
          </p:cNvPr>
          <p:cNvSpPr txBox="1"/>
          <p:nvPr/>
        </p:nvSpPr>
        <p:spPr>
          <a:xfrm>
            <a:off x="5962574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/>
              <a:t>КБит</a:t>
            </a:r>
            <a:r>
              <a:rPr lang="ru-RU" sz="1200" dirty="0"/>
              <a:t>/сек.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D5C1D-8D5B-40E8-808B-2F55F8017314}"/>
              </a:ext>
            </a:extLst>
          </p:cNvPr>
          <p:cNvSpPr txBox="1"/>
          <p:nvPr/>
        </p:nvSpPr>
        <p:spPr>
          <a:xfrm>
            <a:off x="8592439" y="2041603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Полностью довольны качеством связи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5921F-7F9C-4F53-BBFF-5B0328B14FDF}"/>
              </a:ext>
            </a:extLst>
          </p:cNvPr>
          <p:cNvSpPr txBox="1"/>
          <p:nvPr/>
        </p:nvSpPr>
        <p:spPr>
          <a:xfrm>
            <a:off x="9762270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/>
              <a:t>КБит</a:t>
            </a:r>
            <a:r>
              <a:rPr lang="ru-RU" sz="1200" dirty="0"/>
              <a:t>/сек.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35B6B-164D-4060-8166-F9149B3EC04C}"/>
              </a:ext>
            </a:extLst>
          </p:cNvPr>
          <p:cNvSpPr txBox="1"/>
          <p:nvPr/>
        </p:nvSpPr>
        <p:spPr>
          <a:xfrm>
            <a:off x="838200" y="5325250"/>
            <a:ext cx="1111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 гистограмм видно, что распределение ассиметрично, соответственно для сравнения значений между разными группами клиентов необходимо посчитать дополнительные точечные оценки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4BBF08-871F-4979-8EC9-6EE5F196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86" y="2356698"/>
            <a:ext cx="3609524" cy="2352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5666A8-3498-464B-BF16-8F0C6796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190" y="2347173"/>
            <a:ext cx="35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3.2 Результаты статистического теста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14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16775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H0 </a:t>
            </a:r>
            <a:r>
              <a:rPr lang="ru-RU" sz="1400" dirty="0"/>
              <a:t>: нет разницы в скорости к абоненту у клиентов, которые жалуются на низкую скорость мобильного интернета и клиентов, которые не жалуются низкую скорость мобильного интернета.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H1: </a:t>
            </a:r>
            <a:r>
              <a:rPr lang="ru-RU" sz="1400" dirty="0"/>
              <a:t>средняя скорость интернета к абоненту выше у клиентов, которые не жалуются на низкую скорость интернета, чем у клиентов, которые жалуются на низкую скорость интернета.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0F6C6E-F76D-474E-AE35-4347FCDD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54610"/>
              </p:ext>
            </p:extLst>
          </p:nvPr>
        </p:nvGraphicFramePr>
        <p:xfrm>
          <a:off x="2678390" y="2982320"/>
          <a:ext cx="6835219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778">
                  <a:extLst>
                    <a:ext uri="{9D8B030D-6E8A-4147-A177-3AD203B41FA5}">
                      <a16:colId xmlns:a16="http://schemas.microsoft.com/office/drawing/2014/main" val="415251945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367588983"/>
                    </a:ext>
                  </a:extLst>
                </a:gridCol>
                <a:gridCol w="1147595">
                  <a:extLst>
                    <a:ext uri="{9D8B030D-6E8A-4147-A177-3AD203B41FA5}">
                      <a16:colId xmlns:a16="http://schemas.microsoft.com/office/drawing/2014/main" val="340140100"/>
                    </a:ext>
                  </a:extLst>
                </a:gridCol>
                <a:gridCol w="1482483">
                  <a:extLst>
                    <a:ext uri="{9D8B030D-6E8A-4147-A177-3AD203B41FA5}">
                      <a16:colId xmlns:a16="http://schemas.microsoft.com/office/drawing/2014/main" val="2247049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Тип пользователя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Среднее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Медиана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Мода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93485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Жалуются на скорость интернета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1768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1111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8940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Жалуются на другие показатели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2188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1399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795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6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Полностью довольны качеством связи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2509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1645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708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1314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3A00D7B-E78C-4E0B-9DA7-7D7A5453BF10}"/>
              </a:ext>
            </a:extLst>
          </p:cNvPr>
          <p:cNvSpPr txBox="1"/>
          <p:nvPr/>
        </p:nvSpPr>
        <p:spPr>
          <a:xfrm>
            <a:off x="838200" y="5046876"/>
            <a:ext cx="11039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Гипотезы проверены методом </a:t>
            </a:r>
            <a:r>
              <a:rPr lang="ru-RU" sz="1400" dirty="0" err="1"/>
              <a:t>Bootstrap</a:t>
            </a:r>
            <a:r>
              <a:rPr lang="ru-RU" sz="1400" b="1" dirty="0"/>
              <a:t>: уровень значимости (</a:t>
            </a:r>
            <a:r>
              <a:rPr lang="en-US" sz="1400" b="1" dirty="0"/>
              <a:t>p-value</a:t>
            </a:r>
            <a:r>
              <a:rPr lang="ru-RU" sz="1400" b="1" dirty="0"/>
              <a:t>) = 0</a:t>
            </a:r>
            <a:r>
              <a:rPr lang="en-US" sz="1400" b="1" dirty="0"/>
              <a:t>,001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6252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3</a:t>
            </a:r>
            <a:r>
              <a:rPr lang="ru-RU" sz="3200" dirty="0"/>
              <a:t>.3 Выводы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15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02524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По результатам анализа удалось подтвердить гипотезу о корреляции между ответом клиентов и скоростью мобильного интернета, т.к. средняя скорость к абоненту у клиентов, которые жаловались на скорость мобильного интернета, ниже, чем у клиентов, которые не жаловались на этот показатель.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Дополнительная проверка методом </a:t>
            </a:r>
            <a:r>
              <a:rPr lang="ru-RU" dirty="0" err="1"/>
              <a:t>Bootstrap</a:t>
            </a:r>
            <a:r>
              <a:rPr lang="ru-RU" dirty="0"/>
              <a:t> подтверждает, что мы не можем принять (отвергаем) гипотезу о равенстве средней скорости у клиентов, которые жалуются на низкую скорость мобильного интернета и которые не жалуются на скорость мобильного интернета, на имеющихся данных т. к. </a:t>
            </a:r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b="1" dirty="0"/>
              <a:t> = 0.001</a:t>
            </a:r>
            <a:r>
              <a:rPr lang="ru-RU" dirty="0"/>
              <a:t>, что меньше чем уровень значимости в 0.05.</a:t>
            </a:r>
          </a:p>
        </p:txBody>
      </p:sp>
    </p:spTree>
    <p:extLst>
      <p:ext uri="{BB962C8B-B14F-4D97-AF65-F5344CB8AC3E}">
        <p14:creationId xmlns:p14="http://schemas.microsoft.com/office/powerpoint/2010/main" val="408103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4. Между скоростью мобильного интернета и переотправкой пакетов есть корреляция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16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838200" y="1228397"/>
            <a:ext cx="1062479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В исходных данных присутствует показатель «частота переотправки пакетов», который может свидетельствовать о проблемах в работе сети.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Проверим гипотезу: </a:t>
            </a:r>
            <a:r>
              <a:rPr lang="ru-RU" sz="2000" b="1" dirty="0"/>
              <a:t>частота переотправки пакетов к абоненту выше у клиентов, которые жалуются на низкую скорость интернета, чем у клиентов, которые не жалуются на низкую скорость интернета.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81423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4.1 Результаты анализа данных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17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2660050" y="1061669"/>
            <a:ext cx="6832742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Гистограммы распределения частоты переотправки пакетов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28DB-FB88-4722-B3A6-953B8DAED025}"/>
              </a:ext>
            </a:extLst>
          </p:cNvPr>
          <p:cNvSpPr txBox="1"/>
          <p:nvPr/>
        </p:nvSpPr>
        <p:spPr>
          <a:xfrm>
            <a:off x="939779" y="2013027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Жалуются на скорость интернета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8A27D-8C8F-4260-BDBE-6C47479669F5}"/>
              </a:ext>
            </a:extLst>
          </p:cNvPr>
          <p:cNvSpPr txBox="1"/>
          <p:nvPr/>
        </p:nvSpPr>
        <p:spPr>
          <a:xfrm>
            <a:off x="2109609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количество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21685-4F41-4A57-979F-89760F299E35}"/>
              </a:ext>
            </a:extLst>
          </p:cNvPr>
          <p:cNvSpPr txBox="1"/>
          <p:nvPr/>
        </p:nvSpPr>
        <p:spPr>
          <a:xfrm>
            <a:off x="4766109" y="2041604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Жалуются на другие показатели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E9511-CE6B-4699-872C-75FE032E773C}"/>
              </a:ext>
            </a:extLst>
          </p:cNvPr>
          <p:cNvSpPr txBox="1"/>
          <p:nvPr/>
        </p:nvSpPr>
        <p:spPr>
          <a:xfrm>
            <a:off x="5962574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количество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D5C1D-8D5B-40E8-808B-2F55F8017314}"/>
              </a:ext>
            </a:extLst>
          </p:cNvPr>
          <p:cNvSpPr txBox="1"/>
          <p:nvPr/>
        </p:nvSpPr>
        <p:spPr>
          <a:xfrm>
            <a:off x="8592439" y="2041603"/>
            <a:ext cx="336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Полностью довольны качеством связи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5921F-7F9C-4F53-BBFF-5B0328B14FDF}"/>
              </a:ext>
            </a:extLst>
          </p:cNvPr>
          <p:cNvSpPr txBox="1"/>
          <p:nvPr/>
        </p:nvSpPr>
        <p:spPr>
          <a:xfrm>
            <a:off x="9762270" y="4709079"/>
            <a:ext cx="102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количество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35B6B-164D-4060-8166-F9149B3EC04C}"/>
              </a:ext>
            </a:extLst>
          </p:cNvPr>
          <p:cNvSpPr txBox="1"/>
          <p:nvPr/>
        </p:nvSpPr>
        <p:spPr>
          <a:xfrm>
            <a:off x="838200" y="5325250"/>
            <a:ext cx="1111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Из гистограмм видно, что распределение ассиметрично, соответственно для сравнения значений между разными группами клиентов необходимо посчитать дополнительные точечные оценки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6DDF3-2915-4910-B213-5108FEDF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5" y="2328125"/>
            <a:ext cx="3571429" cy="24095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5E6FE6-1BEE-4865-A294-BEB11FA8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10" y="2372087"/>
            <a:ext cx="3609524" cy="231428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25D739-F748-49BD-BA92-64F8C35B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460" y="2333992"/>
            <a:ext cx="3571429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1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4.2 Результаты статистического теста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18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167753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H0 </a:t>
            </a:r>
            <a:r>
              <a:rPr lang="ru-RU" sz="1400" dirty="0"/>
              <a:t>: нет разницы в частоте переотправки пакетов у клиентов, которые жалуются на низкую скорость мобильного интернета и клиентов, которые не жалуются низкую скорость мобильного интернета.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H1: </a:t>
            </a:r>
            <a:r>
              <a:rPr lang="ru-RU" sz="1400" dirty="0"/>
              <a:t>частота переотправки пактов к абоненту выше у клиентов, которые жалуются на низкую скорость интернета, чем у клиентов, которые не жалуются на низкую скорость интернета.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0F6C6E-F76D-474E-AE35-4347FCDD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51438"/>
              </p:ext>
            </p:extLst>
          </p:nvPr>
        </p:nvGraphicFramePr>
        <p:xfrm>
          <a:off x="2678390" y="2982320"/>
          <a:ext cx="6835219" cy="1398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778">
                  <a:extLst>
                    <a:ext uri="{9D8B030D-6E8A-4147-A177-3AD203B41FA5}">
                      <a16:colId xmlns:a16="http://schemas.microsoft.com/office/drawing/2014/main" val="415251945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367588983"/>
                    </a:ext>
                  </a:extLst>
                </a:gridCol>
                <a:gridCol w="1147595">
                  <a:extLst>
                    <a:ext uri="{9D8B030D-6E8A-4147-A177-3AD203B41FA5}">
                      <a16:colId xmlns:a16="http://schemas.microsoft.com/office/drawing/2014/main" val="340140100"/>
                    </a:ext>
                  </a:extLst>
                </a:gridCol>
                <a:gridCol w="1482483">
                  <a:extLst>
                    <a:ext uri="{9D8B030D-6E8A-4147-A177-3AD203B41FA5}">
                      <a16:colId xmlns:a16="http://schemas.microsoft.com/office/drawing/2014/main" val="2247049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Тип пользователя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effectLst/>
                        </a:rPr>
                        <a:t>Среднее</a:t>
                      </a:r>
                      <a:endParaRPr lang="ru-RU" sz="16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Медиана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Мода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93485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Жалуются на скорость интернета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2,13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1,52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effectLst/>
                          <a:latin typeface="+mn-lt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8940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Жалуются на другие показатели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effectLst/>
                          <a:latin typeface="+mn-lt"/>
                        </a:rPr>
                        <a:t>1,84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1,305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0,48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6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Полностью довольны качеством связи</a:t>
                      </a:r>
                      <a:endParaRPr lang="ru-RU" sz="16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effectLst/>
                          <a:latin typeface="+mn-lt"/>
                        </a:rPr>
                        <a:t>1,65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effectLst/>
                          <a:latin typeface="+mn-lt"/>
                        </a:rPr>
                        <a:t>1,19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0,41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1314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3A00D7B-E78C-4E0B-9DA7-7D7A5453BF10}"/>
              </a:ext>
            </a:extLst>
          </p:cNvPr>
          <p:cNvSpPr txBox="1"/>
          <p:nvPr/>
        </p:nvSpPr>
        <p:spPr>
          <a:xfrm>
            <a:off x="838200" y="5046876"/>
            <a:ext cx="11039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Гипотезы проверены методом </a:t>
            </a:r>
            <a:r>
              <a:rPr lang="ru-RU" sz="1400" dirty="0" err="1"/>
              <a:t>Bootstrap</a:t>
            </a:r>
            <a:r>
              <a:rPr lang="ru-RU" sz="1400" b="1" dirty="0"/>
              <a:t>: уровень значимости (</a:t>
            </a:r>
            <a:r>
              <a:rPr lang="en-US" sz="1400" b="1" dirty="0"/>
              <a:t>p-value</a:t>
            </a:r>
            <a:r>
              <a:rPr lang="ru-RU" sz="1400" b="1" dirty="0"/>
              <a:t>) = 0</a:t>
            </a:r>
            <a:r>
              <a:rPr lang="en-US" sz="1400" b="1" dirty="0"/>
              <a:t>,00</a:t>
            </a:r>
            <a:r>
              <a:rPr lang="ru-RU" sz="1400" b="1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1700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3</a:t>
            </a:r>
            <a:r>
              <a:rPr lang="ru-RU" sz="3200" dirty="0"/>
              <a:t>.3 Выводы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19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102524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По результатам анализа удалось подтвердить гипотезу о корреляции между скоростью мобильного интернета и частотой переотправки пакетов к абоненту, т.к. у клиентов, которые жаловались на скорость мобильного интернета частота переотправки пакетов, выше, чем у клиентов, которые не жаловались на этот показатель. Этот факт подтвердился статистическими оценками и результатами проверки методом </a:t>
            </a:r>
            <a:r>
              <a:rPr lang="ru-RU" dirty="0" err="1"/>
              <a:t>Bootstrap</a:t>
            </a:r>
            <a:r>
              <a:rPr lang="ru-RU" dirty="0"/>
              <a:t>, следовательно мы не можем принять гипотезу о равенстве переотправок пакетов к абоненту у клиентов, которые жалуются на низкую скорость мобильного интернета и которые не жалуются на скорость мобильного интернета, на имеющихся данных т. к. </a:t>
            </a:r>
            <a:r>
              <a:rPr lang="ru-RU" b="1" dirty="0"/>
              <a:t>p-</a:t>
            </a:r>
            <a:r>
              <a:rPr lang="ru-RU" b="1" dirty="0" err="1"/>
              <a:t>value</a:t>
            </a:r>
            <a:r>
              <a:rPr lang="ru-RU" b="1" dirty="0"/>
              <a:t> = 0.003</a:t>
            </a:r>
            <a:r>
              <a:rPr lang="ru-RU" dirty="0"/>
              <a:t>, что меньше чем уровень значимости в 0.05.</a:t>
            </a:r>
          </a:p>
        </p:txBody>
      </p:sp>
    </p:spTree>
    <p:extLst>
      <p:ext uri="{BB962C8B-B14F-4D97-AF65-F5344CB8AC3E}">
        <p14:creationId xmlns:p14="http://schemas.microsoft.com/office/powerpoint/2010/main" val="158643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r>
              <a:rPr lang="ru-RU" sz="4000" dirty="0"/>
              <a:t>Задача исследования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2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838200" y="1228397"/>
            <a:ext cx="10624794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Главная гипотеза исследования: </a:t>
            </a:r>
            <a:r>
              <a:rPr lang="ru-RU" sz="2000" b="1" dirty="0"/>
              <a:t>жалобы клиентов на мобильный интернет подтверждаются собранными техническими показателями.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Локальные гипотезы, которые помогут подтвердить или опровергнуть главную гипотезу:</a:t>
            </a:r>
            <a:endParaRPr lang="ru-RU" sz="20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dirty="0"/>
              <a:t>Недовольных качеством связи клиентов большинство.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dirty="0"/>
              <a:t>Между показателями, характеризующими скорость мобильного интернета, есть корреляция.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dirty="0"/>
              <a:t>Между скоростью интернета и ответом клиентов есть корреляция.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dirty="0"/>
              <a:t>Между скоростью мобильного интернета и переотправкой пакетов есть корреляция.</a:t>
            </a:r>
          </a:p>
        </p:txBody>
      </p:sp>
    </p:spTree>
    <p:extLst>
      <p:ext uri="{BB962C8B-B14F-4D97-AF65-F5344CB8AC3E}">
        <p14:creationId xmlns:p14="http://schemas.microsoft.com/office/powerpoint/2010/main" val="258607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20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F06F869A-E979-4802-871E-6EFAFB13A22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029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7A9F3-435A-428E-85CA-9FE5E3D6423F}"/>
              </a:ext>
            </a:extLst>
          </p:cNvPr>
          <p:cNvSpPr txBox="1"/>
          <p:nvPr/>
        </p:nvSpPr>
        <p:spPr>
          <a:xfrm>
            <a:off x="838200" y="1228397"/>
            <a:ext cx="10624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результате проведенного исследования опроса клиентов удовлетворенностью качеством связи, удалось установить:</a:t>
            </a:r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65%, опрошенных клиентов, недовольны качеством связи.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Больше всего клиенты недовольны:</a:t>
            </a:r>
          </a:p>
          <a:p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недозвонами</a:t>
            </a:r>
            <a:r>
              <a:rPr lang="ru-RU" sz="1400" dirty="0"/>
              <a:t> и обрывами при звонках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плохим качеством связи в зданиях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медленным мобильным интернетом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между показателями "средняя скорость к абоненту", "скорость загрузки потокового видео", "задержка старта воспроизведения видео" и "скорость загрузки </a:t>
            </a:r>
            <a:r>
              <a:rPr lang="ru-RU" sz="1400" dirty="0" err="1"/>
              <a:t>web</a:t>
            </a:r>
            <a:r>
              <a:rPr lang="ru-RU" sz="1400" dirty="0"/>
              <a:t>-страниц через браузер" есть прямая связь.</a:t>
            </a:r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 клиентов, которые жаловались на низкую скорость мобильного интернета, показатель скорости к абоненту заметно ниже, чем у клиентов, которые не жаловались на низкую скорость мобильного интернета - мода значения скорости к абоненту составляет всего </a:t>
            </a:r>
            <a:r>
              <a:rPr lang="ru-RU" sz="1400" b="1" dirty="0"/>
              <a:t>14 Кбит/сек против 795 Кбит/сек.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 клиентов, которые жаловались на низкую скорость мобильного интернета выше количество повторно отправляемых пакетов.</a:t>
            </a:r>
          </a:p>
          <a:p>
            <a:endParaRPr lang="ru-RU" sz="1400" dirty="0"/>
          </a:p>
          <a:p>
            <a:r>
              <a:rPr lang="ru-RU" sz="1400" dirty="0"/>
              <a:t>Все выдвинутые локальные гипотезы подтвердились, что также </a:t>
            </a:r>
            <a:r>
              <a:rPr lang="ru-RU" sz="1400" b="1" dirty="0"/>
              <a:t>подтверждает главную гипотезу исследования о том, что жалобы клиентов на мобильный интернет подтверждаются, собранными техническими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20981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21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F06F869A-E979-4802-871E-6EFAFB13A22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029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Рекомендации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7A9F3-435A-428E-85CA-9FE5E3D6423F}"/>
              </a:ext>
            </a:extLst>
          </p:cNvPr>
          <p:cNvSpPr txBox="1"/>
          <p:nvPr/>
        </p:nvSpPr>
        <p:spPr>
          <a:xfrm>
            <a:off x="838200" y="1228397"/>
            <a:ext cx="1062479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Выполнить работы по выявлению причин: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недозвонов</a:t>
            </a:r>
            <a:r>
              <a:rPr lang="ru-RU" dirty="0"/>
              <a:t> и обрывов при звонках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плохого качества связи в зданиях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медленного мобильного интернета</a:t>
            </a:r>
          </a:p>
          <a:p>
            <a:pPr lvl="1">
              <a:lnSpc>
                <a:spcPct val="150000"/>
              </a:lnSpc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При выполнении работ по устранению проблем с низкой скоростью интернета у клиентов, обратить внимание на повышенную повторную отправку пакетов.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Использовать данные геолокации клиентов, что позволит определить зоны, плохого качества связи.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Обратить внимание на модели устройств, которые используют клиенты, возможно часть проблем заложена в них, т. к. не все устройства позволяют удерживать стабильный сигнал и обладают поддержкой стандартов скоростной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42180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22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92BD0-5B6C-4E02-8C68-346AB331BBA7}"/>
              </a:ext>
            </a:extLst>
          </p:cNvPr>
          <p:cNvSpPr txBox="1"/>
          <p:nvPr/>
        </p:nvSpPr>
        <p:spPr>
          <a:xfrm>
            <a:off x="2340808" y="2641176"/>
            <a:ext cx="751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8230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r>
              <a:rPr lang="ru-RU" sz="4000" dirty="0"/>
              <a:t>Блок-схема опроса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3</a:t>
            </a:fld>
            <a:endParaRPr lang="ru-RU" dirty="0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CB3683-0A41-40BD-B91F-634FAF71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72" y="734087"/>
            <a:ext cx="7925456" cy="56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3200" dirty="0"/>
              <a:t>Недовольных качеством связи клиентов большинство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4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838200" y="1228397"/>
            <a:ext cx="1062479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Сколько довольных (поставили оценку 9 или 10) и недовольных клиентов (поставили оценку ниже 9)?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Являются ли оценки недовольных клиентов нормально распределенными (можно ли для дальнейших исследований использовать только часть выборки, которая является наиболее репрезентативной, что поможет упростить исследование)?</a:t>
            </a:r>
          </a:p>
        </p:txBody>
      </p:sp>
    </p:spTree>
    <p:extLst>
      <p:ext uri="{BB962C8B-B14F-4D97-AF65-F5344CB8AC3E}">
        <p14:creationId xmlns:p14="http://schemas.microsoft.com/office/powerpoint/2010/main" val="334912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3200" dirty="0"/>
              <a:t>1 Результаты анализа данных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5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70143-ACD8-450D-B45D-49698F22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057"/>
            <a:ext cx="5676137" cy="2781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4DFCEF-F02D-4895-86EE-C9B22F03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0" y="1952057"/>
            <a:ext cx="5765418" cy="28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3200" dirty="0"/>
              <a:t>2 Результаты статистического теста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6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791930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H0 </a:t>
            </a:r>
            <a:r>
              <a:rPr lang="ru-RU" sz="2000" dirty="0"/>
              <a:t>: Оценки недовольных клиентов распределены нормально</a:t>
            </a:r>
          </a:p>
          <a:p>
            <a:pPr>
              <a:lnSpc>
                <a:spcPct val="150000"/>
              </a:lnSpc>
            </a:pPr>
            <a:r>
              <a:rPr lang="ru-RU" sz="2000" b="1" dirty="0"/>
              <a:t>H1</a:t>
            </a:r>
            <a:r>
              <a:rPr lang="ru-RU" sz="2000" dirty="0"/>
              <a:t>: Оценки недовольных клиентов не распределены нормально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Критерий Шапиро-</a:t>
            </a:r>
            <a:r>
              <a:rPr lang="ru-RU" sz="2000" dirty="0" err="1"/>
              <a:t>Уилка</a:t>
            </a:r>
            <a:r>
              <a:rPr lang="ru-RU" sz="2000" dirty="0"/>
              <a:t>: </a:t>
            </a:r>
            <a:r>
              <a:rPr lang="ru-RU" sz="2000" b="1" dirty="0"/>
              <a:t>уровень значимости (</a:t>
            </a:r>
            <a:r>
              <a:rPr lang="en-US" sz="2000" b="1" dirty="0"/>
              <a:t>p-value</a:t>
            </a:r>
            <a:r>
              <a:rPr lang="ru-RU" sz="2000" b="1" dirty="0"/>
              <a:t>) = 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EC2741-1704-456F-BAA4-18B7F56D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4" y="3192899"/>
            <a:ext cx="3628571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3200" dirty="0"/>
              <a:t>3 Выводы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7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FDF7E-E074-47AF-9ADA-549F2C503F9A}"/>
              </a:ext>
            </a:extLst>
          </p:cNvPr>
          <p:cNvSpPr txBox="1"/>
          <p:nvPr/>
        </p:nvSpPr>
        <p:spPr>
          <a:xfrm>
            <a:off x="838200" y="1228397"/>
            <a:ext cx="10445685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Клиентов у которых есть замечания по связи большинство: </a:t>
            </a:r>
            <a:r>
              <a:rPr lang="ru-RU" sz="2000" b="1" dirty="0"/>
              <a:t>1984 против 1087, т.е. 65% от общего числа пользователей</a:t>
            </a:r>
            <a:r>
              <a:rPr lang="ru-RU" sz="2000" dirty="0"/>
              <a:t>, следовательно необходимо обязательно провести детальный анализ их претензий.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Оценки недовольных клиентов не распределены нормально, поэтому, на данном этапе, нельзя однозначно выделить группу клиентов для дальнейшего анализа по оценкам, поставленным в ответе на первый вопрос, и отказаться от рассмотрения других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565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2. Между показателями, характеризующими скорость мобильного интернета, есть корреляция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8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838200" y="1228397"/>
            <a:ext cx="1062479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Для того чтобы не тратить время на исследование каждого показателя важно определить есть ли между ними связь. Также нам важно понять группы проблем, на которые клиенты жаловались больше всего. 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В данных есть 8 показателей, характеризующих интернет соединение, попробуем определить есть ли между ними связь.</a:t>
            </a:r>
          </a:p>
        </p:txBody>
      </p:sp>
    </p:spTree>
    <p:extLst>
      <p:ext uri="{BB962C8B-B14F-4D97-AF65-F5344CB8AC3E}">
        <p14:creationId xmlns:p14="http://schemas.microsoft.com/office/powerpoint/2010/main" val="89822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978-DB73-4793-B031-A8361FC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9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/>
              <a:t>2.1 Результаты анализа данных</a:t>
            </a:r>
          </a:p>
        </p:txBody>
      </p: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BB04A10F-8110-48DE-9A9C-919496DB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7660"/>
            <a:ext cx="4114800" cy="365125"/>
          </a:xfrm>
        </p:spPr>
        <p:txBody>
          <a:bodyPr/>
          <a:lstStyle/>
          <a:p>
            <a:r>
              <a:rPr lang="ru-RU" sz="1200" dirty="0"/>
              <a:t>Анализ результатов опроса клиентов телком-компании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F650B3B-5280-4351-A334-2D1D7E4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6814-FB32-4BEC-B88F-55BE2D1C6467}" type="slidenum">
              <a:rPr lang="ru-RU" smtClean="0"/>
              <a:t>9</a:t>
            </a:fld>
            <a:endParaRPr lang="ru-RU"/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00B143C3-A8C1-46B7-B23E-1F30EE8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Константин Мельников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BFF0-0F63-4A14-9757-01A1EAEE31C8}"/>
              </a:ext>
            </a:extLst>
          </p:cNvPr>
          <p:cNvSpPr txBox="1"/>
          <p:nvPr/>
        </p:nvSpPr>
        <p:spPr>
          <a:xfrm>
            <a:off x="7177551" y="1204521"/>
            <a:ext cx="4770137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Жалобы клиентов не зависят от общей удовлетворенности (оценки) качества связи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Больше всего клиенты недовольны: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(1) </a:t>
            </a:r>
            <a:r>
              <a:rPr lang="ru-RU" sz="1400" b="1" dirty="0" err="1"/>
              <a:t>Недозвоны</a:t>
            </a:r>
            <a:r>
              <a:rPr lang="ru-RU" sz="1400" b="1" dirty="0"/>
              <a:t>, обрывы при звонках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(3) Плохое качество связи в зданиях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(4) Медленный мобильный интернет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(-1) Не определено</a:t>
            </a:r>
          </a:p>
          <a:p>
            <a:pPr lvl="1">
              <a:lnSpc>
                <a:spcPct val="150000"/>
              </a:lnSpc>
            </a:pPr>
            <a:endParaRPr lang="ru-RU" sz="1400" dirty="0"/>
          </a:p>
          <a:p>
            <a:pPr lvl="1">
              <a:lnSpc>
                <a:spcPct val="150000"/>
              </a:lnSpc>
            </a:pPr>
            <a:r>
              <a:rPr lang="ru-RU" sz="1400" dirty="0"/>
              <a:t>Каждая, из вышеперечисленных групп, составляет примерно по </a:t>
            </a:r>
            <a:r>
              <a:rPr lang="ru-RU" sz="1400" b="1" dirty="0"/>
              <a:t>20%</a:t>
            </a:r>
            <a:r>
              <a:rPr lang="ru-RU" sz="1400" dirty="0"/>
              <a:t> от общего количества типов проблем, на которые жалуются клиенты. Поэтому дальше стоит исследовать проблемы, связанные с данными группами ответов.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CCFBD89A-EBC4-47E9-88C3-B2838C562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334117"/>
              </p:ext>
            </p:extLst>
          </p:nvPr>
        </p:nvGraphicFramePr>
        <p:xfrm>
          <a:off x="838200" y="1242860"/>
          <a:ext cx="5906769" cy="486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632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1761</Words>
  <Application>Microsoft Office PowerPoint</Application>
  <PresentationFormat>Широкоэкранный</PresentationFormat>
  <Paragraphs>242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Анализ результатов опроса удовлетворенностью качеством связи клиентов телеком-компании</vt:lpstr>
      <vt:lpstr>Задача исследования</vt:lpstr>
      <vt:lpstr>Блок-схема опроса</vt:lpstr>
      <vt:lpstr>Недовольных качеством связи клиентов большинство</vt:lpstr>
      <vt:lpstr>1 Результаты анализа данных</vt:lpstr>
      <vt:lpstr>2 Результаты статистического теста</vt:lpstr>
      <vt:lpstr>3 Выводы</vt:lpstr>
      <vt:lpstr>2. Между показателями, характеризующими скорость мобильного интернета, есть корреляция</vt:lpstr>
      <vt:lpstr>2.1 Результаты анализа данных</vt:lpstr>
      <vt:lpstr>2.2 Результаты статистического теста</vt:lpstr>
      <vt:lpstr>2.3 Выводы</vt:lpstr>
      <vt:lpstr>3. Между скоростью интернета и ответом клиентов есть корреляция</vt:lpstr>
      <vt:lpstr>3.1 Результаты анализа данных</vt:lpstr>
      <vt:lpstr>3.2 Результаты статистического теста</vt:lpstr>
      <vt:lpstr>3.3 Выводы</vt:lpstr>
      <vt:lpstr>4. Между скоростью мобильного интернета и переотправкой пакетов есть корреляция</vt:lpstr>
      <vt:lpstr>4.1 Результаты анализа данных</vt:lpstr>
      <vt:lpstr>4.2 Результаты статистического теста</vt:lpstr>
      <vt:lpstr>3.3 Выводы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 распознаванию эмоций</dc:title>
  <dc:creator>Константин Мельников</dc:creator>
  <cp:lastModifiedBy>Константин Мельников</cp:lastModifiedBy>
  <cp:revision>112</cp:revision>
  <dcterms:created xsi:type="dcterms:W3CDTF">2021-01-13T04:50:51Z</dcterms:created>
  <dcterms:modified xsi:type="dcterms:W3CDTF">2021-04-27T05:12:18Z</dcterms:modified>
</cp:coreProperties>
</file>