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2"/>
  </p:notesMasterIdLst>
  <p:sldIdLst>
    <p:sldId id="264" r:id="rId2"/>
    <p:sldId id="263" r:id="rId3"/>
    <p:sldId id="266" r:id="rId4"/>
    <p:sldId id="265" r:id="rId5"/>
    <p:sldId id="267" r:id="rId6"/>
    <p:sldId id="268" r:id="rId7"/>
    <p:sldId id="270" r:id="rId8"/>
    <p:sldId id="274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CA33-27E6-5748-B22C-5D4B78F8B66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13A-65E9-7D40-BD36-654CCCA9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they all failed to recognize two men playing tennis in this picture. Second, the captions in iteration 10 provide more details than iteration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and bleu 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If trained with </a:t>
            </a:r>
            <a:r>
              <a:rPr lang="en-US" sz="12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StatefullLSTM</a:t>
            </a: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as in the homework, the loss cannot be decreased to less than 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and bleu 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If trained with </a:t>
            </a:r>
            <a:r>
              <a:rPr lang="en-US" sz="12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StatefullLSTM</a:t>
            </a: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as in the homework, the loss cannot be decreased to less than 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  <a:p>
            <a:r>
              <a:rPr lang="en-US" dirty="0"/>
              <a:t>Finetune more layers of </a:t>
            </a:r>
            <a:r>
              <a:rPr lang="en-US" dirty="0" err="1"/>
              <a:t>ResNet</a:t>
            </a:r>
            <a:r>
              <a:rPr lang="en-US" dirty="0"/>
              <a:t> to improve the object identification</a:t>
            </a:r>
          </a:p>
          <a:p>
            <a:r>
              <a:rPr lang="en-US" dirty="0"/>
              <a:t>Transfer learning to Flickr30k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7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1" y="5965187"/>
            <a:ext cx="2370617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734100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973266"/>
            <a:ext cx="395220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6008551"/>
            <a:ext cx="245841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3782309" y="1462859"/>
            <a:ext cx="4651833" cy="11239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Show and Tell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8495" y="2941904"/>
            <a:ext cx="840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Zhejian</a:t>
            </a:r>
            <a:r>
              <a:rPr lang="en-US" sz="2400" b="1" dirty="0">
                <a:solidFill>
                  <a:schemeClr val="bg1"/>
                </a:solidFill>
              </a:rPr>
              <a:t> Peng, Yutong Dai, Qi Tang, Xiang Cui, </a:t>
            </a:r>
            <a:r>
              <a:rPr lang="en-US" sz="2400" b="1" dirty="0" err="1">
                <a:solidFill>
                  <a:schemeClr val="bg1"/>
                </a:solidFill>
              </a:rPr>
              <a:t>Shuhui</a:t>
            </a:r>
            <a:r>
              <a:rPr lang="en-US" sz="2400" b="1" dirty="0">
                <a:solidFill>
                  <a:schemeClr val="bg1"/>
                </a:solidFill>
              </a:rPr>
              <a:t> Guo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Department of STAT &amp; ISE 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41197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D63-998C-E648-8DDD-676180A0C9C0}"/>
              </a:ext>
            </a:extLst>
          </p:cNvPr>
          <p:cNvSpPr txBox="1">
            <a:spLocks/>
          </p:cNvSpPr>
          <p:nvPr/>
        </p:nvSpPr>
        <p:spPr>
          <a:xfrm>
            <a:off x="4981265" y="2251045"/>
            <a:ext cx="2085086" cy="90122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0430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466693" y="2296220"/>
            <a:ext cx="6986994" cy="29856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2200" dirty="0">
                <a:solidFill>
                  <a:srgbClr val="E84A27"/>
                </a:solidFill>
                <a:latin typeface="Calibri" charset="0"/>
                <a:cs typeface="Calibri" charset="0"/>
              </a:rPr>
              <a:t>example o</a:t>
            </a:r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f human captions:</a:t>
            </a:r>
            <a:endParaRPr lang="en-US" sz="2200" dirty="0">
              <a:solidFill>
                <a:srgbClr val="13294B"/>
              </a:solidFill>
              <a:latin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A kitchen with a refrigerator, stove and oven with cabinets.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A white oven and a white refrigerator are in the kitchen.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The refrigerator is brand new and was delivered today.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Stark white appliances stand out against brown wooden cabinets.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Kitchen appliances and cabinets as seen through opening.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36485C-FE0A-2C46-A064-B15048B1E2BC}"/>
              </a:ext>
            </a:extLst>
          </p:cNvPr>
          <p:cNvSpPr txBox="1">
            <a:spLocks/>
          </p:cNvSpPr>
          <p:nvPr/>
        </p:nvSpPr>
        <p:spPr>
          <a:xfrm>
            <a:off x="520711" y="407997"/>
            <a:ext cx="3440260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Dataset</a:t>
            </a:r>
          </a:p>
        </p:txBody>
      </p:sp>
      <p:pic>
        <p:nvPicPr>
          <p:cNvPr id="3" name="Picture 2" descr="A kitchen with a stove sink and refrigerator&#13;&#10;&#13;&#10;Description automatically generated">
            <a:extLst>
              <a:ext uri="{FF2B5EF4-FFF2-40B4-BE49-F238E27FC236}">
                <a16:creationId xmlns:a16="http://schemas.microsoft.com/office/drawing/2014/main" id="{89452F3D-DF0D-374F-8464-90EFEB4D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2" y="2410067"/>
            <a:ext cx="26924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7748D-FDF6-624E-B85D-86FD2238B907}"/>
              </a:ext>
            </a:extLst>
          </p:cNvPr>
          <p:cNvSpPr txBox="1"/>
          <p:nvPr/>
        </p:nvSpPr>
        <p:spPr>
          <a:xfrm>
            <a:off x="682048" y="1309641"/>
            <a:ext cx="5851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Dataset name: </a:t>
            </a:r>
            <a:r>
              <a:rPr lang="en-US" sz="2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MSCOCO</a:t>
            </a:r>
          </a:p>
          <a:p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Size: </a:t>
            </a:r>
            <a:r>
              <a:rPr lang="en-US" sz="2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83K training images, 41K validating images</a:t>
            </a: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0ED47AF3-C407-E641-80E9-15838D7F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95" y="615456"/>
            <a:ext cx="6966285" cy="62425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36485C-FE0A-2C46-A064-B15048B1E2BC}"/>
              </a:ext>
            </a:extLst>
          </p:cNvPr>
          <p:cNvSpPr txBox="1">
            <a:spLocks/>
          </p:cNvSpPr>
          <p:nvPr/>
        </p:nvSpPr>
        <p:spPr>
          <a:xfrm>
            <a:off x="520711" y="407997"/>
            <a:ext cx="4496458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7516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79AD594-F7B0-E44E-93E6-BEECD7ED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A04FA-C887-2447-879F-BCC33B0272EB}"/>
              </a:ext>
            </a:extLst>
          </p:cNvPr>
          <p:cNvSpPr txBox="1"/>
          <p:nvPr/>
        </p:nvSpPr>
        <p:spPr>
          <a:xfrm>
            <a:off x="555843" y="1357781"/>
            <a:ext cx="739703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kitchen with white cabinets and white cabinets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white refrigerator freezer sitting inside of a kitchen &lt;end&gt;</a:t>
            </a:r>
          </a:p>
        </p:txBody>
      </p:sp>
      <p:pic>
        <p:nvPicPr>
          <p:cNvPr id="4" name="Picture 3" descr="A kitchen with a stove and a refrigerator&#13;&#10;&#13;&#10;Description automatically generated">
            <a:extLst>
              <a:ext uri="{FF2B5EF4-FFF2-40B4-BE49-F238E27FC236}">
                <a16:creationId xmlns:a16="http://schemas.microsoft.com/office/drawing/2014/main" id="{60871BF9-874D-B145-B6EF-E7FC8971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60" y="697198"/>
            <a:ext cx="3867387" cy="5837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12FB2-FAB4-8F4D-8DD3-69090688EE0F}"/>
              </a:ext>
            </a:extLst>
          </p:cNvPr>
          <p:cNvSpPr txBox="1"/>
          <p:nvPr/>
        </p:nvSpPr>
        <p:spPr>
          <a:xfrm>
            <a:off x="575891" y="3711960"/>
            <a:ext cx="7397034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dirty="0">
                <a:solidFill>
                  <a:srgbClr val="13294B"/>
                </a:solidFill>
              </a:rPr>
              <a:t>&lt;start&gt; a white refrigerator freezer sitting inside of a kitchen .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dirty="0">
                <a:solidFill>
                  <a:srgbClr val="13294B"/>
                </a:solidFill>
              </a:rPr>
              <a:t>&lt;start&gt; a kitchen with a refrigerator and a microwave oven . &lt;end&gt;</a:t>
            </a:r>
          </a:p>
        </p:txBody>
      </p:sp>
    </p:spTree>
    <p:extLst>
      <p:ext uri="{BB962C8B-B14F-4D97-AF65-F5344CB8AC3E}">
        <p14:creationId xmlns:p14="http://schemas.microsoft.com/office/powerpoint/2010/main" val="17653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79AD594-F7B0-E44E-93E6-BEECD7ED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A04FA-C887-2447-879F-BCC33B0272EB}"/>
              </a:ext>
            </a:extLst>
          </p:cNvPr>
          <p:cNvSpPr txBox="1"/>
          <p:nvPr/>
        </p:nvSpPr>
        <p:spPr>
          <a:xfrm>
            <a:off x="555843" y="1369804"/>
            <a:ext cx="7397034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is swinging a tennis racquet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holding a tennis racquet on a tennis court &lt;end&gt;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12FB2-FAB4-8F4D-8DD3-69090688EE0F}"/>
              </a:ext>
            </a:extLst>
          </p:cNvPr>
          <p:cNvSpPr txBox="1"/>
          <p:nvPr/>
        </p:nvSpPr>
        <p:spPr>
          <a:xfrm>
            <a:off x="575891" y="3711960"/>
            <a:ext cx="781012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is playing tennis on a tennis court .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in white shirt and shorts playing a game of tennis . &lt;end&gt;</a:t>
            </a:r>
          </a:p>
        </p:txBody>
      </p:sp>
      <p:pic>
        <p:nvPicPr>
          <p:cNvPr id="6" name="Picture 5" descr="A person standing on a tennis court holding a racquet&#13;&#10;&#13;&#10;Description automatically generated">
            <a:extLst>
              <a:ext uri="{FF2B5EF4-FFF2-40B4-BE49-F238E27FC236}">
                <a16:creationId xmlns:a16="http://schemas.microsoft.com/office/drawing/2014/main" id="{2F1AFA36-EFBD-2847-8593-47EA8A5D0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444" y="264696"/>
            <a:ext cx="3593682" cy="63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79AD594-F7B0-E44E-93E6-BEECD7ED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A04FA-C887-2447-879F-BCC33B0272EB}"/>
              </a:ext>
            </a:extLst>
          </p:cNvPr>
          <p:cNvSpPr txBox="1"/>
          <p:nvPr/>
        </p:nvSpPr>
        <p:spPr>
          <a:xfrm>
            <a:off x="555843" y="1381831"/>
            <a:ext cx="739703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attention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red stop sign on the grass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red stop sign sitting on the side of a road &lt;end&gt;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12FB2-FAB4-8F4D-8DD3-69090688EE0F}"/>
              </a:ext>
            </a:extLst>
          </p:cNvPr>
          <p:cNvSpPr txBox="1"/>
          <p:nvPr/>
        </p:nvSpPr>
        <p:spPr>
          <a:xfrm>
            <a:off x="575891" y="3711960"/>
            <a:ext cx="781012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stop sign is shown with a sign on it .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stop sign with a no parking sign on top of it . &lt;end&gt;</a:t>
            </a:r>
          </a:p>
        </p:txBody>
      </p:sp>
      <p:pic>
        <p:nvPicPr>
          <p:cNvPr id="4" name="Picture 3" descr="A red stop sign sitting on the side of a road&#13;&#10;&#13;&#10;Description automatically generated">
            <a:extLst>
              <a:ext uri="{FF2B5EF4-FFF2-40B4-BE49-F238E27FC236}">
                <a16:creationId xmlns:a16="http://schemas.microsoft.com/office/drawing/2014/main" id="{EE095452-EF2A-E44B-A5CA-6FA9458B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615" y="614757"/>
            <a:ext cx="4393678" cy="58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8EFADE-BEC2-304A-A93D-B8B6039D2FA9}"/>
              </a:ext>
            </a:extLst>
          </p:cNvPr>
          <p:cNvSpPr txBox="1">
            <a:spLocks/>
          </p:cNvSpPr>
          <p:nvPr/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Lo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ss</a:t>
            </a:r>
            <a:r>
              <a:rPr lang="zh-CN" alt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Comparison</a:t>
            </a:r>
            <a:endParaRPr lang="en-US" sz="3600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37368-CD86-C64F-B0A0-455F58D08F69}"/>
              </a:ext>
            </a:extLst>
          </p:cNvPr>
          <p:cNvSpPr txBox="1"/>
          <p:nvPr/>
        </p:nvSpPr>
        <p:spPr>
          <a:xfrm>
            <a:off x="3116178" y="4968624"/>
            <a:ext cx="66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5A87E-7A82-8B49-B14C-6EF005D9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36" y="1019923"/>
            <a:ext cx="8268128" cy="5512085"/>
          </a:xfrm>
          <a:prstGeom prst="rect">
            <a:avLst/>
          </a:prstGeom>
        </p:spPr>
      </p:pic>
      <p:pic>
        <p:nvPicPr>
          <p:cNvPr id="9" name="Picture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A9ED971D-E113-6645-9CF1-99B0DEE2A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0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8EFADE-BEC2-304A-A93D-B8B6039D2FA9}"/>
              </a:ext>
            </a:extLst>
          </p:cNvPr>
          <p:cNvSpPr txBox="1">
            <a:spLocks/>
          </p:cNvSpPr>
          <p:nvPr/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Bleu-4</a:t>
            </a:r>
            <a:r>
              <a:rPr lang="zh-CN" alt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Comparison</a:t>
            </a:r>
            <a:endParaRPr lang="en-US" sz="3600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A9ED971D-E113-6645-9CF1-99B0DEE2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E97F9-97BA-6B42-BC98-993DB12FA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3" y="1071233"/>
            <a:ext cx="6808232" cy="4538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6CDFB3-2761-C845-82F6-719EAC2B8665}"/>
              </a:ext>
            </a:extLst>
          </p:cNvPr>
          <p:cNvSpPr txBox="1"/>
          <p:nvPr/>
        </p:nvSpPr>
        <p:spPr>
          <a:xfrm>
            <a:off x="7117454" y="1597729"/>
            <a:ext cx="4893035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altLang="zh-CN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target.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caption.</a:t>
            </a: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C8D0-E301-8A4F-A06D-5D4B7AD3CEA4}"/>
              </a:ext>
            </a:extLst>
          </p:cNvPr>
          <p:cNvSpPr txBox="1">
            <a:spLocks/>
          </p:cNvSpPr>
          <p:nvPr/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Future Expectations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498502-56B8-4E4D-BBA3-8C352909AF97}"/>
              </a:ext>
            </a:extLst>
          </p:cNvPr>
          <p:cNvSpPr txBox="1">
            <a:spLocks/>
          </p:cNvSpPr>
          <p:nvPr/>
        </p:nvSpPr>
        <p:spPr>
          <a:xfrm>
            <a:off x="1013891" y="2026835"/>
            <a:ext cx="10164217" cy="17149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Finetune more layers of </a:t>
            </a:r>
            <a:r>
              <a:rPr lang="en-US" sz="24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ResNet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to improve the object identification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Conduct transfer learning </a:t>
            </a:r>
            <a:r>
              <a:rPr lang="en-US" altLang="zh-CN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Flickr30k</a:t>
            </a:r>
          </a:p>
        </p:txBody>
      </p:sp>
    </p:spTree>
    <p:extLst>
      <p:ext uri="{BB962C8B-B14F-4D97-AF65-F5344CB8AC3E}">
        <p14:creationId xmlns:p14="http://schemas.microsoft.com/office/powerpoint/2010/main" val="14832924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515</Words>
  <Application>Microsoft Macintosh PowerPoint</Application>
  <PresentationFormat>Widescreen</PresentationFormat>
  <Paragraphs>85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Georgia</vt:lpstr>
      <vt:lpstr>Trebuchet MS</vt:lpstr>
      <vt:lpstr>ThemeILtemplates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Peng, Zhejian</cp:lastModifiedBy>
  <cp:revision>81</cp:revision>
  <dcterms:created xsi:type="dcterms:W3CDTF">2016-01-13T21:18:08Z</dcterms:created>
  <dcterms:modified xsi:type="dcterms:W3CDTF">2018-12-06T03:36:49Z</dcterms:modified>
</cp:coreProperties>
</file>