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5" r:id="rId2"/>
    <p:sldId id="285" r:id="rId3"/>
    <p:sldId id="271" r:id="rId4"/>
    <p:sldId id="273" r:id="rId5"/>
    <p:sldId id="277" r:id="rId6"/>
    <p:sldId id="278" r:id="rId7"/>
    <p:sldId id="279" r:id="rId8"/>
    <p:sldId id="280" r:id="rId9"/>
    <p:sldId id="283" r:id="rId10"/>
    <p:sldId id="270" r:id="rId11"/>
    <p:sldId id="281" r:id="rId12"/>
    <p:sldId id="284" r:id="rId13"/>
    <p:sldId id="276" r:id="rId14"/>
    <p:sldId id="28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52"/>
    <p:restoredTop sz="96405"/>
  </p:normalViewPr>
  <p:slideViewPr>
    <p:cSldViewPr snapToGrid="0" snapToObjects="1">
      <p:cViewPr varScale="1">
        <p:scale>
          <a:sx n="134" d="100"/>
          <a:sy n="134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36870-4DE6-BA41-B44D-C5F5ACCB6812}" type="datetimeFigureOut">
              <a:rPr lang="en-US" smtClean="0"/>
              <a:t>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BC7B4-2344-6F40-A0F1-747042AC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smtClean="0">
                <a:solidFill>
                  <a:srgbClr val="000000"/>
                </a:solidFill>
                <a:effectLst/>
              </a:rPr>
              <a:t>In Kubernetes, a controller is a control loop that watches the shared state of the cluster through the apiserver and makes changes attempting to move the current state towards the desired state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BC7B4-2344-6F40-A0F1-747042AC10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40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smtClean="0">
                <a:solidFill>
                  <a:srgbClr val="000000"/>
                </a:solidFill>
                <a:effectLst/>
              </a:rPr>
              <a:t>In Kubernetes, a controller is a control loop that watches the shared state of the cluster through the apiserver and makes changes attempting to move the current state towards the desired state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BC7B4-2344-6F40-A0F1-747042AC10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91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smtClean="0">
                <a:solidFill>
                  <a:srgbClr val="000000"/>
                </a:solidFill>
                <a:effectLst/>
              </a:rPr>
              <a:t>In Kubernetes, a controller is a control loop that watches the shared state of the cluster through the apiserver and makes changes attempting to move the current state towards the desired state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BC7B4-2344-6F40-A0F1-747042AC10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39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dynamic</a:t>
            </a:r>
            <a:r>
              <a:rPr lang="en-US" baseline="0" dirty="0" smtClean="0"/>
              <a:t> storage option? =&gt; API should be run with an option “</a:t>
            </a:r>
            <a:r>
              <a:rPr lang="mr-IN" baseline="0" dirty="0" smtClean="0"/>
              <a:t>–</a:t>
            </a:r>
            <a:r>
              <a:rPr lang="en-US" baseline="0" dirty="0" smtClean="0"/>
              <a:t>admission-control=</a:t>
            </a:r>
            <a:r>
              <a:rPr lang="en-US" baseline="0" dirty="0" err="1" smtClean="0"/>
              <a:t>DefaultStorageClass</a:t>
            </a:r>
            <a:r>
              <a:rPr lang="en-US" baseline="0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BC7B4-2344-6F40-A0F1-747042AC10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49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smtClean="0">
                <a:solidFill>
                  <a:srgbClr val="000000"/>
                </a:solidFill>
                <a:effectLst/>
              </a:rPr>
              <a:t>In Kubernetes, a controller is a control loop that watches the shared state of the cluster through the apiserver and makes changes attempting to move the current state towards the desired state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BC7B4-2344-6F40-A0F1-747042AC10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87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smtClean="0">
                <a:solidFill>
                  <a:srgbClr val="000000"/>
                </a:solidFill>
                <a:effectLst/>
              </a:rPr>
              <a:t>In Kubernetes, a controller is a control loop that watches the shared state of the cluster through the apiserver and makes changes attempting to move the current state towards the desired state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BC7B4-2344-6F40-A0F1-747042AC10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46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2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1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684579"/>
            <a:ext cx="12192000" cy="173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900" dirty="0" smtClean="0"/>
              <a:t>Written</a:t>
            </a:r>
            <a:r>
              <a:rPr lang="en-US" sz="900" baseline="0" dirty="0" smtClean="0"/>
              <a:t> by </a:t>
            </a:r>
            <a:r>
              <a:rPr lang="en-US" sz="900" baseline="0" dirty="0" err="1" smtClean="0"/>
              <a:t>Ted.J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8826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5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9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1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2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5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5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85728"/>
            <a:ext cx="9144000" cy="2387600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Kubernetes Storage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Written by </a:t>
            </a:r>
            <a:r>
              <a:rPr lang="en-US" dirty="0" err="1" smtClean="0">
                <a:solidFill>
                  <a:schemeClr val="bg1"/>
                </a:solidFill>
              </a:rPr>
              <a:t>Ted.J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jongnag@gmail.com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12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kinds of storage are supported for K8S?</a:t>
            </a:r>
            <a:endParaRPr lang="en-US" sz="2400" b="1" dirty="0"/>
          </a:p>
        </p:txBody>
      </p:sp>
      <p:sp>
        <p:nvSpPr>
          <p:cNvPr id="4" name="Snip Single Corner Rectangle 3"/>
          <p:cNvSpPr/>
          <p:nvPr/>
        </p:nvSpPr>
        <p:spPr>
          <a:xfrm rot="10800000">
            <a:off x="3510021" y="2481943"/>
            <a:ext cx="1080655" cy="1626919"/>
          </a:xfrm>
          <a:prstGeom prst="snip1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31460" y="2611674"/>
            <a:ext cx="666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/>
              <a:t>NFS</a:t>
            </a:r>
            <a:endParaRPr lang="en-US" sz="2400" b="1" i="1" dirty="0"/>
          </a:p>
        </p:txBody>
      </p:sp>
      <p:sp>
        <p:nvSpPr>
          <p:cNvPr id="30" name="Snip Single Corner Rectangle 29"/>
          <p:cNvSpPr/>
          <p:nvPr/>
        </p:nvSpPr>
        <p:spPr>
          <a:xfrm rot="10800000">
            <a:off x="4859936" y="2481943"/>
            <a:ext cx="1080655" cy="1626919"/>
          </a:xfrm>
          <a:prstGeom prst="snip1Rect">
            <a:avLst/>
          </a:prstGeom>
          <a:solidFill>
            <a:srgbClr val="00B0F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18442" y="2611674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chemeClr val="bg1"/>
                </a:solidFill>
              </a:rPr>
              <a:t>iSCSI</a:t>
            </a: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32" name="Snip Single Corner Rectangle 31"/>
          <p:cNvSpPr/>
          <p:nvPr/>
        </p:nvSpPr>
        <p:spPr>
          <a:xfrm rot="10800000">
            <a:off x="6209850" y="2481943"/>
            <a:ext cx="1080655" cy="1626919"/>
          </a:xfrm>
          <a:prstGeom prst="snip1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42995" y="2611674"/>
            <a:ext cx="838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/>
              <a:t>Local</a:t>
            </a:r>
            <a:endParaRPr lang="en-US" sz="2400" b="1" i="1" dirty="0"/>
          </a:p>
        </p:txBody>
      </p:sp>
      <p:sp>
        <p:nvSpPr>
          <p:cNvPr id="40" name="Snip Single Corner Rectangle 39"/>
          <p:cNvSpPr/>
          <p:nvPr/>
        </p:nvSpPr>
        <p:spPr>
          <a:xfrm rot="10800000">
            <a:off x="7559763" y="2481943"/>
            <a:ext cx="1080655" cy="1626919"/>
          </a:xfrm>
          <a:prstGeom prst="snip1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637317" y="2611674"/>
            <a:ext cx="949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/>
              <a:t>Public</a:t>
            </a:r>
            <a:endParaRPr lang="en-US" sz="2400" b="1" i="1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3468457" y="3480068"/>
            <a:ext cx="116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glusterfs</a:t>
            </a:r>
            <a:endParaRPr lang="en-US" sz="1200" dirty="0" smtClean="0"/>
          </a:p>
        </p:txBody>
      </p:sp>
      <p:sp>
        <p:nvSpPr>
          <p:cNvPr id="42" name="TextBox 41"/>
          <p:cNvSpPr txBox="1"/>
          <p:nvPr/>
        </p:nvSpPr>
        <p:spPr>
          <a:xfrm flipH="1">
            <a:off x="4818372" y="3480068"/>
            <a:ext cx="116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ceph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rbd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 flipH="1">
            <a:off x="6168286" y="3480068"/>
            <a:ext cx="1163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host</a:t>
            </a:r>
          </a:p>
          <a:p>
            <a:pPr algn="ctr"/>
            <a:r>
              <a:rPr lang="en-US" sz="1200" dirty="0" smtClean="0"/>
              <a:t>downwardAPI</a:t>
            </a:r>
          </a:p>
          <a:p>
            <a:pPr algn="ctr"/>
            <a:r>
              <a:rPr lang="en-US" sz="1200" dirty="0" smtClean="0"/>
              <a:t>emptyDir</a:t>
            </a:r>
          </a:p>
        </p:txBody>
      </p:sp>
      <p:sp>
        <p:nvSpPr>
          <p:cNvPr id="44" name="TextBox 43"/>
          <p:cNvSpPr txBox="1"/>
          <p:nvPr/>
        </p:nvSpPr>
        <p:spPr>
          <a:xfrm flipH="1">
            <a:off x="7559762" y="3480068"/>
            <a:ext cx="116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aws, gce,a zure</a:t>
            </a:r>
          </a:p>
        </p:txBody>
      </p:sp>
    </p:spTree>
    <p:extLst>
      <p:ext uri="{BB962C8B-B14F-4D97-AF65-F5344CB8AC3E}">
        <p14:creationId xmlns:p14="http://schemas.microsoft.com/office/powerpoint/2010/main" val="12200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3115386" y="1106227"/>
            <a:ext cx="4441371" cy="169505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116903" y="4641244"/>
            <a:ext cx="4441371" cy="155294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How it works?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371" y="5878492"/>
            <a:ext cx="1979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Ceph</a:t>
            </a:r>
            <a:r>
              <a:rPr 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Installation</a:t>
            </a: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93482" y="5153681"/>
            <a:ext cx="630091" cy="54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89166" y="5153681"/>
            <a:ext cx="630091" cy="54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node1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85845" y="5153681"/>
            <a:ext cx="630091" cy="54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node2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88100" y="5153681"/>
            <a:ext cx="630091" cy="54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node3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90355" y="5153681"/>
            <a:ext cx="630091" cy="54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node4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92610" y="5153681"/>
            <a:ext cx="630091" cy="54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node5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34016" y="1835092"/>
            <a:ext cx="801032" cy="54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454499" y="1835092"/>
            <a:ext cx="801032" cy="54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worker1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74982" y="1835092"/>
            <a:ext cx="801032" cy="54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worker2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295465" y="1835092"/>
            <a:ext cx="801032" cy="54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worker3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59374" y="1039591"/>
            <a:ext cx="195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K8S Installation</a:t>
            </a: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98857" y="1039591"/>
            <a:ext cx="4233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1) Installation of ceph-common package</a:t>
            </a:r>
          </a:p>
          <a:p>
            <a:r>
              <a:rPr lang="en-US" sz="1400" dirty="0" smtClean="0"/>
              <a:t>2) create a secret by </a:t>
            </a:r>
            <a:r>
              <a:rPr lang="en-US" sz="1400" dirty="0" err="1" smtClean="0"/>
              <a:t>kubectl</a:t>
            </a:r>
            <a:r>
              <a:rPr lang="en-US" sz="1400" dirty="0" smtClean="0"/>
              <a:t> using admin key from ceph</a:t>
            </a:r>
            <a:endParaRPr lang="en-US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7242227" y="3175927"/>
            <a:ext cx="1404199" cy="908563"/>
          </a:xfrm>
          <a:prstGeom prst="round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346966" y="3266940"/>
            <a:ext cx="1194720" cy="712700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container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015940" y="4148050"/>
            <a:ext cx="2718084" cy="79401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PV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Can 24"/>
          <p:cNvSpPr/>
          <p:nvPr/>
        </p:nvSpPr>
        <p:spPr>
          <a:xfrm>
            <a:off x="4210400" y="4606438"/>
            <a:ext cx="611407" cy="225631"/>
          </a:xfrm>
          <a:prstGeom prst="can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vol</a:t>
            </a:r>
            <a:r>
              <a:rPr lang="en-US" sz="1100" dirty="0" smtClean="0"/>
              <a:t>(5G)</a:t>
            </a:r>
            <a:endParaRPr lang="en-US" sz="1100" dirty="0"/>
          </a:p>
        </p:txBody>
      </p:sp>
      <p:sp>
        <p:nvSpPr>
          <p:cNvPr id="35" name="Can 34"/>
          <p:cNvSpPr/>
          <p:nvPr/>
        </p:nvSpPr>
        <p:spPr>
          <a:xfrm>
            <a:off x="4936684" y="4483670"/>
            <a:ext cx="707063" cy="348399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vol</a:t>
            </a:r>
            <a:r>
              <a:rPr lang="en-US" sz="1100" dirty="0" smtClean="0"/>
              <a:t>(10G)</a:t>
            </a:r>
            <a:endParaRPr lang="en-US" sz="1100" dirty="0"/>
          </a:p>
        </p:txBody>
      </p:sp>
      <p:sp>
        <p:nvSpPr>
          <p:cNvPr id="36" name="Can 35"/>
          <p:cNvSpPr/>
          <p:nvPr/>
        </p:nvSpPr>
        <p:spPr>
          <a:xfrm>
            <a:off x="5770181" y="4262165"/>
            <a:ext cx="794310" cy="569904"/>
          </a:xfrm>
          <a:prstGeom prst="can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vol</a:t>
            </a:r>
            <a:r>
              <a:rPr lang="en-US" sz="1100" dirty="0" smtClean="0"/>
              <a:t>(20G)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9029508" y="3935036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claim</a:t>
            </a:r>
            <a:endParaRPr lang="en-US" sz="2000" dirty="0"/>
          </a:p>
        </p:txBody>
      </p:sp>
      <p:sp>
        <p:nvSpPr>
          <p:cNvPr id="41" name="Can 40"/>
          <p:cNvSpPr/>
          <p:nvPr/>
        </p:nvSpPr>
        <p:spPr>
          <a:xfrm>
            <a:off x="7590795" y="3571166"/>
            <a:ext cx="707063" cy="348399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vol</a:t>
            </a:r>
            <a:r>
              <a:rPr lang="en-US" sz="1100" dirty="0" smtClean="0"/>
              <a:t>(10G)</a:t>
            </a:r>
            <a:endParaRPr lang="en-US" sz="1100" dirty="0"/>
          </a:p>
        </p:txBody>
      </p:sp>
      <p:sp>
        <p:nvSpPr>
          <p:cNvPr id="2" name="Rounded Rectangle 1"/>
          <p:cNvSpPr/>
          <p:nvPr/>
        </p:nvSpPr>
        <p:spPr>
          <a:xfrm>
            <a:off x="299000" y="4702629"/>
            <a:ext cx="2364059" cy="137478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POOL</a:t>
            </a:r>
            <a:endParaRPr lang="en-US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ube 2"/>
          <p:cNvSpPr/>
          <p:nvPr/>
        </p:nvSpPr>
        <p:spPr>
          <a:xfrm>
            <a:off x="549320" y="5185366"/>
            <a:ext cx="657922" cy="628144"/>
          </a:xfrm>
          <a:prstGeom prst="cube">
            <a:avLst>
              <a:gd name="adj" fmla="val 1257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image</a:t>
            </a:r>
            <a:endParaRPr lang="en-US" sz="1100"/>
          </a:p>
        </p:txBody>
      </p:sp>
      <p:sp>
        <p:nvSpPr>
          <p:cNvPr id="32" name="Cube 31"/>
          <p:cNvSpPr/>
          <p:nvPr/>
        </p:nvSpPr>
        <p:spPr>
          <a:xfrm>
            <a:off x="1279406" y="5185366"/>
            <a:ext cx="657922" cy="628144"/>
          </a:xfrm>
          <a:prstGeom prst="cube">
            <a:avLst>
              <a:gd name="adj" fmla="val 1257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image</a:t>
            </a:r>
            <a:endParaRPr lang="en-US" sz="1100"/>
          </a:p>
        </p:txBody>
      </p:sp>
      <p:sp>
        <p:nvSpPr>
          <p:cNvPr id="16" name="TextBox 15"/>
          <p:cNvSpPr txBox="1"/>
          <p:nvPr/>
        </p:nvSpPr>
        <p:spPr>
          <a:xfrm flipH="1">
            <a:off x="2045181" y="5095690"/>
            <a:ext cx="433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3200" b="1" smtClean="0"/>
              <a:t>…</a:t>
            </a:r>
            <a:endParaRPr lang="en-US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31187" y="6065414"/>
            <a:ext cx="2012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. </a:t>
            </a:r>
            <a:r>
              <a:rPr lang="en-US" sz="1200" dirty="0" smtClean="0"/>
              <a:t>access natively by app</a:t>
            </a:r>
          </a:p>
          <a:p>
            <a:r>
              <a:rPr lang="en-US" sz="1200" dirty="0" smtClean="0"/>
              <a:t>. access to device by </a:t>
            </a:r>
            <a:r>
              <a:rPr lang="en-US" sz="1200" dirty="0" err="1" smtClean="0"/>
              <a:t>rbd</a:t>
            </a:r>
            <a:r>
              <a:rPr lang="en-US" sz="1200" dirty="0" smtClean="0"/>
              <a:t> map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3931173" y="2509599"/>
            <a:ext cx="2718084" cy="68511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Containers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29574" y="2830224"/>
            <a:ext cx="1721281" cy="2056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container (</a:t>
            </a:r>
            <a:r>
              <a:rPr lang="en-US" sz="1100" dirty="0" err="1" smtClean="0">
                <a:solidFill>
                  <a:schemeClr val="bg1"/>
                </a:solidFill>
              </a:rPr>
              <a:t>pvc</a:t>
            </a:r>
            <a:r>
              <a:rPr lang="en-US" sz="1100" dirty="0" smtClean="0">
                <a:solidFill>
                  <a:schemeClr val="bg1"/>
                </a:solidFill>
              </a:rPr>
              <a:t>, 10G, RW)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28" idx="2"/>
            <a:endCxn id="35" idx="1"/>
          </p:cNvCxnSpPr>
          <p:nvPr/>
        </p:nvCxnSpPr>
        <p:spPr>
          <a:xfrm>
            <a:off x="5290215" y="3035911"/>
            <a:ext cx="1" cy="144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772433" y="3500072"/>
            <a:ext cx="1035563" cy="2602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PVC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49" idx="3"/>
            <a:endCxn id="29" idx="1"/>
          </p:cNvCxnSpPr>
          <p:nvPr/>
        </p:nvCxnSpPr>
        <p:spPr>
          <a:xfrm>
            <a:off x="5807996" y="3630209"/>
            <a:ext cx="1434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388100" y="3759790"/>
            <a:ext cx="0" cy="72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/>
          <p:cNvSpPr/>
          <p:nvPr/>
        </p:nvSpPr>
        <p:spPr>
          <a:xfrm>
            <a:off x="1829987" y="4318781"/>
            <a:ext cx="8532027" cy="2059717"/>
          </a:xfrm>
          <a:prstGeom prst="can">
            <a:avLst>
              <a:gd name="adj" fmla="val 22930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Ceph</a:t>
            </a:r>
            <a:endParaRPr lang="en-US" sz="28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9070817" y="4499746"/>
            <a:ext cx="885705" cy="6873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smtClean="0">
                <a:solidFill>
                  <a:schemeClr val="tx1"/>
                </a:solidFill>
              </a:rPr>
              <a:t>POOL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How it works? (use case)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1829987" y="1438507"/>
            <a:ext cx="8532027" cy="246442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Kubernetes</a:t>
            </a:r>
            <a:endParaRPr lang="en-US" sz="28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352274" y="2244185"/>
            <a:ext cx="3063550" cy="15695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host ‘A’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225617" y="2244185"/>
            <a:ext cx="1371599" cy="15387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tx1"/>
                </a:solidFill>
              </a:rPr>
              <a:t>hsot</a:t>
            </a:r>
            <a:r>
              <a:rPr lang="en-US" dirty="0" smtClean="0">
                <a:solidFill>
                  <a:schemeClr val="tx1"/>
                </a:solidFill>
              </a:rPr>
              <a:t> ‘B’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575490" y="2244186"/>
            <a:ext cx="1371599" cy="15695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>
                <a:solidFill>
                  <a:schemeClr val="tx1"/>
                </a:solidFill>
              </a:rPr>
              <a:t>host ‘C’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4091995" y="2374021"/>
            <a:ext cx="1236812" cy="578787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container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181970" y="4673736"/>
            <a:ext cx="2364059" cy="137478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POOL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Cube 39"/>
          <p:cNvSpPr/>
          <p:nvPr/>
        </p:nvSpPr>
        <p:spPr>
          <a:xfrm>
            <a:off x="3432290" y="5156473"/>
            <a:ext cx="657922" cy="628144"/>
          </a:xfrm>
          <a:prstGeom prst="cube">
            <a:avLst>
              <a:gd name="adj" fmla="val 1257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image</a:t>
            </a:r>
            <a:endParaRPr lang="en-US" sz="1100"/>
          </a:p>
        </p:txBody>
      </p:sp>
      <p:sp>
        <p:nvSpPr>
          <p:cNvPr id="41" name="Cube 40"/>
          <p:cNvSpPr/>
          <p:nvPr/>
        </p:nvSpPr>
        <p:spPr>
          <a:xfrm>
            <a:off x="4162376" y="5156473"/>
            <a:ext cx="657922" cy="628144"/>
          </a:xfrm>
          <a:prstGeom prst="cube">
            <a:avLst>
              <a:gd name="adj" fmla="val 1257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image</a:t>
            </a:r>
            <a:endParaRPr lang="en-US" sz="1100"/>
          </a:p>
        </p:txBody>
      </p:sp>
      <p:sp>
        <p:nvSpPr>
          <p:cNvPr id="42" name="TextBox 41"/>
          <p:cNvSpPr txBox="1"/>
          <p:nvPr/>
        </p:nvSpPr>
        <p:spPr>
          <a:xfrm flipH="1">
            <a:off x="4762128" y="5088887"/>
            <a:ext cx="433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3200" b="1" dirty="0" smtClean="0"/>
              <a:t>…</a:t>
            </a:r>
            <a:endParaRPr lang="en-US" sz="32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457993" y="4748096"/>
            <a:ext cx="2364059" cy="137478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smtClean="0">
                <a:solidFill>
                  <a:schemeClr val="tx1"/>
                </a:solidFill>
              </a:rPr>
              <a:t>POOL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Cube 43"/>
          <p:cNvSpPr/>
          <p:nvPr/>
        </p:nvSpPr>
        <p:spPr>
          <a:xfrm>
            <a:off x="6708313" y="5230833"/>
            <a:ext cx="657922" cy="628144"/>
          </a:xfrm>
          <a:prstGeom prst="cube">
            <a:avLst>
              <a:gd name="adj" fmla="val 1257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image</a:t>
            </a:r>
            <a:endParaRPr lang="en-US" sz="1100"/>
          </a:p>
        </p:txBody>
      </p:sp>
      <p:sp>
        <p:nvSpPr>
          <p:cNvPr id="45" name="Cube 44"/>
          <p:cNvSpPr/>
          <p:nvPr/>
        </p:nvSpPr>
        <p:spPr>
          <a:xfrm>
            <a:off x="7438399" y="5230833"/>
            <a:ext cx="657922" cy="628144"/>
          </a:xfrm>
          <a:prstGeom prst="cube">
            <a:avLst>
              <a:gd name="adj" fmla="val 1257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image</a:t>
            </a:r>
            <a:endParaRPr lang="en-US" sz="1100"/>
          </a:p>
        </p:txBody>
      </p:sp>
      <p:sp>
        <p:nvSpPr>
          <p:cNvPr id="46" name="TextBox 45"/>
          <p:cNvSpPr txBox="1"/>
          <p:nvPr/>
        </p:nvSpPr>
        <p:spPr>
          <a:xfrm flipH="1">
            <a:off x="8025403" y="5150993"/>
            <a:ext cx="433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3200" b="1" smtClean="0"/>
              <a:t>…</a:t>
            </a:r>
            <a:endParaRPr lang="en-US" sz="3200" b="1" dirty="0"/>
          </a:p>
        </p:txBody>
      </p:sp>
      <p:sp>
        <p:nvSpPr>
          <p:cNvPr id="47" name="Can 46"/>
          <p:cNvSpPr/>
          <p:nvPr/>
        </p:nvSpPr>
        <p:spPr>
          <a:xfrm>
            <a:off x="6298829" y="2730515"/>
            <a:ext cx="1236812" cy="512955"/>
          </a:xfrm>
          <a:prstGeom prst="ca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container</a:t>
            </a:r>
            <a:endParaRPr lang="en-US" sz="140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78" y="3476256"/>
            <a:ext cx="447828" cy="3005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92675" y="3045369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mount~</a:t>
            </a:r>
          </a:p>
          <a:p>
            <a:r>
              <a:rPr lang="en-US" sz="1100" dirty="0" smtClean="0"/>
              <a:t>/dev/</a:t>
            </a:r>
            <a:r>
              <a:rPr lang="en-US" sz="1100" dirty="0" err="1" smtClean="0"/>
              <a:t>vdb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4246134" y="2753384"/>
            <a:ext cx="9917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smtClean="0"/>
              <a:t>directory~</a:t>
            </a:r>
            <a:endParaRPr lang="en-US" sz="1050"/>
          </a:p>
        </p:txBody>
      </p:sp>
      <p:cxnSp>
        <p:nvCxnSpPr>
          <p:cNvPr id="20" name="Straight Arrow Connector 19"/>
          <p:cNvCxnSpPr>
            <a:endCxn id="12" idx="2"/>
          </p:cNvCxnSpPr>
          <p:nvPr/>
        </p:nvCxnSpPr>
        <p:spPr>
          <a:xfrm flipH="1" flipV="1">
            <a:off x="2708092" y="3776793"/>
            <a:ext cx="896734" cy="122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3"/>
            <a:endCxn id="13" idx="2"/>
          </p:cNvCxnSpPr>
          <p:nvPr/>
        </p:nvCxnSpPr>
        <p:spPr>
          <a:xfrm flipV="1">
            <a:off x="2932006" y="3476256"/>
            <a:ext cx="517498" cy="150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522776" y="3110163"/>
            <a:ext cx="2692038" cy="25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3"/>
            <a:endCxn id="14" idx="2"/>
          </p:cNvCxnSpPr>
          <p:nvPr/>
        </p:nvCxnSpPr>
        <p:spPr>
          <a:xfrm flipV="1">
            <a:off x="3806332" y="3014994"/>
            <a:ext cx="935659" cy="24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7" idx="3"/>
            <a:endCxn id="45" idx="0"/>
          </p:cNvCxnSpPr>
          <p:nvPr/>
        </p:nvCxnSpPr>
        <p:spPr>
          <a:xfrm>
            <a:off x="6917235" y="3243470"/>
            <a:ext cx="889613" cy="198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708313" y="3958180"/>
            <a:ext cx="152081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direct writing by app</a:t>
            </a:r>
            <a:endParaRPr lang="en-US" sz="1200" dirty="0"/>
          </a:p>
        </p:txBody>
      </p:sp>
      <p:sp>
        <p:nvSpPr>
          <p:cNvPr id="83" name="Rounded Rectangle 82"/>
          <p:cNvSpPr/>
          <p:nvPr/>
        </p:nvSpPr>
        <p:spPr>
          <a:xfrm>
            <a:off x="9211143" y="5433434"/>
            <a:ext cx="885705" cy="6873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smtClean="0">
                <a:solidFill>
                  <a:schemeClr val="tx1"/>
                </a:solidFill>
              </a:rPr>
              <a:t>POOL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2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Demo (steps)</a:t>
            </a:r>
            <a:endParaRPr lang="en-US" sz="2400" b="1" dirty="0"/>
          </a:p>
        </p:txBody>
      </p:sp>
      <p:sp>
        <p:nvSpPr>
          <p:cNvPr id="5" name="Can 4"/>
          <p:cNvSpPr/>
          <p:nvPr/>
        </p:nvSpPr>
        <p:spPr>
          <a:xfrm>
            <a:off x="4754197" y="4318781"/>
            <a:ext cx="3289465" cy="1538438"/>
          </a:xfrm>
          <a:prstGeom prst="can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err="1" smtClean="0">
                <a:solidFill>
                  <a:schemeClr val="tx1"/>
                </a:solidFill>
              </a:rPr>
              <a:t>Ceph</a:t>
            </a:r>
            <a:endParaRPr lang="en-US" sz="2800" b="1" i="1" dirty="0">
              <a:solidFill>
                <a:schemeClr val="tx1"/>
              </a:solidFill>
            </a:endParaRPr>
          </a:p>
          <a:p>
            <a:pPr algn="ctr"/>
            <a:r>
              <a:rPr lang="en-US" sz="2000" i="1" dirty="0" smtClean="0">
                <a:solidFill>
                  <a:schemeClr val="tx1"/>
                </a:solidFill>
              </a:rPr>
              <a:t>(</a:t>
            </a:r>
            <a:r>
              <a:rPr lang="en-US" sz="2000" i="1" dirty="0" err="1" smtClean="0">
                <a:solidFill>
                  <a:schemeClr val="tx1"/>
                </a:solidFill>
              </a:rPr>
              <a:t>rbd</a:t>
            </a:r>
            <a:r>
              <a:rPr lang="en-US" sz="2000" i="1" dirty="0" smtClean="0">
                <a:solidFill>
                  <a:schemeClr val="tx1"/>
                </a:solidFill>
              </a:rPr>
              <a:t>)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54197" y="2360477"/>
            <a:ext cx="3289465" cy="748145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solidFill>
                  <a:schemeClr val="tx1"/>
                </a:solidFill>
              </a:rPr>
              <a:t>Kubernetes</a:t>
            </a:r>
          </a:p>
          <a:p>
            <a:pPr algn="ctr"/>
            <a:r>
              <a:rPr lang="en-US" sz="2000" i="1" dirty="0" smtClean="0">
                <a:solidFill>
                  <a:schemeClr val="tx1"/>
                </a:solidFill>
              </a:rPr>
              <a:t>(storage classes)</a:t>
            </a:r>
            <a:endParaRPr lang="en-US" sz="2000" i="1" dirty="0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137643" y="3108622"/>
            <a:ext cx="2548662" cy="1204512"/>
            <a:chOff x="5370966" y="2743200"/>
            <a:chExt cx="1335273" cy="1864426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5370966" y="2743200"/>
              <a:ext cx="0" cy="1864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6706239" y="2743200"/>
              <a:ext cx="0" cy="1864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947762" y="3346461"/>
            <a:ext cx="1565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attach volume</a:t>
            </a:r>
          </a:p>
          <a:p>
            <a:r>
              <a:rPr lang="en-US" dirty="0" smtClean="0"/>
              <a:t>into container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77539" y="3341935"/>
            <a:ext cx="1769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olumeclaim</a:t>
            </a:r>
            <a:endParaRPr lang="en-US" dirty="0" smtClean="0"/>
          </a:p>
          <a:p>
            <a:r>
              <a:rPr lang="en-US" i="1" u="sng" dirty="0" smtClean="0"/>
              <a:t>(*dynamic)</a:t>
            </a:r>
            <a:endParaRPr lang="en-US" i="1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4884039" y="1420453"/>
            <a:ext cx="1256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</a:t>
            </a:r>
          </a:p>
          <a:p>
            <a:r>
              <a:rPr lang="en-US" dirty="0" smtClean="0"/>
              <a:t>a single</a:t>
            </a:r>
          </a:p>
          <a:p>
            <a:r>
              <a:rPr lang="en-US" dirty="0" smtClean="0"/>
              <a:t>container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055713" y="1866637"/>
            <a:ext cx="2" cy="477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875110" y="1797500"/>
            <a:ext cx="703" cy="540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55099" y="1475748"/>
            <a:ext cx="109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</a:t>
            </a:r>
          </a:p>
          <a:p>
            <a:r>
              <a:rPr lang="en-US" dirty="0" smtClean="0"/>
              <a:t>container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102512" y="3152258"/>
            <a:ext cx="0" cy="113928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85556" y="3761960"/>
            <a:ext cx="193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pre-built </a:t>
            </a:r>
            <a:r>
              <a:rPr lang="en-US" i="1" dirty="0" smtClean="0"/>
              <a:t>(static)</a:t>
            </a:r>
            <a:endParaRPr lang="en-US" i="1" dirty="0"/>
          </a:p>
        </p:txBody>
      </p:sp>
      <p:sp>
        <p:nvSpPr>
          <p:cNvPr id="29" name="Heptagon 28"/>
          <p:cNvSpPr/>
          <p:nvPr/>
        </p:nvSpPr>
        <p:spPr>
          <a:xfrm>
            <a:off x="5840627" y="1563433"/>
            <a:ext cx="427512" cy="439387"/>
          </a:xfrm>
          <a:prstGeom prst="hept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1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0" name="Heptagon 29"/>
          <p:cNvSpPr/>
          <p:nvPr/>
        </p:nvSpPr>
        <p:spPr>
          <a:xfrm>
            <a:off x="5888756" y="3334248"/>
            <a:ext cx="427512" cy="43938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2</a:t>
            </a:r>
            <a:endParaRPr lang="en-US" sz="1400"/>
          </a:p>
        </p:txBody>
      </p:sp>
      <p:sp>
        <p:nvSpPr>
          <p:cNvPr id="31" name="Heptagon 30"/>
          <p:cNvSpPr/>
          <p:nvPr/>
        </p:nvSpPr>
        <p:spPr>
          <a:xfrm>
            <a:off x="4899177" y="3417380"/>
            <a:ext cx="427512" cy="43938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2’</a:t>
            </a:r>
            <a:endParaRPr lang="en-US" sz="1400"/>
          </a:p>
        </p:txBody>
      </p:sp>
      <p:sp>
        <p:nvSpPr>
          <p:cNvPr id="32" name="Heptagon 31"/>
          <p:cNvSpPr/>
          <p:nvPr/>
        </p:nvSpPr>
        <p:spPr>
          <a:xfrm>
            <a:off x="7487850" y="3464385"/>
            <a:ext cx="427512" cy="439387"/>
          </a:xfrm>
          <a:prstGeom prst="hept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Heptagon 32"/>
          <p:cNvSpPr/>
          <p:nvPr/>
        </p:nvSpPr>
        <p:spPr>
          <a:xfrm>
            <a:off x="6661354" y="1584740"/>
            <a:ext cx="427512" cy="439387"/>
          </a:xfrm>
          <a:prstGeom prst="hept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8931" y="3029402"/>
            <a:ext cx="2177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create a type ‘secret’ </a:t>
            </a:r>
          </a:p>
          <a:p>
            <a:r>
              <a:rPr lang="en-US" sz="1400" dirty="0" smtClean="0"/>
              <a:t>in K8S with key ‘</a:t>
            </a:r>
            <a:r>
              <a:rPr lang="en-US" sz="1400" dirty="0" err="1" smtClean="0"/>
              <a:t>client.admin</a:t>
            </a:r>
            <a:r>
              <a:rPr lang="en-US" sz="1400" dirty="0" smtClean="0"/>
              <a:t>’ of Ceph</a:t>
            </a:r>
          </a:p>
          <a:p>
            <a:r>
              <a:rPr lang="en-US" sz="1400" dirty="0" smtClean="0"/>
              <a:t> </a:t>
            </a:r>
          </a:p>
          <a:p>
            <a:r>
              <a:rPr lang="en-US" sz="1400" dirty="0" smtClean="0"/>
              <a:t># secure connection</a:t>
            </a:r>
          </a:p>
          <a:p>
            <a:r>
              <a:rPr lang="en-US" sz="1400" dirty="0" smtClean="0"/>
              <a:t>   between k8s and ceph</a:t>
            </a:r>
          </a:p>
        </p:txBody>
      </p:sp>
      <p:cxnSp>
        <p:nvCxnSpPr>
          <p:cNvPr id="37" name="Elbow Connector 36"/>
          <p:cNvCxnSpPr>
            <a:stCxn id="7" idx="1"/>
            <a:endCxn id="5" idx="2"/>
          </p:cNvCxnSpPr>
          <p:nvPr/>
        </p:nvCxnSpPr>
        <p:spPr>
          <a:xfrm rot="10800000" flipV="1">
            <a:off x="4754197" y="2734550"/>
            <a:ext cx="12700" cy="2353450"/>
          </a:xfrm>
          <a:prstGeom prst="bentConnector3">
            <a:avLst>
              <a:gd name="adj1" fmla="val 2050244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Heptagon 33"/>
          <p:cNvSpPr/>
          <p:nvPr/>
        </p:nvSpPr>
        <p:spPr>
          <a:xfrm flipH="1">
            <a:off x="1937160" y="3625745"/>
            <a:ext cx="495528" cy="462043"/>
          </a:xfrm>
          <a:prstGeom prst="hept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4813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Demo (result)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42" y="1274355"/>
            <a:ext cx="116078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5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Picture</a:t>
            </a:r>
            <a:endParaRPr lang="en-US" sz="24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680782" y="1602955"/>
            <a:ext cx="10830437" cy="3871570"/>
            <a:chOff x="367993" y="1602955"/>
            <a:chExt cx="10830437" cy="3871570"/>
          </a:xfrm>
        </p:grpSpPr>
        <p:sp>
          <p:nvSpPr>
            <p:cNvPr id="86" name="Rounded Rectangle 85"/>
            <p:cNvSpPr/>
            <p:nvPr/>
          </p:nvSpPr>
          <p:spPr>
            <a:xfrm>
              <a:off x="7086598" y="3206336"/>
              <a:ext cx="1808019" cy="2185061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i="1" smtClean="0">
                  <a:solidFill>
                    <a:schemeClr val="tx1"/>
                  </a:solidFill>
                </a:rPr>
                <a:t>Worker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9080167" y="3206335"/>
              <a:ext cx="1808019" cy="2185061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i="1" smtClean="0">
                  <a:solidFill>
                    <a:schemeClr val="tx1"/>
                  </a:solidFill>
                </a:rPr>
                <a:t>Worker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367993" y="3966359"/>
              <a:ext cx="3024601" cy="1508166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Shared storage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7710" y="4251367"/>
              <a:ext cx="1208333" cy="736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SSD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047927" y="4251367"/>
              <a:ext cx="1208333" cy="736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35484" y="4251367"/>
              <a:ext cx="1532395" cy="736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PCI Express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367993" y="1602955"/>
              <a:ext cx="3024601" cy="1508166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Kubernetes Cluster </a:t>
              </a:r>
            </a:p>
            <a:p>
              <a:pPr algn="ctr"/>
              <a:r>
                <a:rPr lang="en-US" i="1" u="sng" dirty="0" smtClean="0">
                  <a:solidFill>
                    <a:schemeClr val="tx1"/>
                  </a:solidFill>
                </a:rPr>
                <a:t>(Type-</a:t>
              </a:r>
              <a:r>
                <a:rPr lang="en-US" u="sng" dirty="0">
                  <a:solidFill>
                    <a:schemeClr val="tx1"/>
                  </a:solidFill>
                </a:rPr>
                <a:t>1</a:t>
              </a:r>
              <a:r>
                <a:rPr lang="en-US" i="1" u="sng" dirty="0" smtClean="0">
                  <a:solidFill>
                    <a:schemeClr val="tx1"/>
                  </a:solidFill>
                </a:rPr>
                <a:t>: general application)</a:t>
              </a:r>
              <a:endParaRPr lang="en-US" i="1" u="sng" dirty="0">
                <a:solidFill>
                  <a:schemeClr val="tx1"/>
                </a:solidFill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809376" y="1602955"/>
              <a:ext cx="4389054" cy="3871570"/>
            </a:xfrm>
            <a:prstGeom prst="roundRect">
              <a:avLst>
                <a:gd name="adj" fmla="val 7159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Kubernetes Cluster</a:t>
              </a:r>
            </a:p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(Type-</a:t>
              </a:r>
              <a:r>
                <a:rPr lang="en-US" dirty="0" smtClean="0">
                  <a:solidFill>
                    <a:schemeClr val="tx1"/>
                  </a:solidFill>
                </a:rPr>
                <a:t>3: High speed application</a:t>
              </a:r>
              <a:r>
                <a:rPr lang="en-US" i="1" dirty="0" smtClean="0">
                  <a:solidFill>
                    <a:schemeClr val="tx1"/>
                  </a:solidFill>
                </a:rPr>
                <a:t>)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7181602" y="3396342"/>
              <a:ext cx="1609106" cy="150816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Local Storage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9179624" y="3396342"/>
              <a:ext cx="1609106" cy="150816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Local Storage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330044" y="3562597"/>
              <a:ext cx="1318160" cy="736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SSD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9328066" y="3562597"/>
              <a:ext cx="1318160" cy="736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578145" y="1602955"/>
              <a:ext cx="3045680" cy="1508166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Kubernetes Cluster </a:t>
              </a:r>
            </a:p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(Type-</a:t>
              </a:r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r>
                <a:rPr lang="en-US" i="1" dirty="0" smtClean="0">
                  <a:solidFill>
                    <a:schemeClr val="tx1"/>
                  </a:solidFill>
                </a:rPr>
                <a:t>: general application)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78144" y="3963462"/>
              <a:ext cx="3028991" cy="1508166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i="1" dirty="0" smtClean="0">
                  <a:solidFill>
                    <a:schemeClr val="tx1"/>
                  </a:solidFill>
                </a:rPr>
                <a:t>Shared storage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51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98941" y="5888468"/>
            <a:ext cx="5312783" cy="834690"/>
          </a:xfrm>
          <a:prstGeom prst="roundRect">
            <a:avLst>
              <a:gd name="adj" fmla="val 586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b="1" i="1" u="sng" dirty="0" smtClean="0">
                <a:solidFill>
                  <a:schemeClr val="tx1"/>
                </a:solidFill>
              </a:rPr>
              <a:t>RBAC</a:t>
            </a:r>
            <a:endParaRPr lang="en-US" sz="1000" b="1" i="1" u="sng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64760" y="614122"/>
            <a:ext cx="3102796" cy="5687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i="1" dirty="0" smtClean="0">
              <a:solidFill>
                <a:schemeClr val="tx1"/>
              </a:solidFill>
            </a:endParaRPr>
          </a:p>
          <a:p>
            <a:pPr algn="ctr"/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3353" y="3865928"/>
            <a:ext cx="1218603" cy="10618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(Stateless application)</a:t>
            </a:r>
          </a:p>
          <a:p>
            <a:r>
              <a:rPr lang="en-US" sz="900" dirty="0" smtClean="0"/>
              <a:t>Rollout &amp; Rollback</a:t>
            </a:r>
          </a:p>
          <a:p>
            <a:r>
              <a:rPr lang="en-US" sz="900" dirty="0" smtClean="0"/>
              <a:t>Update image</a:t>
            </a:r>
          </a:p>
          <a:p>
            <a:r>
              <a:rPr lang="en-US" sz="900" dirty="0" err="1" smtClean="0"/>
              <a:t>Replicaset</a:t>
            </a:r>
            <a:endParaRPr lang="en-US" sz="900" dirty="0" smtClean="0"/>
          </a:p>
          <a:p>
            <a:r>
              <a:rPr lang="en-US" sz="900" dirty="0" smtClean="0"/>
              <a:t>Scaling a deployment</a:t>
            </a:r>
          </a:p>
          <a:p>
            <a:r>
              <a:rPr lang="en-US" sz="900" dirty="0" smtClean="0"/>
              <a:t>Pause &amp; Resuming</a:t>
            </a:r>
          </a:p>
          <a:p>
            <a:r>
              <a:rPr lang="en-US" sz="900" dirty="0" smtClean="0"/>
              <a:t>* pod updating</a:t>
            </a:r>
            <a:endParaRPr lang="en-US" sz="900" dirty="0"/>
          </a:p>
        </p:txBody>
      </p:sp>
      <p:sp>
        <p:nvSpPr>
          <p:cNvPr id="8" name="Oval 7"/>
          <p:cNvSpPr/>
          <p:nvPr/>
        </p:nvSpPr>
        <p:spPr>
          <a:xfrm flipV="1">
            <a:off x="7046751" y="1987971"/>
            <a:ext cx="181655" cy="1746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821987" y="1855009"/>
            <a:ext cx="5807463" cy="13809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67464" y="3656120"/>
            <a:ext cx="1274775" cy="1232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Deployment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38758" y="1982360"/>
            <a:ext cx="1512065" cy="1171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i="1" smtClean="0">
                <a:solidFill>
                  <a:schemeClr val="tx1"/>
                </a:solidFill>
              </a:rPr>
              <a:t>Service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76467" y="3778690"/>
            <a:ext cx="1435812" cy="377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ReplicaSets</a:t>
            </a:r>
            <a:endParaRPr lang="en-US" sz="1400" b="1" i="1" dirty="0" smtClean="0">
              <a:solidFill>
                <a:schemeClr val="tx1"/>
              </a:solidFill>
            </a:endParaRPr>
          </a:p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(stateless application)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76467" y="3309685"/>
            <a:ext cx="1435812" cy="380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ConfigMap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222786" y="2126751"/>
            <a:ext cx="1469205" cy="1063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err="1" smtClean="0">
                <a:solidFill>
                  <a:schemeClr val="tx1"/>
                </a:solidFill>
              </a:rPr>
              <a:t>StatefulSet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222787" y="3690439"/>
            <a:ext cx="1387009" cy="89024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Persistent</a:t>
            </a:r>
          </a:p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VolumeClaim</a:t>
            </a:r>
            <a:endParaRPr lang="en-US" sz="1400" b="1" i="1" dirty="0" smtClean="0">
              <a:solidFill>
                <a:schemeClr val="tx1"/>
              </a:solidFill>
            </a:endParaRPr>
          </a:p>
          <a:p>
            <a:pPr algn="ctr"/>
            <a:r>
              <a:rPr lang="en-US" sz="1050" i="1" dirty="0" smtClean="0">
                <a:solidFill>
                  <a:schemeClr val="tx1"/>
                </a:solidFill>
              </a:rPr>
              <a:t>(</a:t>
            </a:r>
            <a:r>
              <a:rPr lang="en-US" sz="1050" i="1" dirty="0" err="1" smtClean="0">
                <a:solidFill>
                  <a:schemeClr val="tx1"/>
                </a:solidFill>
              </a:rPr>
              <a:t>Size,Mode</a:t>
            </a:r>
            <a:r>
              <a:rPr lang="en-US" sz="1050" i="1" dirty="0" smtClean="0">
                <a:solidFill>
                  <a:schemeClr val="tx1"/>
                </a:solidFill>
              </a:rPr>
              <a:t>)</a:t>
            </a:r>
            <a:endParaRPr lang="en-US" sz="1050" i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222786" y="4779552"/>
            <a:ext cx="1387010" cy="57535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Persistent</a:t>
            </a: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Volume</a:t>
            </a:r>
          </a:p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(No NS)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222787" y="5416552"/>
            <a:ext cx="1387010" cy="575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Node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(Node selector)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222787" y="6058578"/>
            <a:ext cx="1387010" cy="336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DaemonSet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99287" y="4119168"/>
            <a:ext cx="1429291" cy="1137153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StorageClass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050636" y="780837"/>
            <a:ext cx="1312581" cy="575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NetworkPolicy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02015" y="1345918"/>
            <a:ext cx="1221979" cy="4516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Limits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48426" y="5151696"/>
            <a:ext cx="739739" cy="452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Secret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48426" y="5962509"/>
            <a:ext cx="739739" cy="575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Token</a:t>
            </a:r>
          </a:p>
          <a:p>
            <a:pPr algn="ctr"/>
            <a:r>
              <a:rPr lang="en-US" sz="600" i="1" dirty="0" smtClean="0">
                <a:solidFill>
                  <a:schemeClr val="tx1"/>
                </a:solidFill>
              </a:rPr>
              <a:t>(</a:t>
            </a:r>
            <a:r>
              <a:rPr lang="en-US" sz="600" i="1" dirty="0" err="1" smtClean="0">
                <a:solidFill>
                  <a:schemeClr val="tx1"/>
                </a:solidFill>
              </a:rPr>
              <a:t>kubeadm</a:t>
            </a:r>
            <a:r>
              <a:rPr lang="en-US" sz="600" i="1" dirty="0" smtClean="0">
                <a:solidFill>
                  <a:schemeClr val="tx1"/>
                </a:solidFill>
              </a:rPr>
              <a:t> </a:t>
            </a:r>
            <a:r>
              <a:rPr lang="mr-IN" sz="600" i="1" dirty="0" smtClean="0">
                <a:solidFill>
                  <a:schemeClr val="tx1"/>
                </a:solidFill>
              </a:rPr>
              <a:t>–</a:t>
            </a:r>
            <a:r>
              <a:rPr lang="en-US" sz="600" i="1" dirty="0" err="1" smtClean="0">
                <a:solidFill>
                  <a:schemeClr val="tx1"/>
                </a:solidFill>
              </a:rPr>
              <a:t>ttl</a:t>
            </a:r>
            <a:r>
              <a:rPr lang="en-US" sz="600" i="1" dirty="0" smtClean="0">
                <a:solidFill>
                  <a:schemeClr val="tx1"/>
                </a:solidFill>
              </a:rPr>
              <a:t>=0)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25774" y="5981774"/>
            <a:ext cx="1057113" cy="3828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ClusterRole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21305" y="5981774"/>
            <a:ext cx="1105910" cy="3828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ClusterRole</a:t>
            </a:r>
            <a:endParaRPr lang="en-US" sz="1400" b="1" i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Binding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76468" y="5337431"/>
            <a:ext cx="1435812" cy="352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smtClean="0">
                <a:solidFill>
                  <a:schemeClr val="tx1"/>
                </a:solidFill>
              </a:rPr>
              <a:t>Operator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48442" y="5331712"/>
            <a:ext cx="1757623" cy="352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smtClean="0">
                <a:solidFill>
                  <a:schemeClr val="tx1"/>
                </a:solidFill>
              </a:rPr>
              <a:t>ThirdPartyResources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28" name="Can 27"/>
          <p:cNvSpPr/>
          <p:nvPr/>
        </p:nvSpPr>
        <p:spPr>
          <a:xfrm>
            <a:off x="251716" y="5496674"/>
            <a:ext cx="708918" cy="575353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Helm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22626" y="5095134"/>
            <a:ext cx="775697" cy="299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CoreDNS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22626" y="6184196"/>
            <a:ext cx="775697" cy="421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KubeDNS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5307" y="1325364"/>
            <a:ext cx="3344575" cy="2311686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229240" y="1463515"/>
            <a:ext cx="993385" cy="8857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Region-asia1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29240" y="2394945"/>
            <a:ext cx="993384" cy="8410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Region-asia2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050782" y="1710378"/>
            <a:ext cx="1277210" cy="14447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382867" y="1460091"/>
            <a:ext cx="500866" cy="17759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2186896" y="896124"/>
            <a:ext cx="1112611" cy="3595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smtClean="0">
                <a:solidFill>
                  <a:schemeClr val="tx1"/>
                </a:solidFill>
              </a:rPr>
              <a:t>Developers</a:t>
            </a:r>
            <a:endParaRPr lang="en-US" sz="1400" b="1" i="1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92131" y="1551394"/>
            <a:ext cx="131157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(Resource, </a:t>
            </a:r>
            <a:r>
              <a:rPr lang="en-US" sz="1000" dirty="0" err="1" smtClean="0"/>
              <a:t>cpu</a:t>
            </a:r>
            <a:r>
              <a:rPr lang="en-US" sz="1000" dirty="0" smtClean="0"/>
              <a:t>/mem)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5904762" y="2151349"/>
            <a:ext cx="1184940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ClusterIP (internal)</a:t>
            </a:r>
          </a:p>
          <a:p>
            <a:r>
              <a:rPr lang="en-US" sz="1000" dirty="0" smtClean="0"/>
              <a:t>--------------------------</a:t>
            </a:r>
          </a:p>
          <a:p>
            <a:r>
              <a:rPr lang="en-US" sz="1000" dirty="0" err="1" smtClean="0"/>
              <a:t>Nodeport</a:t>
            </a:r>
            <a:endParaRPr lang="en-US" sz="1000" dirty="0" smtClean="0"/>
          </a:p>
          <a:p>
            <a:r>
              <a:rPr lang="en-US" sz="1000" dirty="0" err="1" smtClean="0"/>
              <a:t>Loadbalancer</a:t>
            </a:r>
            <a:endParaRPr lang="en-US" sz="1000" dirty="0" smtClean="0"/>
          </a:p>
          <a:p>
            <a:r>
              <a:rPr lang="en-US" sz="1000" dirty="0" smtClean="0"/>
              <a:t>ExternalName</a:t>
            </a:r>
          </a:p>
          <a:p>
            <a:r>
              <a:rPr lang="en-US" sz="1000" dirty="0" smtClean="0"/>
              <a:t>Port proxy</a:t>
            </a:r>
            <a:endParaRPr lang="en-US" sz="1000" dirty="0"/>
          </a:p>
        </p:txBody>
      </p:sp>
      <p:cxnSp>
        <p:nvCxnSpPr>
          <p:cNvPr id="39" name="Elbow Connector 38"/>
          <p:cNvCxnSpPr>
            <a:stCxn id="47" idx="2"/>
            <a:endCxn id="12" idx="0"/>
          </p:cNvCxnSpPr>
          <p:nvPr/>
        </p:nvCxnSpPr>
        <p:spPr>
          <a:xfrm rot="16200000" flipH="1">
            <a:off x="5755726" y="1243295"/>
            <a:ext cx="799496" cy="678633"/>
          </a:xfrm>
          <a:prstGeom prst="bentConnector3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5400000">
            <a:off x="1026660" y="2163377"/>
            <a:ext cx="121328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b="1" dirty="0" smtClean="0"/>
              <a:t>Federation</a:t>
            </a:r>
            <a:endParaRPr lang="en-US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10289566" y="1930797"/>
            <a:ext cx="1320231" cy="25685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Headless service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680541" y="4302702"/>
            <a:ext cx="112402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-</a:t>
            </a:r>
            <a:r>
              <a:rPr lang="en-US" sz="900" dirty="0" err="1" smtClean="0"/>
              <a:t>provisioner</a:t>
            </a:r>
            <a:endParaRPr lang="en-US" sz="900" dirty="0" smtClean="0"/>
          </a:p>
          <a:p>
            <a:r>
              <a:rPr lang="en-US" sz="900" dirty="0" err="1" smtClean="0"/>
              <a:t>Ceph</a:t>
            </a:r>
            <a:r>
              <a:rPr lang="en-US" sz="900" dirty="0" smtClean="0"/>
              <a:t>/</a:t>
            </a:r>
            <a:r>
              <a:rPr lang="en-US" sz="900" dirty="0" err="1" smtClean="0"/>
              <a:t>Gluster</a:t>
            </a:r>
            <a:r>
              <a:rPr lang="en-US" sz="900" dirty="0" smtClean="0"/>
              <a:t>/AWS/</a:t>
            </a:r>
          </a:p>
          <a:p>
            <a:r>
              <a:rPr lang="en-US" sz="900" dirty="0" err="1" smtClean="0"/>
              <a:t>Ccloud</a:t>
            </a:r>
            <a:r>
              <a:rPr lang="en-US" sz="900" dirty="0" smtClean="0"/>
              <a:t>/NFS/iSCSI</a:t>
            </a:r>
          </a:p>
          <a:p>
            <a:r>
              <a:rPr lang="en-US" sz="900" dirty="0" smtClean="0"/>
              <a:t>-parameter</a:t>
            </a:r>
          </a:p>
          <a:p>
            <a:r>
              <a:rPr lang="en-US" sz="900" dirty="0" smtClean="0"/>
              <a:t>(size, access mode)</a:t>
            </a:r>
          </a:p>
          <a:p>
            <a:r>
              <a:rPr lang="en-US" sz="900" dirty="0" smtClean="0"/>
              <a:t>(No NS)</a:t>
            </a:r>
            <a:endParaRPr lang="en-US" sz="900" dirty="0"/>
          </a:p>
        </p:txBody>
      </p:sp>
      <p:cxnSp>
        <p:nvCxnSpPr>
          <p:cNvPr id="44" name="Straight Arrow Connector 43"/>
          <p:cNvCxnSpPr>
            <a:stCxn id="28" idx="2"/>
            <a:endCxn id="29" idx="0"/>
          </p:cNvCxnSpPr>
          <p:nvPr/>
        </p:nvCxnSpPr>
        <p:spPr>
          <a:xfrm>
            <a:off x="2818296" y="5604607"/>
            <a:ext cx="0" cy="35790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216907" y="2385980"/>
            <a:ext cx="147508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(applications on </a:t>
            </a:r>
            <a:r>
              <a:rPr lang="en-US" sz="1000" dirty="0" err="1" smtClean="0"/>
              <a:t>stateful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10489914" y="2658439"/>
            <a:ext cx="986320" cy="4625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Ordinal index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Stable </a:t>
            </a:r>
            <a:r>
              <a:rPr lang="en-US" sz="700" dirty="0" err="1" smtClean="0">
                <a:solidFill>
                  <a:schemeClr val="tx1"/>
                </a:solidFill>
              </a:rPr>
              <a:t>NetworkID</a:t>
            </a:r>
            <a:endParaRPr lang="en-US" sz="700" dirty="0" smtClean="0">
              <a:solidFill>
                <a:schemeClr val="tx1"/>
              </a:solidFill>
            </a:endParaRP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Stable Storage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stCxn id="16" idx="3"/>
            <a:endCxn id="17" idx="3"/>
          </p:cNvCxnSpPr>
          <p:nvPr/>
        </p:nvCxnSpPr>
        <p:spPr>
          <a:xfrm flipH="1">
            <a:off x="11609796" y="2658440"/>
            <a:ext cx="82195" cy="1477122"/>
          </a:xfrm>
          <a:prstGeom prst="bentConnector3">
            <a:avLst>
              <a:gd name="adj1" fmla="val -278119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7" idx="2"/>
            <a:endCxn id="18" idx="0"/>
          </p:cNvCxnSpPr>
          <p:nvPr/>
        </p:nvCxnSpPr>
        <p:spPr>
          <a:xfrm flipH="1">
            <a:off x="10916291" y="4580684"/>
            <a:ext cx="1" cy="198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55" idx="0"/>
            <a:endCxn id="108" idx="4"/>
          </p:cNvCxnSpPr>
          <p:nvPr/>
        </p:nvCxnSpPr>
        <p:spPr>
          <a:xfrm rot="16200000" flipH="1" flipV="1">
            <a:off x="9015044" y="53332"/>
            <a:ext cx="57174" cy="3812103"/>
          </a:xfrm>
          <a:prstGeom prst="bentConnector3">
            <a:avLst>
              <a:gd name="adj1" fmla="val -3998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3"/>
            <a:endCxn id="31" idx="1"/>
          </p:cNvCxnSpPr>
          <p:nvPr/>
        </p:nvCxnSpPr>
        <p:spPr>
          <a:xfrm>
            <a:off x="4782887" y="6173222"/>
            <a:ext cx="2384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4" idx="3"/>
            <a:endCxn id="35" idx="1"/>
          </p:cNvCxnSpPr>
          <p:nvPr/>
        </p:nvCxnSpPr>
        <p:spPr>
          <a:xfrm flipV="1">
            <a:off x="7212280" y="5508199"/>
            <a:ext cx="536162" cy="57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5" idx="3"/>
            <a:endCxn id="36" idx="3"/>
          </p:cNvCxnSpPr>
          <p:nvPr/>
        </p:nvCxnSpPr>
        <p:spPr>
          <a:xfrm flipH="1">
            <a:off x="606175" y="5508199"/>
            <a:ext cx="8899890" cy="563828"/>
          </a:xfrm>
          <a:prstGeom prst="bentConnector4">
            <a:avLst>
              <a:gd name="adj1" fmla="val -2569"/>
              <a:gd name="adj2" fmla="val 229315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06" idx="0"/>
            <a:endCxn id="34" idx="1"/>
          </p:cNvCxnSpPr>
          <p:nvPr/>
        </p:nvCxnSpPr>
        <p:spPr>
          <a:xfrm rot="16200000" flipH="1">
            <a:off x="5135715" y="4873165"/>
            <a:ext cx="626596" cy="654909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 flipV="1">
            <a:off x="5030731" y="4712663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12" idx="2"/>
            <a:endCxn id="15" idx="0"/>
          </p:cNvCxnSpPr>
          <p:nvPr/>
        </p:nvCxnSpPr>
        <p:spPr>
          <a:xfrm flipH="1">
            <a:off x="6494373" y="3154354"/>
            <a:ext cx="418" cy="155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780643" y="4523436"/>
            <a:ext cx="1435812" cy="377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Replication</a:t>
            </a: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Controller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28" idx="3"/>
            <a:endCxn id="27" idx="1"/>
          </p:cNvCxnSpPr>
          <p:nvPr/>
        </p:nvCxnSpPr>
        <p:spPr>
          <a:xfrm>
            <a:off x="3188165" y="5378152"/>
            <a:ext cx="31532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7" idx="2"/>
            <a:endCxn id="39" idx="0"/>
          </p:cNvCxnSpPr>
          <p:nvPr/>
        </p:nvCxnSpPr>
        <p:spPr>
          <a:xfrm>
            <a:off x="1610475" y="5394781"/>
            <a:ext cx="0" cy="78941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222626" y="5496675"/>
            <a:ext cx="775697" cy="575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smtClean="0">
                <a:solidFill>
                  <a:schemeClr val="tx1"/>
                </a:solidFill>
              </a:rPr>
              <a:t>DNS entry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Kinds of Kubernetes &amp; Relationship between them</a:t>
            </a:r>
            <a:endParaRPr lang="en-US" sz="2400" b="1" dirty="0"/>
          </a:p>
        </p:txBody>
      </p:sp>
      <p:sp>
        <p:nvSpPr>
          <p:cNvPr id="61" name="Rectangle 60"/>
          <p:cNvSpPr/>
          <p:nvPr/>
        </p:nvSpPr>
        <p:spPr>
          <a:xfrm>
            <a:off x="7993267" y="1946504"/>
            <a:ext cx="1356188" cy="11719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i="1" dirty="0" smtClean="0">
                <a:solidFill>
                  <a:schemeClr val="tx1"/>
                </a:solidFill>
              </a:rPr>
              <a:t>Pod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950161" y="1990090"/>
            <a:ext cx="1356188" cy="1171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tx1"/>
                </a:solidFill>
              </a:rPr>
              <a:t>Pod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cxnSp>
        <p:nvCxnSpPr>
          <p:cNvPr id="63" name="Elbow Connector 62"/>
          <p:cNvCxnSpPr>
            <a:endCxn id="38" idx="3"/>
          </p:cNvCxnSpPr>
          <p:nvPr/>
        </p:nvCxnSpPr>
        <p:spPr>
          <a:xfrm flipH="1">
            <a:off x="1998323" y="3007178"/>
            <a:ext cx="5242569" cy="2777174"/>
          </a:xfrm>
          <a:prstGeom prst="bentConnector3">
            <a:avLst>
              <a:gd name="adj1" fmla="val -2922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6" idx="2"/>
          </p:cNvCxnSpPr>
          <p:nvPr/>
        </p:nvCxnSpPr>
        <p:spPr>
          <a:xfrm>
            <a:off x="2743202" y="1255716"/>
            <a:ext cx="1" cy="97167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370010" y="4093198"/>
            <a:ext cx="903950" cy="61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Certificate</a:t>
            </a:r>
          </a:p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Signing</a:t>
            </a:r>
          </a:p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Requests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endCxn id="28" idx="0"/>
          </p:cNvCxnSpPr>
          <p:nvPr/>
        </p:nvCxnSpPr>
        <p:spPr>
          <a:xfrm flipH="1">
            <a:off x="2818296" y="4706236"/>
            <a:ext cx="3689" cy="4454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74882" y="3307111"/>
            <a:ext cx="3035328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TLS(Certificate signing Request)</a:t>
            </a:r>
            <a:endParaRPr lang="en-US" sz="1200"/>
          </a:p>
        </p:txBody>
      </p:sp>
      <p:sp>
        <p:nvSpPr>
          <p:cNvPr id="68" name="Frame 67"/>
          <p:cNvSpPr/>
          <p:nvPr/>
        </p:nvSpPr>
        <p:spPr>
          <a:xfrm>
            <a:off x="274882" y="1778769"/>
            <a:ext cx="902101" cy="211321"/>
          </a:xfrm>
          <a:prstGeom prst="fram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Cluster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Frame 68"/>
          <p:cNvSpPr/>
          <p:nvPr/>
        </p:nvSpPr>
        <p:spPr>
          <a:xfrm>
            <a:off x="274882" y="2052146"/>
            <a:ext cx="902101" cy="211321"/>
          </a:xfrm>
          <a:prstGeom prst="fram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Cluster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0" name="Frame 69"/>
          <p:cNvSpPr/>
          <p:nvPr/>
        </p:nvSpPr>
        <p:spPr>
          <a:xfrm>
            <a:off x="274882" y="2806291"/>
            <a:ext cx="902101" cy="211321"/>
          </a:xfrm>
          <a:prstGeom prst="fram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Cluster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1" name="Arc 70"/>
          <p:cNvSpPr/>
          <p:nvPr/>
        </p:nvSpPr>
        <p:spPr>
          <a:xfrm rot="4433426" flipH="1">
            <a:off x="10033943" y="4318347"/>
            <a:ext cx="180000" cy="180000"/>
          </a:xfrm>
          <a:prstGeom prst="arc">
            <a:avLst>
              <a:gd name="adj1" fmla="val 16200000"/>
              <a:gd name="adj2" fmla="val 14420254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flipV="1">
            <a:off x="7952452" y="2974008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Elbow Connector 72"/>
          <p:cNvCxnSpPr>
            <a:stCxn id="10" idx="3"/>
          </p:cNvCxnSpPr>
          <p:nvPr/>
        </p:nvCxnSpPr>
        <p:spPr>
          <a:xfrm flipV="1">
            <a:off x="5242239" y="3148667"/>
            <a:ext cx="2801041" cy="11239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10" idx="3"/>
            <a:endCxn id="14" idx="1"/>
          </p:cNvCxnSpPr>
          <p:nvPr/>
        </p:nvCxnSpPr>
        <p:spPr>
          <a:xfrm flipV="1">
            <a:off x="5242239" y="3967582"/>
            <a:ext cx="534228" cy="3049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20" idx="0"/>
            <a:endCxn id="14" idx="2"/>
          </p:cNvCxnSpPr>
          <p:nvPr/>
        </p:nvCxnSpPr>
        <p:spPr>
          <a:xfrm flipH="1" flipV="1">
            <a:off x="6494373" y="4156473"/>
            <a:ext cx="4176" cy="366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7" idx="2"/>
            <a:endCxn id="31" idx="0"/>
          </p:cNvCxnSpPr>
          <p:nvPr/>
        </p:nvCxnSpPr>
        <p:spPr>
          <a:xfrm>
            <a:off x="4001785" y="5604607"/>
            <a:ext cx="1572475" cy="37716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14" idx="3"/>
          </p:cNvCxnSpPr>
          <p:nvPr/>
        </p:nvCxnSpPr>
        <p:spPr>
          <a:xfrm flipV="1">
            <a:off x="7212279" y="3148667"/>
            <a:ext cx="831001" cy="8189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2" idx="3"/>
            <a:endCxn id="13" idx="1"/>
          </p:cNvCxnSpPr>
          <p:nvPr/>
        </p:nvCxnSpPr>
        <p:spPr>
          <a:xfrm>
            <a:off x="7250823" y="2568357"/>
            <a:ext cx="699338" cy="77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 flipV="1">
            <a:off x="7059237" y="2919849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8664242" y="714667"/>
            <a:ext cx="1140431" cy="575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smtClean="0">
                <a:solidFill>
                  <a:schemeClr val="tx1"/>
                </a:solidFill>
              </a:rPr>
              <a:t>Endpoints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599470" y="780836"/>
            <a:ext cx="1140431" cy="575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smtClean="0">
                <a:solidFill>
                  <a:schemeClr val="tx1"/>
                </a:solidFill>
              </a:rPr>
              <a:t>Endpoints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1255839" y="840473"/>
            <a:ext cx="512807" cy="42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i="1" smtClean="0">
                <a:solidFill>
                  <a:schemeClr val="tx1"/>
                </a:solidFill>
              </a:rPr>
              <a:t>rules</a:t>
            </a:r>
            <a:endParaRPr lang="en-US" sz="1050" b="1" i="1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22" idx="3"/>
            <a:endCxn id="23" idx="1"/>
          </p:cNvCxnSpPr>
          <p:nvPr/>
        </p:nvCxnSpPr>
        <p:spPr>
          <a:xfrm>
            <a:off x="9739901" y="1068513"/>
            <a:ext cx="310735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4089640" y="1933009"/>
            <a:ext cx="1221979" cy="11719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smtClean="0">
                <a:solidFill>
                  <a:schemeClr val="tx1"/>
                </a:solidFill>
              </a:rPr>
              <a:t>Namespace</a:t>
            </a:r>
            <a:endParaRPr lang="en-US" sz="1400" b="1" i="1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70780" y="1982360"/>
            <a:ext cx="1284449" cy="1171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smtClean="0">
                <a:solidFill>
                  <a:schemeClr val="tx1"/>
                </a:solidFill>
              </a:rPr>
              <a:t>Namespace</a:t>
            </a:r>
            <a:endParaRPr lang="en-US" sz="1600" b="1" i="1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9" idx="3"/>
            <a:endCxn id="12" idx="1"/>
          </p:cNvCxnSpPr>
          <p:nvPr/>
        </p:nvCxnSpPr>
        <p:spPr>
          <a:xfrm>
            <a:off x="5255229" y="2568357"/>
            <a:ext cx="48352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6" idx="2"/>
            <a:endCxn id="9" idx="0"/>
          </p:cNvCxnSpPr>
          <p:nvPr/>
        </p:nvCxnSpPr>
        <p:spPr>
          <a:xfrm>
            <a:off x="4613005" y="1797615"/>
            <a:ext cx="0" cy="184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89158" y="5068110"/>
            <a:ext cx="7168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kubernetes</a:t>
            </a:r>
          </a:p>
          <a:p>
            <a:r>
              <a:rPr lang="en-US" sz="900" dirty="0" smtClean="0"/>
              <a:t>package</a:t>
            </a:r>
            <a:endParaRPr 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779008" y="6601481"/>
            <a:ext cx="2201244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i="1" dirty="0" smtClean="0"/>
              <a:t>service-</a:t>
            </a:r>
            <a:r>
              <a:rPr lang="en-US" sz="800" i="1" dirty="0" err="1" smtClean="0"/>
              <a:t>name.namespace</a:t>
            </a:r>
            <a:r>
              <a:rPr lang="en-US" sz="800" i="1" dirty="0" smtClean="0"/>
              <a:t>-</a:t>
            </a:r>
            <a:r>
              <a:rPr lang="en-US" sz="800" i="1" dirty="0" err="1" smtClean="0"/>
              <a:t>name.svc.cluster.local</a:t>
            </a:r>
            <a:endParaRPr lang="en-US" sz="800" i="1" dirty="0"/>
          </a:p>
        </p:txBody>
      </p:sp>
      <p:sp>
        <p:nvSpPr>
          <p:cNvPr id="90" name="Rectangle 89"/>
          <p:cNvSpPr/>
          <p:nvPr/>
        </p:nvSpPr>
        <p:spPr>
          <a:xfrm>
            <a:off x="4383071" y="718406"/>
            <a:ext cx="1140431" cy="384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Controller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335936" y="746686"/>
            <a:ext cx="1140431" cy="38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Controller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151887" y="708980"/>
            <a:ext cx="1140431" cy="384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sz="1050" i="1" dirty="0" smtClean="0">
                <a:solidFill>
                  <a:schemeClr val="tx1"/>
                </a:solidFill>
              </a:rPr>
              <a:t>rule set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104753" y="746686"/>
            <a:ext cx="1140431" cy="384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sz="1050" b="1" i="1" u="sng" dirty="0" smtClean="0">
                <a:solidFill>
                  <a:schemeClr val="tx1"/>
                </a:solidFill>
              </a:rPr>
              <a:t>(rule set)</a:t>
            </a:r>
            <a:endParaRPr lang="en-US" sz="1200" b="1" i="1" u="sng" dirty="0">
              <a:solidFill>
                <a:schemeClr val="tx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4567983" y="578117"/>
            <a:ext cx="682111" cy="19547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Service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6377933" y="596971"/>
            <a:ext cx="682111" cy="19547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Pod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>
            <a:stCxn id="25" idx="3"/>
            <a:endCxn id="24" idx="1"/>
          </p:cNvCxnSpPr>
          <p:nvPr/>
        </p:nvCxnSpPr>
        <p:spPr>
          <a:xfrm>
            <a:off x="5476367" y="938698"/>
            <a:ext cx="628386" cy="2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472015" y="778146"/>
            <a:ext cx="7441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/>
              <a:t>Kubernetes API</a:t>
            </a:r>
          </a:p>
          <a:p>
            <a:pPr algn="ctr"/>
            <a:r>
              <a:rPr lang="en-US" sz="700" dirty="0" smtClean="0"/>
              <a:t>monitoring</a:t>
            </a:r>
            <a:endParaRPr lang="en-US" sz="700" dirty="0"/>
          </a:p>
        </p:txBody>
      </p:sp>
      <p:sp>
        <p:nvSpPr>
          <p:cNvPr id="98" name="Rectangle 97"/>
          <p:cNvSpPr/>
          <p:nvPr/>
        </p:nvSpPr>
        <p:spPr>
          <a:xfrm>
            <a:off x="2245129" y="2227391"/>
            <a:ext cx="996147" cy="495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Cluster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(=context))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161349" y="2321143"/>
            <a:ext cx="996147" cy="49568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Cluster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(=context))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/>
          <p:cNvCxnSpPr>
            <a:endCxn id="9" idx="1"/>
          </p:cNvCxnSpPr>
          <p:nvPr/>
        </p:nvCxnSpPr>
        <p:spPr>
          <a:xfrm flipV="1">
            <a:off x="3157496" y="2568357"/>
            <a:ext cx="813284" cy="6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3542624" y="5130912"/>
            <a:ext cx="996593" cy="452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Account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503488" y="5151696"/>
            <a:ext cx="996593" cy="452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Account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103" name="Elbow Connector 102"/>
          <p:cNvCxnSpPr>
            <a:stCxn id="10" idx="2"/>
            <a:endCxn id="27" idx="3"/>
          </p:cNvCxnSpPr>
          <p:nvPr/>
        </p:nvCxnSpPr>
        <p:spPr>
          <a:xfrm rot="5400000">
            <a:off x="4307901" y="5081201"/>
            <a:ext cx="489132" cy="104771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endCxn id="36" idx="2"/>
          </p:cNvCxnSpPr>
          <p:nvPr/>
        </p:nvCxnSpPr>
        <p:spPr>
          <a:xfrm flipH="1">
            <a:off x="251716" y="2886203"/>
            <a:ext cx="6981317" cy="2898148"/>
          </a:xfrm>
          <a:prstGeom prst="bentConnector5">
            <a:avLst>
              <a:gd name="adj1" fmla="val -4928"/>
              <a:gd name="adj2" fmla="val 73867"/>
              <a:gd name="adj3" fmla="val 10230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 flipV="1">
            <a:off x="7051378" y="2798874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>
            <a:stCxn id="15" idx="2"/>
            <a:endCxn id="14" idx="0"/>
          </p:cNvCxnSpPr>
          <p:nvPr/>
        </p:nvCxnSpPr>
        <p:spPr>
          <a:xfrm>
            <a:off x="6494373" y="3689829"/>
            <a:ext cx="0" cy="8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13" idx="2"/>
            <a:endCxn id="17" idx="0"/>
          </p:cNvCxnSpPr>
          <p:nvPr/>
        </p:nvCxnSpPr>
        <p:spPr>
          <a:xfrm rot="16200000" flipH="1">
            <a:off x="9508096" y="2282242"/>
            <a:ext cx="528355" cy="2288037"/>
          </a:xfrm>
          <a:prstGeom prst="bentConnector3">
            <a:avLst>
              <a:gd name="adj1" fmla="val 250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242240" y="225064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N:M</a:t>
            </a:r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7343851" y="22506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1:N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3371415" y="22506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1:N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02227" y="3703660"/>
            <a:ext cx="1838965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sync controller by</a:t>
            </a:r>
          </a:p>
          <a:p>
            <a:r>
              <a:rPr lang="en-US" sz="1050" dirty="0" smtClean="0"/>
              <a:t>federation controller manager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050" dirty="0" err="1" smtClean="0"/>
              <a:t>demonset</a:t>
            </a:r>
            <a:endParaRPr lang="en-US" sz="1050" dirty="0" smtClean="0"/>
          </a:p>
          <a:p>
            <a:pPr marL="171450" indent="-171450">
              <a:buFont typeface="Arial" charset="0"/>
              <a:buChar char="•"/>
            </a:pPr>
            <a:r>
              <a:rPr lang="en-US" sz="1050" dirty="0" smtClean="0"/>
              <a:t>secret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050" dirty="0" err="1" smtClean="0"/>
              <a:t>configmap</a:t>
            </a:r>
            <a:endParaRPr lang="en-US" sz="1050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8458943" y="2096940"/>
            <a:ext cx="798190" cy="923232"/>
            <a:chOff x="8185564" y="2134647"/>
            <a:chExt cx="798190" cy="92323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3" name="Rounded Rectangle 112"/>
            <p:cNvSpPr/>
            <p:nvPr/>
          </p:nvSpPr>
          <p:spPr>
            <a:xfrm>
              <a:off x="8185564" y="2134647"/>
              <a:ext cx="798190" cy="92323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</a:rPr>
                <a:t>Container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290767" y="2234646"/>
              <a:ext cx="472953" cy="1602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CPU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8290767" y="2432609"/>
              <a:ext cx="472953" cy="1602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GPU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8290767" y="2639998"/>
              <a:ext cx="472953" cy="1602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Mem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8411809" y="2134647"/>
            <a:ext cx="798190" cy="923232"/>
            <a:chOff x="8185564" y="2134647"/>
            <a:chExt cx="798190" cy="923232"/>
          </a:xfrm>
        </p:grpSpPr>
        <p:sp>
          <p:nvSpPr>
            <p:cNvPr id="118" name="Rounded Rectangle 117"/>
            <p:cNvSpPr/>
            <p:nvPr/>
          </p:nvSpPr>
          <p:spPr>
            <a:xfrm>
              <a:off x="8185564" y="2134647"/>
              <a:ext cx="798190" cy="9232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</a:rPr>
                <a:t>Container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290767" y="2234646"/>
              <a:ext cx="472953" cy="160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CPU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290767" y="2432609"/>
              <a:ext cx="472953" cy="160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GPU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290767" y="2639998"/>
              <a:ext cx="472953" cy="160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Mem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 rot="16200000">
            <a:off x="1843406" y="4355139"/>
            <a:ext cx="71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kubeadm</a:t>
            </a:r>
            <a:r>
              <a:rPr lang="en-US" sz="800" dirty="0" smtClean="0"/>
              <a:t> join with token</a:t>
            </a:r>
            <a:endParaRPr lang="en-US" sz="800" dirty="0"/>
          </a:p>
        </p:txBody>
      </p:sp>
      <p:cxnSp>
        <p:nvCxnSpPr>
          <p:cNvPr id="123" name="Elbow Connector 122"/>
          <p:cNvCxnSpPr>
            <a:stCxn id="29" idx="1"/>
          </p:cNvCxnSpPr>
          <p:nvPr/>
        </p:nvCxnSpPr>
        <p:spPr>
          <a:xfrm rot="10800000">
            <a:off x="2370010" y="4399718"/>
            <a:ext cx="78416" cy="1850469"/>
          </a:xfrm>
          <a:prstGeom prst="bentConnector3">
            <a:avLst>
              <a:gd name="adj1" fmla="val 3915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7" idx="2"/>
            <a:endCxn id="33" idx="0"/>
          </p:cNvCxnSpPr>
          <p:nvPr/>
        </p:nvCxnSpPr>
        <p:spPr>
          <a:xfrm>
            <a:off x="4001785" y="5604607"/>
            <a:ext cx="4135937" cy="4054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240077" y="1287410"/>
            <a:ext cx="126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switching between clusters by context</a:t>
            </a:r>
            <a:endParaRPr lang="en-US" sz="1000" dirty="0"/>
          </a:p>
        </p:txBody>
      </p:sp>
      <p:cxnSp>
        <p:nvCxnSpPr>
          <p:cNvPr id="126" name="Elbow Connector 125"/>
          <p:cNvCxnSpPr>
            <a:stCxn id="22" idx="1"/>
            <a:endCxn id="13" idx="0"/>
          </p:cNvCxnSpPr>
          <p:nvPr/>
        </p:nvCxnSpPr>
        <p:spPr>
          <a:xfrm rot="10800000" flipH="1" flipV="1">
            <a:off x="8599469" y="1068512"/>
            <a:ext cx="28785" cy="921577"/>
          </a:xfrm>
          <a:prstGeom prst="bentConnector4">
            <a:avLst>
              <a:gd name="adj1" fmla="val -794164"/>
              <a:gd name="adj2" fmla="val 65608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/>
          <p:cNvSpPr/>
          <p:nvPr/>
        </p:nvSpPr>
        <p:spPr>
          <a:xfrm>
            <a:off x="3917117" y="6255686"/>
            <a:ext cx="682111" cy="19547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rules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6432158" y="6506583"/>
            <a:ext cx="2161195" cy="1545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u="sng" dirty="0" smtClean="0">
                <a:solidFill>
                  <a:schemeClr val="tx1"/>
                </a:solidFill>
              </a:rPr>
              <a:t>the same namespace</a:t>
            </a:r>
            <a:endParaRPr lang="en-US" sz="1000" b="1" i="1" u="sng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432158" y="6010055"/>
            <a:ext cx="996593" cy="351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Role</a:t>
            </a: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Binding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639425" y="6010055"/>
            <a:ext cx="996593" cy="351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Role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130"/>
          <p:cNvCxnSpPr>
            <a:stCxn id="32" idx="3"/>
            <a:endCxn id="33" idx="1"/>
          </p:cNvCxnSpPr>
          <p:nvPr/>
        </p:nvCxnSpPr>
        <p:spPr>
          <a:xfrm>
            <a:off x="7428751" y="6185670"/>
            <a:ext cx="21067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/>
          <p:cNvSpPr/>
          <p:nvPr/>
        </p:nvSpPr>
        <p:spPr>
          <a:xfrm>
            <a:off x="7812470" y="6249065"/>
            <a:ext cx="682111" cy="19547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rules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3702289" y="6517783"/>
            <a:ext cx="2161195" cy="1433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u="sng" dirty="0" smtClean="0">
                <a:solidFill>
                  <a:schemeClr val="tx1"/>
                </a:solidFill>
              </a:rPr>
              <a:t>namespace or all namespaces</a:t>
            </a:r>
            <a:endParaRPr lang="en-US" sz="1000" b="1" i="1" u="sng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0224900" y="6465901"/>
            <a:ext cx="1387010" cy="336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Job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8137120" y="3444948"/>
            <a:ext cx="1757623" cy="6166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Horizontal pod </a:t>
            </a:r>
            <a:r>
              <a:rPr lang="en-US" sz="1400" b="1" i="1" dirty="0" err="1" smtClean="0">
                <a:solidFill>
                  <a:schemeClr val="tx1"/>
                </a:solidFill>
              </a:rPr>
              <a:t>Autoscaler</a:t>
            </a:r>
            <a:endParaRPr lang="en-US" sz="1050" i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i="1" dirty="0" smtClean="0">
                <a:solidFill>
                  <a:schemeClr val="tx1"/>
                </a:solidFill>
              </a:rPr>
              <a:t>(</a:t>
            </a:r>
            <a:r>
              <a:rPr lang="en-US" altLang="ko-KR" sz="1050" i="1" u="sng" dirty="0" err="1" smtClean="0">
                <a:solidFill>
                  <a:schemeClr val="tx1"/>
                </a:solidFill>
              </a:rPr>
              <a:t>cpu</a:t>
            </a:r>
            <a:r>
              <a:rPr lang="en-US" altLang="ko-KR" sz="1050" i="1" dirty="0" err="1" smtClean="0">
                <a:solidFill>
                  <a:schemeClr val="tx1"/>
                </a:solidFill>
              </a:rPr>
              <a:t>,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mem,custom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)</a:t>
            </a:r>
            <a:endParaRPr lang="en-US" sz="1050" i="1" dirty="0">
              <a:solidFill>
                <a:schemeClr val="tx1"/>
              </a:solidFill>
            </a:endParaRPr>
          </a:p>
        </p:txBody>
      </p:sp>
      <p:cxnSp>
        <p:nvCxnSpPr>
          <p:cNvPr id="136" name="Elbow Connector 135"/>
          <p:cNvCxnSpPr/>
          <p:nvPr/>
        </p:nvCxnSpPr>
        <p:spPr>
          <a:xfrm rot="16200000" flipV="1">
            <a:off x="8487346" y="2916362"/>
            <a:ext cx="283227" cy="773946"/>
          </a:xfrm>
          <a:prstGeom prst="bentConnector3">
            <a:avLst>
              <a:gd name="adj1" fmla="val 267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 flipV="1">
            <a:off x="8151158" y="2987062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9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does </a:t>
            </a:r>
            <a:r>
              <a:rPr lang="en-US" sz="2400" b="1" i="1" u="sng" dirty="0" smtClean="0"/>
              <a:t>PV/PVC/</a:t>
            </a:r>
            <a:r>
              <a:rPr lang="en-US" sz="2400" b="1" i="1" u="sng" dirty="0" err="1" smtClean="0"/>
              <a:t>StorageClasses</a:t>
            </a:r>
            <a:r>
              <a:rPr lang="en-US" sz="2400" b="1" dirty="0" smtClean="0"/>
              <a:t> provides?</a:t>
            </a:r>
            <a:endParaRPr lang="en-US" sz="2400" b="1" dirty="0"/>
          </a:p>
        </p:txBody>
      </p:sp>
      <p:sp>
        <p:nvSpPr>
          <p:cNvPr id="41" name="Rectangle 40"/>
          <p:cNvSpPr/>
          <p:nvPr/>
        </p:nvSpPr>
        <p:spPr>
          <a:xfrm>
            <a:off x="1347619" y="1970368"/>
            <a:ext cx="10026625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857250" indent="-857250">
              <a:lnSpc>
                <a:spcPct val="150000"/>
              </a:lnSpc>
              <a:buFont typeface="+mj-lt"/>
              <a:buAutoNum type="arabicPeriod"/>
            </a:pPr>
            <a:r>
              <a:rPr lang="en-US" sz="3600" b="1" i="1" dirty="0" smtClean="0">
                <a:solidFill>
                  <a:srgbClr val="24292E"/>
                </a:solidFill>
              </a:rPr>
              <a:t>Store data persistently</a:t>
            </a:r>
          </a:p>
          <a:p>
            <a:pPr marL="857250" indent="-857250">
              <a:lnSpc>
                <a:spcPct val="150000"/>
              </a:lnSpc>
              <a:buFont typeface="+mj-lt"/>
              <a:buAutoNum type="arabicPeriod"/>
            </a:pPr>
            <a:r>
              <a:rPr lang="en-US" sz="3600" b="1" i="1" dirty="0" smtClean="0">
                <a:solidFill>
                  <a:srgbClr val="24292E"/>
                </a:solidFill>
              </a:rPr>
              <a:t>Data share between containers</a:t>
            </a:r>
          </a:p>
          <a:p>
            <a:pPr marL="857250" indent="-857250">
              <a:lnSpc>
                <a:spcPct val="150000"/>
              </a:lnSpc>
              <a:buFont typeface="+mj-lt"/>
              <a:buAutoNum type="arabicPeriod"/>
            </a:pPr>
            <a:r>
              <a:rPr lang="en-US" sz="3600" b="1" i="1" dirty="0" smtClean="0"/>
              <a:t>Build </a:t>
            </a:r>
            <a:r>
              <a:rPr lang="en-US" sz="3600" b="1" i="1" dirty="0" err="1" smtClean="0"/>
              <a:t>stateful</a:t>
            </a:r>
            <a:r>
              <a:rPr lang="en-US" sz="3600" b="1" i="1" dirty="0" smtClean="0"/>
              <a:t> application </a:t>
            </a:r>
            <a:r>
              <a:rPr lang="en-US" sz="3200" b="1" i="1" dirty="0" smtClean="0"/>
              <a:t>(Apps, R-DB, KV-Store)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10611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01399" y="1825029"/>
            <a:ext cx="5515429" cy="4172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000" b="1" i="1" u="sng" dirty="0" smtClean="0">
                <a:solidFill>
                  <a:schemeClr val="tx1"/>
                </a:solidFill>
              </a:rPr>
              <a:t>Kinds</a:t>
            </a:r>
            <a:endParaRPr lang="en-US" sz="4000" b="1" i="1" u="sng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613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K8S Storage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175456" y="3031269"/>
            <a:ext cx="3367314" cy="1010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solidFill>
                  <a:schemeClr val="tx1"/>
                </a:solidFill>
              </a:rPr>
              <a:t>PVC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(persistent volume claim)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175456" y="1950186"/>
            <a:ext cx="3367314" cy="9724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solidFill>
                  <a:schemeClr val="tx1"/>
                </a:solidFill>
              </a:rPr>
              <a:t>PV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(persistent volume)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75456" y="4173942"/>
            <a:ext cx="3367314" cy="1010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solidFill>
                  <a:schemeClr val="tx1"/>
                </a:solidFill>
              </a:rPr>
              <a:t>DVP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(dynamic volume provisioning)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0759" y="769322"/>
            <a:ext cx="7449925" cy="92333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H</a:t>
            </a:r>
            <a:r>
              <a:rPr lang="en-US" dirty="0" smtClean="0">
                <a:solidFill>
                  <a:srgbClr val="000000"/>
                </a:solidFill>
              </a:rPr>
              <a:t>ow does storage be </a:t>
            </a:r>
            <a:r>
              <a:rPr lang="en-US" dirty="0">
                <a:solidFill>
                  <a:srgbClr val="000000"/>
                </a:solidFill>
              </a:rPr>
              <a:t>provided </a:t>
            </a:r>
            <a:r>
              <a:rPr lang="en-US" dirty="0" smtClean="0">
                <a:solidFill>
                  <a:srgbClr val="000000"/>
                </a:solidFill>
              </a:rPr>
              <a:t>into container?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t is nothing but an abstracted layer in which storage classes(plugin) is enabled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5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613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is PV &amp; PVC?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364733" y="1718567"/>
            <a:ext cx="74980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/>
              <a:t>a piece of storage </a:t>
            </a:r>
            <a:r>
              <a:rPr lang="en-US" dirty="0"/>
              <a:t>in the cluster that has been provisioned </a:t>
            </a:r>
            <a:r>
              <a:rPr lang="en-US" i="1" u="sng" dirty="0"/>
              <a:t>by an </a:t>
            </a:r>
            <a:r>
              <a:rPr lang="en-US" i="1" u="sng" dirty="0" smtClean="0"/>
              <a:t>administrator</a:t>
            </a:r>
          </a:p>
          <a:p>
            <a:r>
              <a:rPr lang="en-US" i="1" u="sng" dirty="0"/>
              <a:t>have a lifecycle </a:t>
            </a:r>
            <a:r>
              <a:rPr lang="en-US" dirty="0"/>
              <a:t>independent of any individual pod that uses the PV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4405" y="1554024"/>
            <a:ext cx="2137559" cy="9754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PV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4405" y="3004738"/>
            <a:ext cx="2137559" cy="18372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PVC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64733" y="2987150"/>
            <a:ext cx="56273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>
                <a:solidFill>
                  <a:srgbClr val="000000"/>
                </a:solidFill>
              </a:rPr>
              <a:t>a request </a:t>
            </a:r>
            <a:r>
              <a:rPr lang="en-US" dirty="0">
                <a:solidFill>
                  <a:srgbClr val="000000"/>
                </a:solidFill>
              </a:rPr>
              <a:t>for storage </a:t>
            </a:r>
            <a:r>
              <a:rPr lang="en-US" i="1" u="sng" dirty="0">
                <a:solidFill>
                  <a:srgbClr val="000000"/>
                </a:solidFill>
              </a:rPr>
              <a:t>by a </a:t>
            </a:r>
            <a:r>
              <a:rPr lang="en-US" i="1" u="sng" dirty="0" smtClean="0">
                <a:solidFill>
                  <a:srgbClr val="000000"/>
                </a:solidFill>
              </a:rPr>
              <a:t>user</a:t>
            </a:r>
          </a:p>
          <a:p>
            <a:r>
              <a:rPr lang="en-US" dirty="0"/>
              <a:t>It is similar to a </a:t>
            </a:r>
            <a:r>
              <a:rPr lang="en-US" dirty="0" smtClean="0"/>
              <a:t>pod</a:t>
            </a:r>
          </a:p>
          <a:p>
            <a:r>
              <a:rPr lang="en-US" dirty="0"/>
              <a:t>can be mounted once read/write or many times read-only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099779"/>
              </p:ext>
            </p:extLst>
          </p:nvPr>
        </p:nvGraphicFramePr>
        <p:xfrm>
          <a:off x="3473533" y="4110428"/>
          <a:ext cx="662511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2556"/>
                <a:gridCol w="3312556"/>
              </a:tblGrid>
              <a:tr h="2823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pod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pvc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9491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cpu</a:t>
                      </a:r>
                      <a:r>
                        <a:rPr lang="en-US" dirty="0" smtClean="0"/>
                        <a:t>, memory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size, access mode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335974" y="1964539"/>
            <a:ext cx="1674421" cy="46719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storage resource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35974" y="4217644"/>
            <a:ext cx="1674421" cy="51708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request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60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9020744" y="3555939"/>
            <a:ext cx="1650670" cy="18831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storage</a:t>
            </a:r>
          </a:p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provider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613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How it works?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2950428" y="2565290"/>
            <a:ext cx="1338590" cy="9906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 smtClean="0">
                <a:solidFill>
                  <a:schemeClr val="bg1"/>
                </a:solidFill>
              </a:rPr>
              <a:t>PVC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95442" y="3088740"/>
            <a:ext cx="1048562" cy="30265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request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15844" y="1543508"/>
            <a:ext cx="6523463" cy="29597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i="1" dirty="0">
                <a:solidFill>
                  <a:schemeClr val="tx1"/>
                </a:solidFill>
              </a:rPr>
              <a:t>Kubernetes (API)</a:t>
            </a:r>
          </a:p>
        </p:txBody>
      </p:sp>
      <p:sp>
        <p:nvSpPr>
          <p:cNvPr id="20" name="Can 19"/>
          <p:cNvSpPr/>
          <p:nvPr/>
        </p:nvSpPr>
        <p:spPr>
          <a:xfrm>
            <a:off x="1922972" y="5014664"/>
            <a:ext cx="2054644" cy="654380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Storage #1</a:t>
            </a:r>
            <a:endParaRPr lang="en-US" sz="1400" dirty="0"/>
          </a:p>
        </p:txBody>
      </p:sp>
      <p:sp>
        <p:nvSpPr>
          <p:cNvPr id="17" name="Can 16"/>
          <p:cNvSpPr/>
          <p:nvPr/>
        </p:nvSpPr>
        <p:spPr>
          <a:xfrm>
            <a:off x="5001991" y="5014664"/>
            <a:ext cx="2131197" cy="654380"/>
          </a:xfrm>
          <a:prstGeom prst="can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Storage #2</a:t>
            </a:r>
            <a:endParaRPr lang="en-US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5031680" y="4254618"/>
            <a:ext cx="2071821" cy="36937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storageclasses</a:t>
            </a:r>
          </a:p>
        </p:txBody>
      </p:sp>
      <p:cxnSp>
        <p:nvCxnSpPr>
          <p:cNvPr id="60" name="Straight Arrow Connector 59"/>
          <p:cNvCxnSpPr>
            <a:stCxn id="20" idx="1"/>
            <a:endCxn id="37" idx="2"/>
          </p:cNvCxnSpPr>
          <p:nvPr/>
        </p:nvCxnSpPr>
        <p:spPr>
          <a:xfrm flipV="1">
            <a:off x="2950294" y="4620685"/>
            <a:ext cx="134" cy="393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7" idx="1"/>
            <a:endCxn id="31" idx="2"/>
          </p:cNvCxnSpPr>
          <p:nvPr/>
        </p:nvCxnSpPr>
        <p:spPr>
          <a:xfrm flipV="1">
            <a:off x="6067590" y="4623993"/>
            <a:ext cx="1" cy="390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1914517" y="4254618"/>
            <a:ext cx="2071821" cy="36606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storageclasses</a:t>
            </a:r>
            <a:endParaRPr lang="en-US" dirty="0"/>
          </a:p>
        </p:txBody>
      </p:sp>
      <p:sp>
        <p:nvSpPr>
          <p:cNvPr id="52" name="Left-Right Arrow 51"/>
          <p:cNvSpPr/>
          <p:nvPr/>
        </p:nvSpPr>
        <p:spPr>
          <a:xfrm>
            <a:off x="7133188" y="4289364"/>
            <a:ext cx="1786363" cy="2725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551474" y="2565290"/>
            <a:ext cx="1338590" cy="9906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 smtClean="0">
                <a:solidFill>
                  <a:schemeClr val="bg1"/>
                </a:solidFill>
              </a:rPr>
              <a:t>PV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738729" y="3088740"/>
            <a:ext cx="1056728" cy="30265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resource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67591" y="2565290"/>
            <a:ext cx="1338590" cy="990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 smtClean="0">
                <a:solidFill>
                  <a:schemeClr val="bg1"/>
                </a:solidFill>
              </a:rPr>
              <a:t>PVC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212605" y="3088740"/>
            <a:ext cx="1048562" cy="30265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request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68637" y="2565290"/>
            <a:ext cx="1338590" cy="990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 smtClean="0">
                <a:solidFill>
                  <a:schemeClr val="bg1"/>
                </a:solidFill>
              </a:rPr>
              <a:t>PV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4855892" y="3088740"/>
            <a:ext cx="1056728" cy="30265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resource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671414" y="3733158"/>
            <a:ext cx="8543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AWS</a:t>
            </a:r>
          </a:p>
          <a:p>
            <a:r>
              <a:rPr lang="en-US" sz="1400" dirty="0" smtClean="0"/>
              <a:t>GCE</a:t>
            </a:r>
          </a:p>
          <a:p>
            <a:r>
              <a:rPr lang="en-US" sz="1400" dirty="0" smtClean="0"/>
              <a:t>CEPH</a:t>
            </a:r>
          </a:p>
          <a:p>
            <a:r>
              <a:rPr lang="en-US" sz="1400" dirty="0" err="1" smtClean="0"/>
              <a:t>Gluster</a:t>
            </a:r>
            <a:endParaRPr lang="en-US" sz="1400" dirty="0" smtClean="0"/>
          </a:p>
          <a:p>
            <a:r>
              <a:rPr lang="en-US" sz="1400" dirty="0" err="1" smtClean="0"/>
              <a:t>Portworx</a:t>
            </a:r>
            <a:endParaRPr lang="en-US" sz="1400" dirty="0" smtClean="0"/>
          </a:p>
          <a:p>
            <a:r>
              <a:rPr lang="en-US" sz="1400" dirty="0" err="1" smtClean="0"/>
              <a:t>etc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1115122" y="869795"/>
            <a:ext cx="842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 owner  / plan to launch a service based on container / volume is used to store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0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613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</a:t>
            </a:r>
            <a:r>
              <a:rPr lang="en-US" sz="2400" b="1" dirty="0" err="1" smtClean="0"/>
              <a:t>criterias</a:t>
            </a:r>
            <a:r>
              <a:rPr lang="en-US" sz="2400" b="1" dirty="0" smtClean="0"/>
              <a:t> to map </a:t>
            </a:r>
            <a:r>
              <a:rPr lang="en-US" sz="2400" b="1" dirty="0" err="1" smtClean="0"/>
              <a:t>pv</a:t>
            </a:r>
            <a:r>
              <a:rPr lang="en-US" sz="2400" b="1" dirty="0" smtClean="0"/>
              <a:t> for selecting?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940915" y="1859794"/>
            <a:ext cx="8443356" cy="263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b="1" dirty="0" smtClean="0"/>
              <a:t>Capacity</a:t>
            </a:r>
          </a:p>
          <a:p>
            <a:pPr marL="342900" indent="-342900">
              <a:buFont typeface="+mj-lt"/>
              <a:buAutoNum type="arabicPeriod"/>
            </a:pPr>
            <a:endParaRPr lang="en-US" sz="32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b="1" dirty="0" smtClean="0"/>
              <a:t>Access Mode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err="1"/>
              <a:t>ReadWriteOnce</a:t>
            </a:r>
            <a:r>
              <a:rPr lang="en-US" sz="1600" dirty="0"/>
              <a:t> – the volume can be mounted as read-write by a single node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err="1"/>
              <a:t>ReadOnlyMany</a:t>
            </a:r>
            <a:r>
              <a:rPr lang="en-US" sz="1600" dirty="0"/>
              <a:t> – the volume can be mounted read-only by many nodes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 err="1"/>
              <a:t>ReadWriteMany</a:t>
            </a:r>
            <a:r>
              <a:rPr lang="en-US" sz="1600" dirty="0"/>
              <a:t> – the volume can be mounted as read-write by many </a:t>
            </a:r>
            <a:r>
              <a:rPr lang="en-US" sz="1600" dirty="0" smtClean="0"/>
              <a:t>nodes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482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613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Expression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90" y="1697675"/>
            <a:ext cx="3456902" cy="3975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808" y="1697675"/>
            <a:ext cx="4345964" cy="39751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59690" y="2862300"/>
            <a:ext cx="2592319" cy="961902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59690" y="4033543"/>
            <a:ext cx="2592319" cy="296884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65955" y="2940295"/>
            <a:ext cx="2196668" cy="1460665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139" y="1678625"/>
            <a:ext cx="3004504" cy="4013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5849" y="1216960"/>
            <a:ext cx="529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smtClean="0"/>
              <a:t>PV</a:t>
            </a:r>
            <a:endParaRPr lang="en-US" sz="2400" b="1" i="1"/>
          </a:p>
        </p:txBody>
      </p:sp>
      <p:sp>
        <p:nvSpPr>
          <p:cNvPr id="10" name="TextBox 9"/>
          <p:cNvSpPr txBox="1"/>
          <p:nvPr/>
        </p:nvSpPr>
        <p:spPr>
          <a:xfrm>
            <a:off x="5814896" y="1216960"/>
            <a:ext cx="685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smtClean="0"/>
              <a:t>PVC</a:t>
            </a:r>
            <a:endParaRPr lang="en-US" sz="2400" b="1" i="1"/>
          </a:p>
        </p:txBody>
      </p:sp>
      <p:sp>
        <p:nvSpPr>
          <p:cNvPr id="11" name="TextBox 10"/>
          <p:cNvSpPr txBox="1"/>
          <p:nvPr/>
        </p:nvSpPr>
        <p:spPr>
          <a:xfrm>
            <a:off x="9228852" y="1216960"/>
            <a:ext cx="2090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 smtClean="0"/>
              <a:t>StorageClasses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27118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>
            <a:off x="345688" y="2306686"/>
            <a:ext cx="11375573" cy="6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Lifecycle of Volume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714798" y="2065023"/>
            <a:ext cx="1580606" cy="48332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P</a:t>
            </a:r>
            <a:r>
              <a:rPr lang="en-US" sz="2000" b="1" i="1" dirty="0" smtClean="0">
                <a:solidFill>
                  <a:schemeClr val="tx1"/>
                </a:solidFill>
              </a:rPr>
              <a:t>rovisioning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16694" y="2068480"/>
            <a:ext cx="1985555" cy="48332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B</a:t>
            </a:r>
            <a:r>
              <a:rPr lang="en-US" sz="2000" b="1" i="1" dirty="0" smtClean="0">
                <a:solidFill>
                  <a:schemeClr val="tx1"/>
                </a:solidFill>
              </a:rPr>
              <a:t>inding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951147" y="3111748"/>
            <a:ext cx="953588" cy="2743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</a:t>
            </a:r>
            <a:r>
              <a:rPr lang="en-US" sz="1200" dirty="0" smtClean="0"/>
              <a:t>tatic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1951147" y="3735496"/>
            <a:ext cx="953588" cy="27432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Dynamic</a:t>
            </a:r>
            <a:endParaRPr lang="en-US" sz="1200" dirty="0"/>
          </a:p>
        </p:txBody>
      </p:sp>
      <p:cxnSp>
        <p:nvCxnSpPr>
          <p:cNvPr id="9" name="Elbow Connector 8"/>
          <p:cNvCxnSpPr>
            <a:stCxn id="2" idx="2"/>
            <a:endCxn id="3" idx="1"/>
          </p:cNvCxnSpPr>
          <p:nvPr/>
        </p:nvCxnSpPr>
        <p:spPr>
          <a:xfrm rot="16200000" flipH="1">
            <a:off x="1377845" y="2675605"/>
            <a:ext cx="700559" cy="4460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2" idx="2"/>
            <a:endCxn id="19" idx="1"/>
          </p:cNvCxnSpPr>
          <p:nvPr/>
        </p:nvCxnSpPr>
        <p:spPr>
          <a:xfrm rot="16200000" flipH="1">
            <a:off x="1065971" y="2987479"/>
            <a:ext cx="1324307" cy="4460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>
            <a:off x="3760832" y="2981113"/>
            <a:ext cx="1097282" cy="1055599"/>
          </a:xfrm>
          <a:prstGeom prst="arc">
            <a:avLst>
              <a:gd name="adj1" fmla="val 16200000"/>
              <a:gd name="adj2" fmla="val 1426346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flipH="1">
            <a:off x="3998282" y="3297117"/>
            <a:ext cx="6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pv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43429" y="3665911"/>
            <a:ext cx="1033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watching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4655640" y="4222081"/>
            <a:ext cx="1613261" cy="431074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Diamond 33"/>
          <p:cNvSpPr/>
          <p:nvPr/>
        </p:nvSpPr>
        <p:spPr>
          <a:xfrm>
            <a:off x="4682550" y="5121455"/>
            <a:ext cx="1613261" cy="431074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Elbow Connector 25"/>
          <p:cNvCxnSpPr>
            <a:stCxn id="22" idx="2"/>
            <a:endCxn id="24" idx="1"/>
          </p:cNvCxnSpPr>
          <p:nvPr/>
        </p:nvCxnSpPr>
        <p:spPr>
          <a:xfrm rot="16200000" flipH="1">
            <a:off x="4306671" y="4088648"/>
            <a:ext cx="402375" cy="29556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2" idx="2"/>
            <a:endCxn id="34" idx="1"/>
          </p:cNvCxnSpPr>
          <p:nvPr/>
        </p:nvCxnSpPr>
        <p:spPr>
          <a:xfrm rot="16200000" flipH="1">
            <a:off x="3870439" y="4524880"/>
            <a:ext cx="1301749" cy="3224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flipH="1">
            <a:off x="6309264" y="5121455"/>
            <a:ext cx="190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&amp; attache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696005" y="5150946"/>
            <a:ext cx="158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available </a:t>
            </a:r>
            <a:r>
              <a:rPr lang="en-US" dirty="0" err="1" smtClean="0"/>
              <a:t>pv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 flipH="1">
            <a:off x="6295809" y="4283823"/>
            <a:ext cx="192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attache or wait</a:t>
            </a:r>
            <a:endParaRPr lang="en-US" dirty="0"/>
          </a:p>
        </p:txBody>
      </p:sp>
      <p:sp>
        <p:nvSpPr>
          <p:cNvPr id="36" name="Heptagon 35"/>
          <p:cNvSpPr/>
          <p:nvPr/>
        </p:nvSpPr>
        <p:spPr>
          <a:xfrm>
            <a:off x="4023712" y="3202737"/>
            <a:ext cx="238391" cy="262899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722915" y="4239010"/>
            <a:ext cx="158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pv</a:t>
            </a:r>
            <a:r>
              <a:rPr lang="en-US" dirty="0" smtClean="0"/>
              <a:t> existed</a:t>
            </a:r>
            <a:endParaRPr lang="en-US" dirty="0"/>
          </a:p>
        </p:txBody>
      </p:sp>
      <p:sp>
        <p:nvSpPr>
          <p:cNvPr id="27" name="Heptagon 26"/>
          <p:cNvSpPr/>
          <p:nvPr/>
        </p:nvSpPr>
        <p:spPr>
          <a:xfrm>
            <a:off x="4675545" y="2998399"/>
            <a:ext cx="242517" cy="214838"/>
          </a:xfrm>
          <a:prstGeom prst="hep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6323539" y="2065023"/>
            <a:ext cx="1985555" cy="48332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Using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330384" y="2068480"/>
            <a:ext cx="1985555" cy="48332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Reclaim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flipH="1">
            <a:off x="9330384" y="2589447"/>
            <a:ext cx="1276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PVC delete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10515599" y="2991951"/>
            <a:ext cx="1070519" cy="27432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retaining</a:t>
            </a:r>
            <a:endParaRPr lang="en-US" sz="1400"/>
          </a:p>
        </p:txBody>
      </p:sp>
      <p:sp>
        <p:nvSpPr>
          <p:cNvPr id="42" name="Rounded Rectangle 41"/>
          <p:cNvSpPr/>
          <p:nvPr/>
        </p:nvSpPr>
        <p:spPr>
          <a:xfrm>
            <a:off x="10515599" y="3371093"/>
            <a:ext cx="1070519" cy="27432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recycling</a:t>
            </a:r>
            <a:endParaRPr lang="en-US" sz="1400" dirty="0"/>
          </a:p>
        </p:txBody>
      </p:sp>
      <p:sp>
        <p:nvSpPr>
          <p:cNvPr id="43" name="Rounded Rectangle 42"/>
          <p:cNvSpPr/>
          <p:nvPr/>
        </p:nvSpPr>
        <p:spPr>
          <a:xfrm>
            <a:off x="10515599" y="3735496"/>
            <a:ext cx="1070519" cy="27432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deleting</a:t>
            </a:r>
            <a:endParaRPr lang="en-US" sz="1400" dirty="0"/>
          </a:p>
        </p:txBody>
      </p:sp>
      <p:cxnSp>
        <p:nvCxnSpPr>
          <p:cNvPr id="25" name="Elbow Connector 24"/>
          <p:cNvCxnSpPr>
            <a:stCxn id="41" idx="2"/>
            <a:endCxn id="18" idx="1"/>
          </p:cNvCxnSpPr>
          <p:nvPr/>
        </p:nvCxnSpPr>
        <p:spPr>
          <a:xfrm rot="16200000" flipH="1">
            <a:off x="10126154" y="2739665"/>
            <a:ext cx="231887" cy="547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1" idx="2"/>
            <a:endCxn id="42" idx="1"/>
          </p:cNvCxnSpPr>
          <p:nvPr/>
        </p:nvCxnSpPr>
        <p:spPr>
          <a:xfrm rot="16200000" flipH="1">
            <a:off x="9936583" y="2929236"/>
            <a:ext cx="611029" cy="547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1" idx="2"/>
            <a:endCxn id="43" idx="1"/>
          </p:cNvCxnSpPr>
          <p:nvPr/>
        </p:nvCxnSpPr>
        <p:spPr>
          <a:xfrm rot="16200000" flipH="1">
            <a:off x="9754381" y="3111438"/>
            <a:ext cx="975432" cy="547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flipH="1">
            <a:off x="4500023" y="3111748"/>
            <a:ext cx="6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pvc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39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45209</TotalTime>
  <Words>928</Words>
  <Application>Microsoft Macintosh PowerPoint</Application>
  <PresentationFormat>Widescreen</PresentationFormat>
  <Paragraphs>334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Mangal</vt:lpstr>
      <vt:lpstr>맑은 고딕</vt:lpstr>
      <vt:lpstr>Arial</vt:lpstr>
      <vt:lpstr>Office Theme</vt:lpstr>
      <vt:lpstr>Kubernetes Storage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387</cp:revision>
  <cp:lastPrinted>2017-10-28T08:03:52Z</cp:lastPrinted>
  <dcterms:created xsi:type="dcterms:W3CDTF">2017-09-28T00:39:19Z</dcterms:created>
  <dcterms:modified xsi:type="dcterms:W3CDTF">2018-01-10T05:58:05Z</dcterms:modified>
</cp:coreProperties>
</file>