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5" r:id="rId2"/>
    <p:sldId id="256" r:id="rId3"/>
    <p:sldId id="268" r:id="rId4"/>
    <p:sldId id="269" r:id="rId5"/>
    <p:sldId id="274" r:id="rId6"/>
    <p:sldId id="258" r:id="rId7"/>
    <p:sldId id="257" r:id="rId8"/>
    <p:sldId id="266" r:id="rId9"/>
    <p:sldId id="260" r:id="rId10"/>
    <p:sldId id="277" r:id="rId11"/>
    <p:sldId id="278" r:id="rId12"/>
    <p:sldId id="264" r:id="rId13"/>
    <p:sldId id="267" r:id="rId14"/>
    <p:sldId id="270" r:id="rId15"/>
    <p:sldId id="271" r:id="rId16"/>
    <p:sldId id="272" r:id="rId17"/>
    <p:sldId id="273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4"/>
    <p:restoredTop sz="97059"/>
  </p:normalViewPr>
  <p:slideViewPr>
    <p:cSldViewPr snapToGrid="0" snapToObjects="1">
      <p:cViewPr varScale="1">
        <p:scale>
          <a:sx n="161" d="100"/>
          <a:sy n="161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36870-4DE6-BA41-B44D-C5F5ACCB6812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BC7B4-2344-6F40-A0F1-747042AC1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3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 smtClean="0">
                <a:solidFill>
                  <a:srgbClr val="000000"/>
                </a:solidFill>
                <a:effectLst/>
              </a:rPr>
              <a:t>In Kubernetes, a controller is a control loop that watches the shared state of the cluster through the apiserver and makes changes attempting to move the current state towards the desired state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1BC7B4-2344-6F40-A0F1-747042AC10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2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13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684579"/>
            <a:ext cx="12192000" cy="1734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900" dirty="0" smtClean="0"/>
              <a:t>Written</a:t>
            </a:r>
            <a:r>
              <a:rPr lang="en-US" sz="900" baseline="0" dirty="0" smtClean="0"/>
              <a:t> by </a:t>
            </a:r>
            <a:r>
              <a:rPr lang="en-US" sz="900" baseline="0" dirty="0" err="1" smtClean="0"/>
              <a:t>Ted.J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8826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9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2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5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AF996-2D48-9849-ADD9-81794694F53C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9B7E4-6AC6-614D-A921-5D73C43506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torage.googleapis.com/kubernetes-helm/helm-v2.7.0-linux-amd64.tar.gz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5728"/>
            <a:ext cx="9144000" cy="23876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>Types of K8S</a:t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chemeClr val="bg1"/>
                </a:solidFill>
              </a:rPr>
              <a:t>&amp; Noticeable Features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smtClean="0">
                <a:solidFill>
                  <a:schemeClr val="bg1"/>
                </a:solidFill>
              </a:rPr>
              <a:t>Written by </a:t>
            </a:r>
            <a:r>
              <a:rPr lang="en-US" dirty="0" err="1" smtClean="0">
                <a:solidFill>
                  <a:schemeClr val="bg1"/>
                </a:solidFill>
              </a:rPr>
              <a:t>Ted.J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jongnag@gmail.com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Main Components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804980" y="2968875"/>
            <a:ext cx="2582054" cy="9202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err="1" smtClean="0"/>
              <a:t>Kube</a:t>
            </a:r>
            <a:r>
              <a:rPr lang="en-US" sz="4000" b="1" dirty="0" smtClean="0"/>
              <a:t> proxy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7091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Kube</a:t>
            </a:r>
            <a:r>
              <a:rPr lang="en-US" sz="2400" b="1" dirty="0" smtClean="0"/>
              <a:t>-proxy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3156795" y="1557866"/>
            <a:ext cx="29345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ClusterIP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NodePort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LoadBalancer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ExternalName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1959187" y="1557866"/>
            <a:ext cx="1596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Service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4624068" y="1557865"/>
            <a:ext cx="286599" cy="11684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4910667" y="1957399"/>
            <a:ext cx="159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Kube</a:t>
            </a:r>
            <a:r>
              <a:rPr lang="en-US" dirty="0" smtClean="0"/>
              <a:t> proxy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59187" y="4334933"/>
            <a:ext cx="5382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Layer4 </a:t>
            </a:r>
            <a:r>
              <a:rPr lang="en-US" dirty="0" err="1" smtClean="0"/>
              <a:t>userspace</a:t>
            </a:r>
            <a:r>
              <a:rPr lang="en-US" dirty="0" smtClean="0"/>
              <a:t> mode is default (version 1.0)</a:t>
            </a:r>
          </a:p>
          <a:p>
            <a:r>
              <a:rPr lang="en-US" dirty="0" smtClean="0"/>
              <a:t>Layer7 Ingress &amp; </a:t>
            </a:r>
            <a:r>
              <a:rPr lang="en-US" dirty="0" err="1" smtClean="0"/>
              <a:t>userspace</a:t>
            </a:r>
            <a:r>
              <a:rPr lang="en-US" dirty="0" smtClean="0"/>
              <a:t>, </a:t>
            </a:r>
            <a:r>
              <a:rPr lang="en-US" dirty="0" err="1" smtClean="0"/>
              <a:t>iptables</a:t>
            </a:r>
            <a:r>
              <a:rPr lang="en-US" dirty="0" smtClean="0"/>
              <a:t> mode (version 1.0)</a:t>
            </a:r>
          </a:p>
          <a:p>
            <a:r>
              <a:rPr lang="en-US" dirty="0" err="1" smtClean="0"/>
              <a:t>ipvs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Features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65713" y="1997840"/>
            <a:ext cx="3260573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err="1" smtClean="0"/>
              <a:t>Daemonset</a:t>
            </a:r>
            <a:endParaRPr lang="en-US" sz="4000" b="1" dirty="0" smtClean="0"/>
          </a:p>
          <a:p>
            <a:pPr algn="ctr">
              <a:lnSpc>
                <a:spcPct val="150000"/>
              </a:lnSpc>
            </a:pPr>
            <a:r>
              <a:rPr lang="en-US" sz="4000" b="1" dirty="0"/>
              <a:t>R</a:t>
            </a:r>
            <a:r>
              <a:rPr lang="en-US" sz="4000" b="1" dirty="0" smtClean="0"/>
              <a:t>olling update</a:t>
            </a:r>
          </a:p>
          <a:p>
            <a:pPr algn="ctr">
              <a:lnSpc>
                <a:spcPct val="150000"/>
              </a:lnSpc>
            </a:pPr>
            <a:r>
              <a:rPr lang="en-US" sz="4000" b="1" dirty="0" err="1" smtClean="0"/>
              <a:t>Moooores</a:t>
            </a:r>
            <a:r>
              <a:rPr lang="en-US" sz="4000" b="1" dirty="0" smtClean="0"/>
              <a:t>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7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Kubernetes Scheduler (How it works?)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782312" y="1353312"/>
            <a:ext cx="1682496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Kubernetes API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871" y="3713703"/>
            <a:ext cx="1682496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Controller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185758" y="2850137"/>
            <a:ext cx="914400" cy="877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38319" y="3009616"/>
            <a:ext cx="1682496" cy="5303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Kubernetes</a:t>
            </a:r>
          </a:p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Scheduler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18480" y="5117600"/>
            <a:ext cx="849085" cy="8778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26794" y="5117600"/>
            <a:ext cx="849085" cy="8778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984095" y="5117600"/>
            <a:ext cx="849085" cy="8778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192409" y="5117600"/>
            <a:ext cx="849085" cy="8778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Arrow Connector 14"/>
          <p:cNvCxnSpPr>
            <a:stCxn id="10" idx="0"/>
            <a:endCxn id="9" idx="2"/>
          </p:cNvCxnSpPr>
          <p:nvPr/>
        </p:nvCxnSpPr>
        <p:spPr>
          <a:xfrm flipH="1" flipV="1">
            <a:off x="3079567" y="3539968"/>
            <a:ext cx="863456" cy="1577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0"/>
            <a:endCxn id="9" idx="2"/>
          </p:cNvCxnSpPr>
          <p:nvPr/>
        </p:nvCxnSpPr>
        <p:spPr>
          <a:xfrm flipH="1" flipV="1">
            <a:off x="3079567" y="3539968"/>
            <a:ext cx="2071770" cy="1577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  <a:endCxn id="9" idx="2"/>
          </p:cNvCxnSpPr>
          <p:nvPr/>
        </p:nvCxnSpPr>
        <p:spPr>
          <a:xfrm flipH="1" flipV="1">
            <a:off x="3079567" y="3539968"/>
            <a:ext cx="3329071" cy="1577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0"/>
            <a:endCxn id="9" idx="2"/>
          </p:cNvCxnSpPr>
          <p:nvPr/>
        </p:nvCxnSpPr>
        <p:spPr>
          <a:xfrm flipH="1" flipV="1">
            <a:off x="3079567" y="3539968"/>
            <a:ext cx="4537385" cy="1577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91191" y="4172960"/>
            <a:ext cx="14453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system status</a:t>
            </a:r>
          </a:p>
        </p:txBody>
      </p:sp>
      <p:cxnSp>
        <p:nvCxnSpPr>
          <p:cNvPr id="26" name="Straight Arrow Connector 25"/>
          <p:cNvCxnSpPr>
            <a:stCxn id="5" idx="2"/>
            <a:endCxn id="8" idx="0"/>
          </p:cNvCxnSpPr>
          <p:nvPr/>
        </p:nvCxnSpPr>
        <p:spPr>
          <a:xfrm>
            <a:off x="5623560" y="1883664"/>
            <a:ext cx="19398" cy="966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2"/>
            <a:endCxn id="9" idx="3"/>
          </p:cNvCxnSpPr>
          <p:nvPr/>
        </p:nvCxnSpPr>
        <p:spPr>
          <a:xfrm flipH="1">
            <a:off x="3920815" y="1883664"/>
            <a:ext cx="1702745" cy="139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28237" y="2122743"/>
            <a:ext cx="7736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4" name="Curved Connector 33"/>
          <p:cNvCxnSpPr>
            <a:stCxn id="9" idx="3"/>
            <a:endCxn id="8" idx="4"/>
          </p:cNvCxnSpPr>
          <p:nvPr/>
        </p:nvCxnSpPr>
        <p:spPr>
          <a:xfrm>
            <a:off x="3920815" y="3274792"/>
            <a:ext cx="1722143" cy="453169"/>
          </a:xfrm>
          <a:prstGeom prst="curvedConnector4">
            <a:avLst>
              <a:gd name="adj1" fmla="val 36726"/>
              <a:gd name="adj2" fmla="val 150445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8" idx="4"/>
            <a:endCxn id="13" idx="0"/>
          </p:cNvCxnSpPr>
          <p:nvPr/>
        </p:nvCxnSpPr>
        <p:spPr>
          <a:xfrm rot="16200000" flipH="1">
            <a:off x="5935136" y="3435783"/>
            <a:ext cx="1389639" cy="19739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63857" y="5240319"/>
            <a:ext cx="506187" cy="4076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Pod</a:t>
            </a: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92082" y="5615162"/>
            <a:ext cx="8892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/>
              <a:t>kubelet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8925681" y="2667772"/>
            <a:ext cx="3281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while True: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pods </a:t>
            </a:r>
            <a:r>
              <a:rPr lang="en-US" dirty="0"/>
              <a:t>= </a:t>
            </a:r>
            <a:r>
              <a:rPr lang="en-US" dirty="0" err="1"/>
              <a:t>get_all_pods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for </a:t>
            </a:r>
            <a:r>
              <a:rPr lang="en-US" dirty="0"/>
              <a:t>pod in pods: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if </a:t>
            </a:r>
            <a:r>
              <a:rPr lang="en-US" dirty="0" err="1"/>
              <a:t>pod.node</a:t>
            </a:r>
            <a:r>
              <a:rPr lang="en-US" dirty="0"/>
              <a:t> == nil: </a:t>
            </a:r>
            <a:r>
              <a:rPr lang="en-US" dirty="0" smtClean="0"/>
              <a:t>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assignNode</a:t>
            </a:r>
            <a:r>
              <a:rPr lang="en-US" dirty="0" smtClean="0"/>
              <a:t>(pod</a:t>
            </a:r>
            <a:r>
              <a:rPr lang="en-US" dirty="0"/>
              <a:t>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56520" y="3412928"/>
            <a:ext cx="8713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waiting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88246" y="4357626"/>
            <a:ext cx="9957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assigned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rot="19530689">
            <a:off x="3848151" y="2446772"/>
            <a:ext cx="886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Queue</a:t>
            </a:r>
            <a:endParaRPr lang="en-US"/>
          </a:p>
        </p:txBody>
      </p:sp>
      <p:sp>
        <p:nvSpPr>
          <p:cNvPr id="51" name="Can 50"/>
          <p:cNvSpPr/>
          <p:nvPr/>
        </p:nvSpPr>
        <p:spPr>
          <a:xfrm rot="19530689">
            <a:off x="4055522" y="2304047"/>
            <a:ext cx="416813" cy="189260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an 51"/>
          <p:cNvSpPr/>
          <p:nvPr/>
        </p:nvSpPr>
        <p:spPr>
          <a:xfrm rot="19530689">
            <a:off x="4055522" y="2075476"/>
            <a:ext cx="416813" cy="189260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an 52"/>
          <p:cNvSpPr/>
          <p:nvPr/>
        </p:nvSpPr>
        <p:spPr>
          <a:xfrm rot="19530689">
            <a:off x="4055522" y="1846905"/>
            <a:ext cx="416813" cy="189260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an 53"/>
          <p:cNvSpPr/>
          <p:nvPr/>
        </p:nvSpPr>
        <p:spPr>
          <a:xfrm rot="19530689">
            <a:off x="4055522" y="1618334"/>
            <a:ext cx="416813" cy="189260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Elbow Connector 55"/>
          <p:cNvCxnSpPr>
            <a:stCxn id="9" idx="1"/>
            <a:endCxn id="6" idx="0"/>
          </p:cNvCxnSpPr>
          <p:nvPr/>
        </p:nvCxnSpPr>
        <p:spPr>
          <a:xfrm rot="10800000" flipV="1">
            <a:off x="1781119" y="3274791"/>
            <a:ext cx="457200" cy="4389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Questions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8199" y="1175657"/>
            <a:ext cx="77125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 effect when master goes into failure status (svc, pod, </a:t>
            </a:r>
            <a:r>
              <a:rPr lang="en-US" dirty="0" err="1" smtClean="0"/>
              <a:t>dns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various types)</a:t>
            </a:r>
          </a:p>
          <a:p>
            <a:r>
              <a:rPr lang="en-US" dirty="0" smtClean="0"/>
              <a:t>DNS service scaling (especially, scale out)</a:t>
            </a:r>
          </a:p>
          <a:p>
            <a:r>
              <a:rPr lang="en-US" dirty="0" smtClean="0"/>
              <a:t>Kubernetes main processes high availability</a:t>
            </a:r>
          </a:p>
          <a:p>
            <a:r>
              <a:rPr lang="en-US" dirty="0" smtClean="0"/>
              <a:t>Ingress Controller (physical </a:t>
            </a:r>
            <a:r>
              <a:rPr lang="en-US" dirty="0" err="1" smtClean="0"/>
              <a:t>lb</a:t>
            </a:r>
            <a:r>
              <a:rPr lang="en-US" dirty="0" smtClean="0"/>
              <a:t> integration)</a:t>
            </a:r>
          </a:p>
          <a:p>
            <a:r>
              <a:rPr lang="en-US" dirty="0" err="1" smtClean="0"/>
              <a:t>Statefulset</a:t>
            </a:r>
            <a:r>
              <a:rPr lang="en-US" dirty="0" smtClean="0"/>
              <a:t> back supported by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Authentication/Authorization &amp; RBAC</a:t>
            </a:r>
          </a:p>
          <a:p>
            <a:r>
              <a:rPr lang="en-US" dirty="0" smtClean="0"/>
              <a:t>Network plugin</a:t>
            </a:r>
          </a:p>
          <a:p>
            <a:r>
              <a:rPr lang="en-US" dirty="0" smtClean="0"/>
              <a:t>Kubernetes Dashboard by tenant 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DC/OS vs Kubernetes (Comparison)</a:t>
            </a:r>
            <a:endParaRPr lang="en-US" sz="24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52182" y="1052251"/>
          <a:ext cx="10278320" cy="53694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14936"/>
                <a:gridCol w="2824224"/>
                <a:gridCol w="2569580"/>
                <a:gridCol w="2569580"/>
              </a:tblGrid>
              <a:tr h="441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view point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DC/OS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Kubernetes</a:t>
                      </a:r>
                      <a:endParaRPr lang="en-US" dirty="0"/>
                    </a:p>
                  </a:txBody>
                  <a:tcPr anchor="ctr"/>
                </a:tc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complexity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naming</a:t>
                      </a:r>
                    </a:p>
                    <a:p>
                      <a:pPr algn="ctr"/>
                      <a:r>
                        <a:rPr lang="en-US" sz="1400" dirty="0" smtClean="0"/>
                        <a:t>network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complex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relatively easy</a:t>
                      </a:r>
                      <a:endParaRPr lang="en-US" sz="1400" dirty="0"/>
                    </a:p>
                  </a:txBody>
                  <a:tcPr anchor="ctr"/>
                </a:tc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cluster sizing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agent,slave</a:t>
                      </a:r>
                      <a:r>
                        <a:rPr lang="en-US" sz="1400" baseline="0" dirty="0" smtClean="0"/>
                        <a:t> lifecycle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slave create</a:t>
                      </a:r>
                      <a:r>
                        <a:rPr lang="en-US" sz="1400" baseline="0" dirty="0" smtClean="0"/>
                        <a:t> then 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join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join</a:t>
                      </a:r>
                      <a:endParaRPr lang="en-US" sz="1400" dirty="0"/>
                    </a:p>
                  </a:txBody>
                  <a:tcPr anchor="ctr"/>
                </a:tc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clusters management</a:t>
                      </a:r>
                    </a:p>
                    <a:p>
                      <a:pPr algn="l"/>
                      <a:r>
                        <a:rPr lang="en-US" sz="1400" dirty="0" smtClean="0"/>
                        <a:t>(including package)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dependency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dcos</a:t>
                      </a:r>
                      <a:r>
                        <a:rPr lang="en-US" sz="1400" dirty="0" smtClean="0"/>
                        <a:t> cluster </a:t>
                      </a:r>
                      <a:r>
                        <a:rPr lang="en-US" sz="1400" dirty="0" err="1" smtClean="0"/>
                        <a:t>mgmt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Kubernetes </a:t>
                      </a:r>
                      <a:r>
                        <a:rPr lang="en-US" sz="1400" dirty="0" err="1" smtClean="0"/>
                        <a:t>mgmt</a:t>
                      </a:r>
                      <a:endParaRPr lang="en-US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</a:t>
                      </a:r>
                      <a:r>
                        <a:rPr lang="en-US" sz="1400" baseline="0" dirty="0" smtClean="0"/>
                        <a:t>a layer on top of another)</a:t>
                      </a:r>
                      <a:endParaRPr lang="en-US" sz="1400" dirty="0" smtClean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self management</a:t>
                      </a:r>
                    </a:p>
                    <a:p>
                      <a:pPr algn="ctr"/>
                      <a:r>
                        <a:rPr lang="en-US" sz="1400" dirty="0" smtClean="0"/>
                        <a:t>(static</a:t>
                      </a:r>
                      <a:r>
                        <a:rPr lang="en-US" sz="1400" baseline="0" dirty="0" smtClean="0"/>
                        <a:t> pod -&gt; dynamic pod)</a:t>
                      </a:r>
                      <a:endParaRPr lang="en-US" sz="1400" dirty="0"/>
                    </a:p>
                  </a:txBody>
                  <a:tcPr anchor="ctr"/>
                </a:tc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resource</a:t>
                      </a:r>
                    </a:p>
                    <a:p>
                      <a:pPr algn="l"/>
                      <a:r>
                        <a:rPr lang="en-US" sz="1400" dirty="0" smtClean="0"/>
                        <a:t>management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easy(container)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easy(container)</a:t>
                      </a:r>
                      <a:endParaRPr lang="en-US" sz="1400" dirty="0"/>
                    </a:p>
                  </a:txBody>
                  <a:tcPr anchor="ctr"/>
                </a:tc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community size</a:t>
                      </a:r>
                    </a:p>
                    <a:p>
                      <a:pPr algn="l"/>
                      <a:r>
                        <a:rPr lang="en-US" sz="1400" dirty="0" smtClean="0"/>
                        <a:t>and</a:t>
                      </a:r>
                      <a:r>
                        <a:rPr lang="en-US" sz="1400" baseline="0" dirty="0" smtClean="0"/>
                        <a:t> support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mid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huge</a:t>
                      </a:r>
                      <a:endParaRPr lang="en-US" sz="1400" dirty="0"/>
                    </a:p>
                  </a:txBody>
                  <a:tcPr anchor="ctr"/>
                </a:tc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operation</a:t>
                      </a:r>
                      <a:r>
                        <a:rPr lang="en-US" sz="1400" baseline="0" dirty="0" smtClean="0"/>
                        <a:t> &amp;</a:t>
                      </a:r>
                    </a:p>
                    <a:p>
                      <a:pPr algn="l"/>
                      <a:r>
                        <a:rPr lang="en-US" sz="1400" baseline="0" dirty="0" smtClean="0"/>
                        <a:t> monitoring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single layer vs</a:t>
                      </a:r>
                      <a:r>
                        <a:rPr lang="en-US" sz="1400" baseline="0" dirty="0" smtClean="0"/>
                        <a:t> multiple layer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complex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easy</a:t>
                      </a:r>
                      <a:endParaRPr lang="en-US" sz="1400" dirty="0"/>
                    </a:p>
                  </a:txBody>
                  <a:tcPr anchor="ctr"/>
                </a:tc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echo system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packaged software</a:t>
                      </a:r>
                    </a:p>
                    <a:p>
                      <a:pPr algn="ctr"/>
                      <a:r>
                        <a:rPr lang="en-US" sz="1400" dirty="0" smtClean="0"/>
                        <a:t>already designed</a:t>
                      </a:r>
                    </a:p>
                    <a:p>
                      <a:pPr algn="ctr"/>
                      <a:r>
                        <a:rPr lang="en-US" sz="1400" dirty="0" smtClean="0"/>
                        <a:t>tool to manage</a:t>
                      </a:r>
                      <a:r>
                        <a:rPr lang="en-US" sz="1400" baseline="0" dirty="0" smtClean="0"/>
                        <a:t> a group of resources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as one unit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UCS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Helm(tiller &amp;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chart)</a:t>
                      </a:r>
                      <a:endParaRPr lang="en-US" sz="1400" dirty="0"/>
                    </a:p>
                  </a:txBody>
                  <a:tcPr anchor="ctr"/>
                </a:tc>
              </a:tr>
              <a:tr h="44749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components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many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simple</a:t>
                      </a:r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73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Oval 102"/>
          <p:cNvSpPr/>
          <p:nvPr/>
        </p:nvSpPr>
        <p:spPr>
          <a:xfrm>
            <a:off x="5397953" y="2077344"/>
            <a:ext cx="185738" cy="17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5150984" y="2056868"/>
            <a:ext cx="2286000" cy="1985974"/>
            <a:chOff x="5246399" y="1798903"/>
            <a:chExt cx="2286000" cy="1985974"/>
          </a:xfrm>
        </p:grpSpPr>
        <p:sp>
          <p:nvSpPr>
            <p:cNvPr id="86" name="Rectangle 85"/>
            <p:cNvSpPr/>
            <p:nvPr/>
          </p:nvSpPr>
          <p:spPr>
            <a:xfrm>
              <a:off x="5246399" y="2727596"/>
              <a:ext cx="2286000" cy="10572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Group of VMs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(A service)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482143" y="1798903"/>
              <a:ext cx="1814513" cy="124123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Kubernetes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618719" y="1856053"/>
              <a:ext cx="1541361" cy="5572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Containers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Draft design for 3</a:t>
            </a:r>
            <a:r>
              <a:rPr lang="en-US" sz="2400" b="1" baseline="30000" dirty="0" smtClean="0"/>
              <a:t>rd</a:t>
            </a:r>
            <a:r>
              <a:rPr lang="en-US" sz="2400" b="1" dirty="0" smtClean="0"/>
              <a:t> generation of DKOS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046890" y="3230754"/>
            <a:ext cx="2286000" cy="10572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Group of VMs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(A service)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1512" y="4765870"/>
            <a:ext cx="1278729" cy="557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Keystone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95103" y="2584938"/>
            <a:ext cx="1857374" cy="1313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Monitoring(Kemi)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6" idx="2"/>
          </p:cNvCxnSpPr>
          <p:nvPr/>
        </p:nvCxnSpPr>
        <p:spPr>
          <a:xfrm flipH="1" flipV="1">
            <a:off x="6189890" y="4288035"/>
            <a:ext cx="4081" cy="6649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88686" y="4021048"/>
            <a:ext cx="1657353" cy="557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DKOS 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861152" y="4957799"/>
            <a:ext cx="3943851" cy="10640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Openstack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Krane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6" idx="3"/>
            <a:endCxn id="9" idx="1"/>
          </p:cNvCxnSpPr>
          <p:nvPr/>
        </p:nvCxnSpPr>
        <p:spPr>
          <a:xfrm flipV="1">
            <a:off x="7332890" y="3241878"/>
            <a:ext cx="2462213" cy="5175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6200000">
            <a:off x="7572173" y="2674588"/>
            <a:ext cx="22288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monitored data</a:t>
            </a:r>
            <a:endParaRPr lang="en-US" dirty="0"/>
          </a:p>
        </p:txBody>
      </p:sp>
      <p:cxnSp>
        <p:nvCxnSpPr>
          <p:cNvPr id="52" name="Elbow Connector 51"/>
          <p:cNvCxnSpPr>
            <a:stCxn id="29" idx="3"/>
            <a:endCxn id="7" idx="1"/>
          </p:cNvCxnSpPr>
          <p:nvPr/>
        </p:nvCxnSpPr>
        <p:spPr>
          <a:xfrm>
            <a:off x="2246039" y="4299655"/>
            <a:ext cx="895473" cy="744822"/>
          </a:xfrm>
          <a:prstGeom prst="bentConnector3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9" idx="2"/>
            <a:endCxn id="32" idx="1"/>
          </p:cNvCxnSpPr>
          <p:nvPr/>
        </p:nvCxnSpPr>
        <p:spPr>
          <a:xfrm rot="16200000" flipH="1">
            <a:off x="2683486" y="3312137"/>
            <a:ext cx="911543" cy="3443789"/>
          </a:xfrm>
          <a:prstGeom prst="bentConnector2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n 60"/>
          <p:cNvSpPr/>
          <p:nvPr/>
        </p:nvSpPr>
        <p:spPr>
          <a:xfrm>
            <a:off x="9979139" y="2692729"/>
            <a:ext cx="1038906" cy="333051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mtClean="0"/>
              <a:t>elasticsearch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2259635" y="4369960"/>
            <a:ext cx="120577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1)Authentication/</a:t>
            </a:r>
          </a:p>
          <a:p>
            <a:r>
              <a:rPr lang="en-US" sz="1100" dirty="0" smtClean="0"/>
              <a:t>Authorization</a:t>
            </a:r>
          </a:p>
        </p:txBody>
      </p:sp>
      <p:cxnSp>
        <p:nvCxnSpPr>
          <p:cNvPr id="70" name="Elbow Connector 69"/>
          <p:cNvCxnSpPr>
            <a:stCxn id="29" idx="0"/>
            <a:endCxn id="5" idx="1"/>
          </p:cNvCxnSpPr>
          <p:nvPr/>
        </p:nvCxnSpPr>
        <p:spPr>
          <a:xfrm rot="5400000" flipH="1" flipV="1">
            <a:off x="2800813" y="1539228"/>
            <a:ext cx="1098370" cy="386527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88687" y="2684665"/>
            <a:ext cx="1657352" cy="557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CI/CD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21185" y="4492462"/>
            <a:ext cx="1005403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3)VM creation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174709" y="2711714"/>
            <a:ext cx="1255108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smtClean="0"/>
              <a:t>4)Creates</a:t>
            </a:r>
            <a:endParaRPr lang="en-US" sz="1050" dirty="0" smtClean="0"/>
          </a:p>
          <a:p>
            <a:r>
              <a:rPr lang="en-US" sz="1050" dirty="0" smtClean="0"/>
              <a:t>Kubernetes Cluster</a:t>
            </a:r>
          </a:p>
        </p:txBody>
      </p:sp>
      <p:cxnSp>
        <p:nvCxnSpPr>
          <p:cNvPr id="90" name="Straight Arrow Connector 89"/>
          <p:cNvCxnSpPr>
            <a:stCxn id="86" idx="3"/>
            <a:endCxn id="9" idx="1"/>
          </p:cNvCxnSpPr>
          <p:nvPr/>
        </p:nvCxnSpPr>
        <p:spPr>
          <a:xfrm flipV="1">
            <a:off x="7436984" y="3241878"/>
            <a:ext cx="2358119" cy="2723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61" idx="2"/>
          </p:cNvCxnSpPr>
          <p:nvPr/>
        </p:nvCxnSpPr>
        <p:spPr>
          <a:xfrm>
            <a:off x="7064665" y="2164020"/>
            <a:ext cx="2914474" cy="6952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9953109" y="947139"/>
            <a:ext cx="1541361" cy="439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</a:t>
            </a:r>
            <a:r>
              <a:rPr lang="en-US" dirty="0" err="1" smtClean="0">
                <a:solidFill>
                  <a:schemeClr val="tx1"/>
                </a:solidFill>
              </a:rPr>
              <a:t>utoscaling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9" idx="0"/>
            <a:endCxn id="96" idx="2"/>
          </p:cNvCxnSpPr>
          <p:nvPr/>
        </p:nvCxnSpPr>
        <p:spPr>
          <a:xfrm flipV="1">
            <a:off x="10723790" y="1386621"/>
            <a:ext cx="0" cy="1198317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96" idx="1"/>
            <a:endCxn id="101" idx="2"/>
          </p:cNvCxnSpPr>
          <p:nvPr/>
        </p:nvCxnSpPr>
        <p:spPr>
          <a:xfrm rot="10800000" flipV="1">
            <a:off x="5287737" y="1166879"/>
            <a:ext cx="4665372" cy="1217453"/>
          </a:xfrm>
          <a:prstGeom prst="bentConnector3">
            <a:avLst>
              <a:gd name="adj1" fmla="val 10490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96" idx="1"/>
            <a:endCxn id="103" idx="2"/>
          </p:cNvCxnSpPr>
          <p:nvPr/>
        </p:nvCxnSpPr>
        <p:spPr>
          <a:xfrm rot="10800000" flipV="1">
            <a:off x="5397953" y="1166879"/>
            <a:ext cx="4555156" cy="997141"/>
          </a:xfrm>
          <a:prstGeom prst="bentConnector3">
            <a:avLst>
              <a:gd name="adj1" fmla="val 105018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7414189" y="4809418"/>
            <a:ext cx="1336384" cy="8817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Baremetal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(GPU)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498398" y="4442173"/>
            <a:ext cx="1167966" cy="56620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Kubernetes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586310" y="4535981"/>
            <a:ext cx="992143" cy="2541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Containers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5" name="Elbow Connector 114"/>
          <p:cNvCxnSpPr>
            <a:stCxn id="24" idx="1"/>
            <a:endCxn id="113" idx="3"/>
          </p:cNvCxnSpPr>
          <p:nvPr/>
        </p:nvCxnSpPr>
        <p:spPr>
          <a:xfrm rot="10800000" flipH="1" flipV="1">
            <a:off x="588686" y="2963271"/>
            <a:ext cx="8077677" cy="1762005"/>
          </a:xfrm>
          <a:prstGeom prst="bentConnector5">
            <a:avLst>
              <a:gd name="adj1" fmla="val -2830"/>
              <a:gd name="adj2" fmla="val 194438"/>
              <a:gd name="adj3" fmla="val 11051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7" idx="3"/>
            <a:endCxn id="9" idx="1"/>
          </p:cNvCxnSpPr>
          <p:nvPr/>
        </p:nvCxnSpPr>
        <p:spPr>
          <a:xfrm flipV="1">
            <a:off x="8750573" y="3241878"/>
            <a:ext cx="1044530" cy="20084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13" idx="3"/>
            <a:endCxn id="61" idx="2"/>
          </p:cNvCxnSpPr>
          <p:nvPr/>
        </p:nvCxnSpPr>
        <p:spPr>
          <a:xfrm flipV="1">
            <a:off x="8666364" y="2859255"/>
            <a:ext cx="1312775" cy="186602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664237" y="5538144"/>
            <a:ext cx="766557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 smtClean="0"/>
              <a:t>2)Request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528067" y="2119726"/>
            <a:ext cx="1541361" cy="557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5287737" y="2297656"/>
            <a:ext cx="185738" cy="17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82634" y="2302061"/>
            <a:ext cx="1814513" cy="124123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Kubernetes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9210" y="2359211"/>
            <a:ext cx="1541361" cy="55721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  <a:endCxn id="61" idx="2"/>
          </p:cNvCxnSpPr>
          <p:nvPr/>
        </p:nvCxnSpPr>
        <p:spPr>
          <a:xfrm>
            <a:off x="6960571" y="2637818"/>
            <a:ext cx="3018568" cy="2214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85595" y="6184257"/>
            <a:ext cx="1255108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smtClean="0"/>
              <a:t>4)Creates</a:t>
            </a:r>
            <a:endParaRPr lang="en-US" sz="1050" dirty="0" smtClean="0"/>
          </a:p>
          <a:p>
            <a:r>
              <a:rPr lang="en-US" sz="1050" dirty="0" smtClean="0"/>
              <a:t>Kubernetes Cluster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78453" y="1992119"/>
            <a:ext cx="125510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5) </a:t>
            </a:r>
            <a:r>
              <a:rPr lang="en-US" sz="1050" smtClean="0"/>
              <a:t>Data Collecting</a:t>
            </a:r>
            <a:endParaRPr lang="en-US" sz="105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0233081" y="1654662"/>
            <a:ext cx="125510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5) Data </a:t>
            </a:r>
            <a:r>
              <a:rPr lang="en-US" sz="1050" dirty="0" err="1" smtClean="0"/>
              <a:t>trigering</a:t>
            </a:r>
            <a:endParaRPr lang="en-US" sz="105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6923824" y="914433"/>
            <a:ext cx="125510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5) </a:t>
            </a:r>
            <a:r>
              <a:rPr lang="en-US" sz="1050" dirty="0" err="1" smtClean="0"/>
              <a:t>Autoscaling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1148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things are need to be developed and researched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57367" y="1228725"/>
            <a:ext cx="10067949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Kubernetes cluster management including resource(agent) lifecycle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Security &amp; Tenant management. (connect to Keystone)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Package management ( Helm, Private registry(d2hub))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Storage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Monitoring management (Kemi)</a:t>
            </a:r>
            <a:endParaRPr lang="en-US" sz="2000" b="1" dirty="0"/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CI/CD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Web UI (</a:t>
            </a:r>
            <a:r>
              <a:rPr lang="en-US" sz="2000" b="1" dirty="0" err="1" smtClean="0"/>
              <a:t>kube</a:t>
            </a:r>
            <a:r>
              <a:rPr lang="en-US" sz="2000" b="1" dirty="0" smtClean="0"/>
              <a:t> dashboard, tenant specific)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Verification of various features with beta services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Features: LB, </a:t>
            </a:r>
            <a:r>
              <a:rPr lang="en-US" sz="2000" dirty="0" err="1" smtClean="0"/>
              <a:t>Statefulset</a:t>
            </a:r>
            <a:r>
              <a:rPr lang="en-US" sz="2000" dirty="0" smtClean="0"/>
              <a:t>, </a:t>
            </a:r>
            <a:r>
              <a:rPr lang="en-US" sz="2000" dirty="0" err="1" smtClean="0"/>
              <a:t>Cronjob</a:t>
            </a:r>
            <a:r>
              <a:rPr lang="en-US" sz="2000" dirty="0" smtClean="0"/>
              <a:t>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Sizing(scaling, manual to autonomous),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Reuse helm chart supported by community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Application and Migration services from </a:t>
            </a:r>
            <a:r>
              <a:rPr lang="en-US" sz="2000" b="1" dirty="0" err="1" smtClean="0"/>
              <a:t>Mesos</a:t>
            </a:r>
            <a:r>
              <a:rPr lang="en-US" sz="2000" b="1" dirty="0" smtClean="0"/>
              <a:t> to K8S (</a:t>
            </a:r>
            <a:r>
              <a:rPr lang="en-US" sz="2000" b="1" dirty="0" err="1" smtClean="0"/>
              <a:t>development,staging,production</a:t>
            </a:r>
            <a:endParaRPr lang="en-US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H/W spec design, spec define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Knowledge </a:t>
            </a:r>
            <a:r>
              <a:rPr lang="en-US" sz="2000" b="1" dirty="0" err="1" smtClean="0"/>
              <a:t>tranfer</a:t>
            </a:r>
            <a:r>
              <a:rPr lang="en-US" sz="2000" b="1" dirty="0" smtClean="0"/>
              <a:t> to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Runbook</a:t>
            </a:r>
          </a:p>
        </p:txBody>
      </p:sp>
    </p:spTree>
    <p:extLst>
      <p:ext uri="{BB962C8B-B14F-4D97-AF65-F5344CB8AC3E}">
        <p14:creationId xmlns:p14="http://schemas.microsoft.com/office/powerpoint/2010/main" val="4737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Deployment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957943" y="1494971"/>
            <a:ext cx="1799771" cy="4354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Kubespray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6550" y="1494971"/>
            <a:ext cx="1799771" cy="477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Terraform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57828" y="2724990"/>
            <a:ext cx="1799771" cy="2885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OpenStack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57828" y="3117749"/>
            <a:ext cx="1799771" cy="2885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AWS</a:t>
            </a:r>
          </a:p>
        </p:txBody>
      </p:sp>
      <p:sp>
        <p:nvSpPr>
          <p:cNvPr id="9" name="Rectangle 8"/>
          <p:cNvSpPr/>
          <p:nvPr/>
        </p:nvSpPr>
        <p:spPr>
          <a:xfrm>
            <a:off x="651006" y="6197396"/>
            <a:ext cx="601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kubernetes.io</a:t>
            </a:r>
            <a:r>
              <a:rPr lang="en-US" dirty="0"/>
              <a:t>/docs/getting-started-guides/</a:t>
            </a:r>
            <a:r>
              <a:rPr lang="en-US" dirty="0" err="1"/>
              <a:t>kubespray</a:t>
            </a:r>
            <a:r>
              <a:rPr lang="en-US" dirty="0"/>
              <a:t>/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57828" y="3538125"/>
            <a:ext cx="1799771" cy="2885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Baremetal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7943" y="2044420"/>
            <a:ext cx="2255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ansible</a:t>
            </a:r>
            <a:r>
              <a:rPr lang="en-US" dirty="0" smtClean="0"/>
              <a:t> script</a:t>
            </a:r>
          </a:p>
          <a:p>
            <a:r>
              <a:rPr lang="en-US" dirty="0" smtClean="0"/>
              <a:t>supports multi master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15157" y="1453175"/>
            <a:ext cx="1799771" cy="4772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Kubeadm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15042" y="2330594"/>
            <a:ext cx="143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single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Scope &amp; Timeline</a:t>
            </a:r>
            <a:endParaRPr lang="en-US" sz="2400" b="1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86810" y="1446028"/>
            <a:ext cx="3072809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460360" y="1446028"/>
            <a:ext cx="2892054" cy="1063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953156" y="1446028"/>
            <a:ext cx="3413049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6810" y="1941027"/>
            <a:ext cx="347684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Kubernetes </a:t>
            </a:r>
            <a:r>
              <a:rPr lang="en-US" sz="1600" b="1" dirty="0" smtClean="0"/>
              <a:t>cluster Deployment CI/CD including </a:t>
            </a:r>
            <a:r>
              <a:rPr lang="en-US" sz="1600" b="1" dirty="0"/>
              <a:t>resource(agent) </a:t>
            </a:r>
            <a:r>
              <a:rPr lang="en-US" sz="1600" b="1" dirty="0" smtClean="0"/>
              <a:t>lifecycle management(adding, moving)</a:t>
            </a:r>
            <a:endParaRPr lang="en-US" sz="1600" b="1" dirty="0"/>
          </a:p>
          <a:p>
            <a:pPr marL="514350" indent="-514350">
              <a:buFont typeface="+mj-lt"/>
              <a:buAutoNum type="arabicPeriod"/>
            </a:pPr>
            <a:r>
              <a:rPr lang="en-US" sz="1600" b="1" dirty="0" smtClean="0"/>
              <a:t>Package manager &amp; Registry      </a:t>
            </a:r>
            <a:r>
              <a:rPr lang="en-US" sz="1600" dirty="0" smtClean="0"/>
              <a:t>(Helm</a:t>
            </a:r>
            <a:r>
              <a:rPr lang="en-US" sz="1600" dirty="0"/>
              <a:t>, Private registry(d2hub</a:t>
            </a:r>
            <a:r>
              <a:rPr lang="en-US" sz="1600" dirty="0" smtClean="0"/>
              <a:t>))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Web </a:t>
            </a:r>
            <a:r>
              <a:rPr lang="en-US" sz="1600" b="1" dirty="0" smtClean="0"/>
              <a:t>UI</a:t>
            </a:r>
          </a:p>
          <a:p>
            <a:pPr lvl="1"/>
            <a:r>
              <a:rPr lang="en-US" sz="1600" dirty="0" smtClean="0"/>
              <a:t>(</a:t>
            </a:r>
            <a:r>
              <a:rPr lang="en-US" sz="1600" dirty="0" err="1" smtClean="0"/>
              <a:t>kube</a:t>
            </a:r>
            <a:r>
              <a:rPr lang="en-US" sz="1600" dirty="0" smtClean="0"/>
              <a:t> </a:t>
            </a:r>
            <a:r>
              <a:rPr lang="en-US" sz="1600" dirty="0"/>
              <a:t>dashboard, tenant specific</a:t>
            </a:r>
            <a:r>
              <a:rPr lang="en-US" sz="16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Verification </a:t>
            </a:r>
            <a:r>
              <a:rPr lang="en-US" sz="1600" b="1" dirty="0" smtClean="0"/>
              <a:t>of </a:t>
            </a:r>
            <a:r>
              <a:rPr lang="en-US" sz="1600" b="1" dirty="0"/>
              <a:t>features </a:t>
            </a:r>
            <a:r>
              <a:rPr lang="en-US" sz="1600" b="1" dirty="0" smtClean="0"/>
              <a:t>in </a:t>
            </a:r>
            <a:r>
              <a:rPr lang="en-US" sz="1600" b="1" dirty="0"/>
              <a:t>beta services</a:t>
            </a:r>
          </a:p>
          <a:p>
            <a:pPr lvl="2"/>
            <a:r>
              <a:rPr lang="en-US" sz="1200" dirty="0"/>
              <a:t>Features: LB, </a:t>
            </a:r>
            <a:r>
              <a:rPr lang="en-US" sz="1200" dirty="0" err="1"/>
              <a:t>Statefulset</a:t>
            </a:r>
            <a:r>
              <a:rPr lang="en-US" sz="1200" dirty="0"/>
              <a:t>, </a:t>
            </a:r>
            <a:r>
              <a:rPr lang="en-US" sz="1200" dirty="0" err="1"/>
              <a:t>Cronjob</a:t>
            </a:r>
            <a:r>
              <a:rPr lang="en-US" sz="1200" dirty="0"/>
              <a:t>, </a:t>
            </a:r>
          </a:p>
          <a:p>
            <a:pPr lvl="2"/>
            <a:r>
              <a:rPr lang="en-US" sz="1200" dirty="0"/>
              <a:t>Sizing(scaling, manual to autonomous), </a:t>
            </a:r>
          </a:p>
          <a:p>
            <a:pPr lvl="2"/>
            <a:r>
              <a:rPr lang="en-US" sz="1200" dirty="0"/>
              <a:t>Reuse helm chart supported by </a:t>
            </a:r>
            <a:r>
              <a:rPr lang="en-US" sz="1200" dirty="0" smtClean="0"/>
              <a:t>community</a:t>
            </a:r>
          </a:p>
          <a:p>
            <a:pPr marL="514350" lvl="1" indent="-514350">
              <a:buFont typeface="+mj-lt"/>
              <a:buAutoNum type="arabicPeriod" startAt="5"/>
            </a:pPr>
            <a:r>
              <a:rPr lang="en-US" sz="1600" b="1" dirty="0"/>
              <a:t>Networking features </a:t>
            </a:r>
            <a:endParaRPr lang="en-US" sz="1600" b="1" dirty="0" smtClean="0"/>
          </a:p>
          <a:p>
            <a:pPr marL="914400" lvl="3"/>
            <a:r>
              <a:rPr lang="en-US" sz="1200" dirty="0" smtClean="0"/>
              <a:t>(CNM)calico, </a:t>
            </a:r>
            <a:r>
              <a:rPr lang="en-US" sz="1200" dirty="0" err="1" smtClean="0"/>
              <a:t>kube</a:t>
            </a:r>
            <a:r>
              <a:rPr lang="en-US" sz="1200" dirty="0" smtClean="0"/>
              <a:t>-router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460360" y="1944171"/>
            <a:ext cx="28920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Storage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 smtClean="0"/>
              <a:t>CI/CD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Pipelining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(Dev-&gt;Stg-&gt;</a:t>
            </a:r>
            <a:r>
              <a:rPr lang="en-US" sz="1600" b="1" dirty="0" err="1" smtClean="0"/>
              <a:t>Prd</a:t>
            </a:r>
            <a:r>
              <a:rPr lang="en-US" sz="1600" b="1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1600" b="1" dirty="0"/>
          </a:p>
          <a:p>
            <a:pPr marL="514350" indent="-514350">
              <a:buFont typeface="+mj-lt"/>
              <a:buAutoNum type="arabicPeriod"/>
            </a:pPr>
            <a:endParaRPr lang="en-US" sz="1600" b="1" dirty="0" smtClean="0"/>
          </a:p>
          <a:p>
            <a:pPr marL="514350" indent="-514350">
              <a:buFont typeface="+mj-lt"/>
              <a:buAutoNum type="arabicPeriod"/>
            </a:pPr>
            <a:endParaRPr lang="en-US" sz="1600" b="1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1600" b="1" dirty="0" smtClean="0"/>
              <a:t>User Interface/tenant</a:t>
            </a:r>
          </a:p>
          <a:p>
            <a:pPr lvl="2"/>
            <a:r>
              <a:rPr lang="en-US" sz="1200" dirty="0" smtClean="0"/>
              <a:t>UI Developing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953156" y="1941027"/>
            <a:ext cx="365759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b="1" dirty="0" smtClean="0"/>
              <a:t>Service Migration</a:t>
            </a:r>
          </a:p>
          <a:p>
            <a:pPr lvl="1"/>
            <a:r>
              <a:rPr lang="en-US" sz="1600" b="1" dirty="0" smtClean="0"/>
              <a:t>(DKOS V#1(</a:t>
            </a:r>
            <a:r>
              <a:rPr lang="en-US" sz="1600" b="1" dirty="0" err="1"/>
              <a:t>M</a:t>
            </a:r>
            <a:r>
              <a:rPr lang="en-US" sz="1600" b="1" dirty="0" err="1" smtClean="0"/>
              <a:t>esos</a:t>
            </a:r>
            <a:r>
              <a:rPr lang="en-US" sz="1600" b="1" dirty="0" smtClean="0"/>
              <a:t>) -&gt; V#2(K8S)) </a:t>
            </a:r>
          </a:p>
          <a:p>
            <a:pPr lvl="1"/>
            <a:r>
              <a:rPr lang="en-US" sz="1600" b="1" dirty="0" smtClean="0"/>
              <a:t>H/W </a:t>
            </a:r>
            <a:r>
              <a:rPr lang="en-US" sz="1600" b="1" dirty="0"/>
              <a:t>spec design, spec define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Knowledge </a:t>
            </a:r>
            <a:r>
              <a:rPr lang="en-US" sz="1600" b="1" dirty="0" err="1"/>
              <a:t>tranfer</a:t>
            </a:r>
            <a:r>
              <a:rPr lang="en-US" sz="1600" b="1" dirty="0"/>
              <a:t> to operator</a:t>
            </a:r>
          </a:p>
          <a:p>
            <a:pPr lvl="2"/>
            <a:r>
              <a:rPr lang="en-US" sz="1100" dirty="0"/>
              <a:t>Runbook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6809" y="6027651"/>
            <a:ext cx="727266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i="1" dirty="0" smtClean="0"/>
              <a:t>Phase #1 ~ 2#.  </a:t>
            </a:r>
            <a:r>
              <a:rPr lang="en-US" sz="1600" b="1" i="1" u="sng" dirty="0" smtClean="0"/>
              <a:t>Security </a:t>
            </a:r>
            <a:r>
              <a:rPr lang="en-US" sz="1600" b="1" i="1" u="sng" dirty="0"/>
              <a:t>&amp; Tenant management. (connect to Keystone)</a:t>
            </a:r>
          </a:p>
        </p:txBody>
      </p:sp>
      <p:sp>
        <p:nvSpPr>
          <p:cNvPr id="16" name="TextBox 15"/>
          <p:cNvSpPr txBox="1"/>
          <p:nvPr/>
        </p:nvSpPr>
        <p:spPr>
          <a:xfrm flipH="1">
            <a:off x="1073888" y="1087328"/>
            <a:ext cx="25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#1. (’17.12 ~ ‘18.2)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4686301" y="1076696"/>
            <a:ext cx="244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#2. (’18.3 ~ ‘18.4)</a:t>
            </a:r>
            <a:endParaRPr lang="en-US" b="1" i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8333268" y="1076696"/>
            <a:ext cx="244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phase #3. (’18.5 ~ ‘18.7)</a:t>
            </a:r>
            <a:endParaRPr lang="en-US" b="1" i="1" dirty="0"/>
          </a:p>
        </p:txBody>
      </p:sp>
      <p:sp>
        <p:nvSpPr>
          <p:cNvPr id="19" name="Rectangle 18"/>
          <p:cNvSpPr/>
          <p:nvPr/>
        </p:nvSpPr>
        <p:spPr>
          <a:xfrm>
            <a:off x="3633677" y="5576912"/>
            <a:ext cx="800099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i="1" dirty="0" smtClean="0"/>
              <a:t>Phase #2 ~ #3.  </a:t>
            </a:r>
            <a:r>
              <a:rPr lang="en-US" sz="1600" b="1" i="1" u="sng" dirty="0" smtClean="0"/>
              <a:t>Kemi Integration</a:t>
            </a:r>
            <a:endParaRPr lang="en-US" sz="1600" b="1" i="1" u="sng" dirty="0"/>
          </a:p>
        </p:txBody>
      </p:sp>
    </p:spTree>
    <p:extLst>
      <p:ext uri="{BB962C8B-B14F-4D97-AF65-F5344CB8AC3E}">
        <p14:creationId xmlns:p14="http://schemas.microsoft.com/office/powerpoint/2010/main" val="9479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36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Types of Kubernetes &amp; Relationship between them</a:t>
            </a:r>
            <a:endParaRPr lang="en-US" sz="2400" b="1" dirty="0"/>
          </a:p>
        </p:txBody>
      </p:sp>
      <p:sp>
        <p:nvSpPr>
          <p:cNvPr id="331" name="Rounded Rectangle 330"/>
          <p:cNvSpPr/>
          <p:nvPr/>
        </p:nvSpPr>
        <p:spPr>
          <a:xfrm>
            <a:off x="3498941" y="5888468"/>
            <a:ext cx="5312783" cy="834690"/>
          </a:xfrm>
          <a:prstGeom prst="roundRect">
            <a:avLst>
              <a:gd name="adj" fmla="val 5868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RBAC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332" name="Rectangle 331"/>
          <p:cNvSpPr/>
          <p:nvPr/>
        </p:nvSpPr>
        <p:spPr>
          <a:xfrm>
            <a:off x="4264760" y="614122"/>
            <a:ext cx="3102796" cy="568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i="1" dirty="0" smtClean="0">
              <a:solidFill>
                <a:schemeClr val="tx1"/>
              </a:solidFill>
            </a:endParaRPr>
          </a:p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3993353" y="3865928"/>
            <a:ext cx="1186543" cy="106182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endParaRPr lang="en-US" sz="900" dirty="0" smtClean="0"/>
          </a:p>
          <a:p>
            <a:r>
              <a:rPr lang="en-US" sz="900" dirty="0" smtClean="0"/>
              <a:t>Rollout </a:t>
            </a:r>
            <a:r>
              <a:rPr lang="en-US" sz="900" dirty="0" smtClean="0"/>
              <a:t>&amp; Rollback</a:t>
            </a:r>
          </a:p>
          <a:p>
            <a:r>
              <a:rPr lang="en-US" sz="900" dirty="0" smtClean="0"/>
              <a:t>Update image</a:t>
            </a:r>
          </a:p>
          <a:p>
            <a:r>
              <a:rPr lang="en-US" sz="900" dirty="0" err="1" smtClean="0"/>
              <a:t>Replicaset</a:t>
            </a:r>
            <a:endParaRPr lang="en-US" sz="900" dirty="0" smtClean="0"/>
          </a:p>
          <a:p>
            <a:r>
              <a:rPr lang="en-US" sz="900" dirty="0" smtClean="0"/>
              <a:t>Scaling a deployment</a:t>
            </a:r>
          </a:p>
          <a:p>
            <a:r>
              <a:rPr lang="en-US" sz="900" dirty="0" smtClean="0"/>
              <a:t>Pause &amp; Resuming</a:t>
            </a:r>
          </a:p>
          <a:p>
            <a:r>
              <a:rPr lang="en-US" sz="900" dirty="0" smtClean="0"/>
              <a:t>* pod updating</a:t>
            </a:r>
            <a:endParaRPr lang="en-US" sz="900" dirty="0"/>
          </a:p>
        </p:txBody>
      </p:sp>
      <p:sp>
        <p:nvSpPr>
          <p:cNvPr id="334" name="Oval 333"/>
          <p:cNvSpPr/>
          <p:nvPr/>
        </p:nvSpPr>
        <p:spPr>
          <a:xfrm flipV="1">
            <a:off x="7046751" y="1987971"/>
            <a:ext cx="181655" cy="1746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ounded Rectangle 334"/>
          <p:cNvSpPr/>
          <p:nvPr/>
        </p:nvSpPr>
        <p:spPr>
          <a:xfrm>
            <a:off x="3821987" y="1855009"/>
            <a:ext cx="5807463" cy="13809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/>
          <p:cNvSpPr/>
          <p:nvPr/>
        </p:nvSpPr>
        <p:spPr>
          <a:xfrm>
            <a:off x="3967464" y="3656120"/>
            <a:ext cx="1274775" cy="12329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Deployment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5738758" y="1982360"/>
            <a:ext cx="1512065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Service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5776467" y="3827433"/>
            <a:ext cx="1435812" cy="3777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ReplicaSets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5776467" y="3327680"/>
            <a:ext cx="1435812" cy="380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ConfigMap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42" name="Rectangle 341"/>
          <p:cNvSpPr/>
          <p:nvPr/>
        </p:nvSpPr>
        <p:spPr>
          <a:xfrm>
            <a:off x="10222786" y="2126751"/>
            <a:ext cx="1469205" cy="10633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err="1" smtClean="0">
                <a:solidFill>
                  <a:schemeClr val="tx1"/>
                </a:solidFill>
              </a:rPr>
              <a:t>StatefulSet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343" name="Rectangle 342"/>
          <p:cNvSpPr/>
          <p:nvPr/>
        </p:nvSpPr>
        <p:spPr>
          <a:xfrm>
            <a:off x="10222787" y="3690439"/>
            <a:ext cx="1387009" cy="890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Persistent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VolumeClaim</a:t>
            </a:r>
          </a:p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(</a:t>
            </a:r>
            <a:r>
              <a:rPr lang="en-US" sz="1050" i="1" dirty="0" err="1" smtClean="0">
                <a:solidFill>
                  <a:schemeClr val="tx1"/>
                </a:solidFill>
              </a:rPr>
              <a:t>Size,Mode</a:t>
            </a:r>
            <a:r>
              <a:rPr lang="en-US" sz="1050" i="1" dirty="0" smtClean="0">
                <a:solidFill>
                  <a:schemeClr val="tx1"/>
                </a:solidFill>
              </a:rPr>
              <a:t>)</a:t>
            </a:r>
            <a:endParaRPr lang="en-US" sz="1050" i="1" dirty="0">
              <a:solidFill>
                <a:schemeClr val="tx1"/>
              </a:solidFill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10222786" y="4779552"/>
            <a:ext cx="1387010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Persistent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Volume</a:t>
            </a:r>
          </a:p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(No NS)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345" name="Rectangle 344"/>
          <p:cNvSpPr/>
          <p:nvPr/>
        </p:nvSpPr>
        <p:spPr>
          <a:xfrm>
            <a:off x="10222787" y="5416552"/>
            <a:ext cx="1387010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Node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(Node selector)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6" name="Rectangle 345"/>
          <p:cNvSpPr/>
          <p:nvPr/>
        </p:nvSpPr>
        <p:spPr>
          <a:xfrm>
            <a:off x="10222787" y="6058578"/>
            <a:ext cx="1387010" cy="336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DaemonSet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49" name="Rectangle 348"/>
          <p:cNvSpPr/>
          <p:nvPr/>
        </p:nvSpPr>
        <p:spPr>
          <a:xfrm>
            <a:off x="8599287" y="4119168"/>
            <a:ext cx="1429291" cy="1137153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StorageClass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10050636" y="780837"/>
            <a:ext cx="1312581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NetworkPolicy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51" name="Rectangle 350"/>
          <p:cNvSpPr/>
          <p:nvPr/>
        </p:nvSpPr>
        <p:spPr>
          <a:xfrm>
            <a:off x="4002015" y="1345918"/>
            <a:ext cx="1221979" cy="4516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Limits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52" name="Rectangle 351"/>
          <p:cNvSpPr/>
          <p:nvPr/>
        </p:nvSpPr>
        <p:spPr>
          <a:xfrm>
            <a:off x="2448426" y="5151696"/>
            <a:ext cx="739739" cy="4529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Secret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53" name="Rectangle 352"/>
          <p:cNvSpPr/>
          <p:nvPr/>
        </p:nvSpPr>
        <p:spPr>
          <a:xfrm>
            <a:off x="2448426" y="5962509"/>
            <a:ext cx="739739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Token</a:t>
            </a:r>
          </a:p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(</a:t>
            </a:r>
            <a:r>
              <a:rPr lang="en-US" sz="600" i="1" dirty="0" err="1" smtClean="0">
                <a:solidFill>
                  <a:schemeClr val="tx1"/>
                </a:solidFill>
              </a:rPr>
              <a:t>kubeadm</a:t>
            </a:r>
            <a:r>
              <a:rPr lang="en-US" sz="600" i="1" dirty="0" smtClean="0">
                <a:solidFill>
                  <a:schemeClr val="tx1"/>
                </a:solidFill>
              </a:rPr>
              <a:t> </a:t>
            </a:r>
            <a:r>
              <a:rPr lang="mr-IN" sz="600" i="1" dirty="0" smtClean="0">
                <a:solidFill>
                  <a:schemeClr val="tx1"/>
                </a:solidFill>
              </a:rPr>
              <a:t>–</a:t>
            </a:r>
            <a:r>
              <a:rPr lang="en-US" sz="600" i="1" dirty="0" err="1" smtClean="0">
                <a:solidFill>
                  <a:schemeClr val="tx1"/>
                </a:solidFill>
              </a:rPr>
              <a:t>ttl</a:t>
            </a:r>
            <a:r>
              <a:rPr lang="en-US" sz="600" i="1" dirty="0" smtClean="0">
                <a:solidFill>
                  <a:schemeClr val="tx1"/>
                </a:solidFill>
              </a:rPr>
              <a:t>=0)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354" name="Rectangle 353"/>
          <p:cNvSpPr/>
          <p:nvPr/>
        </p:nvSpPr>
        <p:spPr>
          <a:xfrm>
            <a:off x="3725774" y="5981774"/>
            <a:ext cx="1057113" cy="382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ClusterRole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55" name="Rectangle 354"/>
          <p:cNvSpPr/>
          <p:nvPr/>
        </p:nvSpPr>
        <p:spPr>
          <a:xfrm>
            <a:off x="5021305" y="5981774"/>
            <a:ext cx="1105910" cy="3828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ClusterRole</a:t>
            </a:r>
            <a:endParaRPr lang="en-US" sz="1400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Binding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5776468" y="5337431"/>
            <a:ext cx="1435812" cy="352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Operator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57" name="Rectangle 356"/>
          <p:cNvSpPr/>
          <p:nvPr/>
        </p:nvSpPr>
        <p:spPr>
          <a:xfrm>
            <a:off x="7748442" y="5331712"/>
            <a:ext cx="1757623" cy="3529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ThirdPartyResources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58" name="Can 357"/>
          <p:cNvSpPr/>
          <p:nvPr/>
        </p:nvSpPr>
        <p:spPr>
          <a:xfrm>
            <a:off x="251716" y="5496674"/>
            <a:ext cx="708918" cy="575353"/>
          </a:xfrm>
          <a:prstGeom prst="can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Helm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59" name="Rectangle 358"/>
          <p:cNvSpPr/>
          <p:nvPr/>
        </p:nvSpPr>
        <p:spPr>
          <a:xfrm>
            <a:off x="1222626" y="5095134"/>
            <a:ext cx="775697" cy="299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CoreDNS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0" name="Rectangle 359"/>
          <p:cNvSpPr/>
          <p:nvPr/>
        </p:nvSpPr>
        <p:spPr>
          <a:xfrm>
            <a:off x="1222626" y="6184196"/>
            <a:ext cx="775697" cy="42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KubeDNS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105307" y="1325364"/>
            <a:ext cx="3344575" cy="231168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ounded Rectangle 361"/>
          <p:cNvSpPr/>
          <p:nvPr/>
        </p:nvSpPr>
        <p:spPr>
          <a:xfrm>
            <a:off x="229240" y="1463515"/>
            <a:ext cx="993385" cy="88577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Region-asia1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3" name="Rounded Rectangle 362"/>
          <p:cNvSpPr/>
          <p:nvPr/>
        </p:nvSpPr>
        <p:spPr>
          <a:xfrm>
            <a:off x="229240" y="2394945"/>
            <a:ext cx="993384" cy="84105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Region-asia2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2050782" y="1710378"/>
            <a:ext cx="1277210" cy="14447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5" name="Rounded Rectangle 364"/>
          <p:cNvSpPr/>
          <p:nvPr/>
        </p:nvSpPr>
        <p:spPr>
          <a:xfrm>
            <a:off x="1382867" y="1460091"/>
            <a:ext cx="500866" cy="17759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6" name="Rounded Rectangle 365"/>
          <p:cNvSpPr/>
          <p:nvPr/>
        </p:nvSpPr>
        <p:spPr>
          <a:xfrm>
            <a:off x="2186896" y="896124"/>
            <a:ext cx="1112611" cy="3595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Developers</a:t>
            </a:r>
            <a:endParaRPr lang="en-US" sz="1400" b="1" i="1">
              <a:solidFill>
                <a:schemeClr val="tx1"/>
              </a:solidFill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3992131" y="1551394"/>
            <a:ext cx="131157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(Resource, </a:t>
            </a:r>
            <a:r>
              <a:rPr lang="en-US" sz="1000" dirty="0" err="1" smtClean="0"/>
              <a:t>cpu</a:t>
            </a:r>
            <a:r>
              <a:rPr lang="en-US" sz="1000" dirty="0" smtClean="0"/>
              <a:t>/mem)</a:t>
            </a:r>
            <a:endParaRPr lang="en-US" sz="1000" dirty="0"/>
          </a:p>
        </p:txBody>
      </p:sp>
      <p:sp>
        <p:nvSpPr>
          <p:cNvPr id="368" name="TextBox 367"/>
          <p:cNvSpPr txBox="1"/>
          <p:nvPr/>
        </p:nvSpPr>
        <p:spPr>
          <a:xfrm>
            <a:off x="5904762" y="2151349"/>
            <a:ext cx="118494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ClusterIP (internal)</a:t>
            </a:r>
          </a:p>
          <a:p>
            <a:r>
              <a:rPr lang="en-US" sz="1000" dirty="0" smtClean="0"/>
              <a:t>--------------------------</a:t>
            </a:r>
          </a:p>
          <a:p>
            <a:r>
              <a:rPr lang="en-US" sz="1000" dirty="0" err="1" smtClean="0"/>
              <a:t>Nodeport</a:t>
            </a:r>
            <a:endParaRPr lang="en-US" sz="1000" dirty="0" smtClean="0"/>
          </a:p>
          <a:p>
            <a:r>
              <a:rPr lang="en-US" sz="1000" dirty="0" err="1" smtClean="0"/>
              <a:t>Loadbalancer</a:t>
            </a:r>
            <a:endParaRPr lang="en-US" sz="1000" dirty="0" smtClean="0"/>
          </a:p>
          <a:p>
            <a:r>
              <a:rPr lang="en-US" sz="1000" dirty="0" smtClean="0"/>
              <a:t>ExternalName</a:t>
            </a:r>
          </a:p>
          <a:p>
            <a:r>
              <a:rPr lang="en-US" sz="1000" dirty="0" smtClean="0"/>
              <a:t>Port proxy</a:t>
            </a:r>
            <a:endParaRPr lang="en-US" sz="1000" dirty="0"/>
          </a:p>
        </p:txBody>
      </p:sp>
      <p:cxnSp>
        <p:nvCxnSpPr>
          <p:cNvPr id="369" name="Elbow Connector 368"/>
          <p:cNvCxnSpPr/>
          <p:nvPr/>
        </p:nvCxnSpPr>
        <p:spPr>
          <a:xfrm rot="16200000" flipH="1">
            <a:off x="5755726" y="1243295"/>
            <a:ext cx="799496" cy="678633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TextBox 369"/>
          <p:cNvSpPr txBox="1"/>
          <p:nvPr/>
        </p:nvSpPr>
        <p:spPr>
          <a:xfrm rot="5400000">
            <a:off x="1026660" y="2163377"/>
            <a:ext cx="121328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b="1" dirty="0" smtClean="0"/>
              <a:t>Federation</a:t>
            </a:r>
            <a:endParaRPr lang="en-US" b="1" dirty="0"/>
          </a:p>
        </p:txBody>
      </p:sp>
      <p:sp>
        <p:nvSpPr>
          <p:cNvPr id="371" name="Rounded Rectangle 370"/>
          <p:cNvSpPr/>
          <p:nvPr/>
        </p:nvSpPr>
        <p:spPr>
          <a:xfrm>
            <a:off x="10289565" y="2014209"/>
            <a:ext cx="1320231" cy="1653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rgbClr val="0070C0"/>
                </a:solidFill>
              </a:rPr>
              <a:t>Headless service</a:t>
            </a:r>
            <a:endParaRPr lang="en-US" sz="800">
              <a:solidFill>
                <a:srgbClr val="0070C0"/>
              </a:solidFill>
            </a:endParaRPr>
          </a:p>
        </p:txBody>
      </p:sp>
      <p:sp>
        <p:nvSpPr>
          <p:cNvPr id="372" name="TextBox 371"/>
          <p:cNvSpPr txBox="1"/>
          <p:nvPr/>
        </p:nvSpPr>
        <p:spPr>
          <a:xfrm>
            <a:off x="8680541" y="4302702"/>
            <a:ext cx="112402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-</a:t>
            </a:r>
            <a:r>
              <a:rPr lang="en-US" sz="900" dirty="0" err="1" smtClean="0"/>
              <a:t>provisioner</a:t>
            </a:r>
            <a:endParaRPr lang="en-US" sz="900" dirty="0" smtClean="0"/>
          </a:p>
          <a:p>
            <a:r>
              <a:rPr lang="en-US" sz="900" dirty="0" err="1" smtClean="0"/>
              <a:t>Ceph</a:t>
            </a:r>
            <a:r>
              <a:rPr lang="en-US" sz="900" dirty="0" smtClean="0"/>
              <a:t>/</a:t>
            </a:r>
            <a:r>
              <a:rPr lang="en-US" sz="900" dirty="0" err="1" smtClean="0"/>
              <a:t>Gluster</a:t>
            </a:r>
            <a:r>
              <a:rPr lang="en-US" sz="900" dirty="0" smtClean="0"/>
              <a:t>/AWS/</a:t>
            </a:r>
          </a:p>
          <a:p>
            <a:r>
              <a:rPr lang="en-US" sz="900" dirty="0" err="1" smtClean="0"/>
              <a:t>Ccloud</a:t>
            </a:r>
            <a:r>
              <a:rPr lang="en-US" sz="900" dirty="0" smtClean="0"/>
              <a:t>/NFS/iSCSI</a:t>
            </a:r>
          </a:p>
          <a:p>
            <a:r>
              <a:rPr lang="en-US" sz="900" dirty="0" smtClean="0"/>
              <a:t>-parameter</a:t>
            </a:r>
          </a:p>
          <a:p>
            <a:r>
              <a:rPr lang="en-US" sz="900" dirty="0" smtClean="0"/>
              <a:t>(size, access mode)</a:t>
            </a:r>
          </a:p>
          <a:p>
            <a:r>
              <a:rPr lang="en-US" sz="900" dirty="0" smtClean="0"/>
              <a:t>(No NS)</a:t>
            </a:r>
            <a:endParaRPr lang="en-US" sz="900" dirty="0"/>
          </a:p>
        </p:txBody>
      </p:sp>
      <p:cxnSp>
        <p:nvCxnSpPr>
          <p:cNvPr id="373" name="Straight Arrow Connector 372"/>
          <p:cNvCxnSpPr/>
          <p:nvPr/>
        </p:nvCxnSpPr>
        <p:spPr>
          <a:xfrm>
            <a:off x="2818296" y="5604607"/>
            <a:ext cx="0" cy="3579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10216907" y="2385980"/>
            <a:ext cx="147508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(applications on </a:t>
            </a:r>
            <a:r>
              <a:rPr lang="en-US" sz="1000" dirty="0" err="1" smtClean="0"/>
              <a:t>stateful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375" name="Rectangle 374"/>
          <p:cNvSpPr/>
          <p:nvPr/>
        </p:nvSpPr>
        <p:spPr>
          <a:xfrm>
            <a:off x="10489914" y="2658439"/>
            <a:ext cx="986320" cy="4625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Ordinal index</a:t>
            </a: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Stable </a:t>
            </a:r>
            <a:r>
              <a:rPr lang="en-US" sz="700" dirty="0" err="1" smtClean="0">
                <a:solidFill>
                  <a:schemeClr val="tx1"/>
                </a:solidFill>
              </a:rPr>
              <a:t>NetworkID</a:t>
            </a:r>
            <a:endParaRPr lang="en-US" sz="700" dirty="0" smtClean="0">
              <a:solidFill>
                <a:schemeClr val="tx1"/>
              </a:solidFill>
            </a:endParaRPr>
          </a:p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Stable Storage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76" name="Elbow Connector 375"/>
          <p:cNvCxnSpPr/>
          <p:nvPr/>
        </p:nvCxnSpPr>
        <p:spPr>
          <a:xfrm flipH="1">
            <a:off x="11609796" y="2658440"/>
            <a:ext cx="82195" cy="1477122"/>
          </a:xfrm>
          <a:prstGeom prst="bentConnector3">
            <a:avLst>
              <a:gd name="adj1" fmla="val -278119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/>
          <p:nvPr/>
        </p:nvCxnSpPr>
        <p:spPr>
          <a:xfrm flipH="1">
            <a:off x="10916291" y="4580684"/>
            <a:ext cx="1" cy="198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377"/>
          <p:cNvCxnSpPr/>
          <p:nvPr/>
        </p:nvCxnSpPr>
        <p:spPr>
          <a:xfrm rot="16200000" flipH="1" flipV="1">
            <a:off x="9015044" y="53332"/>
            <a:ext cx="57174" cy="3812103"/>
          </a:xfrm>
          <a:prstGeom prst="bentConnector3">
            <a:avLst>
              <a:gd name="adj1" fmla="val -3998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/>
          <p:nvPr/>
        </p:nvCxnSpPr>
        <p:spPr>
          <a:xfrm>
            <a:off x="4782887" y="6173222"/>
            <a:ext cx="2384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Arrow Connector 379"/>
          <p:cNvCxnSpPr/>
          <p:nvPr/>
        </p:nvCxnSpPr>
        <p:spPr>
          <a:xfrm flipV="1">
            <a:off x="7212280" y="5508199"/>
            <a:ext cx="536162" cy="5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Elbow Connector 380"/>
          <p:cNvCxnSpPr/>
          <p:nvPr/>
        </p:nvCxnSpPr>
        <p:spPr>
          <a:xfrm flipH="1">
            <a:off x="606175" y="5508199"/>
            <a:ext cx="8899890" cy="563828"/>
          </a:xfrm>
          <a:prstGeom prst="bentConnector4">
            <a:avLst>
              <a:gd name="adj1" fmla="val -2569"/>
              <a:gd name="adj2" fmla="val 22931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Elbow Connector 381"/>
          <p:cNvCxnSpPr/>
          <p:nvPr/>
        </p:nvCxnSpPr>
        <p:spPr>
          <a:xfrm rot="16200000" flipH="1">
            <a:off x="5135715" y="4873165"/>
            <a:ext cx="626596" cy="654909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Oval 382"/>
          <p:cNvSpPr/>
          <p:nvPr/>
        </p:nvSpPr>
        <p:spPr>
          <a:xfrm flipV="1">
            <a:off x="5030731" y="4712663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4" name="Straight Arrow Connector 383"/>
          <p:cNvCxnSpPr/>
          <p:nvPr/>
        </p:nvCxnSpPr>
        <p:spPr>
          <a:xfrm flipH="1">
            <a:off x="6494373" y="3154354"/>
            <a:ext cx="418" cy="213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ctangle 384"/>
          <p:cNvSpPr/>
          <p:nvPr/>
        </p:nvSpPr>
        <p:spPr>
          <a:xfrm>
            <a:off x="5780643" y="4523436"/>
            <a:ext cx="1435812" cy="377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Replication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Controller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386" name="Straight Arrow Connector 385"/>
          <p:cNvCxnSpPr/>
          <p:nvPr/>
        </p:nvCxnSpPr>
        <p:spPr>
          <a:xfrm>
            <a:off x="3188165" y="5378152"/>
            <a:ext cx="31532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/>
          <p:cNvCxnSpPr/>
          <p:nvPr/>
        </p:nvCxnSpPr>
        <p:spPr>
          <a:xfrm>
            <a:off x="1610475" y="5394781"/>
            <a:ext cx="0" cy="7894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Rectangle 387"/>
          <p:cNvSpPr/>
          <p:nvPr/>
        </p:nvSpPr>
        <p:spPr>
          <a:xfrm>
            <a:off x="1222626" y="5496675"/>
            <a:ext cx="775697" cy="575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DNS entry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89" name="Rectangle 388"/>
          <p:cNvSpPr/>
          <p:nvPr/>
        </p:nvSpPr>
        <p:spPr>
          <a:xfrm>
            <a:off x="7993267" y="1946504"/>
            <a:ext cx="1356188" cy="11719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 smtClean="0">
                <a:solidFill>
                  <a:schemeClr val="tx1"/>
                </a:solidFill>
              </a:rPr>
              <a:t>Pod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7950161" y="1990090"/>
            <a:ext cx="1356188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tx1"/>
                </a:solidFill>
              </a:rPr>
              <a:t>Pod</a:t>
            </a:r>
            <a:endParaRPr lang="en-US" sz="1600" b="1" i="1" dirty="0">
              <a:solidFill>
                <a:schemeClr val="tx1"/>
              </a:solidFill>
            </a:endParaRPr>
          </a:p>
        </p:txBody>
      </p:sp>
      <p:cxnSp>
        <p:nvCxnSpPr>
          <p:cNvPr id="391" name="Elbow Connector 390"/>
          <p:cNvCxnSpPr/>
          <p:nvPr/>
        </p:nvCxnSpPr>
        <p:spPr>
          <a:xfrm flipH="1">
            <a:off x="1998323" y="3007178"/>
            <a:ext cx="5242569" cy="2777174"/>
          </a:xfrm>
          <a:prstGeom prst="bentConnector3">
            <a:avLst>
              <a:gd name="adj1" fmla="val -2922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/>
          <p:nvPr/>
        </p:nvCxnSpPr>
        <p:spPr>
          <a:xfrm>
            <a:off x="2743202" y="1255716"/>
            <a:ext cx="1" cy="97167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/>
          <p:cNvSpPr/>
          <p:nvPr/>
        </p:nvSpPr>
        <p:spPr>
          <a:xfrm>
            <a:off x="2370010" y="4093198"/>
            <a:ext cx="903950" cy="6130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Signing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Requests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394" name="Straight Arrow Connector 393"/>
          <p:cNvCxnSpPr/>
          <p:nvPr/>
        </p:nvCxnSpPr>
        <p:spPr>
          <a:xfrm flipH="1">
            <a:off x="2818296" y="4706236"/>
            <a:ext cx="3689" cy="4454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274882" y="3307111"/>
            <a:ext cx="3035328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TLS(Certificate signing Request)</a:t>
            </a:r>
            <a:endParaRPr lang="en-US" sz="1200"/>
          </a:p>
        </p:txBody>
      </p:sp>
      <p:sp>
        <p:nvSpPr>
          <p:cNvPr id="396" name="Frame 395"/>
          <p:cNvSpPr/>
          <p:nvPr/>
        </p:nvSpPr>
        <p:spPr>
          <a:xfrm>
            <a:off x="274882" y="1778769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7" name="Frame 396"/>
          <p:cNvSpPr/>
          <p:nvPr/>
        </p:nvSpPr>
        <p:spPr>
          <a:xfrm>
            <a:off x="274882" y="2052146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Cluster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98" name="Frame 397"/>
          <p:cNvSpPr/>
          <p:nvPr/>
        </p:nvSpPr>
        <p:spPr>
          <a:xfrm>
            <a:off x="274882" y="2806291"/>
            <a:ext cx="902101" cy="211321"/>
          </a:xfrm>
          <a:prstGeom prst="frame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Cluster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99" name="Arc 398"/>
          <p:cNvSpPr/>
          <p:nvPr/>
        </p:nvSpPr>
        <p:spPr>
          <a:xfrm rot="4433426" flipH="1">
            <a:off x="10033943" y="4318347"/>
            <a:ext cx="180000" cy="180000"/>
          </a:xfrm>
          <a:prstGeom prst="arc">
            <a:avLst>
              <a:gd name="adj1" fmla="val 16200000"/>
              <a:gd name="adj2" fmla="val 1442025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/>
          <p:cNvSpPr/>
          <p:nvPr/>
        </p:nvSpPr>
        <p:spPr>
          <a:xfrm flipV="1">
            <a:off x="7952452" y="2974008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1" name="Elbow Connector 400"/>
          <p:cNvCxnSpPr/>
          <p:nvPr/>
        </p:nvCxnSpPr>
        <p:spPr>
          <a:xfrm flipV="1">
            <a:off x="5242239" y="3148667"/>
            <a:ext cx="2801041" cy="11239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Elbow Connector 401"/>
          <p:cNvCxnSpPr/>
          <p:nvPr/>
        </p:nvCxnSpPr>
        <p:spPr>
          <a:xfrm flipV="1">
            <a:off x="5242239" y="4016325"/>
            <a:ext cx="534228" cy="256245"/>
          </a:xfrm>
          <a:prstGeom prst="bentConnector3">
            <a:avLst>
              <a:gd name="adj1" fmla="val 4691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>
            <a:off x="4001785" y="5604607"/>
            <a:ext cx="1572475" cy="37716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Elbow Connector 403"/>
          <p:cNvCxnSpPr/>
          <p:nvPr/>
        </p:nvCxnSpPr>
        <p:spPr>
          <a:xfrm flipV="1">
            <a:off x="7212279" y="3148667"/>
            <a:ext cx="831001" cy="8676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/>
          <p:nvPr/>
        </p:nvCxnSpPr>
        <p:spPr>
          <a:xfrm>
            <a:off x="7250823" y="2568357"/>
            <a:ext cx="699338" cy="77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Oval 405"/>
          <p:cNvSpPr/>
          <p:nvPr/>
        </p:nvSpPr>
        <p:spPr>
          <a:xfrm flipV="1">
            <a:off x="7059237" y="2919849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/>
          <p:cNvSpPr/>
          <p:nvPr/>
        </p:nvSpPr>
        <p:spPr>
          <a:xfrm>
            <a:off x="8664242" y="714667"/>
            <a:ext cx="1140431" cy="575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smtClean="0">
                <a:solidFill>
                  <a:schemeClr val="tx1"/>
                </a:solidFill>
              </a:rPr>
              <a:t>Endpoints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8599470" y="780836"/>
            <a:ext cx="1140431" cy="575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Endpoints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11255839" y="840473"/>
            <a:ext cx="512807" cy="42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i="1" smtClean="0">
                <a:solidFill>
                  <a:schemeClr val="tx1"/>
                </a:solidFill>
              </a:rPr>
              <a:t>rules</a:t>
            </a:r>
            <a:endParaRPr lang="en-US" sz="1050" b="1" i="1" dirty="0">
              <a:solidFill>
                <a:schemeClr val="tx1"/>
              </a:solidFill>
            </a:endParaRPr>
          </a:p>
        </p:txBody>
      </p:sp>
      <p:cxnSp>
        <p:nvCxnSpPr>
          <p:cNvPr id="410" name="Straight Arrow Connector 409"/>
          <p:cNvCxnSpPr/>
          <p:nvPr/>
        </p:nvCxnSpPr>
        <p:spPr>
          <a:xfrm>
            <a:off x="9739901" y="1068513"/>
            <a:ext cx="310735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tangle 410"/>
          <p:cNvSpPr/>
          <p:nvPr/>
        </p:nvSpPr>
        <p:spPr>
          <a:xfrm>
            <a:off x="4089640" y="1933009"/>
            <a:ext cx="1221979" cy="117199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smtClean="0">
                <a:solidFill>
                  <a:schemeClr val="tx1"/>
                </a:solidFill>
              </a:rPr>
              <a:t>Namespace</a:t>
            </a:r>
            <a:endParaRPr lang="en-US" sz="1400" b="1" i="1">
              <a:solidFill>
                <a:schemeClr val="tx1"/>
              </a:solidFill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3970780" y="1982360"/>
            <a:ext cx="1284449" cy="1171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Namespace</a:t>
            </a:r>
            <a:endParaRPr lang="en-US" sz="1600" b="1" i="1">
              <a:solidFill>
                <a:schemeClr val="tx1"/>
              </a:solidFill>
            </a:endParaRPr>
          </a:p>
        </p:txBody>
      </p:sp>
      <p:cxnSp>
        <p:nvCxnSpPr>
          <p:cNvPr id="413" name="Straight Arrow Connector 412"/>
          <p:cNvCxnSpPr/>
          <p:nvPr/>
        </p:nvCxnSpPr>
        <p:spPr>
          <a:xfrm>
            <a:off x="5255229" y="2568357"/>
            <a:ext cx="48352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/>
          <p:nvPr/>
        </p:nvCxnSpPr>
        <p:spPr>
          <a:xfrm>
            <a:off x="4613005" y="1797615"/>
            <a:ext cx="0" cy="184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/>
          <p:cNvSpPr txBox="1"/>
          <p:nvPr/>
        </p:nvSpPr>
        <p:spPr>
          <a:xfrm>
            <a:off x="289158" y="5068110"/>
            <a:ext cx="7168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 smtClean="0"/>
              <a:t>kubernetes</a:t>
            </a:r>
          </a:p>
          <a:p>
            <a:r>
              <a:rPr lang="en-US" sz="900" dirty="0" smtClean="0"/>
              <a:t>package</a:t>
            </a:r>
            <a:endParaRPr lang="en-US" sz="900" dirty="0"/>
          </a:p>
        </p:txBody>
      </p:sp>
      <p:sp>
        <p:nvSpPr>
          <p:cNvPr id="416" name="TextBox 415"/>
          <p:cNvSpPr txBox="1"/>
          <p:nvPr/>
        </p:nvSpPr>
        <p:spPr>
          <a:xfrm>
            <a:off x="779008" y="6601481"/>
            <a:ext cx="220124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i="1" dirty="0" smtClean="0"/>
              <a:t>service-</a:t>
            </a:r>
            <a:r>
              <a:rPr lang="en-US" sz="800" i="1" dirty="0" err="1" smtClean="0"/>
              <a:t>name.namespace</a:t>
            </a:r>
            <a:r>
              <a:rPr lang="en-US" sz="800" i="1" dirty="0" smtClean="0"/>
              <a:t>-</a:t>
            </a:r>
            <a:r>
              <a:rPr lang="en-US" sz="800" i="1" dirty="0" err="1" smtClean="0"/>
              <a:t>name.svc.cluster.local</a:t>
            </a:r>
            <a:endParaRPr lang="en-US" sz="800" i="1" dirty="0"/>
          </a:p>
        </p:txBody>
      </p:sp>
      <p:sp>
        <p:nvSpPr>
          <p:cNvPr id="417" name="Rectangle 416"/>
          <p:cNvSpPr/>
          <p:nvPr/>
        </p:nvSpPr>
        <p:spPr>
          <a:xfrm>
            <a:off x="4383071" y="718406"/>
            <a:ext cx="1140431" cy="384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Controller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418" name="Rectangle 417"/>
          <p:cNvSpPr/>
          <p:nvPr/>
        </p:nvSpPr>
        <p:spPr>
          <a:xfrm>
            <a:off x="4335936" y="746686"/>
            <a:ext cx="1140431" cy="384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Controller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419" name="Rectangle 418"/>
          <p:cNvSpPr/>
          <p:nvPr/>
        </p:nvSpPr>
        <p:spPr>
          <a:xfrm>
            <a:off x="6151887" y="708980"/>
            <a:ext cx="1140431" cy="384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050" i="1" dirty="0" smtClean="0">
                <a:solidFill>
                  <a:schemeClr val="tx1"/>
                </a:solidFill>
              </a:rPr>
              <a:t>rule set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420" name="Rectangle 419"/>
          <p:cNvSpPr/>
          <p:nvPr/>
        </p:nvSpPr>
        <p:spPr>
          <a:xfrm>
            <a:off x="6104753" y="746686"/>
            <a:ext cx="1140431" cy="384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sz="1050" b="1" i="1" u="sng" dirty="0" smtClean="0">
                <a:solidFill>
                  <a:schemeClr val="tx1"/>
                </a:solidFill>
              </a:rPr>
              <a:t>(rule set)</a:t>
            </a:r>
            <a:endParaRPr lang="en-US" sz="1200" b="1" i="1" u="sng" dirty="0">
              <a:solidFill>
                <a:schemeClr val="tx1"/>
              </a:solidFill>
            </a:endParaRPr>
          </a:p>
        </p:txBody>
      </p:sp>
      <p:sp>
        <p:nvSpPr>
          <p:cNvPr id="421" name="Rounded Rectangle 420"/>
          <p:cNvSpPr/>
          <p:nvPr/>
        </p:nvSpPr>
        <p:spPr>
          <a:xfrm>
            <a:off x="4567983" y="578117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Service</a:t>
            </a:r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422" name="Rounded Rectangle 421"/>
          <p:cNvSpPr/>
          <p:nvPr/>
        </p:nvSpPr>
        <p:spPr>
          <a:xfrm>
            <a:off x="6377933" y="596971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Pod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423" name="Straight Arrow Connector 422"/>
          <p:cNvCxnSpPr/>
          <p:nvPr/>
        </p:nvCxnSpPr>
        <p:spPr>
          <a:xfrm>
            <a:off x="5476367" y="938698"/>
            <a:ext cx="628386" cy="2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TextBox 423"/>
          <p:cNvSpPr txBox="1"/>
          <p:nvPr/>
        </p:nvSpPr>
        <p:spPr>
          <a:xfrm>
            <a:off x="5472015" y="778146"/>
            <a:ext cx="7441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/>
              <a:t>Kubernetes API</a:t>
            </a:r>
          </a:p>
          <a:p>
            <a:pPr algn="ctr"/>
            <a:r>
              <a:rPr lang="en-US" sz="700" dirty="0" smtClean="0"/>
              <a:t>monitoring</a:t>
            </a:r>
            <a:endParaRPr lang="en-US" sz="700" dirty="0"/>
          </a:p>
        </p:txBody>
      </p:sp>
      <p:sp>
        <p:nvSpPr>
          <p:cNvPr id="425" name="Rectangle 424"/>
          <p:cNvSpPr/>
          <p:nvPr/>
        </p:nvSpPr>
        <p:spPr>
          <a:xfrm>
            <a:off x="2245129" y="2227391"/>
            <a:ext cx="996147" cy="4956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(=context))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2161349" y="2321143"/>
            <a:ext cx="996147" cy="4956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Cluster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(=context))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427" name="Straight Arrow Connector 426"/>
          <p:cNvCxnSpPr/>
          <p:nvPr/>
        </p:nvCxnSpPr>
        <p:spPr>
          <a:xfrm flipV="1">
            <a:off x="3157496" y="2568357"/>
            <a:ext cx="813284" cy="6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tangle 427"/>
          <p:cNvSpPr/>
          <p:nvPr/>
        </p:nvSpPr>
        <p:spPr>
          <a:xfrm>
            <a:off x="3542624" y="5130912"/>
            <a:ext cx="996593" cy="452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200" b="1" i="1" dirty="0" smtClean="0">
                <a:solidFill>
                  <a:schemeClr val="tx1"/>
                </a:solidFill>
              </a:rPr>
              <a:t>Account</a:t>
            </a:r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429" name="Rectangle 428"/>
          <p:cNvSpPr/>
          <p:nvPr/>
        </p:nvSpPr>
        <p:spPr>
          <a:xfrm>
            <a:off x="3503488" y="5151696"/>
            <a:ext cx="996593" cy="452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Account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430" name="Elbow Connector 429"/>
          <p:cNvCxnSpPr/>
          <p:nvPr/>
        </p:nvCxnSpPr>
        <p:spPr>
          <a:xfrm rot="5400000">
            <a:off x="4307901" y="5081201"/>
            <a:ext cx="489132" cy="104771"/>
          </a:xfrm>
          <a:prstGeom prst="bentConnector2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Elbow Connector 430"/>
          <p:cNvCxnSpPr/>
          <p:nvPr/>
        </p:nvCxnSpPr>
        <p:spPr>
          <a:xfrm flipH="1">
            <a:off x="251716" y="2886203"/>
            <a:ext cx="6981317" cy="2898148"/>
          </a:xfrm>
          <a:prstGeom prst="bentConnector5">
            <a:avLst>
              <a:gd name="adj1" fmla="val -4928"/>
              <a:gd name="adj2" fmla="val 73867"/>
              <a:gd name="adj3" fmla="val 10230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Oval 431"/>
          <p:cNvSpPr/>
          <p:nvPr/>
        </p:nvSpPr>
        <p:spPr>
          <a:xfrm flipV="1">
            <a:off x="7051378" y="2798874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Straight Arrow Connector 432"/>
          <p:cNvCxnSpPr>
            <a:stCxn id="340" idx="2"/>
          </p:cNvCxnSpPr>
          <p:nvPr/>
        </p:nvCxnSpPr>
        <p:spPr>
          <a:xfrm>
            <a:off x="6494373" y="3707824"/>
            <a:ext cx="0" cy="119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Elbow Connector 433"/>
          <p:cNvCxnSpPr/>
          <p:nvPr/>
        </p:nvCxnSpPr>
        <p:spPr>
          <a:xfrm rot="16200000" flipH="1">
            <a:off x="9508096" y="2282242"/>
            <a:ext cx="528355" cy="2288037"/>
          </a:xfrm>
          <a:prstGeom prst="bentConnector3">
            <a:avLst>
              <a:gd name="adj1" fmla="val 25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/>
          <p:cNvSpPr txBox="1"/>
          <p:nvPr/>
        </p:nvSpPr>
        <p:spPr>
          <a:xfrm>
            <a:off x="5242240" y="225064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N:M</a:t>
            </a:r>
            <a:endParaRPr lang="en-US"/>
          </a:p>
        </p:txBody>
      </p:sp>
      <p:sp>
        <p:nvSpPr>
          <p:cNvPr id="436" name="TextBox 435"/>
          <p:cNvSpPr txBox="1"/>
          <p:nvPr/>
        </p:nvSpPr>
        <p:spPr>
          <a:xfrm>
            <a:off x="7343851" y="22506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1:N</a:t>
            </a:r>
            <a:endParaRPr lang="en-US" dirty="0"/>
          </a:p>
        </p:txBody>
      </p:sp>
      <p:sp>
        <p:nvSpPr>
          <p:cNvPr id="437" name="TextBox 436"/>
          <p:cNvSpPr txBox="1"/>
          <p:nvPr/>
        </p:nvSpPr>
        <p:spPr>
          <a:xfrm>
            <a:off x="3371415" y="225064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1:N</a:t>
            </a:r>
            <a:endParaRPr lang="en-US" dirty="0"/>
          </a:p>
        </p:txBody>
      </p:sp>
      <p:sp>
        <p:nvSpPr>
          <p:cNvPr id="438" name="TextBox 437"/>
          <p:cNvSpPr txBox="1"/>
          <p:nvPr/>
        </p:nvSpPr>
        <p:spPr>
          <a:xfrm>
            <a:off x="102227" y="3703660"/>
            <a:ext cx="1838965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sync controller by</a:t>
            </a:r>
          </a:p>
          <a:p>
            <a:r>
              <a:rPr lang="en-US" sz="1050" dirty="0" smtClean="0"/>
              <a:t>federation controller manager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50" dirty="0" err="1" smtClean="0"/>
              <a:t>demonset</a:t>
            </a:r>
            <a:endParaRPr lang="en-US" sz="105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050" dirty="0" smtClean="0"/>
              <a:t>secret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050" dirty="0" err="1" smtClean="0"/>
              <a:t>configmap</a:t>
            </a:r>
            <a:endParaRPr lang="en-US" sz="1050" dirty="0"/>
          </a:p>
        </p:txBody>
      </p:sp>
      <p:grpSp>
        <p:nvGrpSpPr>
          <p:cNvPr id="439" name="Group 438"/>
          <p:cNvGrpSpPr/>
          <p:nvPr/>
        </p:nvGrpSpPr>
        <p:grpSpPr>
          <a:xfrm>
            <a:off x="8748066" y="2096940"/>
            <a:ext cx="524620" cy="923232"/>
            <a:chOff x="8185564" y="2134647"/>
            <a:chExt cx="798190" cy="92323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440" name="Rounded Rectangle 439"/>
            <p:cNvSpPr/>
            <p:nvPr/>
          </p:nvSpPr>
          <p:spPr>
            <a:xfrm>
              <a:off x="8185564" y="2134647"/>
              <a:ext cx="798190" cy="923232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</a:rPr>
                <a:t>Container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8290767" y="2234646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8290767" y="2432609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GPU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8290767" y="2639998"/>
              <a:ext cx="472953" cy="1602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Mem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8611846" y="2134647"/>
            <a:ext cx="631299" cy="923232"/>
            <a:chOff x="8185564" y="2134647"/>
            <a:chExt cx="677623" cy="923232"/>
          </a:xfrm>
        </p:grpSpPr>
        <p:sp>
          <p:nvSpPr>
            <p:cNvPr id="445" name="Rounded Rectangle 444"/>
            <p:cNvSpPr/>
            <p:nvPr/>
          </p:nvSpPr>
          <p:spPr>
            <a:xfrm>
              <a:off x="8185564" y="2134647"/>
              <a:ext cx="677623" cy="9232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smtClean="0">
                  <a:solidFill>
                    <a:schemeClr val="tx1"/>
                  </a:solidFill>
                </a:rPr>
                <a:t>Container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46" name="Rectangle 445"/>
            <p:cNvSpPr/>
            <p:nvPr/>
          </p:nvSpPr>
          <p:spPr>
            <a:xfrm>
              <a:off x="8290767" y="2234646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CPU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8290767" y="2432609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GPU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8290767" y="2639998"/>
              <a:ext cx="472953" cy="1602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</a:rPr>
                <a:t>Mem</a:t>
              </a:r>
              <a:endParaRPr 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9" name="TextBox 448"/>
          <p:cNvSpPr txBox="1"/>
          <p:nvPr/>
        </p:nvSpPr>
        <p:spPr>
          <a:xfrm rot="16200000">
            <a:off x="1843406" y="4355139"/>
            <a:ext cx="71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kubeadm</a:t>
            </a:r>
            <a:r>
              <a:rPr lang="en-US" sz="800" dirty="0" smtClean="0"/>
              <a:t> join with token</a:t>
            </a:r>
            <a:endParaRPr lang="en-US" sz="800" dirty="0"/>
          </a:p>
        </p:txBody>
      </p:sp>
      <p:cxnSp>
        <p:nvCxnSpPr>
          <p:cNvPr id="450" name="Elbow Connector 449"/>
          <p:cNvCxnSpPr/>
          <p:nvPr/>
        </p:nvCxnSpPr>
        <p:spPr>
          <a:xfrm rot="10800000">
            <a:off x="2370010" y="4399718"/>
            <a:ext cx="78416" cy="1850469"/>
          </a:xfrm>
          <a:prstGeom prst="bentConnector3">
            <a:avLst>
              <a:gd name="adj1" fmla="val 3915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Arrow Connector 450"/>
          <p:cNvCxnSpPr/>
          <p:nvPr/>
        </p:nvCxnSpPr>
        <p:spPr>
          <a:xfrm>
            <a:off x="4001785" y="5604607"/>
            <a:ext cx="4135937" cy="40544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2240077" y="1287410"/>
            <a:ext cx="1263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switching between clusters by context</a:t>
            </a:r>
            <a:endParaRPr lang="en-US" sz="1000" dirty="0"/>
          </a:p>
        </p:txBody>
      </p:sp>
      <p:cxnSp>
        <p:nvCxnSpPr>
          <p:cNvPr id="453" name="Elbow Connector 452"/>
          <p:cNvCxnSpPr/>
          <p:nvPr/>
        </p:nvCxnSpPr>
        <p:spPr>
          <a:xfrm rot="10800000" flipH="1" flipV="1">
            <a:off x="8599469" y="1068512"/>
            <a:ext cx="28785" cy="921577"/>
          </a:xfrm>
          <a:prstGeom prst="bentConnector4">
            <a:avLst>
              <a:gd name="adj1" fmla="val -794164"/>
              <a:gd name="adj2" fmla="val 6560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Rounded Rectangle 453"/>
          <p:cNvSpPr/>
          <p:nvPr/>
        </p:nvSpPr>
        <p:spPr>
          <a:xfrm>
            <a:off x="3917117" y="6255686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rules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55" name="Rounded Rectangle 454"/>
          <p:cNvSpPr/>
          <p:nvPr/>
        </p:nvSpPr>
        <p:spPr>
          <a:xfrm>
            <a:off x="6432158" y="6506583"/>
            <a:ext cx="2161195" cy="1545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the same namespace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6432158" y="6010055"/>
            <a:ext cx="996593" cy="35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Role</a:t>
            </a:r>
          </a:p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Binding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457" name="Rectangle 456"/>
          <p:cNvSpPr/>
          <p:nvPr/>
        </p:nvSpPr>
        <p:spPr>
          <a:xfrm>
            <a:off x="7639425" y="6010055"/>
            <a:ext cx="996593" cy="351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Role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458" name="Straight Arrow Connector 457"/>
          <p:cNvCxnSpPr/>
          <p:nvPr/>
        </p:nvCxnSpPr>
        <p:spPr>
          <a:xfrm>
            <a:off x="7428751" y="6185670"/>
            <a:ext cx="2106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Rounded Rectangle 458"/>
          <p:cNvSpPr/>
          <p:nvPr/>
        </p:nvSpPr>
        <p:spPr>
          <a:xfrm>
            <a:off x="7812470" y="6249065"/>
            <a:ext cx="682111" cy="1954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smtClean="0">
                <a:solidFill>
                  <a:schemeClr val="tx1"/>
                </a:solidFill>
              </a:rPr>
              <a:t>rules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60" name="Rounded Rectangle 459"/>
          <p:cNvSpPr/>
          <p:nvPr/>
        </p:nvSpPr>
        <p:spPr>
          <a:xfrm>
            <a:off x="3702289" y="6517783"/>
            <a:ext cx="2161195" cy="1433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u="sng" dirty="0" smtClean="0">
                <a:solidFill>
                  <a:schemeClr val="tx1"/>
                </a:solidFill>
              </a:rPr>
              <a:t>namespace or all namespaces</a:t>
            </a:r>
            <a:endParaRPr lang="en-US" sz="1000" b="1" i="1" u="sng" dirty="0">
              <a:solidFill>
                <a:schemeClr val="tx1"/>
              </a:solidFill>
            </a:endParaRPr>
          </a:p>
        </p:txBody>
      </p:sp>
      <p:sp>
        <p:nvSpPr>
          <p:cNvPr id="461" name="Rectangle 460"/>
          <p:cNvSpPr/>
          <p:nvPr/>
        </p:nvSpPr>
        <p:spPr>
          <a:xfrm>
            <a:off x="10224900" y="6465901"/>
            <a:ext cx="1387010" cy="3360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Job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462" name="Rectangle 461"/>
          <p:cNvSpPr/>
          <p:nvPr/>
        </p:nvSpPr>
        <p:spPr>
          <a:xfrm>
            <a:off x="8137120" y="3444948"/>
            <a:ext cx="1757623" cy="6166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Horizontal pod </a:t>
            </a:r>
            <a:r>
              <a:rPr lang="en-US" sz="1400" b="1" i="1" dirty="0" err="1" smtClean="0">
                <a:solidFill>
                  <a:schemeClr val="tx1"/>
                </a:solidFill>
              </a:rPr>
              <a:t>Autoscaler</a:t>
            </a:r>
            <a:endParaRPr lang="en-US" sz="1050" i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50" i="1" dirty="0" smtClean="0">
                <a:solidFill>
                  <a:schemeClr val="tx1"/>
                </a:solidFill>
              </a:rPr>
              <a:t>(</a:t>
            </a:r>
            <a:r>
              <a:rPr lang="en-US" altLang="ko-KR" sz="1050" i="1" u="sng" dirty="0" err="1" smtClean="0">
                <a:solidFill>
                  <a:schemeClr val="tx1"/>
                </a:solidFill>
              </a:rPr>
              <a:t>cpu</a:t>
            </a:r>
            <a:r>
              <a:rPr lang="en-US" altLang="ko-KR" sz="1050" i="1" dirty="0" err="1" smtClean="0">
                <a:solidFill>
                  <a:schemeClr val="tx1"/>
                </a:solidFill>
              </a:rPr>
              <a:t>,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mem,custom</a:t>
            </a:r>
            <a:r>
              <a:rPr lang="en-US" altLang="ko-KR" sz="1050" i="1" dirty="0" smtClean="0">
                <a:solidFill>
                  <a:schemeClr val="tx1"/>
                </a:solidFill>
              </a:rPr>
              <a:t>)</a:t>
            </a:r>
            <a:endParaRPr lang="en-US" sz="1050" i="1" dirty="0">
              <a:solidFill>
                <a:schemeClr val="tx1"/>
              </a:solidFill>
            </a:endParaRPr>
          </a:p>
        </p:txBody>
      </p:sp>
      <p:cxnSp>
        <p:nvCxnSpPr>
          <p:cNvPr id="463" name="Elbow Connector 462"/>
          <p:cNvCxnSpPr/>
          <p:nvPr/>
        </p:nvCxnSpPr>
        <p:spPr>
          <a:xfrm rot="16200000" flipV="1">
            <a:off x="8487346" y="2916362"/>
            <a:ext cx="283227" cy="773946"/>
          </a:xfrm>
          <a:prstGeom prst="bentConnector3">
            <a:avLst>
              <a:gd name="adj1" fmla="val 267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Oval 463"/>
          <p:cNvSpPr/>
          <p:nvPr/>
        </p:nvSpPr>
        <p:spPr>
          <a:xfrm flipV="1">
            <a:off x="8151158" y="2987062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5" name="Straight Arrow Connector 201"/>
          <p:cNvCxnSpPr/>
          <p:nvPr/>
        </p:nvCxnSpPr>
        <p:spPr>
          <a:xfrm>
            <a:off x="8332813" y="2592908"/>
            <a:ext cx="279033" cy="33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273"/>
          <p:cNvSpPr txBox="1"/>
          <p:nvPr/>
        </p:nvSpPr>
        <p:spPr>
          <a:xfrm>
            <a:off x="8316563" y="2419108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1:N</a:t>
            </a:r>
            <a:endParaRPr lang="en-US" sz="800" dirty="0"/>
          </a:p>
        </p:txBody>
      </p:sp>
      <p:cxnSp>
        <p:nvCxnSpPr>
          <p:cNvPr id="467" name="Elbow Connector 466"/>
          <p:cNvCxnSpPr/>
          <p:nvPr/>
        </p:nvCxnSpPr>
        <p:spPr>
          <a:xfrm flipV="1">
            <a:off x="7216455" y="3148667"/>
            <a:ext cx="826825" cy="15636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Elbow Connector 467"/>
          <p:cNvCxnSpPr/>
          <p:nvPr/>
        </p:nvCxnSpPr>
        <p:spPr>
          <a:xfrm rot="16200000" flipV="1">
            <a:off x="2724574" y="3814564"/>
            <a:ext cx="2562555" cy="70141"/>
          </a:xfrm>
          <a:prstGeom prst="bentConnector4">
            <a:avLst>
              <a:gd name="adj1" fmla="val 7015"/>
              <a:gd name="adj2" fmla="val 55604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Oval 468"/>
          <p:cNvSpPr/>
          <p:nvPr/>
        </p:nvSpPr>
        <p:spPr>
          <a:xfrm flipV="1">
            <a:off x="5745825" y="2962171"/>
            <a:ext cx="181655" cy="174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0" name="Elbow Connector 469"/>
          <p:cNvCxnSpPr/>
          <p:nvPr/>
        </p:nvCxnSpPr>
        <p:spPr>
          <a:xfrm flipV="1">
            <a:off x="5242239" y="3049500"/>
            <a:ext cx="503586" cy="12230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4033727" y="3599880"/>
            <a:ext cx="1147329" cy="14005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rgbClr val="0070C0"/>
                </a:solidFill>
              </a:rPr>
              <a:t>stateless</a:t>
            </a:r>
            <a:endParaRPr lang="en-US" sz="800">
              <a:solidFill>
                <a:srgbClr val="0070C0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5928652" y="4102432"/>
            <a:ext cx="1147329" cy="13305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rgbClr val="0070C0"/>
                </a:solidFill>
              </a:rPr>
              <a:t>stateless</a:t>
            </a:r>
            <a:endParaRPr lang="en-US" sz="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0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Ingress controller in Kubernetes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1092361" y="2505443"/>
            <a:ext cx="2356701" cy="2514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 smtClean="0">
                <a:solidFill>
                  <a:schemeClr val="tx1"/>
                </a:solidFill>
              </a:rPr>
              <a:t>Ingress controller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00037" y="2693313"/>
            <a:ext cx="1538344" cy="9049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Nginx 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42747" y="3688920"/>
            <a:ext cx="3525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hree ways to customize controller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ConfigMap</a:t>
            </a:r>
            <a:r>
              <a:rPr lang="en-US" dirty="0" smtClean="0"/>
              <a:t> (global environment)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Annotations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Custom template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5813" y="2217959"/>
            <a:ext cx="9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669280" y="2320777"/>
            <a:ext cx="10758" cy="2928955"/>
          </a:xfrm>
          <a:prstGeom prst="line">
            <a:avLst/>
          </a:prstGeom>
          <a:ln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999" y="1012980"/>
            <a:ext cx="590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urpose:</a:t>
            </a:r>
            <a:r>
              <a:rPr lang="ko-KR" altLang="en-US" dirty="0" smtClean="0"/>
              <a:t> </a:t>
            </a:r>
            <a:r>
              <a:rPr lang="en-US" altLang="ko-KR" dirty="0" smtClean="0"/>
              <a:t>exposing </a:t>
            </a:r>
            <a:r>
              <a:rPr lang="en-US" dirty="0" smtClean="0"/>
              <a:t>*</a:t>
            </a:r>
            <a:r>
              <a:rPr lang="en-US" i="1" u="sng" dirty="0" smtClean="0"/>
              <a:t>services</a:t>
            </a:r>
            <a:r>
              <a:rPr lang="en-US" dirty="0" smtClean="0"/>
              <a:t> to the world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653500" y="2621785"/>
            <a:ext cx="2753833" cy="2326938"/>
          </a:xfrm>
          <a:prstGeom prst="round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035187" y="2783367"/>
            <a:ext cx="2013016" cy="362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deployment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35187" y="3326476"/>
            <a:ext cx="2013016" cy="362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service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035187" y="3869585"/>
            <a:ext cx="2013016" cy="362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replica set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35187" y="4412694"/>
            <a:ext cx="2013016" cy="362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replication controller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1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Ingress Controller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(how it works..)</a:t>
            </a:r>
            <a:endParaRPr lang="en-US" sz="2400" b="1" dirty="0"/>
          </a:p>
        </p:txBody>
      </p:sp>
      <p:sp>
        <p:nvSpPr>
          <p:cNvPr id="61" name="Rectangle 60"/>
          <p:cNvSpPr/>
          <p:nvPr/>
        </p:nvSpPr>
        <p:spPr>
          <a:xfrm>
            <a:off x="904866" y="2285374"/>
            <a:ext cx="3002961" cy="1125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i="1" dirty="0" smtClean="0"/>
              <a:t>Ingress Controller</a:t>
            </a:r>
          </a:p>
          <a:p>
            <a:r>
              <a:rPr lang="en-US" sz="1200" dirty="0" smtClean="0"/>
              <a:t>-&gt; daemon,</a:t>
            </a:r>
          </a:p>
          <a:p>
            <a:r>
              <a:rPr lang="en-US" sz="1200" dirty="0" smtClean="0"/>
              <a:t>-&gt; handle ingress resources</a:t>
            </a:r>
          </a:p>
          <a:p>
            <a:r>
              <a:rPr lang="en-US" sz="1200" dirty="0" smtClean="0"/>
              <a:t>-&gt; pod (in terms of k8s)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896402" y="5345485"/>
            <a:ext cx="3011425" cy="494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Service</a:t>
            </a:r>
            <a:endParaRPr lang="en-US" b="1" i="1" dirty="0"/>
          </a:p>
        </p:txBody>
      </p:sp>
      <p:cxnSp>
        <p:nvCxnSpPr>
          <p:cNvPr id="17" name="Straight Arrow Connector 16"/>
          <p:cNvCxnSpPr>
            <a:stCxn id="61" idx="2"/>
            <a:endCxn id="60" idx="0"/>
          </p:cNvCxnSpPr>
          <p:nvPr/>
        </p:nvCxnSpPr>
        <p:spPr>
          <a:xfrm flipH="1">
            <a:off x="2402115" y="3410824"/>
            <a:ext cx="4232" cy="1934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TextBox 17"/>
          <p:cNvSpPr txBox="1"/>
          <p:nvPr/>
        </p:nvSpPr>
        <p:spPr>
          <a:xfrm>
            <a:off x="2402114" y="4669477"/>
            <a:ext cx="17171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allow inbound connections</a:t>
            </a:r>
          </a:p>
          <a:p>
            <a:r>
              <a:rPr lang="en-US" sz="1050" dirty="0" smtClean="0"/>
              <a:t>to reach the cluster services</a:t>
            </a:r>
            <a:endParaRPr lang="en-US" sz="105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095300" y="4591194"/>
            <a:ext cx="2055619" cy="1248908"/>
            <a:chOff x="3720528" y="3824621"/>
            <a:chExt cx="2341391" cy="136979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0528" y="3824621"/>
              <a:ext cx="2262693" cy="1369792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428545" y="3982029"/>
              <a:ext cx="1633374" cy="438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&lt;- incoming requests </a:t>
              </a:r>
            </a:p>
            <a:p>
              <a:r>
                <a:rPr lang="ko-KR" altLang="en-US" sz="1000" dirty="0"/>
                <a:t> </a:t>
              </a:r>
              <a:r>
                <a:rPr lang="ko-KR" altLang="en-US" sz="1000" dirty="0" smtClean="0"/>
                <a:t>   </a:t>
              </a:r>
              <a:r>
                <a:rPr lang="en-US" sz="1000" dirty="0" smtClean="0"/>
                <a:t>(currently, http only)</a:t>
              </a:r>
              <a:endParaRPr lang="en-US" sz="1000" dirty="0"/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7315522" y="2623599"/>
            <a:ext cx="3590925" cy="3302568"/>
          </a:xfrm>
          <a:prstGeom prst="roundRect">
            <a:avLst>
              <a:gd name="adj" fmla="val 71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 smtClean="0"/>
              <a:t>Cluster</a:t>
            </a:r>
            <a:endParaRPr lang="en-US" b="1" u="sng" dirty="0"/>
          </a:p>
        </p:txBody>
      </p:sp>
      <p:sp>
        <p:nvSpPr>
          <p:cNvPr id="2" name="Rounded Rectangle 1"/>
          <p:cNvSpPr/>
          <p:nvPr/>
        </p:nvSpPr>
        <p:spPr>
          <a:xfrm>
            <a:off x="7501576" y="4128420"/>
            <a:ext cx="984885" cy="14237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i="1" smtClean="0"/>
              <a:t>Node</a:t>
            </a:r>
            <a:endParaRPr lang="en-US" i="1"/>
          </a:p>
        </p:txBody>
      </p:sp>
      <p:sp>
        <p:nvSpPr>
          <p:cNvPr id="39" name="Rounded Rectangle 38"/>
          <p:cNvSpPr/>
          <p:nvPr/>
        </p:nvSpPr>
        <p:spPr>
          <a:xfrm>
            <a:off x="7325694" y="2137400"/>
            <a:ext cx="3590925" cy="361771"/>
          </a:xfrm>
          <a:prstGeom prst="roundRect">
            <a:avLst>
              <a:gd name="adj" fmla="val 71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  <a:r>
              <a:rPr lang="en-US" b="1" dirty="0" smtClean="0"/>
              <a:t>dge router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(H/W, S/W)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624039" y="4334567"/>
            <a:ext cx="739959" cy="220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service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24039" y="4591194"/>
            <a:ext cx="739959" cy="275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8641719" y="4128420"/>
            <a:ext cx="984885" cy="14237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i="1" smtClean="0"/>
              <a:t>Node</a:t>
            </a:r>
            <a:endParaRPr lang="en-US" i="1"/>
          </a:p>
        </p:txBody>
      </p:sp>
      <p:sp>
        <p:nvSpPr>
          <p:cNvPr id="47" name="Rectangle 46"/>
          <p:cNvSpPr/>
          <p:nvPr/>
        </p:nvSpPr>
        <p:spPr>
          <a:xfrm>
            <a:off x="8764182" y="4334567"/>
            <a:ext cx="739959" cy="220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service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764182" y="4591194"/>
            <a:ext cx="739959" cy="275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9781862" y="4128420"/>
            <a:ext cx="984885" cy="14237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i="1" smtClean="0"/>
              <a:t>Node</a:t>
            </a:r>
            <a:endParaRPr lang="en-US" i="1"/>
          </a:p>
        </p:txBody>
      </p:sp>
      <p:sp>
        <p:nvSpPr>
          <p:cNvPr id="58" name="Rectangle 57"/>
          <p:cNvSpPr/>
          <p:nvPr/>
        </p:nvSpPr>
        <p:spPr>
          <a:xfrm>
            <a:off x="9904325" y="4334567"/>
            <a:ext cx="739959" cy="220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service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04325" y="4591194"/>
            <a:ext cx="739959" cy="2755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750425" y="3284871"/>
            <a:ext cx="755196" cy="32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Ingress</a:t>
            </a:r>
          </a:p>
          <a:p>
            <a:pPr algn="ctr"/>
            <a:r>
              <a:rPr lang="en-US" sz="1050" dirty="0" smtClean="0"/>
              <a:t>Controller</a:t>
            </a:r>
            <a:endParaRPr lang="en-US" sz="1050" dirty="0"/>
          </a:p>
        </p:txBody>
      </p:sp>
      <p:sp>
        <p:nvSpPr>
          <p:cNvPr id="63" name="Rectangle 62"/>
          <p:cNvSpPr/>
          <p:nvPr/>
        </p:nvSpPr>
        <p:spPr>
          <a:xfrm>
            <a:off x="8637529" y="3370678"/>
            <a:ext cx="755196" cy="32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Ingress</a:t>
            </a:r>
          </a:p>
          <a:p>
            <a:pPr algn="ctr"/>
            <a:r>
              <a:rPr lang="en-US" sz="1050" dirty="0" smtClean="0"/>
              <a:t>Controller</a:t>
            </a:r>
            <a:endParaRPr lang="en-US" sz="1050" dirty="0"/>
          </a:p>
        </p:txBody>
      </p:sp>
      <p:sp>
        <p:nvSpPr>
          <p:cNvPr id="64" name="Rectangle 63"/>
          <p:cNvSpPr/>
          <p:nvPr/>
        </p:nvSpPr>
        <p:spPr>
          <a:xfrm>
            <a:off x="8524633" y="3464714"/>
            <a:ext cx="755196" cy="32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smtClean="0"/>
              <a:t>Ingress</a:t>
            </a:r>
          </a:p>
          <a:p>
            <a:pPr algn="ctr"/>
            <a:r>
              <a:rPr lang="en-US" sz="1050" dirty="0" smtClean="0"/>
              <a:t>Controller</a:t>
            </a:r>
            <a:endParaRPr lang="en-US" sz="1050" dirty="0"/>
          </a:p>
        </p:txBody>
      </p:sp>
      <p:sp>
        <p:nvSpPr>
          <p:cNvPr id="65" name="Rectangle 64"/>
          <p:cNvSpPr/>
          <p:nvPr/>
        </p:nvSpPr>
        <p:spPr>
          <a:xfrm>
            <a:off x="8411737" y="3567581"/>
            <a:ext cx="755196" cy="320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Ingress</a:t>
            </a:r>
          </a:p>
          <a:p>
            <a:pPr algn="ctr"/>
            <a:r>
              <a:rPr lang="en-US" sz="1050" dirty="0" smtClean="0"/>
              <a:t>Controller</a:t>
            </a:r>
            <a:endParaRPr lang="en-US" sz="1050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9516811" y="3410001"/>
            <a:ext cx="39913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9392725" y="3530888"/>
            <a:ext cx="52322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9313961" y="3650074"/>
            <a:ext cx="601988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9166933" y="3774502"/>
            <a:ext cx="74901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875949" y="3264037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annotation: </a:t>
            </a:r>
            <a:r>
              <a:rPr lang="en-US" sz="1050" dirty="0" err="1" smtClean="0"/>
              <a:t>nginx</a:t>
            </a:r>
            <a:endParaRPr 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9875949" y="3629797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annotation: </a:t>
            </a:r>
            <a:r>
              <a:rPr lang="en-US" sz="1050" dirty="0" err="1" smtClean="0"/>
              <a:t>gce</a:t>
            </a:r>
            <a:endParaRPr 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9875949" y="3446917"/>
            <a:ext cx="1292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annotation: </a:t>
            </a:r>
            <a:r>
              <a:rPr lang="en-US" sz="1050" dirty="0" err="1" smtClean="0"/>
              <a:t>haproxy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896402" y="3994269"/>
            <a:ext cx="3019888" cy="414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Ingress</a:t>
            </a:r>
            <a:r>
              <a:rPr lang="ko-KR" altLang="en-US" sz="1400" dirty="0" smtClean="0"/>
              <a:t> </a:t>
            </a:r>
            <a:r>
              <a:rPr lang="en-US" sz="1400" dirty="0" smtClean="0"/>
              <a:t> </a:t>
            </a:r>
            <a:r>
              <a:rPr lang="en-US" sz="1200" dirty="0" smtClean="0"/>
              <a:t>(a collection of rules)</a:t>
            </a:r>
            <a:endParaRPr lang="en-US" sz="12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511700" y="1925536"/>
            <a:ext cx="0" cy="4000630"/>
          </a:xfrm>
          <a:prstGeom prst="line">
            <a:avLst/>
          </a:prstGeom>
          <a:ln>
            <a:solidFill>
              <a:schemeClr val="tx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71999" y="1012980"/>
            <a:ext cx="93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it works..:</a:t>
            </a:r>
            <a:endParaRPr lang="en-US" dirty="0"/>
          </a:p>
          <a:p>
            <a:r>
              <a:rPr lang="en-US" altLang="ko-KR" dirty="0" smtClean="0"/>
              <a:t>load balance traffic, terminate SSL, name based virtual hosting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4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Helm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13856" y="1219200"/>
            <a:ext cx="9525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wget</a:t>
            </a:r>
            <a:r>
              <a:rPr lang="en-US" dirty="0" smtClean="0"/>
              <a:t> helm client :</a:t>
            </a:r>
          </a:p>
          <a:p>
            <a:pPr lvl="1"/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storage.googleapis.com/kubernetes-helm/helm-v2.7.0-linux-amd64.tar.gz</a:t>
            </a:r>
            <a:endParaRPr lang="en-US" dirty="0" smtClean="0"/>
          </a:p>
          <a:p>
            <a:r>
              <a:rPr lang="en-US" dirty="0" smtClean="0"/>
              <a:t>2. unpack:</a:t>
            </a:r>
          </a:p>
          <a:p>
            <a:pPr lvl="1"/>
            <a:r>
              <a:rPr lang="en-US" dirty="0"/>
              <a:t>tar -</a:t>
            </a:r>
            <a:r>
              <a:rPr lang="en-US" dirty="0" err="1"/>
              <a:t>zxvf</a:t>
            </a:r>
            <a:r>
              <a:rPr lang="en-US" dirty="0"/>
              <a:t> </a:t>
            </a:r>
            <a:r>
              <a:rPr lang="en-US" dirty="0" smtClean="0"/>
              <a:t>helm-v2.0.0-linux-amd64.tgz</a:t>
            </a:r>
          </a:p>
          <a:p>
            <a:r>
              <a:rPr lang="en-US" dirty="0" smtClean="0"/>
              <a:t>3. move helm binary to location:</a:t>
            </a:r>
          </a:p>
          <a:p>
            <a:pPr lvl="1"/>
            <a:r>
              <a:rPr lang="en-US" dirty="0"/>
              <a:t>mv linux-amd64/helm /</a:t>
            </a:r>
            <a:r>
              <a:rPr lang="en-US" dirty="0" err="1"/>
              <a:t>usr</a:t>
            </a:r>
            <a:r>
              <a:rPr lang="en-US" dirty="0"/>
              <a:t>/local/bin/helm</a:t>
            </a:r>
          </a:p>
        </p:txBody>
      </p:sp>
      <p:sp>
        <p:nvSpPr>
          <p:cNvPr id="6" name="Rectangle 5"/>
          <p:cNvSpPr/>
          <p:nvPr/>
        </p:nvSpPr>
        <p:spPr>
          <a:xfrm>
            <a:off x="6760029" y="5159822"/>
            <a:ext cx="1317171" cy="653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Helm</a:t>
            </a:r>
          </a:p>
          <a:p>
            <a:pPr algn="ctr"/>
            <a:r>
              <a:rPr lang="en-US" dirty="0" smtClean="0"/>
              <a:t>(client)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556171" y="5148940"/>
            <a:ext cx="1317171" cy="653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Tiller</a:t>
            </a:r>
          </a:p>
          <a:p>
            <a:pPr algn="ctr"/>
            <a:r>
              <a:rPr lang="en-US" dirty="0" smtClean="0"/>
              <a:t>(server)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9086" y="1817915"/>
            <a:ext cx="73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Client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49086" y="3309258"/>
            <a:ext cx="79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013856" y="3170758"/>
            <a:ext cx="8458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init</a:t>
            </a:r>
            <a:r>
              <a:rPr lang="en-US" dirty="0" smtClean="0"/>
              <a:t> Tiller:</a:t>
            </a:r>
          </a:p>
          <a:p>
            <a:pPr lvl="1"/>
            <a:r>
              <a:rPr lang="en-US" dirty="0" smtClean="0"/>
              <a:t>helm </a:t>
            </a:r>
            <a:r>
              <a:rPr lang="en-US" dirty="0" err="1" smtClean="0"/>
              <a:t>init</a:t>
            </a:r>
            <a:endParaRPr lang="en-US" dirty="0"/>
          </a:p>
          <a:p>
            <a:pPr lvl="1"/>
            <a:r>
              <a:rPr lang="en-US" dirty="0" smtClean="0"/>
              <a:t>how to verify whether the helm be installed well?</a:t>
            </a:r>
          </a:p>
          <a:p>
            <a:pPr lvl="1"/>
            <a:r>
              <a:rPr lang="en-US" dirty="0" err="1" smtClean="0"/>
              <a:t>kubectl</a:t>
            </a:r>
            <a:r>
              <a:rPr lang="en-US" dirty="0" smtClean="0"/>
              <a:t> get pods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kube</a:t>
            </a:r>
            <a:r>
              <a:rPr lang="en-US" dirty="0" smtClean="0"/>
              <a:t>-system</a:t>
            </a:r>
          </a:p>
          <a:p>
            <a:r>
              <a:rPr lang="en-US" dirty="0" smtClean="0"/>
              <a:t>2. helm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7805390" y="2485235"/>
            <a:ext cx="2045617" cy="791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Namespace: kube-system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Horizontal Auto Scaling(pods) by controller in Kubernetes</a:t>
            </a:r>
            <a:endParaRPr lang="en-US" sz="2400" b="1" dirty="0"/>
          </a:p>
        </p:txBody>
      </p:sp>
      <p:sp>
        <p:nvSpPr>
          <p:cNvPr id="46" name="Arc 45"/>
          <p:cNvSpPr/>
          <p:nvPr/>
        </p:nvSpPr>
        <p:spPr>
          <a:xfrm flipH="1">
            <a:off x="4274135" y="1103246"/>
            <a:ext cx="2718713" cy="2728268"/>
          </a:xfrm>
          <a:prstGeom prst="arc">
            <a:avLst>
              <a:gd name="adj1" fmla="val 16200000"/>
              <a:gd name="adj2" fmla="val 15680292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b="1" u="sng" dirty="0" smtClean="0"/>
              <a:t>control loop</a:t>
            </a:r>
            <a:endParaRPr lang="en-US" sz="2000" b="1" u="sng" dirty="0"/>
          </a:p>
        </p:txBody>
      </p:sp>
      <p:sp>
        <p:nvSpPr>
          <p:cNvPr id="47" name="Rectangle 46"/>
          <p:cNvSpPr/>
          <p:nvPr/>
        </p:nvSpPr>
        <p:spPr>
          <a:xfrm>
            <a:off x="437280" y="2195270"/>
            <a:ext cx="2356701" cy="958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kube-controller-manager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(daemon process)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79931" y="3333926"/>
            <a:ext cx="2202270" cy="984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e.g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-object: </a:t>
            </a:r>
            <a:r>
              <a:rPr lang="en-US" sz="1100" b="1" i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horizontal auto scaler</a:t>
            </a:r>
          </a:p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-via: kube-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apiserver</a:t>
            </a:r>
            <a:endParaRPr lang="en-US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-what: regulate the state of system, </a:t>
            </a:r>
          </a:p>
          <a:p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(target utilization mean value=??)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377477" y="1551984"/>
            <a:ext cx="3626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097362" y="2112751"/>
            <a:ext cx="3626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378634" y="1293905"/>
            <a:ext cx="3626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559952" y="3068585"/>
            <a:ext cx="3626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6985" y="2215831"/>
            <a:ext cx="3626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Arc 68"/>
          <p:cNvSpPr/>
          <p:nvPr/>
        </p:nvSpPr>
        <p:spPr>
          <a:xfrm rot="5400000" flipH="1">
            <a:off x="3461552" y="2032844"/>
            <a:ext cx="257655" cy="1246802"/>
          </a:xfrm>
          <a:prstGeom prst="arc">
            <a:avLst>
              <a:gd name="adj1" fmla="val 15112955"/>
              <a:gd name="adj2" fmla="val 14420254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59970" y="2523464"/>
            <a:ext cx="646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30 secs</a:t>
            </a:r>
            <a:endParaRPr lang="en-US" sz="1050" dirty="0"/>
          </a:p>
        </p:txBody>
      </p:sp>
      <p:sp>
        <p:nvSpPr>
          <p:cNvPr id="22" name="Rectangle 21"/>
          <p:cNvSpPr/>
          <p:nvPr/>
        </p:nvSpPr>
        <p:spPr>
          <a:xfrm>
            <a:off x="3892670" y="4397930"/>
            <a:ext cx="35808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1&gt; queries: </a:t>
            </a:r>
          </a:p>
          <a:p>
            <a:r>
              <a:rPr lang="en-US" sz="12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resource(</a:t>
            </a:r>
            <a:r>
              <a:rPr lang="en-US" sz="1200" b="0" i="0" u="sng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targeted </a:t>
            </a:r>
            <a:r>
              <a:rPr lang="en-US" sz="1200" b="0" i="1" u="sng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pod</a:t>
            </a:r>
            <a:r>
              <a:rPr lang="en-US" sz="12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 utilization against the metrics</a:t>
            </a:r>
            <a:r>
              <a:rPr lang="ko-KR" altLang="en-US" sz="12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endParaRPr lang="en-US" altLang="ko-KR" sz="1200" b="0" i="0" dirty="0" smtClean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r>
              <a:rPr lang="en-US" altLang="ko-KR" sz="12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(</a:t>
            </a:r>
            <a:r>
              <a:rPr lang="en-US" sz="12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specified in each </a:t>
            </a:r>
            <a:r>
              <a:rPr lang="en-US" sz="1200" b="0" i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HorizontalPodAutoscaler</a:t>
            </a:r>
            <a:r>
              <a:rPr lang="en-US" sz="12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definition</a:t>
            </a:r>
            <a:r>
              <a:rPr lang="en-US" altLang="ko-KR" sz="12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)</a:t>
            </a:r>
            <a:endParaRPr lang="en-US" sz="1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2&gt; condition: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value &gt; specified definition</a:t>
            </a: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3&gt; execute: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scale the number of desired replicas by ratio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083481" y="2866082"/>
            <a:ext cx="1489435" cy="30413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Heapster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41059" y="3868110"/>
            <a:ext cx="161198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1200" b="0" i="0" dirty="0" smtClean="0">
                <a:solidFill>
                  <a:srgbClr val="000000"/>
                </a:solidFill>
                <a:effectLst/>
              </a:rPr>
              <a:t>replication controller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041059" y="4203144"/>
            <a:ext cx="161198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smtClean="0">
                <a:solidFill>
                  <a:srgbClr val="000000"/>
                </a:solidFill>
                <a:effectLst/>
              </a:rPr>
              <a:t>deployment</a:t>
            </a:r>
            <a:endParaRPr lang="en-US" sz="1200" b="0" i="0" dirty="0" smtClean="0">
              <a:solidFill>
                <a:srgbClr val="000000"/>
              </a:solidFill>
              <a:effectLst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8041059" y="4538178"/>
            <a:ext cx="161198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0" i="0" dirty="0" smtClean="0">
                <a:solidFill>
                  <a:srgbClr val="000000"/>
                </a:solidFill>
                <a:effectLst/>
              </a:rPr>
              <a:t>replica set</a:t>
            </a:r>
          </a:p>
        </p:txBody>
      </p:sp>
      <p:cxnSp>
        <p:nvCxnSpPr>
          <p:cNvPr id="28" name="Curved Connector 27"/>
          <p:cNvCxnSpPr>
            <a:stCxn id="13" idx="3"/>
            <a:endCxn id="24" idx="1"/>
          </p:cNvCxnSpPr>
          <p:nvPr/>
        </p:nvCxnSpPr>
        <p:spPr>
          <a:xfrm flipV="1">
            <a:off x="6082201" y="2881110"/>
            <a:ext cx="1723189" cy="9452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/>
          <p:cNvSpPr/>
          <p:nvPr/>
        </p:nvSpPr>
        <p:spPr>
          <a:xfrm>
            <a:off x="7805390" y="3477243"/>
            <a:ext cx="2045617" cy="1460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scale sub-resource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4" name="Curved Connector 83"/>
          <p:cNvCxnSpPr>
            <a:stCxn id="13" idx="3"/>
            <a:endCxn id="83" idx="1"/>
          </p:cNvCxnSpPr>
          <p:nvPr/>
        </p:nvCxnSpPr>
        <p:spPr>
          <a:xfrm>
            <a:off x="6082201" y="3826369"/>
            <a:ext cx="1723189" cy="38124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0820621" y="3987182"/>
            <a:ext cx="928463" cy="373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smtClean="0">
                <a:solidFill>
                  <a:schemeClr val="tx1"/>
                </a:solidFill>
              </a:rPr>
              <a:t>Pod</a:t>
            </a:r>
            <a:endParaRPr lang="en-US" sz="1050" i="1" dirty="0" smtClean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0723072" y="4071267"/>
            <a:ext cx="928463" cy="4088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smtClean="0">
                <a:solidFill>
                  <a:schemeClr val="tx1"/>
                </a:solidFill>
              </a:rPr>
              <a:t>Pod</a:t>
            </a:r>
            <a:endParaRPr lang="en-US" sz="1050" i="1" dirty="0" smtClean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 rot="18319544">
            <a:off x="11094177" y="355466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7805390" y="5109603"/>
            <a:ext cx="3467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 smtClean="0"/>
              <a:t>kubectl</a:t>
            </a:r>
            <a:r>
              <a:rPr lang="en-US" sz="1200" dirty="0" smtClean="0"/>
              <a:t> </a:t>
            </a:r>
            <a:r>
              <a:rPr lang="en-US" sz="1200" dirty="0" err="1" smtClean="0"/>
              <a:t>autoscale</a:t>
            </a:r>
            <a:r>
              <a:rPr lang="en-US" sz="1200" dirty="0" smtClean="0"/>
              <a:t> deployment foo </a:t>
            </a:r>
            <a:r>
              <a:rPr lang="en-US" sz="1200" b="1" dirty="0" smtClean="0">
                <a:effectLst/>
              </a:rPr>
              <a:t>--min</a:t>
            </a:r>
            <a:r>
              <a:rPr lang="en-US" sz="1200" dirty="0" smtClean="0"/>
              <a:t>=2 </a:t>
            </a:r>
            <a:r>
              <a:rPr lang="en-US" sz="1200" b="1" dirty="0" smtClean="0">
                <a:effectLst/>
              </a:rPr>
              <a:t>--max</a:t>
            </a:r>
            <a:r>
              <a:rPr lang="en-US" sz="1200" dirty="0" smtClean="0"/>
              <a:t>=10</a:t>
            </a:r>
          </a:p>
          <a:p>
            <a:r>
              <a:rPr lang="en-US" sz="1200" dirty="0" err="1" smtClean="0"/>
              <a:t>kubectl</a:t>
            </a:r>
            <a:r>
              <a:rPr lang="en-US" sz="1200" dirty="0" smtClean="0"/>
              <a:t> </a:t>
            </a:r>
            <a:r>
              <a:rPr lang="en-US" sz="1200" dirty="0" err="1" smtClean="0"/>
              <a:t>autoscale</a:t>
            </a:r>
            <a:r>
              <a:rPr lang="en-US" sz="1200" dirty="0" smtClean="0"/>
              <a:t> </a:t>
            </a:r>
            <a:r>
              <a:rPr lang="en-US" sz="1200" dirty="0" err="1" smtClean="0"/>
              <a:t>rc</a:t>
            </a:r>
            <a:r>
              <a:rPr lang="en-US" sz="1200" dirty="0" smtClean="0"/>
              <a:t> foo </a:t>
            </a:r>
            <a:r>
              <a:rPr lang="en-US" sz="1200" b="1" dirty="0" smtClean="0">
                <a:effectLst/>
              </a:rPr>
              <a:t>--max</a:t>
            </a:r>
            <a:r>
              <a:rPr lang="en-US" sz="1200" dirty="0" smtClean="0"/>
              <a:t>=5 </a:t>
            </a:r>
            <a:r>
              <a:rPr lang="en-US" sz="1200" b="1" dirty="0" smtClean="0">
                <a:effectLst/>
              </a:rPr>
              <a:t>--</a:t>
            </a:r>
            <a:r>
              <a:rPr lang="en-US" sz="1200" b="1" dirty="0" err="1" smtClean="0">
                <a:effectLst/>
              </a:rPr>
              <a:t>cpu</a:t>
            </a:r>
            <a:r>
              <a:rPr lang="en-US" sz="1200" b="1" dirty="0" smtClean="0">
                <a:effectLst/>
              </a:rPr>
              <a:t>-percent</a:t>
            </a:r>
            <a:r>
              <a:rPr lang="en-US" sz="1200" dirty="0" smtClean="0"/>
              <a:t>=80</a:t>
            </a:r>
            <a:endParaRPr lang="en-US" sz="1200" dirty="0"/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048" y="5960613"/>
            <a:ext cx="7658100" cy="635000"/>
          </a:xfrm>
          <a:prstGeom prst="rect">
            <a:avLst/>
          </a:prstGeom>
        </p:spPr>
      </p:pic>
      <p:sp>
        <p:nvSpPr>
          <p:cNvPr id="101" name="Triangle 100"/>
          <p:cNvSpPr/>
          <p:nvPr/>
        </p:nvSpPr>
        <p:spPr>
          <a:xfrm rot="5400000">
            <a:off x="10015971" y="4130758"/>
            <a:ext cx="609334" cy="204697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935650" y="4048440"/>
            <a:ext cx="81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7473491" y="173360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/>
              <a:t>TargetNumOfPods</a:t>
            </a:r>
            <a:r>
              <a:rPr lang="en-US" sz="1200" dirty="0" smtClean="0"/>
              <a:t> = ceil(sum(</a:t>
            </a:r>
            <a:r>
              <a:rPr lang="en-US" sz="1200" dirty="0" err="1" smtClean="0"/>
              <a:t>CurrentPodsCPUUtilization</a:t>
            </a:r>
            <a:r>
              <a:rPr lang="en-US" sz="1200" dirty="0" smtClean="0"/>
              <a:t>) / Target)</a:t>
            </a:r>
          </a:p>
          <a:p>
            <a:r>
              <a:rPr lang="en-US" sz="1200" dirty="0" smtClean="0"/>
              <a:t>10% tolerance (Scale out,  Scale in)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21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4446806" y="5026724"/>
            <a:ext cx="1562755" cy="77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559185" y="4460776"/>
            <a:ext cx="1083942" cy="19106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9808512" y="4841751"/>
            <a:ext cx="1739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808512" y="5416786"/>
            <a:ext cx="1739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808512" y="5982395"/>
            <a:ext cx="1739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 flipV="1">
            <a:off x="829559" y="3183096"/>
            <a:ext cx="181655" cy="1746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StatefulSet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199299" y="3538677"/>
            <a:ext cx="1562755" cy="77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VolumeClaim</a:t>
            </a:r>
            <a:endParaRPr lang="en-US" sz="1100" i="1" dirty="0" smtClean="0">
              <a:solidFill>
                <a:schemeClr val="tx1"/>
              </a:solidFill>
            </a:endParaRPr>
          </a:p>
          <a:p>
            <a:pPr algn="ctr"/>
            <a:r>
              <a:rPr lang="en-US" sz="1100" i="1" u="sng" dirty="0" smtClean="0">
                <a:solidFill>
                  <a:schemeClr val="tx1"/>
                </a:solidFill>
              </a:rPr>
              <a:t>(Name</a:t>
            </a:r>
            <a:r>
              <a:rPr lang="en-US" sz="1000" i="1" u="sng" dirty="0">
                <a:solidFill>
                  <a:schemeClr val="tx1"/>
                </a:solidFill>
              </a:rPr>
              <a:t> </a:t>
            </a:r>
            <a:r>
              <a:rPr lang="en-US" sz="1200" i="1" u="sng" dirty="0" smtClean="0">
                <a:solidFill>
                  <a:schemeClr val="tx1"/>
                </a:solidFill>
              </a:rPr>
              <a:t>web)</a:t>
            </a:r>
            <a:endParaRPr lang="en-US" sz="1200" i="1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99299" y="4364610"/>
            <a:ext cx="1562755" cy="77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1200" i="1" u="sng" dirty="0" smtClean="0">
                <a:solidFill>
                  <a:schemeClr val="tx1"/>
                </a:solidFill>
              </a:rPr>
              <a:t>(name www, Replicas=3)</a:t>
            </a:r>
            <a:endParaRPr lang="en-US" sz="1200" i="1" u="sng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99299" y="5190543"/>
            <a:ext cx="1562755" cy="77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Ordinal No</a:t>
            </a:r>
          </a:p>
          <a:p>
            <a:pPr algn="ctr"/>
            <a:r>
              <a:rPr lang="en-US" sz="1100" i="1" u="sng" dirty="0" smtClean="0">
                <a:solidFill>
                  <a:schemeClr val="tx1"/>
                </a:solidFill>
              </a:rPr>
              <a:t>(0..#)</a:t>
            </a:r>
            <a:endParaRPr lang="en-US" sz="1100" i="1" u="sng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41962" y="2404215"/>
            <a:ext cx="4069784" cy="399005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12" idx="0"/>
            <a:endCxn id="6" idx="1"/>
          </p:cNvCxnSpPr>
          <p:nvPr/>
        </p:nvCxnSpPr>
        <p:spPr>
          <a:xfrm rot="16200000" flipH="1">
            <a:off x="774682" y="3503460"/>
            <a:ext cx="570322" cy="27891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" idx="0"/>
            <a:endCxn id="7" idx="1"/>
          </p:cNvCxnSpPr>
          <p:nvPr/>
        </p:nvCxnSpPr>
        <p:spPr>
          <a:xfrm rot="16200000" flipH="1">
            <a:off x="361716" y="3916426"/>
            <a:ext cx="1396255" cy="27891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2" idx="0"/>
            <a:endCxn id="8" idx="1"/>
          </p:cNvCxnSpPr>
          <p:nvPr/>
        </p:nvCxnSpPr>
        <p:spPr>
          <a:xfrm rot="16200000" flipH="1">
            <a:off x="-51251" y="4329393"/>
            <a:ext cx="2222188" cy="27891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46807" y="2720442"/>
            <a:ext cx="1562755" cy="778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VolumeClaim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01799" y="2720442"/>
            <a:ext cx="1562755" cy="77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StorageClass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41215" y="-3835"/>
            <a:ext cx="2829585" cy="778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tx1"/>
                </a:solidFill>
              </a:rPr>
              <a:t>Statefulset is a combination of</a:t>
            </a:r>
            <a:endParaRPr lang="en-US" sz="1600" i="1" u="sng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>
            <a:off x="6009562" y="3109842"/>
            <a:ext cx="492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561579" y="2402832"/>
            <a:ext cx="2477207" cy="141402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200" b="1" i="1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726577" y="2508841"/>
            <a:ext cx="2161382" cy="554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smtClean="0">
                <a:solidFill>
                  <a:schemeClr val="tx1"/>
                </a:solidFill>
              </a:rPr>
              <a:t>Storage</a:t>
            </a:r>
            <a:endParaRPr lang="en-US" sz="1600" b="1" i="1" dirty="0" smtClean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726577" y="3187564"/>
            <a:ext cx="2161382" cy="5541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smtClean="0">
                <a:solidFill>
                  <a:schemeClr val="tx1"/>
                </a:solidFill>
              </a:rPr>
              <a:t>Storage</a:t>
            </a:r>
            <a:endParaRPr lang="en-US" sz="1600" b="1" i="1" dirty="0" smtClean="0">
              <a:solidFill>
                <a:schemeClr val="tx1"/>
              </a:solidFill>
            </a:endParaRPr>
          </a:p>
        </p:txBody>
      </p:sp>
      <p:sp>
        <p:nvSpPr>
          <p:cNvPr id="38" name="Can 37"/>
          <p:cNvSpPr/>
          <p:nvPr/>
        </p:nvSpPr>
        <p:spPr>
          <a:xfrm>
            <a:off x="9949992" y="2587927"/>
            <a:ext cx="857839" cy="396017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39" name="Can 38"/>
          <p:cNvSpPr/>
          <p:nvPr/>
        </p:nvSpPr>
        <p:spPr>
          <a:xfrm>
            <a:off x="9949992" y="3253645"/>
            <a:ext cx="857839" cy="403178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NFS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5431536" y="144011"/>
            <a:ext cx="844963" cy="4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smtClean="0">
                <a:solidFill>
                  <a:schemeClr val="tx1"/>
                </a:solidFill>
              </a:rPr>
              <a:t>Service</a:t>
            </a:r>
            <a:endParaRPr lang="en-US" sz="1600" b="1" i="1" dirty="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36811" y="144011"/>
            <a:ext cx="1317886" cy="44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VolumeClaim</a:t>
            </a:r>
          </a:p>
        </p:txBody>
      </p:sp>
      <p:sp>
        <p:nvSpPr>
          <p:cNvPr id="44" name="Cross 43"/>
          <p:cNvSpPr/>
          <p:nvPr/>
        </p:nvSpPr>
        <p:spPr>
          <a:xfrm>
            <a:off x="6319443" y="281357"/>
            <a:ext cx="174423" cy="169682"/>
          </a:xfrm>
          <a:prstGeom prst="plus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809822" y="6088120"/>
            <a:ext cx="19623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u="sng" dirty="0" smtClean="0">
                <a:solidFill>
                  <a:srgbClr val="C00000"/>
                </a:solidFill>
              </a:rPr>
              <a:t>(</a:t>
            </a:r>
            <a:r>
              <a:rPr lang="en-US" b="1" i="1" u="sng" smtClean="0">
                <a:solidFill>
                  <a:srgbClr val="C00000"/>
                </a:solidFill>
              </a:rPr>
              <a:t>ex: www-web-#n)</a:t>
            </a:r>
            <a:endParaRPr lang="en-US" b="1" i="1" u="sng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30" idx="3"/>
            <a:endCxn id="34" idx="1"/>
          </p:cNvCxnSpPr>
          <p:nvPr/>
        </p:nvCxnSpPr>
        <p:spPr>
          <a:xfrm>
            <a:off x="8064554" y="3109842"/>
            <a:ext cx="497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8651161" y="4564653"/>
            <a:ext cx="928463" cy="53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Pod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(web-0)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725819" y="4564653"/>
            <a:ext cx="1239548" cy="531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Volume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(www-web-0)</a:t>
            </a:r>
          </a:p>
        </p:txBody>
      </p:sp>
      <p:cxnSp>
        <p:nvCxnSpPr>
          <p:cNvPr id="62" name="Straight Connector 61"/>
          <p:cNvCxnSpPr>
            <a:stCxn id="54" idx="3"/>
            <a:endCxn id="58" idx="1"/>
          </p:cNvCxnSpPr>
          <p:nvPr/>
        </p:nvCxnSpPr>
        <p:spPr>
          <a:xfrm>
            <a:off x="9579624" y="4830601"/>
            <a:ext cx="146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651161" y="5150178"/>
            <a:ext cx="928463" cy="53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Pod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(web-0)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725819" y="5150178"/>
            <a:ext cx="1239548" cy="531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Volume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(www-web-0)</a:t>
            </a:r>
          </a:p>
        </p:txBody>
      </p:sp>
      <p:cxnSp>
        <p:nvCxnSpPr>
          <p:cNvPr id="65" name="Straight Connector 64"/>
          <p:cNvCxnSpPr>
            <a:stCxn id="63" idx="3"/>
            <a:endCxn id="64" idx="1"/>
          </p:cNvCxnSpPr>
          <p:nvPr/>
        </p:nvCxnSpPr>
        <p:spPr>
          <a:xfrm>
            <a:off x="9579624" y="5416126"/>
            <a:ext cx="146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651161" y="5728674"/>
            <a:ext cx="928463" cy="5318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Pod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(web-0)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725819" y="5728674"/>
            <a:ext cx="1239548" cy="5318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i="1" dirty="0" smtClean="0">
                <a:solidFill>
                  <a:schemeClr val="tx1"/>
                </a:solidFill>
              </a:rPr>
              <a:t>Volume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(www-web-0)</a:t>
            </a:r>
          </a:p>
        </p:txBody>
      </p:sp>
      <p:cxnSp>
        <p:nvCxnSpPr>
          <p:cNvPr id="68" name="Straight Connector 67"/>
          <p:cNvCxnSpPr>
            <a:stCxn id="66" idx="3"/>
            <a:endCxn id="67" idx="1"/>
          </p:cNvCxnSpPr>
          <p:nvPr/>
        </p:nvCxnSpPr>
        <p:spPr>
          <a:xfrm>
            <a:off x="9579624" y="5994622"/>
            <a:ext cx="146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547833" y="2154292"/>
            <a:ext cx="1" cy="4419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1045818" y="2572355"/>
            <a:ext cx="504410" cy="3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1036391" y="3552743"/>
            <a:ext cx="504410" cy="3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ame 80"/>
          <p:cNvSpPr/>
          <p:nvPr/>
        </p:nvSpPr>
        <p:spPr>
          <a:xfrm>
            <a:off x="489067" y="2346461"/>
            <a:ext cx="2603842" cy="4226917"/>
          </a:xfrm>
          <a:prstGeom prst="frame">
            <a:avLst>
              <a:gd name="adj1" fmla="val 6346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>
            <a:stCxn id="49" idx="3"/>
            <a:endCxn id="91" idx="1"/>
          </p:cNvCxnSpPr>
          <p:nvPr/>
        </p:nvCxnSpPr>
        <p:spPr>
          <a:xfrm>
            <a:off x="6009561" y="5416124"/>
            <a:ext cx="254962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92153" y="894265"/>
            <a:ext cx="3770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Stable, unique network identifiers</a:t>
            </a:r>
          </a:p>
          <a:p>
            <a:r>
              <a:rPr lang="en-US" sz="1200" dirty="0" smtClean="0"/>
              <a:t>Stable, persistent storage</a:t>
            </a:r>
          </a:p>
          <a:p>
            <a:r>
              <a:rPr lang="en-US" sz="1200" dirty="0" smtClean="0"/>
              <a:t>Ordered, graceful deployment and scaling</a:t>
            </a:r>
          </a:p>
          <a:p>
            <a:r>
              <a:rPr lang="en-US" sz="1200" dirty="0" smtClean="0"/>
              <a:t>Ordered, graceful deletion and termination</a:t>
            </a:r>
          </a:p>
          <a:p>
            <a:r>
              <a:rPr lang="en-US" sz="1200" dirty="0" smtClean="0"/>
              <a:t>Ordered, automated rolling updates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829559" y="2578955"/>
            <a:ext cx="1932495" cy="7788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rgbClr val="0070C0"/>
                </a:solidFill>
              </a:rPr>
              <a:t>Statefulset</a:t>
            </a:r>
            <a:endParaRPr lang="en-US" sz="1600" i="1" u="sng" dirty="0">
              <a:solidFill>
                <a:srgbClr val="0070C0"/>
              </a:solidFill>
            </a:endParaRPr>
          </a:p>
        </p:txBody>
      </p:sp>
      <p:cxnSp>
        <p:nvCxnSpPr>
          <p:cNvPr id="108" name="Elbow Connector 107"/>
          <p:cNvCxnSpPr>
            <a:stCxn id="4" idx="3"/>
            <a:endCxn id="9" idx="1"/>
          </p:cNvCxnSpPr>
          <p:nvPr/>
        </p:nvCxnSpPr>
        <p:spPr>
          <a:xfrm>
            <a:off x="2762054" y="2968355"/>
            <a:ext cx="1479908" cy="143088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4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Persistent Volume</a:t>
            </a:r>
            <a:endParaRPr lang="en-US" sz="2400" b="1" dirty="0"/>
          </a:p>
        </p:txBody>
      </p:sp>
      <p:sp>
        <p:nvSpPr>
          <p:cNvPr id="47" name="Rectangle 46"/>
          <p:cNvSpPr/>
          <p:nvPr/>
        </p:nvSpPr>
        <p:spPr>
          <a:xfrm>
            <a:off x="1761584" y="4465504"/>
            <a:ext cx="3472568" cy="958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tx1"/>
                </a:solidFill>
              </a:rPr>
              <a:t>Structured / Semi-structured Data</a:t>
            </a:r>
          </a:p>
          <a:p>
            <a:r>
              <a:rPr lang="en-US" sz="1600" b="1" i="1" dirty="0" smtClean="0">
                <a:solidFill>
                  <a:schemeClr val="tx1"/>
                </a:solidFill>
              </a:rPr>
              <a:t>Relational and transactional data</a:t>
            </a:r>
          </a:p>
          <a:p>
            <a:r>
              <a:rPr lang="en-US" sz="1600" b="1" i="1" dirty="0" smtClean="0">
                <a:solidFill>
                  <a:schemeClr val="tx1"/>
                </a:solidFill>
              </a:rPr>
              <a:t>Searchable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922163" y="4465504"/>
            <a:ext cx="3472568" cy="958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 smtClean="0">
                <a:solidFill>
                  <a:schemeClr val="tx1"/>
                </a:solidFill>
              </a:rPr>
              <a:t>Unstructured Data</a:t>
            </a:r>
          </a:p>
          <a:p>
            <a:r>
              <a:rPr lang="en-US" sz="1600" b="1" i="1" dirty="0" smtClean="0">
                <a:solidFill>
                  <a:schemeClr val="tx1"/>
                </a:solidFill>
              </a:rPr>
              <a:t>Image, Video, Audio, Documents</a:t>
            </a:r>
          </a:p>
          <a:p>
            <a:r>
              <a:rPr lang="en-US" sz="1600" b="1" i="1" dirty="0" smtClean="0">
                <a:solidFill>
                  <a:schemeClr val="tx1"/>
                </a:solidFill>
              </a:rPr>
              <a:t>Long term storage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96073" y="1681134"/>
            <a:ext cx="14035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ElasticSearch</a:t>
            </a:r>
            <a:endParaRPr lang="en-US" dirty="0" smtClean="0"/>
          </a:p>
          <a:p>
            <a:r>
              <a:rPr lang="en-US" dirty="0" smtClean="0"/>
              <a:t>Cassandra</a:t>
            </a:r>
          </a:p>
          <a:p>
            <a:r>
              <a:rPr lang="en-US" dirty="0" smtClean="0"/>
              <a:t>PostgreSQL</a:t>
            </a:r>
          </a:p>
          <a:p>
            <a:r>
              <a:rPr lang="en-US" dirty="0" err="1" smtClean="0"/>
              <a:t>redis</a:t>
            </a:r>
            <a:endParaRPr lang="en-US" dirty="0" smtClean="0"/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smtClean="0"/>
              <a:t>MySQL</a:t>
            </a:r>
          </a:p>
          <a:p>
            <a:r>
              <a:rPr lang="en-US" dirty="0" err="1" smtClean="0"/>
              <a:t>riak</a:t>
            </a:r>
            <a:endParaRPr lang="en-US" dirty="0" smtClean="0"/>
          </a:p>
          <a:p>
            <a:r>
              <a:rPr lang="en-US" dirty="0" err="1" smtClean="0"/>
              <a:t>etcd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157156" y="2271182"/>
            <a:ext cx="1002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just file</a:t>
            </a:r>
          </a:p>
          <a:p>
            <a:r>
              <a:rPr lang="en-US" dirty="0" smtClean="0"/>
              <a:t>raw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0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364" y="131673"/>
            <a:ext cx="1181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DNS</a:t>
            </a:r>
            <a:endParaRPr lang="en-US" sz="2400" b="1" dirty="0"/>
          </a:p>
        </p:txBody>
      </p:sp>
      <p:sp>
        <p:nvSpPr>
          <p:cNvPr id="3" name="Frame 2"/>
          <p:cNvSpPr/>
          <p:nvPr/>
        </p:nvSpPr>
        <p:spPr>
          <a:xfrm>
            <a:off x="1343135" y="1723697"/>
            <a:ext cx="2603842" cy="2904269"/>
          </a:xfrm>
          <a:prstGeom prst="frame">
            <a:avLst>
              <a:gd name="adj1" fmla="val 634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Internal Naming 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 Kubernetes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SkyDNS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8076803" y="1734097"/>
            <a:ext cx="2603842" cy="2904269"/>
          </a:xfrm>
          <a:prstGeom prst="frame">
            <a:avLst>
              <a:gd name="adj1" fmla="val 6346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External Naming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CoreDNS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0534" y="4966637"/>
            <a:ext cx="157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Internal(Good)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04639" y="4977037"/>
            <a:ext cx="314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External(need to be developed)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946977" y="2704194"/>
            <a:ext cx="4129826" cy="1040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318872" y="2358189"/>
            <a:ext cx="1386037" cy="6357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Ingress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Controller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946977" y="3907352"/>
            <a:ext cx="4129826" cy="1040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18872" y="3589457"/>
            <a:ext cx="1386037" cy="6357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NodePort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914" y="789185"/>
            <a:ext cx="175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KubeDNS</a:t>
            </a:r>
            <a:r>
              <a:rPr lang="en-US" dirty="0" smtClean="0"/>
              <a:t>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32603</TotalTime>
  <Words>1359</Words>
  <Application>Microsoft Macintosh PowerPoint</Application>
  <PresentationFormat>Widescreen</PresentationFormat>
  <Paragraphs>478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Calibri Light</vt:lpstr>
      <vt:lpstr>Mangal</vt:lpstr>
      <vt:lpstr>맑은 고딕</vt:lpstr>
      <vt:lpstr>Arial</vt:lpstr>
      <vt:lpstr>Office Theme</vt:lpstr>
      <vt:lpstr>Types of K8S &amp; Noticeable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202</cp:revision>
  <cp:lastPrinted>2017-10-28T08:03:52Z</cp:lastPrinted>
  <dcterms:created xsi:type="dcterms:W3CDTF">2017-09-28T00:39:19Z</dcterms:created>
  <dcterms:modified xsi:type="dcterms:W3CDTF">2018-02-01T03:28:21Z</dcterms:modified>
</cp:coreProperties>
</file>