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  <p:embeddedFont>
      <p:font typeface="Proxima Nova Semibold"/>
      <p:regular r:id="rId40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j33rYrFgCxbdDM68gLbh5ltgxL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regular.fntdata"/><Relationship Id="rId20" Type="http://schemas.openxmlformats.org/officeDocument/2006/relationships/slide" Target="slides/slide16.xml"/><Relationship Id="rId42" Type="http://schemas.openxmlformats.org/officeDocument/2006/relationships/font" Target="fonts/ProximaNovaSemibold-boldItalic.fntdata"/><Relationship Id="rId41" Type="http://schemas.openxmlformats.org/officeDocument/2006/relationships/font" Target="fonts/ProximaNovaSemibold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roximaNova-bold.fntdata"/><Relationship Id="rId14" Type="http://schemas.openxmlformats.org/officeDocument/2006/relationships/slide" Target="slides/slide10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3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2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1abe379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91abe379e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1abe379e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91abe379ee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1abe379e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91abe379e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1abe379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91abe379ee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1abe379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91abe379e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1abe379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91abe379e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1abe379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91abe379e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1abe379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91abe379e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24ffbf87914_0_54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24ffbf87914_0_54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g24ffbf87914_0_54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24ffbf87914_0_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ffbf87914_0_9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4ffbf87914_0_93"/>
          <p:cNvSpPr txBox="1"/>
          <p:nvPr>
            <p:ph hasCustomPrompt="1" type="title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Google Shape;51;g24ffbf87914_0_93"/>
          <p:cNvSpPr txBox="1"/>
          <p:nvPr>
            <p:ph idx="1" type="body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24ffbf87914_0_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ffbf87914_0_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g24ffbf87914_0_59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24ffbf87914_0_59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24ffbf87914_0_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4ffbf87914_0_63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24ffbf87914_0_6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24ffbf87914_0_6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g24ffbf87914_0_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4ffbf87914_0_6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24ffbf87914_0_6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24ffbf87914_0_6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24ffbf87914_0_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ffbf87914_0_7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g24ffbf87914_0_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4ffbf87914_0_7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24ffbf87914_0_7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24ffbf87914_0_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ffbf87914_0_80"/>
          <p:cNvSpPr txBox="1"/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7" name="Google Shape;37;g24ffbf87914_0_8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4ffbf87914_0_83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24ffbf87914_0_83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24ffbf87914_0_83"/>
          <p:cNvSpPr txBox="1"/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24ffbf87914_0_83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24ffbf87914_0_8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24ffbf87914_0_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4ffbf87914_0_90"/>
          <p:cNvSpPr txBox="1"/>
          <p:nvPr>
            <p:ph idx="1" type="body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7" name="Google Shape;47;g24ffbf87914_0_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ffbf87914_0_5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g24ffbf87914_0_5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24ffbf87914_0_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42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0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3.png"/><Relationship Id="rId7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hotonengine.com/ko-kr" TargetMode="External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8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52.png"/><Relationship Id="rId5" Type="http://schemas.openxmlformats.org/officeDocument/2006/relationships/image" Target="../media/image5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ssetstore.unity.com/packages/tools/network/pun-2-free-119922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유니티 개발의 집중 트랙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1381747" y="879566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Unity Game Client Development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2216331" y="2834750"/>
            <a:ext cx="7759337" cy="11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Network 게임 구현</a:t>
            </a:r>
            <a:endParaRPr sz="4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1abe379ee_0_29"/>
          <p:cNvSpPr/>
          <p:nvPr/>
        </p:nvSpPr>
        <p:spPr>
          <a:xfrm>
            <a:off x="419450" y="302004"/>
            <a:ext cx="7897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캐릭터움직임 ( NetworkPlayerController )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3" name="Google Shape;143;g291abe379ee_0_29"/>
          <p:cNvSpPr txBox="1"/>
          <p:nvPr/>
        </p:nvSpPr>
        <p:spPr>
          <a:xfrm>
            <a:off x="937000" y="1124825"/>
            <a:ext cx="10326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앞 뒤 좌 우 움직임 - WASD - Input Manager 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회전 - Mouse X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점프 - Space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마우스 커서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총알 발사 - Mouse Left Button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1abe379ee_0_39"/>
          <p:cNvSpPr/>
          <p:nvPr/>
        </p:nvSpPr>
        <p:spPr>
          <a:xfrm>
            <a:off x="419450" y="302004"/>
            <a:ext cx="7897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총알 발사</a:t>
            </a: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( WeaponController )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9" name="Google Shape;149;g291abe379ee_0_39"/>
          <p:cNvSpPr txBox="1"/>
          <p:nvPr/>
        </p:nvSpPr>
        <p:spPr>
          <a:xfrm>
            <a:off x="937000" y="1124825"/>
            <a:ext cx="1032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총알 프리팹 설정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발사 위치 설정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총알 관리 자료구조 - List&lt;GameObject&gt; bulletList = new List&lt;GameObject&gt;();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발사 함수 구현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1abe379ee_0_44"/>
          <p:cNvSpPr/>
          <p:nvPr/>
        </p:nvSpPr>
        <p:spPr>
          <a:xfrm>
            <a:off x="419450" y="302004"/>
            <a:ext cx="7897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총알 관련 ( Bullet )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5" name="Google Shape;155;g291abe379ee_0_44"/>
          <p:cNvSpPr txBox="1"/>
          <p:nvPr/>
        </p:nvSpPr>
        <p:spPr>
          <a:xfrm>
            <a:off x="937000" y="1124825"/>
            <a:ext cx="10326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움직임 구현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충돌 확인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1abe379ee_0_54"/>
          <p:cNvSpPr/>
          <p:nvPr/>
        </p:nvSpPr>
        <p:spPr>
          <a:xfrm>
            <a:off x="419450" y="302004"/>
            <a:ext cx="7897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 서버 접속을 위한 UI 구성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1" name="Google Shape;161;g291abe379ee_0_54"/>
          <p:cNvSpPr txBox="1"/>
          <p:nvPr/>
        </p:nvSpPr>
        <p:spPr>
          <a:xfrm>
            <a:off x="937000" y="1124825"/>
            <a:ext cx="10326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UI Manager 생성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Canvas - Canvas Scaler - 1920 * 1080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Image (RoomSetting) - W : 660 H : 800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Image (NickName) - InputField 추가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Image (State)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Image (Start) - Button 추가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게임 코드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780" y="2366270"/>
            <a:ext cx="1619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2439" y="2356746"/>
            <a:ext cx="8382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/>
          <p:nvPr/>
        </p:nvSpPr>
        <p:spPr>
          <a:xfrm>
            <a:off x="419450" y="1812386"/>
            <a:ext cx="1880410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스크립트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5961780" y="1814645"/>
            <a:ext cx="2875601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리소스 [Resources 폴더]</a:t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9242439" y="1807623"/>
            <a:ext cx="1619250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프리팹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450" y="2366271"/>
            <a:ext cx="53054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419450" y="3305489"/>
            <a:ext cx="39957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매니저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PhotonManager : 포톤 서버 접속 관리 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NetworkGameManager : 게임 플레이 관리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컨트롤러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NetworkPlayerController : 플레이어 관리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WeaponController : 무기 관리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프리팹 제어 및 기타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CameraFollow : 카메라 따라오기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Bullet : 총알 관리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Gizmo View : 기즈모 출력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0564" y="3634480"/>
            <a:ext cx="6672243" cy="295338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/>
          <p:nvPr/>
        </p:nvSpPr>
        <p:spPr>
          <a:xfrm>
            <a:off x="5151164" y="3820519"/>
            <a:ext cx="1467349" cy="74277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5151163" y="4602864"/>
            <a:ext cx="1467349" cy="3713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6884883" y="4053404"/>
            <a:ext cx="8547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환경 구성</a:t>
            </a:r>
            <a:endParaRPr sz="12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5457476" y="5111171"/>
            <a:ext cx="10086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매니저 구성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 스크립트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3100523"/>
            <a:ext cx="4616888" cy="176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450" y="1729295"/>
            <a:ext cx="2828925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8"/>
          <p:cNvCxnSpPr/>
          <p:nvPr/>
        </p:nvCxnSpPr>
        <p:spPr>
          <a:xfrm>
            <a:off x="1079863" y="2499360"/>
            <a:ext cx="992777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8"/>
          <p:cNvSpPr/>
          <p:nvPr/>
        </p:nvSpPr>
        <p:spPr>
          <a:xfrm>
            <a:off x="1729409" y="2657388"/>
            <a:ext cx="209006" cy="40086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833912" y="4118965"/>
            <a:ext cx="13163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콜백함수로 전환</a:t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3143872" y="4057032"/>
            <a:ext cx="209006" cy="40086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419450" y="3068508"/>
            <a:ext cx="1897030" cy="44104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2727894" y="3633562"/>
            <a:ext cx="1147420" cy="25942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2727894" y="4554168"/>
            <a:ext cx="2148906" cy="25942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5147563" y="1180968"/>
            <a:ext cx="6643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포톤의 연결방법 : 관련 클래스 PhotonNetwork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 Semibold"/>
              <a:buAutoNum type="arabicPeriod"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Server 접속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 Semibold"/>
              <a:buAutoNum type="arabicPeriod"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Lobby 접속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roxima Nova Semibold"/>
              <a:buAutoNum type="arabicPeriod"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Room 접속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네트워크 연결에 필요가 되는 기능들은 Photon 서버의 Id가 담당하고 있다.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5385532" y="5687886"/>
            <a:ext cx="1880410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클라이언트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7776035" y="5687886"/>
            <a:ext cx="1880410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클라이언트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9910354" y="5687886"/>
            <a:ext cx="1880410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클라이언트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7519851" y="3355304"/>
            <a:ext cx="1880410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서버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9400261" y="3204684"/>
            <a:ext cx="2829463" cy="889052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 클라우드에서 대여를 하고 있으므로, 홈페이지에서 관리가 가능하다.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5385532" y="6266115"/>
            <a:ext cx="2829463" cy="31722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유니티로 빌드한 프로그램</a:t>
            </a:r>
            <a:endParaRPr/>
          </a:p>
        </p:txBody>
      </p:sp>
      <p:cxnSp>
        <p:nvCxnSpPr>
          <p:cNvPr id="202" name="Google Shape;202;p8"/>
          <p:cNvCxnSpPr>
            <a:stCxn id="203" idx="0"/>
            <a:endCxn id="199" idx="2"/>
          </p:cNvCxnSpPr>
          <p:nvPr/>
        </p:nvCxnSpPr>
        <p:spPr>
          <a:xfrm flipH="1" rot="10800000">
            <a:off x="7020527" y="3755357"/>
            <a:ext cx="1439400" cy="25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8"/>
          <p:cNvCxnSpPr>
            <a:stCxn id="198" idx="0"/>
            <a:endCxn id="199" idx="2"/>
          </p:cNvCxnSpPr>
          <p:nvPr/>
        </p:nvCxnSpPr>
        <p:spPr>
          <a:xfrm rot="10800000">
            <a:off x="8460159" y="3755286"/>
            <a:ext cx="2390400" cy="193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8"/>
          <p:cNvSpPr/>
          <p:nvPr/>
        </p:nvSpPr>
        <p:spPr>
          <a:xfrm>
            <a:off x="6381873" y="4013957"/>
            <a:ext cx="1277307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Lobby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5594073" y="4650866"/>
            <a:ext cx="1277307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Room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206" name="Google Shape;206;p8"/>
          <p:cNvCxnSpPr>
            <a:stCxn id="203" idx="2"/>
            <a:endCxn id="205" idx="0"/>
          </p:cNvCxnSpPr>
          <p:nvPr/>
        </p:nvCxnSpPr>
        <p:spPr>
          <a:xfrm flipH="1">
            <a:off x="6232727" y="4414067"/>
            <a:ext cx="787800" cy="23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8"/>
          <p:cNvSpPr/>
          <p:nvPr/>
        </p:nvSpPr>
        <p:spPr>
          <a:xfrm>
            <a:off x="7242506" y="4650866"/>
            <a:ext cx="1277307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Room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208" name="Google Shape;208;p8"/>
          <p:cNvCxnSpPr>
            <a:stCxn id="203" idx="2"/>
            <a:endCxn id="207" idx="0"/>
          </p:cNvCxnSpPr>
          <p:nvPr/>
        </p:nvCxnSpPr>
        <p:spPr>
          <a:xfrm>
            <a:off x="7020527" y="4414067"/>
            <a:ext cx="860700" cy="23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8"/>
          <p:cNvCxnSpPr>
            <a:stCxn id="196" idx="0"/>
            <a:endCxn id="205" idx="2"/>
          </p:cNvCxnSpPr>
          <p:nvPr/>
        </p:nvCxnSpPr>
        <p:spPr>
          <a:xfrm rot="10800000">
            <a:off x="6232737" y="5050986"/>
            <a:ext cx="93000" cy="63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8"/>
          <p:cNvCxnSpPr>
            <a:stCxn id="197" idx="0"/>
            <a:endCxn id="205" idx="2"/>
          </p:cNvCxnSpPr>
          <p:nvPr/>
        </p:nvCxnSpPr>
        <p:spPr>
          <a:xfrm rot="10800000">
            <a:off x="6232840" y="5050986"/>
            <a:ext cx="2483400" cy="63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1" name="Google Shape;21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848" y="5180002"/>
            <a:ext cx="4704736" cy="115474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/>
          <p:nvPr/>
        </p:nvSpPr>
        <p:spPr>
          <a:xfrm>
            <a:off x="416848" y="6397384"/>
            <a:ext cx="2829463" cy="31722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※ 초기 세팅 방법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Photon Manager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 접속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419450" y="1837491"/>
            <a:ext cx="1277307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Server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419449" y="3462569"/>
            <a:ext cx="1277307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Lobby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5235241" y="1836989"/>
            <a:ext cx="1277307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Room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2488749"/>
            <a:ext cx="3940901" cy="72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450" y="4187729"/>
            <a:ext cx="3940902" cy="177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5241" y="2488749"/>
            <a:ext cx="5642553" cy="128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35241" y="4024187"/>
            <a:ext cx="5642552" cy="147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/>
          <p:nvPr/>
        </p:nvSpPr>
        <p:spPr>
          <a:xfrm>
            <a:off x="5235241" y="5647776"/>
            <a:ext cx="5642552" cy="31722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※ 접속 실패 시 자동으로 생성되도록 한다.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Photon Manager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Package의 Photon Network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419450" y="1837491"/>
            <a:ext cx="1277307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Server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2416481"/>
            <a:ext cx="4412113" cy="33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7046" y="2416481"/>
            <a:ext cx="5118269" cy="86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7046" y="3429000"/>
            <a:ext cx="5112266" cy="14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/>
          <p:nvPr/>
        </p:nvSpPr>
        <p:spPr>
          <a:xfrm>
            <a:off x="6377046" y="1837491"/>
            <a:ext cx="1277307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Lobby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5253699" y="3744995"/>
            <a:ext cx="701211" cy="2792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Photon Manager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Package의 Photon Network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419450" y="1837491"/>
            <a:ext cx="1277307" cy="400110"/>
          </a:xfrm>
          <a:prstGeom prst="roundRect">
            <a:avLst>
              <a:gd fmla="val 16667" name="adj"/>
            </a:avLst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Room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2416481"/>
            <a:ext cx="3899116" cy="395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0321" y="3328228"/>
            <a:ext cx="4443142" cy="1612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0321" y="5289978"/>
            <a:ext cx="3809727" cy="108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2778" y="1585138"/>
            <a:ext cx="2608075" cy="3183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65577" y="1585138"/>
            <a:ext cx="42576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1"/>
          <p:cNvSpPr/>
          <p:nvPr/>
        </p:nvSpPr>
        <p:spPr>
          <a:xfrm>
            <a:off x="5233851" y="4224140"/>
            <a:ext cx="1480458" cy="23464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4889862" y="2857056"/>
            <a:ext cx="1937658" cy="65249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4889861" y="2078011"/>
            <a:ext cx="2042161" cy="46967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4550527" y="1507293"/>
            <a:ext cx="2755964" cy="318301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8" name="Google Shape;258;p11"/>
          <p:cNvCxnSpPr>
            <a:stCxn id="257" idx="3"/>
            <a:endCxn id="259" idx="1"/>
          </p:cNvCxnSpPr>
          <p:nvPr/>
        </p:nvCxnSpPr>
        <p:spPr>
          <a:xfrm flipH="1" rot="10800000">
            <a:off x="7306491" y="2739702"/>
            <a:ext cx="2120100" cy="359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11"/>
          <p:cNvSpPr/>
          <p:nvPr/>
        </p:nvSpPr>
        <p:spPr>
          <a:xfrm>
            <a:off x="9426475" y="2622217"/>
            <a:ext cx="2346075" cy="23483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9426474" y="2413478"/>
            <a:ext cx="2346075" cy="19346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9426474" y="2219527"/>
            <a:ext cx="2346075" cy="19346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9426474" y="1979621"/>
            <a:ext cx="2346075" cy="23483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3" name="Google Shape;263;p11"/>
          <p:cNvCxnSpPr>
            <a:stCxn id="255" idx="3"/>
          </p:cNvCxnSpPr>
          <p:nvPr/>
        </p:nvCxnSpPr>
        <p:spPr>
          <a:xfrm flipH="1" rot="10800000">
            <a:off x="6827520" y="2302805"/>
            <a:ext cx="2598900" cy="880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4" name="Google Shape;264;p11"/>
          <p:cNvCxnSpPr>
            <a:stCxn id="256" idx="3"/>
            <a:endCxn id="262" idx="1"/>
          </p:cNvCxnSpPr>
          <p:nvPr/>
        </p:nvCxnSpPr>
        <p:spPr>
          <a:xfrm flipH="1" rot="10800000">
            <a:off x="6932022" y="2097150"/>
            <a:ext cx="2494500" cy="215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5" name="Google Shape;265;p11"/>
          <p:cNvCxnSpPr>
            <a:endCxn id="260" idx="1"/>
          </p:cNvCxnSpPr>
          <p:nvPr/>
        </p:nvCxnSpPr>
        <p:spPr>
          <a:xfrm flipH="1" rot="10800000">
            <a:off x="6714174" y="2510211"/>
            <a:ext cx="2712300" cy="1835400"/>
          </a:xfrm>
          <a:prstGeom prst="bentConnector3">
            <a:avLst>
              <a:gd fmla="val 133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6" name="Google Shape;266;p11"/>
          <p:cNvSpPr/>
          <p:nvPr/>
        </p:nvSpPr>
        <p:spPr>
          <a:xfrm>
            <a:off x="4602778" y="5077468"/>
            <a:ext cx="2608075" cy="84436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접속 UI 및 Start 버튼을 통해 게임 접속하도록 제작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Photon Manager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게임 </a:t>
            </a: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매</a:t>
            </a: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니저 – Coroutine 과 ObjectPool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419450" y="1778781"/>
            <a:ext cx="7444390" cy="39177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※ Coroutine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419450" y="4273182"/>
            <a:ext cx="7444390" cy="39177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※ ObjectPool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76" name="Google Shape;2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2290724"/>
            <a:ext cx="5408975" cy="186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288999"/>
            <a:ext cx="387667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2"/>
          <p:cNvSpPr/>
          <p:nvPr/>
        </p:nvSpPr>
        <p:spPr>
          <a:xfrm>
            <a:off x="6096000" y="2683669"/>
            <a:ext cx="5676550" cy="74533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Cor</a:t>
            </a: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ou</a:t>
            </a: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tine 실행방법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MonoBehaviour 로부터 상속받은 클래스에서 사용이 가능하다.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419450" y="4664955"/>
            <a:ext cx="11353100" cy="132081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객체를 생성하거나 삭제하는 데는 많은 부하가 걸린다. 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따라서 특정 객체를 어느 공간에 모아두어 활성화/비활성화를 함으로써 오브젝트를 관리하는 기능을 담당하는 것을 풀링, 즉 ObjectPool을 사용한다고 한다. 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80" name="Google Shape;28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15125" y="5462444"/>
            <a:ext cx="22574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21531" y="5509137"/>
            <a:ext cx="3592189" cy="2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Game Manager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 네트워크 – 멀티플레이어 환경 구축 [ 20명 까지 무료 ] 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19450" y="165861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https://www.photonengine.com/ko-kr</a:t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4466" y="2127969"/>
            <a:ext cx="8741967" cy="442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게임 </a:t>
            </a: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매</a:t>
            </a: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니저 [ 싱글 톤 ]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419450" y="1794076"/>
            <a:ext cx="11554013" cy="139326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싱글톤이란</a:t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오직 하나의 인스턴스를 가진다.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프로그램이 실행되면 실행되고,프로그램이 종료되면 사라지는 인스턴스를 의미한다.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전체적인 프로그램을 관리하는 매니저에 주로 사용되며, 게임 내에서 데이터를 담아두고 있는 곳에서 주로 사용된다.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90" name="Google Shape;2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3322802"/>
            <a:ext cx="3479452" cy="2263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3"/>
          <p:cNvSpPr/>
          <p:nvPr/>
        </p:nvSpPr>
        <p:spPr>
          <a:xfrm>
            <a:off x="419451" y="5743154"/>
            <a:ext cx="3479452" cy="39177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기본적인 싱글톤 구현 예시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4328160" y="3233113"/>
            <a:ext cx="7444390" cy="39177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※ GameManager에서는 네트워크 접속과 함께 플레이어를 생성한다.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93" name="Google Shape;2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8068" y="3670662"/>
            <a:ext cx="5817793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3"/>
          <p:cNvSpPr/>
          <p:nvPr/>
        </p:nvSpPr>
        <p:spPr>
          <a:xfrm>
            <a:off x="4662886" y="6017507"/>
            <a:ext cx="5430348" cy="23483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Game Manager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생성된 플레이어와 NetworkPlayerController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1735542"/>
            <a:ext cx="5157465" cy="482045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4"/>
          <p:cNvSpPr/>
          <p:nvPr/>
        </p:nvSpPr>
        <p:spPr>
          <a:xfrm>
            <a:off x="3269515" y="5482079"/>
            <a:ext cx="2307400" cy="93613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3269515" y="3677700"/>
            <a:ext cx="2307400" cy="117297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504544" y="1865785"/>
            <a:ext cx="1237170" cy="77291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504544" y="2715628"/>
            <a:ext cx="267438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프리팹 구성</a:t>
            </a:r>
            <a:b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CamPivot: 카메라 좌표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Gun : WeaponController에서 설명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Text : 유저아이디 [ 임시 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Cube : 스테미너 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5624298" y="5482079"/>
            <a:ext cx="6506742" cy="93613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※ 포톤 서버에 좌표값을 보내기 위해서는 아래 두 스크립트가 필요하다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Photon View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 Photon Transform View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5624298" y="1690440"/>
            <a:ext cx="6506742" cy="364791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Network PlayerController</a:t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MoveSpeed : 플레이어의 움직임 속도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TurnSpeed : 마우스 회전 속도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JumpPower : 점프 높이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CamPivot : 캐릭터를 바라보는 카메라의 좌표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Gun- Player에서 무기(Weapon Controller)에 있는 함수를 사용하기 위한 변수 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나머지는 꾸미기 위해 자체 제작한 변수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Player Controller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PlayerController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16" name="Google Shape;3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1803173"/>
            <a:ext cx="5749562" cy="3019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7701" y="2735329"/>
            <a:ext cx="2078764" cy="21199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5"/>
          <p:cNvSpPr/>
          <p:nvPr/>
        </p:nvSpPr>
        <p:spPr>
          <a:xfrm>
            <a:off x="1071153" y="2891246"/>
            <a:ext cx="5024847" cy="35705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1071152" y="3299913"/>
            <a:ext cx="5024847" cy="115016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15"/>
          <p:cNvSpPr txBox="1"/>
          <p:nvPr/>
        </p:nvSpPr>
        <p:spPr>
          <a:xfrm>
            <a:off x="3294231" y="2596830"/>
            <a:ext cx="13708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카메라 위치 조정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2898131" y="4456142"/>
            <a:ext cx="15247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 색깔 조정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15"/>
          <p:cNvSpPr/>
          <p:nvPr/>
        </p:nvSpPr>
        <p:spPr>
          <a:xfrm>
            <a:off x="6287396" y="3735393"/>
            <a:ext cx="341921" cy="2792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6233898" y="1803173"/>
            <a:ext cx="5958102" cy="93613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IEunmerator Start() : Start가 시작되는 시간을 조정할 수 있다.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※ Start() 를 Coroutine 처럼 사용할 수 있도록 한다 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450" y="5091836"/>
            <a:ext cx="6610267" cy="132619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/>
          <p:nvPr/>
        </p:nvSpPr>
        <p:spPr>
          <a:xfrm>
            <a:off x="7149736" y="5147997"/>
            <a:ext cx="5042263" cy="93613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※ 본 패키지는 BattleArea라는 트리거 공간에서만 활동이 가능하도록 맵을 구성하였다. 이를 나갈경우, 초기화 하는 코드를 구성하였다.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6" name="Google Shape;326;p15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Player Controller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캐릭터 움직임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1873976"/>
            <a:ext cx="6103126" cy="419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1106" y="1258501"/>
            <a:ext cx="5571444" cy="165392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6"/>
          <p:cNvSpPr/>
          <p:nvPr/>
        </p:nvSpPr>
        <p:spPr>
          <a:xfrm>
            <a:off x="6522576" y="2912422"/>
            <a:ext cx="5249974" cy="5165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Project Setting → InputManager에서 GetAxis에 대한 문자열을 가져올 수 있다.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940526" y="3944982"/>
            <a:ext cx="5451565" cy="82731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6522576" y="3716281"/>
            <a:ext cx="5249974" cy="5165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pv.IsMine (pv = Photon View) 는 접속한 플레이어 자신을 의미한다.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940525" y="3196046"/>
            <a:ext cx="4606835" cy="74893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16"/>
          <p:cNvSpPr txBox="1"/>
          <p:nvPr/>
        </p:nvSpPr>
        <p:spPr>
          <a:xfrm>
            <a:off x="4257938" y="289371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점프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5067835" y="4772297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움직임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940525" y="4772297"/>
            <a:ext cx="3449385" cy="95626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4587819" y="5590064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발사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3" name="Google Shape;34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9903" y="4717031"/>
            <a:ext cx="3934131" cy="135284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6"/>
          <p:cNvSpPr/>
          <p:nvPr/>
        </p:nvSpPr>
        <p:spPr>
          <a:xfrm>
            <a:off x="5809722" y="5320293"/>
            <a:ext cx="701211" cy="2792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5464060" y="6147495"/>
            <a:ext cx="6509403" cy="5165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PhotonView.RPC 는 RPCTarget에게 특정 함수를 호출한다.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Player Controller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784" y="1854544"/>
            <a:ext cx="5003276" cy="290444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7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Player Controller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총알을 맞았을 때의 내용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55" name="Google Shape;3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0939" y="1854544"/>
            <a:ext cx="5170277" cy="116646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7"/>
          <p:cNvSpPr/>
          <p:nvPr/>
        </p:nvSpPr>
        <p:spPr>
          <a:xfrm>
            <a:off x="736181" y="3424448"/>
            <a:ext cx="4053533" cy="112304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595583" y="4758988"/>
            <a:ext cx="4733677" cy="5165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총알에 맞으면 빨간색으로 변한뒤 원래 색으로 돌아간다.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6779238" y="3140438"/>
            <a:ext cx="4733677" cy="5165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서버에 캐릭터에 관한 정보를 전달한다.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Player Controller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플레이어 색깔을 지정하는 내용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66" name="Google Shape;3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570" y="2037546"/>
            <a:ext cx="5410473" cy="206213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8"/>
          <p:cNvSpPr/>
          <p:nvPr/>
        </p:nvSpPr>
        <p:spPr>
          <a:xfrm>
            <a:off x="1760570" y="3232860"/>
            <a:ext cx="5336916" cy="86681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8" name="Google Shape;36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0570" y="4682353"/>
            <a:ext cx="5150712" cy="36934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8"/>
          <p:cNvSpPr/>
          <p:nvPr/>
        </p:nvSpPr>
        <p:spPr>
          <a:xfrm>
            <a:off x="4748641" y="4766877"/>
            <a:ext cx="2162641" cy="28482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5725458" y="4190581"/>
            <a:ext cx="209006" cy="40086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6154032" y="4120322"/>
            <a:ext cx="4733677" cy="5165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방 진입시 전 플레이어에게 정보를 전달하기 위한 함수를 사용하기 위해, PunCallBacks 클래스를 상속받았다.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Gun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Weapon Controller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79" name="Google Shape;3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1933302"/>
            <a:ext cx="5702639" cy="344260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9"/>
          <p:cNvSpPr txBox="1"/>
          <p:nvPr/>
        </p:nvSpPr>
        <p:spPr>
          <a:xfrm>
            <a:off x="419450" y="3008274"/>
            <a:ext cx="22239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프리팹 구성</a:t>
            </a:r>
            <a:b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Shape : 모양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BulletPoint : 총알 발사 위치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6428400" y="1690440"/>
            <a:ext cx="5206251" cy="364791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WeaponController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총알 발사를 담당하고 있다.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대체로 복제 – 삭제를 사용하나.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본 프로젝트에서는 objectPool을 사용한다.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총알의 방향을 가져오기 위한 방향 백터를 사용한다.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557349" y="2159726"/>
            <a:ext cx="1114697" cy="84854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4471852" y="3317966"/>
            <a:ext cx="1114697" cy="11103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3872058" y="3927029"/>
            <a:ext cx="19864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총알은 프리팹에서 가져옴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5" name="Google Shape;3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2853" y="4324761"/>
            <a:ext cx="7048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9194" y="4469892"/>
            <a:ext cx="5011103" cy="7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9194" y="5338353"/>
            <a:ext cx="2560357" cy="148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Gun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94" name="Google Shape;394;p20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Weapon Controller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95" name="Google Shape;3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942" y="1658611"/>
            <a:ext cx="7754252" cy="4907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0"/>
          <p:cNvSpPr/>
          <p:nvPr/>
        </p:nvSpPr>
        <p:spPr>
          <a:xfrm>
            <a:off x="783772" y="2188567"/>
            <a:ext cx="5399314" cy="227022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783772" y="4464388"/>
            <a:ext cx="5399314" cy="19886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8" name="Google Shape;398;p20"/>
          <p:cNvCxnSpPr/>
          <p:nvPr/>
        </p:nvCxnSpPr>
        <p:spPr>
          <a:xfrm>
            <a:off x="1079863" y="5442857"/>
            <a:ext cx="6897188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20"/>
          <p:cNvSpPr txBox="1"/>
          <p:nvPr/>
        </p:nvSpPr>
        <p:spPr>
          <a:xfrm>
            <a:off x="2966366" y="3696752"/>
            <a:ext cx="3743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 총알이 있을 경우 초기화 이후 활성화한다.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2966366" y="5867680"/>
            <a:ext cx="4831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리스트에 총알이 없을 경우, 생성 이후 , 초기화, 추가 및 활성화한다.</a:t>
            </a:r>
            <a:endParaRPr/>
          </a:p>
        </p:txBody>
      </p:sp>
      <p:cxnSp>
        <p:nvCxnSpPr>
          <p:cNvPr id="401" name="Google Shape;401;p20"/>
          <p:cNvCxnSpPr/>
          <p:nvPr/>
        </p:nvCxnSpPr>
        <p:spPr>
          <a:xfrm flipH="1" rot="10800000">
            <a:off x="1079863" y="5164183"/>
            <a:ext cx="10241280" cy="7402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2" name="Google Shape;402;p20"/>
          <p:cNvSpPr/>
          <p:nvPr/>
        </p:nvSpPr>
        <p:spPr>
          <a:xfrm>
            <a:off x="8316686" y="4553197"/>
            <a:ext cx="3579223" cy="5165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네트워크에 총알 정보를 보내고자 할 경우, 이 내용을 사용한다.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8316685" y="5385470"/>
            <a:ext cx="3579223" cy="5165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GameManager에 있는 ObjectPool에 총알을 넣는 장소이다.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Bullet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Bullet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11" name="Google Shape;4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1954617"/>
            <a:ext cx="4437532" cy="460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3157" y="2299061"/>
            <a:ext cx="3049223" cy="35941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21"/>
          <p:cNvCxnSpPr/>
          <p:nvPr/>
        </p:nvCxnSpPr>
        <p:spPr>
          <a:xfrm>
            <a:off x="4500270" y="5893252"/>
            <a:ext cx="207264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21"/>
          <p:cNvSpPr txBox="1"/>
          <p:nvPr/>
        </p:nvSpPr>
        <p:spPr>
          <a:xfrm>
            <a:off x="1142916" y="4419563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활성화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21"/>
          <p:cNvSpPr txBox="1"/>
          <p:nvPr/>
        </p:nvSpPr>
        <p:spPr>
          <a:xfrm>
            <a:off x="1161428" y="5322500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방향설정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21"/>
          <p:cNvSpPr txBox="1"/>
          <p:nvPr/>
        </p:nvSpPr>
        <p:spPr>
          <a:xfrm>
            <a:off x="1142916" y="6222987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움직임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7" name="Google Shape;41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4685" y="1854544"/>
            <a:ext cx="5087865" cy="464544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1"/>
          <p:cNvSpPr/>
          <p:nvPr/>
        </p:nvSpPr>
        <p:spPr>
          <a:xfrm>
            <a:off x="5068456" y="5893252"/>
            <a:ext cx="1053738" cy="51657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속도지정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7094871" y="2293889"/>
            <a:ext cx="4677679" cy="156400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094871" y="3857897"/>
            <a:ext cx="4295942" cy="83866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7135402" y="5355612"/>
            <a:ext cx="4255410" cy="83866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7320651" y="6222986"/>
            <a:ext cx="30149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Battle Area 에서 벗어났을 경우 비활성화</a:t>
            </a:r>
            <a:endParaRPr sz="12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7959973" y="4419563"/>
            <a:ext cx="8002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환경요소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10167596" y="2564157"/>
            <a:ext cx="13163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충돌된 플레이어</a:t>
            </a:r>
            <a:endParaRPr sz="12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카메라가 플레이어를 비추게 만드는 클래스 - CameraFollow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31" name="Google Shape;431;p22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CameraFollow</a:t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32" name="Google Shape;4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6227" y="1942114"/>
            <a:ext cx="7736205" cy="450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677" y="1942114"/>
            <a:ext cx="3662248" cy="109100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2"/>
          <p:cNvSpPr txBox="1"/>
          <p:nvPr/>
        </p:nvSpPr>
        <p:spPr>
          <a:xfrm>
            <a:off x="8809059" y="3429000"/>
            <a:ext cx="23038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연산 값은 코드를 보고 참고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5" name="Google Shape;435;p22"/>
          <p:cNvCxnSpPr/>
          <p:nvPr/>
        </p:nvCxnSpPr>
        <p:spPr>
          <a:xfrm>
            <a:off x="346281" y="2192110"/>
            <a:ext cx="207264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6" name="Google Shape;436;p22"/>
          <p:cNvSpPr txBox="1"/>
          <p:nvPr/>
        </p:nvSpPr>
        <p:spPr>
          <a:xfrm>
            <a:off x="2564223" y="1942114"/>
            <a:ext cx="11183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Player가 설정</a:t>
            </a:r>
            <a:endParaRPr sz="12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7" name="Google Shape;43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677" y="3213428"/>
            <a:ext cx="3662248" cy="90134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2"/>
          <p:cNvSpPr/>
          <p:nvPr/>
        </p:nvSpPr>
        <p:spPr>
          <a:xfrm>
            <a:off x="268677" y="4295076"/>
            <a:ext cx="3579223" cy="90134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PlayerController 에서 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Target을 설정해 주는 내용을 작성하여야 한다.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439" name="Google Shape;439;p22"/>
          <p:cNvCxnSpPr/>
          <p:nvPr/>
        </p:nvCxnSpPr>
        <p:spPr>
          <a:xfrm>
            <a:off x="664144" y="4114770"/>
            <a:ext cx="3018462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 클라우드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419450" y="1783211"/>
            <a:ext cx="104227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서버를 임대하여 사용하는 방식 – 동시 접속 사용자별로 금액이 조정된다.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6444343" y="1262669"/>
            <a:ext cx="5598789" cy="39177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※포톤 서버 : 물리적인 서버를 직접 사용하는 SDK이므로 유의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419450" y="2246365"/>
            <a:ext cx="104227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임대하는 방식이므로 로그인이 필요 → 포톤 서버 화면 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623" y="2709519"/>
            <a:ext cx="7776754" cy="374338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/>
          <p:nvPr/>
        </p:nvSpPr>
        <p:spPr>
          <a:xfrm>
            <a:off x="9004664" y="2709519"/>
            <a:ext cx="979713" cy="33855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45" name="Google Shape;445;p23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기즈모 : Editor상에서 포인트 위치를 보여주기 위해 사용하는 툴 [ InGame에서는 보이지 않는다.]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46" name="Google Shape;446;p23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Gizmo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47" name="Google Shape;4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0375" y="2704175"/>
            <a:ext cx="4360627" cy="224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450" y="2704175"/>
            <a:ext cx="5346791" cy="2405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450" y="1854544"/>
            <a:ext cx="18573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3"/>
          <p:cNvSpPr/>
          <p:nvPr/>
        </p:nvSpPr>
        <p:spPr>
          <a:xfrm>
            <a:off x="2358734" y="1870067"/>
            <a:ext cx="503484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원하는 프리팹에 Gizmo 클래스를 넣어준다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4076227" y="725901"/>
            <a:ext cx="7897236" cy="336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Tag 요소</a:t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57" name="Google Shape;4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50" y="1062568"/>
            <a:ext cx="823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450" y="3417270"/>
            <a:ext cx="7018157" cy="2990643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4"/>
          <p:cNvSpPr/>
          <p:nvPr/>
        </p:nvSpPr>
        <p:spPr>
          <a:xfrm>
            <a:off x="8724701" y="1612836"/>
            <a:ext cx="2248100" cy="90134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배틀 영역을 만들어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BattleArea 로 지정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7692736" y="3417270"/>
            <a:ext cx="3158144" cy="90134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환경 요소를 Environment로 지정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사용 에셋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419449" y="2006061"/>
            <a:ext cx="9595408" cy="5232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 에셋 – PUN 2 - FREE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u="sng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https://assetstore.unity.com/packages/tools/network/pun-2-free-119922</a:t>
            </a:r>
            <a:endParaRPr sz="14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449" y="2639642"/>
            <a:ext cx="2470532" cy="39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0731" y="2593291"/>
            <a:ext cx="3553975" cy="400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8211" y="2639642"/>
            <a:ext cx="2194290" cy="248829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/>
          <p:nvPr/>
        </p:nvSpPr>
        <p:spPr>
          <a:xfrm>
            <a:off x="419449" y="4007095"/>
            <a:ext cx="2470532" cy="52136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6859437" y="3401626"/>
            <a:ext cx="3765020" cy="5082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5251270" y="2861322"/>
            <a:ext cx="761231" cy="508299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3147315" y="4128172"/>
            <a:ext cx="420166" cy="2792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6269835" y="4128172"/>
            <a:ext cx="420166" cy="27920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3050346" y="5349618"/>
            <a:ext cx="3765020" cy="39177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 사이트에서 앱 ID 값을 가져와야 한다.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1abe379ee_0_0"/>
          <p:cNvSpPr/>
          <p:nvPr/>
        </p:nvSpPr>
        <p:spPr>
          <a:xfrm>
            <a:off x="419450" y="302004"/>
            <a:ext cx="7897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</a:t>
            </a: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Chat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2" name="Google Shape;102;g291abe379ee_0_0"/>
          <p:cNvSpPr/>
          <p:nvPr/>
        </p:nvSpPr>
        <p:spPr>
          <a:xfrm>
            <a:off x="419450" y="1258498"/>
            <a:ext cx="11553900" cy="118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 클라우드 - 대시보드 - Create a New App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Select Photon SDK - Chat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생성된 아이디를 App Id Chat에 등록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03" name="Google Shape;103;g291abe379e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49" y="2639642"/>
            <a:ext cx="2470532" cy="3962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91abe379e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0731" y="2593291"/>
            <a:ext cx="3553976" cy="400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91abe379e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8211" y="2639642"/>
            <a:ext cx="2194290" cy="248829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91abe379ee_0_0"/>
          <p:cNvSpPr/>
          <p:nvPr/>
        </p:nvSpPr>
        <p:spPr>
          <a:xfrm>
            <a:off x="419449" y="4007095"/>
            <a:ext cx="2470500" cy="521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7" name="Google Shape;107;g291abe379ee_0_0"/>
          <p:cNvSpPr/>
          <p:nvPr/>
        </p:nvSpPr>
        <p:spPr>
          <a:xfrm>
            <a:off x="6859437" y="3401626"/>
            <a:ext cx="3765000" cy="50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8" name="Google Shape;108;g291abe379ee_0_0"/>
          <p:cNvSpPr/>
          <p:nvPr/>
        </p:nvSpPr>
        <p:spPr>
          <a:xfrm>
            <a:off x="5251270" y="2861322"/>
            <a:ext cx="761100" cy="50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9" name="Google Shape;109;g291abe379ee_0_0"/>
          <p:cNvSpPr/>
          <p:nvPr/>
        </p:nvSpPr>
        <p:spPr>
          <a:xfrm>
            <a:off x="3147315" y="4128172"/>
            <a:ext cx="420300" cy="27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0" name="Google Shape;110;g291abe379ee_0_0"/>
          <p:cNvSpPr/>
          <p:nvPr/>
        </p:nvSpPr>
        <p:spPr>
          <a:xfrm>
            <a:off x="6269835" y="4128172"/>
            <a:ext cx="420300" cy="27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1" name="Google Shape;111;g291abe379ee_0_0"/>
          <p:cNvSpPr/>
          <p:nvPr/>
        </p:nvSpPr>
        <p:spPr>
          <a:xfrm>
            <a:off x="3050346" y="5349618"/>
            <a:ext cx="3765000" cy="39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 사이트에서 앱 ID 값을 가져와야 한다.</a:t>
            </a:r>
            <a:endParaRPr sz="16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419450" y="302004"/>
            <a:ext cx="7897236" cy="57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419450" y="1258501"/>
            <a:ext cx="11554013" cy="40011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네트워크 게임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8689" y="1914524"/>
            <a:ext cx="6194623" cy="348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1abe379ee_0_16"/>
          <p:cNvSpPr/>
          <p:nvPr/>
        </p:nvSpPr>
        <p:spPr>
          <a:xfrm>
            <a:off x="419450" y="302004"/>
            <a:ext cx="7897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멀티 플레이 – 네트워크 게임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4" name="Google Shape;124;g291abe379ee_0_16"/>
          <p:cNvSpPr/>
          <p:nvPr/>
        </p:nvSpPr>
        <p:spPr>
          <a:xfrm>
            <a:off x="419450" y="1258501"/>
            <a:ext cx="11553900" cy="40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네트워크 게임</a:t>
            </a:r>
            <a:endParaRPr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5" name="Google Shape;125;g291abe379ee_0_16"/>
          <p:cNvSpPr txBox="1"/>
          <p:nvPr/>
        </p:nvSpPr>
        <p:spPr>
          <a:xfrm>
            <a:off x="937000" y="1865350"/>
            <a:ext cx="10326900" cy="5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AutoNum type="arabicPeriod"/>
            </a:pP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지형 구현</a:t>
            </a:r>
            <a:b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AutoNum type="arabicPeriod"/>
            </a:pP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캐릭터움직임 ( </a:t>
            </a: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NetworkPlayerController  )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AutoNum type="arabicPeriod"/>
            </a:pP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총알 및 기타 FPS 총 쏘기 ( </a:t>
            </a: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WeaponController / Bullet )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AutoNum type="arabicPeriod"/>
            </a:pP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포톤서버 연결 &lt;&lt;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AutoNum type="arabicPeriod"/>
            </a:pP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싱글톤 베이스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AutoNum type="arabicPeriod"/>
            </a:pP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방 생성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AutoNum type="arabicPeriod"/>
            </a:pP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포톤서버에 맞게 캐릭터 연결 코드 이동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AutoNum type="arabicPeriod"/>
            </a:pP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캐릭터 스폰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roxima Nova Semibold"/>
              <a:buAutoNum type="arabicPeriod"/>
            </a:pPr>
            <a:r>
              <a:rPr lang="ko-KR" sz="15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네트워크 상의 캐릭터 간의 상호작용</a:t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1abe379ee_0_23"/>
          <p:cNvSpPr/>
          <p:nvPr/>
        </p:nvSpPr>
        <p:spPr>
          <a:xfrm>
            <a:off x="419450" y="302004"/>
            <a:ext cx="7897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지형 설정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1" name="Google Shape;131;g291abe379ee_0_23"/>
          <p:cNvSpPr txBox="1"/>
          <p:nvPr/>
        </p:nvSpPr>
        <p:spPr>
          <a:xfrm>
            <a:off x="937000" y="1124825"/>
            <a:ext cx="10326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Create Empty - 이름 설정 (=====Environment=====)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바닥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벽 * 3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BattleArea - BoxCollider 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Layer - Add Tag - Wall, BattleArea (추후 Player, Bullet 상호 작용)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1abe379ee_0_34"/>
          <p:cNvSpPr/>
          <p:nvPr/>
        </p:nvSpPr>
        <p:spPr>
          <a:xfrm>
            <a:off x="419450" y="302004"/>
            <a:ext cx="78972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지형 / 플레이어 / 총알 구현</a:t>
            </a:r>
            <a:endParaRPr sz="28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7" name="Google Shape;137;g291abe379ee_0_34"/>
          <p:cNvSpPr txBox="1"/>
          <p:nvPr/>
        </p:nvSpPr>
        <p:spPr>
          <a:xfrm>
            <a:off x="937000" y="1124825"/>
            <a:ext cx="10326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Create Empty - NetworkPlayer 추가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3D Object - Capsule - Body 추가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3D Object - Cube - Gun 추가</a:t>
            </a:r>
            <a:b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oxima Nova Semibold"/>
              <a:buAutoNum type="arabicPeriod"/>
            </a:pPr>
            <a:r>
              <a:rPr lang="ko-KR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카메라 위치 설정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2023-08-25T17:52:23Z</dcterms:created>
  <dc:creator>ROOT</dc:creator>
</cp:coreProperties>
</file>