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74" r:id="rId3"/>
    <p:sldId id="256" r:id="rId4"/>
    <p:sldId id="257" r:id="rId5"/>
    <p:sldId id="268" r:id="rId6"/>
    <p:sldId id="261" r:id="rId7"/>
    <p:sldId id="269" r:id="rId8"/>
    <p:sldId id="262" r:id="rId9"/>
    <p:sldId id="263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925" autoAdjust="0"/>
  </p:normalViewPr>
  <p:slideViewPr>
    <p:cSldViewPr snapToGrid="0">
      <p:cViewPr varScale="1">
        <p:scale>
          <a:sx n="91" d="100"/>
          <a:sy n="91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FF4-4A0E-A755-BB83A2C023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F4-4A0E-A755-BB83A2C023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FF4-4A0E-A755-BB83A2C023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FF4-4A0E-A755-BB83A2C023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FF4-4A0E-A755-BB83A2C023E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FF4-4A0E-A755-BB83A2C023E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FF4-4A0E-A755-BB83A2C023E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FF4-4A0E-A755-BB83A2C023E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9FF4-4A0E-A755-BB83A2C023E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9FF4-4A0E-A755-BB83A2C023E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9FF4-4A0E-A755-BB83A2C023E6}"/>
              </c:ext>
            </c:extLst>
          </c:dPt>
          <c:dLbls>
            <c:dLbl>
              <c:idx val="4"/>
              <c:layout>
                <c:manualLayout>
                  <c:x val="0.11585478892144549"/>
                  <c:y val="1.770520354170544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F4-4A0E-A755-BB83A2C023E6}"/>
                </c:ext>
              </c:extLst>
            </c:dLbl>
            <c:dLbl>
              <c:idx val="5"/>
              <c:layout>
                <c:manualLayout>
                  <c:x val="0.25824351168378024"/>
                  <c:y val="8.227640547032186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FF4-4A0E-A755-BB83A2C023E6}"/>
                </c:ext>
              </c:extLst>
            </c:dLbl>
            <c:dLbl>
              <c:idx val="6"/>
              <c:layout>
                <c:manualLayout>
                  <c:x val="0.15595252557562572"/>
                  <c:y val="0.1060901498163855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FF4-4A0E-A755-BB83A2C023E6}"/>
                </c:ext>
              </c:extLst>
            </c:dLbl>
            <c:dLbl>
              <c:idx val="7"/>
              <c:layout>
                <c:manualLayout>
                  <c:x val="9.3560890180750395E-2"/>
                  <c:y val="0.1020108957371314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FF4-4A0E-A755-BB83A2C023E6}"/>
                </c:ext>
              </c:extLst>
            </c:dLbl>
            <c:dLbl>
              <c:idx val="8"/>
              <c:layout>
                <c:manualLayout>
                  <c:x val="0.12268275747541627"/>
                  <c:y val="0.1782260304123421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FF4-4A0E-A755-BB83A2C023E6}"/>
                </c:ext>
              </c:extLst>
            </c:dLbl>
            <c:dLbl>
              <c:idx val="9"/>
              <c:layout>
                <c:manualLayout>
                  <c:x val="6.1162682787196158E-2"/>
                  <c:y val="0.1309113362345301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FF4-4A0E-A755-BB83A2C023E6}"/>
                </c:ext>
              </c:extLst>
            </c:dLbl>
            <c:dLbl>
              <c:idx val="10"/>
              <c:layout>
                <c:manualLayout>
                  <c:x val="2.0106771533624376E-2"/>
                  <c:y val="7.6057791050784973E-2"/>
                </c:manualLayout>
              </c:layout>
              <c:tx>
                <c:rich>
                  <a:bodyPr/>
                  <a:lstStyle/>
                  <a:p>
                    <a:fld id="{BF4D0CA7-C29F-4F13-B37C-40DB6B5455CB}" type="CATEGORYNAME">
                      <a:rPr lang="en-US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
</a:t>
                    </a:r>
                    <a:fld id="{21DD9889-5716-441A-A99A-0091FE76DBF8}" type="PERCENTAGE"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[PERCENTAGE]</a:t>
                    </a:fld>
                    <a:endParaRPr lang="en-US" sz="800" baseline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9FF4-4A0E-A755-BB83A2C023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0"/>
                <c:pt idx="0">
                  <c:v>Util</c:v>
                </c:pt>
                <c:pt idx="1">
                  <c:v>Mgmt</c:v>
                </c:pt>
                <c:pt idx="2">
                  <c:v>Core</c:v>
                </c:pt>
                <c:pt idx="3">
                  <c:v>PSGet</c:v>
                </c:pt>
                <c:pt idx="4">
                  <c:v>SchJob</c:v>
                </c:pt>
                <c:pt idx="5">
                  <c:v>Dsc</c:v>
                </c:pt>
                <c:pt idx="6">
                  <c:v>WSMan</c:v>
                </c:pt>
                <c:pt idx="7">
                  <c:v>Secy</c:v>
                </c:pt>
                <c:pt idx="8">
                  <c:v>PkgM</c:v>
                </c:pt>
                <c:pt idx="9">
                  <c:v>Othr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102</c:v>
                </c:pt>
                <c:pt idx="1">
                  <c:v>83</c:v>
                </c:pt>
                <c:pt idx="2">
                  <c:v>55</c:v>
                </c:pt>
                <c:pt idx="3">
                  <c:v>27</c:v>
                </c:pt>
                <c:pt idx="4">
                  <c:v>16</c:v>
                </c:pt>
                <c:pt idx="5">
                  <c:v>16</c:v>
                </c:pt>
                <c:pt idx="6">
                  <c:v>13</c:v>
                </c:pt>
                <c:pt idx="7">
                  <c:v>13</c:v>
                </c:pt>
                <c:pt idx="8">
                  <c:v>9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FF4-4A0E-A755-BB83A2C023E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D9E-42E1-B8D6-5219FBE597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D9E-42E1-B8D6-5219FBE597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D9E-42E1-B8D6-5219FBE597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D9E-42E1-B8D6-5219FBE597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D9E-42E1-B8D6-5219FBE5978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D9E-42E1-B8D6-5219FBE5978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D9E-42E1-B8D6-5219FBE5978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D9E-42E1-B8D6-5219FBE5978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D48-416C-8499-7847541B333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D48-416C-8499-7847541B333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D48-416C-8499-7847541B3336}"/>
              </c:ext>
            </c:extLst>
          </c:dPt>
          <c:dLbls>
            <c:dLbl>
              <c:idx val="8"/>
              <c:layout>
                <c:manualLayout>
                  <c:x val="5.1910117408924858E-2"/>
                  <c:y val="7.035432953228372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48-416C-8499-7847541B3336}"/>
                </c:ext>
              </c:extLst>
            </c:dLbl>
            <c:dLbl>
              <c:idx val="9"/>
              <c:layout>
                <c:manualLayout>
                  <c:x val="3.7571746475749325E-2"/>
                  <c:y val="6.994041300440179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48-416C-8499-7847541B3336}"/>
                </c:ext>
              </c:extLst>
            </c:dLbl>
            <c:dLbl>
              <c:idx val="10"/>
              <c:layout>
                <c:manualLayout>
                  <c:x val="2.0106771533624376E-2"/>
                  <c:y val="7.6057791050784973E-2"/>
                </c:manualLayout>
              </c:layout>
              <c:tx>
                <c:rich>
                  <a:bodyPr/>
                  <a:lstStyle/>
                  <a:p>
                    <a:fld id="{BF4D0CA7-C29F-4F13-B37C-40DB6B5455CB}" type="CATEGORYNAME">
                      <a:rPr lang="en-US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
</a:t>
                    </a:r>
                    <a:fld id="{21DD9889-5716-441A-A99A-0091FE76DBF8}" type="PERCENTAGE"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[PERCENTAGE]</a:t>
                    </a:fld>
                    <a:endParaRPr lang="en-US" sz="800" baseline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D48-416C-8499-7847541B33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PSSession</c:v>
                </c:pt>
                <c:pt idx="1">
                  <c:v>SessConf</c:v>
                </c:pt>
                <c:pt idx="2">
                  <c:v>Job</c:v>
                </c:pt>
                <c:pt idx="3">
                  <c:v>Module</c:v>
                </c:pt>
                <c:pt idx="4">
                  <c:v>History</c:v>
                </c:pt>
                <c:pt idx="5">
                  <c:v>Snapin</c:v>
                </c:pt>
                <c:pt idx="6">
                  <c:v>Output</c:v>
                </c:pt>
                <c:pt idx="7">
                  <c:v>Help</c:v>
                </c:pt>
                <c:pt idx="8">
                  <c:v>Command</c:v>
                </c:pt>
                <c:pt idx="9">
                  <c:v>Cont / Q</c:v>
                </c:pt>
                <c:pt idx="10">
                  <c:v>Scrpt Ctrl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8-416C-8499-7847541B333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0B9-48EA-AEE9-1417597F24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0B9-48EA-AEE9-1417597F24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0B9-48EA-AEE9-1417597F24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0B9-48EA-AEE9-1417597F245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0B9-48EA-AEE9-1417597F245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0B9-48EA-AEE9-1417597F245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C0B9-48EA-AEE9-1417597F245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C0B9-48EA-AEE9-1417597F245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C0B9-48EA-AEE9-1417597F245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C0B9-48EA-AEE9-1417597F245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C0B9-48EA-AEE9-1417597F2453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6FF2-4245-9835-EE18B218808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C0B9-48EA-AEE9-1417597F2453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C0B9-48EA-AEE9-1417597F2453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C0B9-48EA-AEE9-1417597F2453}"/>
              </c:ext>
            </c:extLst>
          </c:dPt>
          <c:dLbls>
            <c:dLbl>
              <c:idx val="8"/>
              <c:layout>
                <c:manualLayout>
                  <c:x val="7.4935107081350649E-2"/>
                  <c:y val="3.040949743425222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0B9-48EA-AEE9-1417597F2453}"/>
                </c:ext>
              </c:extLst>
            </c:dLbl>
            <c:dLbl>
              <c:idx val="9"/>
              <c:layout>
                <c:manualLayout>
                  <c:x val="8.571502033110924E-2"/>
                  <c:y val="5.196523856028756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0B9-48EA-AEE9-1417597F2453}"/>
                </c:ext>
              </c:extLst>
            </c:dLbl>
            <c:dLbl>
              <c:idx val="10"/>
              <c:layout>
                <c:manualLayout>
                  <c:x val="7.2436468064970547E-2"/>
                  <c:y val="6.4074341421375511E-2"/>
                </c:manualLayout>
              </c:layout>
              <c:tx>
                <c:rich>
                  <a:bodyPr/>
                  <a:lstStyle/>
                  <a:p>
                    <a:fld id="{BF4D0CA7-C29F-4F13-B37C-40DB6B5455CB}" type="CATEGORYNAME">
                      <a:rPr lang="en-US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
</a:t>
                    </a:r>
                    <a:fld id="{21DD9889-5716-441A-A99A-0091FE76DBF8}" type="PERCENTAGE"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[PERCENTAGE]</a:t>
                    </a:fld>
                    <a:endParaRPr lang="en-US" sz="800" baseline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C0B9-48EA-AEE9-1417597F2453}"/>
                </c:ext>
              </c:extLst>
            </c:dLbl>
            <c:dLbl>
              <c:idx val="12"/>
              <c:layout>
                <c:manualLayout>
                  <c:x val="3.9215349238923801E-3"/>
                  <c:y val="6.89007465280234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0B9-48EA-AEE9-1417597F2453}"/>
                </c:ext>
              </c:extLst>
            </c:dLbl>
            <c:dLbl>
              <c:idx val="13"/>
              <c:layout>
                <c:manualLayout>
                  <c:x val="7.0057364045534622E-3"/>
                  <c:y val="5.932987039946404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0B9-48EA-AEE9-1417597F2453}"/>
                </c:ext>
              </c:extLst>
            </c:dLbl>
            <c:dLbl>
              <c:idx val="14"/>
              <c:layout>
                <c:manualLayout>
                  <c:x val="2.9537839363897875E-3"/>
                  <c:y val="6.292553434076086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0B9-48EA-AEE9-1417597F24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Sheet1!$A$2:$A$16</c:f>
              <c:strCache>
                <c:ptCount val="15"/>
                <c:pt idx="0">
                  <c:v>Computer</c:v>
                </c:pt>
                <c:pt idx="1">
                  <c:v>Item</c:v>
                </c:pt>
                <c:pt idx="2">
                  <c:v>ItemProp</c:v>
                </c:pt>
                <c:pt idx="3">
                  <c:v>Service</c:v>
                </c:pt>
                <c:pt idx="4">
                  <c:v>EventLog</c:v>
                </c:pt>
                <c:pt idx="5">
                  <c:v>Path</c:v>
                </c:pt>
                <c:pt idx="6">
                  <c:v>Process</c:v>
                </c:pt>
                <c:pt idx="7">
                  <c:v>Transaction</c:v>
                </c:pt>
                <c:pt idx="8">
                  <c:v>WMI</c:v>
                </c:pt>
                <c:pt idx="9">
                  <c:v>Content</c:v>
                </c:pt>
                <c:pt idx="10">
                  <c:v>Location</c:v>
                </c:pt>
                <c:pt idx="11">
                  <c:v>PSDrive</c:v>
                </c:pt>
                <c:pt idx="12">
                  <c:v>HtFx</c:v>
                </c:pt>
                <c:pt idx="13">
                  <c:v>PSPrvd</c:v>
                </c:pt>
                <c:pt idx="14">
                  <c:v>Wsp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</c:v>
                </c:pt>
                <c:pt idx="1">
                  <c:v>9</c:v>
                </c:pt>
                <c:pt idx="2">
                  <c:v>8</c:v>
                </c:pt>
                <c:pt idx="3">
                  <c:v>8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0B9-48EA-AEE9-1417597F245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C1B-49BA-984C-35FF4C9CB7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C1B-49BA-984C-35FF4C9CB7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C1B-49BA-984C-35FF4C9CB7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C1B-49BA-984C-35FF4C9CB7E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C1B-49BA-984C-35FF4C9CB7E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C1B-49BA-984C-35FF4C9CB7E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C1B-49BA-984C-35FF4C9CB7E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C1B-49BA-984C-35FF4C9CB7E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D48-416C-8499-7847541B333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D48-416C-8499-7847541B333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D48-416C-8499-7847541B3336}"/>
              </c:ext>
            </c:extLst>
          </c:dPt>
          <c:dLbls>
            <c:dLbl>
              <c:idx val="8"/>
              <c:layout>
                <c:manualLayout>
                  <c:x val="5.1910117408924858E-2"/>
                  <c:y val="7.035432953228372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48-416C-8499-7847541B3336}"/>
                </c:ext>
              </c:extLst>
            </c:dLbl>
            <c:dLbl>
              <c:idx val="9"/>
              <c:layout>
                <c:manualLayout>
                  <c:x val="3.7571746475749325E-2"/>
                  <c:y val="6.994041300440179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48-416C-8499-7847541B3336}"/>
                </c:ext>
              </c:extLst>
            </c:dLbl>
            <c:dLbl>
              <c:idx val="10"/>
              <c:layout>
                <c:manualLayout>
                  <c:x val="2.0106771533624376E-2"/>
                  <c:y val="7.6057791050784973E-2"/>
                </c:manualLayout>
              </c:layout>
              <c:tx>
                <c:rich>
                  <a:bodyPr/>
                  <a:lstStyle/>
                  <a:p>
                    <a:fld id="{BF4D0CA7-C29F-4F13-B37C-40DB6B5455CB}" type="CATEGORYNAME">
                      <a:rPr lang="en-US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
</a:t>
                    </a:r>
                    <a:fld id="{21DD9889-5716-441A-A99A-0091FE76DBF8}" type="PERCENTAGE"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[PERCENTAGE]</a:t>
                    </a:fld>
                    <a:endParaRPr lang="en-US" sz="800" baseline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D48-416C-8499-7847541B33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7"/>
                <c:pt idx="0">
                  <c:v>CmsMessage</c:v>
                </c:pt>
                <c:pt idx="1">
                  <c:v>Acl</c:v>
                </c:pt>
                <c:pt idx="2">
                  <c:v>SecureString</c:v>
                </c:pt>
                <c:pt idx="3">
                  <c:v>AuthenticodeSignature</c:v>
                </c:pt>
                <c:pt idx="4">
                  <c:v>ExecutionPolicy</c:v>
                </c:pt>
                <c:pt idx="5">
                  <c:v>Credential</c:v>
                </c:pt>
                <c:pt idx="6">
                  <c:v>PfxCertificate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8-416C-8499-7847541B333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Utility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70E-42F7-8575-0C18AEB065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70E-42F7-8575-0C18AEB065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70E-42F7-8575-0C18AEB065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70E-42F7-8575-0C18AEB065A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70E-42F7-8575-0C18AEB065A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70E-42F7-8575-0C18AEB065A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70E-42F7-8575-0C18AEB065A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70E-42F7-8575-0C18AEB065A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D48-416C-8499-7847541B333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D48-416C-8499-7847541B333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D48-416C-8499-7847541B333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BE7A-43EE-BE66-5A190A45BF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090A-4EC5-B3AD-E922A58BF7D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090A-4EC5-B3AD-E922A58BF7D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BE7A-43EE-BE66-5A190A45BF7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090A-4EC5-B3AD-E922A58BF7D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090A-4EC5-B3AD-E922A58BF7D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090A-4EC5-B3AD-E922A58BF7D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090A-4EC5-B3AD-E922A58BF7D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090A-4EC5-B3AD-E922A58BF7DE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BE7A-43EE-BE66-5A190A45BF71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BE7A-43EE-BE66-5A190A45BF71}"/>
              </c:ext>
            </c:extLst>
          </c:dPt>
          <c:dLbls>
            <c:dLbl>
              <c:idx val="8"/>
              <c:layout>
                <c:manualLayout>
                  <c:x val="7.1974235681014145E-2"/>
                  <c:y val="-6.194742671434464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48-416C-8499-7847541B3336}"/>
                </c:ext>
              </c:extLst>
            </c:dLbl>
            <c:dLbl>
              <c:idx val="9"/>
              <c:layout>
                <c:manualLayout>
                  <c:x val="7.8532025147054207E-2"/>
                  <c:y val="-5.524716849086314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958333333333334E-2"/>
                      <c:h val="6.007658934162624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D48-416C-8499-7847541B3336}"/>
                </c:ext>
              </c:extLst>
            </c:dLbl>
            <c:dLbl>
              <c:idx val="10"/>
              <c:layout>
                <c:manualLayout>
                  <c:x val="6.3580213293496418E-2"/>
                  <c:y val="-2.9220540635405343E-2"/>
                </c:manualLayout>
              </c:layout>
              <c:tx>
                <c:rich>
                  <a:bodyPr/>
                  <a:lstStyle/>
                  <a:p>
                    <a:fld id="{BF4D0CA7-C29F-4F13-B37C-40DB6B5455CB}" type="CATEGORYNAME">
                      <a:rPr lang="en-US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
</a:t>
                    </a:r>
                    <a:fld id="{21DD9889-5716-441A-A99A-0091FE76DBF8}" type="PERCENTAGE"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[PERCENTAGE]</a:t>
                    </a:fld>
                    <a:endParaRPr lang="en-US" sz="800" baseline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D48-416C-8499-7847541B3336}"/>
                </c:ext>
              </c:extLst>
            </c:dLbl>
            <c:dLbl>
              <c:idx val="12"/>
              <c:layout>
                <c:manualLayout>
                  <c:x val="9.9840788490865501E-2"/>
                  <c:y val="3.4071499389814943E-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90A-4EC5-B3AD-E922A58BF7DE}"/>
                </c:ext>
              </c:extLst>
            </c:dLbl>
            <c:dLbl>
              <c:idx val="13"/>
              <c:layout>
                <c:manualLayout>
                  <c:x val="0.10526795254842157"/>
                  <c:y val="8.7389912480702082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90A-4EC5-B3AD-E922A58BF7DE}"/>
                </c:ext>
              </c:extLst>
            </c:dLbl>
            <c:dLbl>
              <c:idx val="15"/>
              <c:layout>
                <c:manualLayout>
                  <c:x val="7.4764570560102897E-2"/>
                  <c:y val="4.10445452508161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90A-4EC5-B3AD-E922A58BF7DE}"/>
                </c:ext>
              </c:extLst>
            </c:dLbl>
            <c:dLbl>
              <c:idx val="16"/>
              <c:layout>
                <c:manualLayout>
                  <c:x val="-5.6013139363677127E-2"/>
                  <c:y val="3.155042109541863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90A-4EC5-B3AD-E922A58BF7DE}"/>
                </c:ext>
              </c:extLst>
            </c:dLbl>
            <c:dLbl>
              <c:idx val="17"/>
              <c:layout>
                <c:manualLayout>
                  <c:x val="-9.8379585173804518E-2"/>
                  <c:y val="1.828705434012903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090A-4EC5-B3AD-E922A58BF7DE}"/>
                </c:ext>
              </c:extLst>
            </c:dLbl>
            <c:dLbl>
              <c:idx val="18"/>
              <c:layout>
                <c:manualLayout>
                  <c:x val="-2.6736444529799629E-2"/>
                  <c:y val="-1.385892894343773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90A-4EC5-B3AD-E922A58BF7DE}"/>
                </c:ext>
              </c:extLst>
            </c:dLbl>
            <c:dLbl>
              <c:idx val="19"/>
              <c:layout>
                <c:manualLayout>
                  <c:x val="2.5914834197554575E-2"/>
                  <c:y val="-5.46975105810148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90A-4EC5-B3AD-E922A58BF7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Sheet1!$A$2:$A$23</c:f>
              <c:strCache>
                <c:ptCount val="22"/>
                <c:pt idx="0">
                  <c:v>Debug</c:v>
                </c:pt>
                <c:pt idx="1">
                  <c:v>Event</c:v>
                </c:pt>
                <c:pt idx="2">
                  <c:v>Object</c:v>
                </c:pt>
                <c:pt idx="3">
                  <c:v>Write(-)</c:v>
                </c:pt>
                <c:pt idx="4">
                  <c:v>Get(-)</c:v>
                </c:pt>
                <c:pt idx="5">
                  <c:v>Variable</c:v>
                </c:pt>
                <c:pt idx="6">
                  <c:v>Alias</c:v>
                </c:pt>
                <c:pt idx="7">
                  <c:v>Date(Ctx)</c:v>
                </c:pt>
                <c:pt idx="8">
                  <c:v>Format(-)</c:v>
                </c:pt>
                <c:pt idx="9">
                  <c:v>String</c:v>
                </c:pt>
                <c:pt idx="10">
                  <c:v>Csv</c:v>
                </c:pt>
                <c:pt idx="11">
                  <c:v>Type</c:v>
                </c:pt>
                <c:pt idx="12">
                  <c:v>Command</c:v>
                </c:pt>
                <c:pt idx="13">
                  <c:v>Invoke(-)</c:v>
                </c:pt>
                <c:pt idx="14">
                  <c:v>Out(-)</c:v>
                </c:pt>
                <c:pt idx="15">
                  <c:v>Clixml</c:v>
                </c:pt>
                <c:pt idx="16">
                  <c:v>FrmtDat</c:v>
                </c:pt>
                <c:pt idx="17">
                  <c:v>JSON</c:v>
                </c:pt>
                <c:pt idx="18">
                  <c:v>PSSession</c:v>
                </c:pt>
                <c:pt idx="19">
                  <c:v>TraceSource</c:v>
                </c:pt>
                <c:pt idx="20">
                  <c:v>Xml</c:v>
                </c:pt>
                <c:pt idx="21">
                  <c:v>Other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13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8-416C-8499-7847541B333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C6-4D7D-902C-5FD1AFC371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C6-4D7D-902C-5FD1AFC371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5C6-4D7D-902C-5FD1AFC371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5C6-4D7D-902C-5FD1AFC371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5C6-4D7D-902C-5FD1AFC371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5C6-4D7D-902C-5FD1AFC3716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5C6-4D7D-902C-5FD1AFC3716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5C6-4D7D-902C-5FD1AFC3716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D48-416C-8499-7847541B333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D48-416C-8499-7847541B333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D48-416C-8499-7847541B3336}"/>
              </c:ext>
            </c:extLst>
          </c:dPt>
          <c:dLbls>
            <c:dLbl>
              <c:idx val="8"/>
              <c:layout>
                <c:manualLayout>
                  <c:x val="5.1910117408924858E-2"/>
                  <c:y val="7.035432953228372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48-416C-8499-7847541B3336}"/>
                </c:ext>
              </c:extLst>
            </c:dLbl>
            <c:dLbl>
              <c:idx val="9"/>
              <c:layout>
                <c:manualLayout>
                  <c:x val="3.7571746475749325E-2"/>
                  <c:y val="6.994041300440179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48-416C-8499-7847541B3336}"/>
                </c:ext>
              </c:extLst>
            </c:dLbl>
            <c:dLbl>
              <c:idx val="10"/>
              <c:layout>
                <c:manualLayout>
                  <c:x val="2.0106771533624376E-2"/>
                  <c:y val="7.6057791050784973E-2"/>
                </c:manualLayout>
              </c:layout>
              <c:tx>
                <c:rich>
                  <a:bodyPr/>
                  <a:lstStyle/>
                  <a:p>
                    <a:fld id="{BF4D0CA7-C29F-4F13-B37C-40DB6B5455CB}" type="CATEGORYNAME">
                      <a:rPr lang="en-US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
</a:t>
                    </a:r>
                    <a:fld id="{21DD9889-5716-441A-A99A-0091FE76DBF8}" type="PERCENTAGE"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[PERCENTAGE]</a:t>
                    </a:fld>
                    <a:endParaRPr lang="en-US" sz="800" baseline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D48-416C-8499-7847541B33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6"/>
                <c:pt idx="0">
                  <c:v>WSMan</c:v>
                </c:pt>
                <c:pt idx="1">
                  <c:v>.Action</c:v>
                </c:pt>
                <c:pt idx="2">
                  <c:v>.CredSSP</c:v>
                </c:pt>
                <c:pt idx="3">
                  <c:v>.Instance</c:v>
                </c:pt>
                <c:pt idx="4">
                  <c:v>.SessionOption</c:v>
                </c:pt>
                <c:pt idx="5">
                  <c:v>.QuickConfig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8-416C-8499-7847541B333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B5A-46AB-BCA6-16A11955E9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B5A-46AB-BCA6-16A11955E9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B5A-46AB-BCA6-16A11955E9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B5A-46AB-BCA6-16A11955E9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B5A-46AB-BCA6-16A11955E91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B5A-46AB-BCA6-16A11955E91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B5A-46AB-BCA6-16A11955E91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B5A-46AB-BCA6-16A11955E91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D48-416C-8499-7847541B333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D48-416C-8499-7847541B333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D48-416C-8499-7847541B3336}"/>
              </c:ext>
            </c:extLst>
          </c:dPt>
          <c:dLbls>
            <c:dLbl>
              <c:idx val="8"/>
              <c:layout>
                <c:manualLayout>
                  <c:x val="5.1910117408924858E-2"/>
                  <c:y val="7.035432953228372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48-416C-8499-7847541B3336}"/>
                </c:ext>
              </c:extLst>
            </c:dLbl>
            <c:dLbl>
              <c:idx val="9"/>
              <c:layout>
                <c:manualLayout>
                  <c:x val="3.7571746475749325E-2"/>
                  <c:y val="6.994041300440179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48-416C-8499-7847541B3336}"/>
                </c:ext>
              </c:extLst>
            </c:dLbl>
            <c:dLbl>
              <c:idx val="10"/>
              <c:layout>
                <c:manualLayout>
                  <c:x val="2.0106771533624376E-2"/>
                  <c:y val="7.6057791050784973E-2"/>
                </c:manualLayout>
              </c:layout>
              <c:tx>
                <c:rich>
                  <a:bodyPr/>
                  <a:lstStyle/>
                  <a:p>
                    <a:fld id="{BF4D0CA7-C29F-4F13-B37C-40DB6B5455CB}" type="CATEGORYNAME">
                      <a:rPr lang="en-US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
</a:t>
                    </a:r>
                    <a:fld id="{21DD9889-5716-441A-A99A-0091FE76DBF8}" type="PERCENTAGE">
                      <a:rPr lang="en-US" sz="800" baseline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[PERCENTAGE]</a:t>
                    </a:fld>
                    <a:endParaRPr lang="en-US" sz="800" baseline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D48-416C-8499-7847541B33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4"/>
                <c:pt idx="0">
                  <c:v>Script</c:v>
                </c:pt>
                <c:pt idx="1">
                  <c:v>Module</c:v>
                </c:pt>
                <c:pt idx="2">
                  <c:v>PSRepository</c:v>
                </c:pt>
                <c:pt idx="3">
                  <c:v>[Misc]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8-416C-8499-7847541B333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41FC-2CCA-4492-BCA6-404CFBC52EE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7CBCE-ED82-4EA1-9E94-B94025D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CBCE-ED82-4EA1-9E94-B94025D79D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16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Get-Package [list all packages installed by OneGet]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Save-Package [-&gt;local without installing]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Install-Package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Uninstall-Package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Get-PackageProvider [list of package providers connected to OneGet]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Get-PackageSource [list package sources registered for a specific package provider]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Set-PackageSource [replaces a package source for a specified package provider]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Register-PackageSource [adds a package source for a specified package provider]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Unregister-PackageSource [removes a registered package source]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Total: 16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Get-​Dsc​Configuration [gets the current configuration of the nodes]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Start-​Dsc​Configuration [applies configuration to nodes]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Stop-​Dsc​Configuration [stops a running configuration]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Test-​Dsc​Configuration [tests whether the actual configuration on the nodes matches the desired configuration]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Publish-​Dsc​Configuration [publishes a DSC configuration to a set of computers]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Update-​Dsc​Configuration [checks the pull server for an updated configuration and applies it]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Restore-​Dsc​Configuration [reapplies the previous configuration for the node]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Disable-DscDebug [stops debugging of DSC resources]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Enable-​Dsc​Debug [starts debugging of all DSC resources]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New-​DS​CCheck​Sum [creates checksum files for DSC documents and DSC resources]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Remove-​Dsc​Configuration​Document [removes a configuration document from the DSC configuration store]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Get-​Dsc​Local​Configuration​Manager [gets LCM settings and states for the node]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Set-​Dsc​Local​Configuration​Manager [applies LCM settings to nodes]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Get-​Dsc​Configuration​Status [retrieves data about completed configuration runs]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Get-​Dsc​Resource [gets the DSC resources present on the computer]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Invoke-​Dsc​Resource [runs a method of a specified DSC resource]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Get-​Job​Trigger [gets the job triggers of scheduled jobs]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New-​Job​Trigger [creates a job trigger for a scheduled job]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Add-​Job​Trigger [adds job triggers to scheduled jobs]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Disable-​Job​Trigger [disables the job triggers of scheduled jobs]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Enable-​Job​Trigger [enables the job triggers of scheduled jobs]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Set-​Job​Trigger	 [changes the job trigger of a scheduled job]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Remove-​Job​Trigger [delete job triggers from scheduled jobs]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Get-​Scheduled​Job [gets scheduled jobs on the local computer]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Disable-​Scheduled​Job [disables a scheduled job]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Enable-​Scheduled​Job [enables a scheduled job]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Set-​Scheduled​Job [changes scheduled jobs]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Register-​Scheduled​Job [creates a scheduled job]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Unregister-​Scheduled​Job [deletes scheduled jobs on the local computer]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Get-​Scheduled​Job​Option [gets the job options of scheduled jobs]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New-​Scheduled​Job​Option [creates an object that contains advanced options for a scheduled job]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Set-​Scheduled​Job​Option [changes the job options of a scheduled job]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CBCE-ED82-4EA1-9E94-B94025D79D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Module: 8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Install-​Module	[downloads o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 or more modules from an online gallery, and installs them on the local computer]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Find-​Module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[f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inds modules from an online gallery that match specified criteria]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Save-​Module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aves a module locally without installing it]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Publish-​Module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[p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ublishes a specified module from the local computer to an online gallery]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Update-​Module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ownloads and installs the newest version of specified modules from an online gallery to the local computer]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Uninstall-​Module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Update-​Module​Manifest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[file]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Get-​Installed​Module	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PSRepository: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Get-​PS​Repository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Set-​PS​Repository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ets values for registered:]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Register-​PS​Repository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Unregister-​PS​Repository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Script: 10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Install-​Script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Find-​Script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Save-​Script	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Publish-​Script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[local -&gt;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gallery]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Uninstall-​Script	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Update-​Script	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New-​Script​File​Info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[c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reate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 file w/metadata]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Test-​Script​File​Info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[v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ald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script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block]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Update-​Script​File​Info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Get-​Installed​Script	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[Misc]: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Find-command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[in module]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Find-​Dsc​Resource	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Find-​Role​Capability [in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module]</a:t>
            </a:r>
          </a:p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Get-​PS​Readline​Key​Handler [gets the key bindings for the PSReadline module]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Set-​PS​Readline​Key​Handler [binds keys to user-defined or PSReadline-provided key handlers]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Remove-​PS​Readline​Key​Handler [removes a key binding]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Get-​PS​Readline​Option [gets values for the options that can be configured]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Set-​PS​Readline​Option [customizes the behavior of command line editing in PSReadline]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CBCE-ED82-4EA1-9E94-B94025D79D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CBCE-ED82-4EA1-9E94-B94025D79D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PSSession: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 (20%)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Enable/disable-PSRemoting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New/remove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Connect/disconnect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Enter/exit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Get/receive (Note: Receives seem to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results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commands or other operations like job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results)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PSSessionOption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reates an object that contains advanced session options)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PSSessionConfiguration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(File):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 (17%)</a:t>
            </a:r>
          </a:p>
          <a:p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Enable/disable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Register/unregister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Get/set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(Set c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hanges the properties of a registered session configuration)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New/test-(…File) (Creates a file defining session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verify keys and values in file)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PSTransportOption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reates an object that contains advanced options for a session configuration)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Job: 8 (15%)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Start/stop/remove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Suspend/resume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Get/receive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Wait-job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uppresses command prompt until one or all running jobs complete)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Module: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(13%)</a:t>
            </a:r>
          </a:p>
          <a:p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Import/remove</a:t>
            </a:r>
          </a:p>
          <a:p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(dynamic)/get</a:t>
            </a:r>
          </a:p>
          <a:p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Export-</a:t>
            </a:r>
            <a:r>
              <a:rPr lang="en-US" sz="1200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ModuleMember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pecifies the module members that are exported)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New/test-(…Manifest) (create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verify manifest accurately describes module contents)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(7%)</a:t>
            </a:r>
          </a:p>
          <a:p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Get/add/clear</a:t>
            </a:r>
          </a:p>
          <a:p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 (runs commands from)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Out[put] 3 (5%)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(to command line)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(delete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~pipeline)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(to ‘default formatter’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output cmdlet)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3 (5%)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Get/save (prompts for directory 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Snapin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(6%)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Add/get/remove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Export-Console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xport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snap-ins list to console file)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Command: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(4%)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Get/invoke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Control/Query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 (4%)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ForEach-Object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Performs an operation against each item in a collection of input objects.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Where-Object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Selects objects from a collection based on their property values.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 Control: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(4%)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PSDebug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Turns script debugging features on and off, sets the trace level, and toggles strict mode.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StrictMode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Establishes and enforces coding rules in expressions, scripts, and script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CBCE-ED82-4EA1-9E94-B94025D79D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15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Add/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(domain or workgroup)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Restart/stop (local and remote)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Enable/disable-(…Restore)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Checkpoint/restore (create system restore point/start restore local)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Get-(…RestorePoint)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Reset-(…MachinePassword) (machine account)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Get/show-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ControlPanelItem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(lists/open applet by name)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ComputerSecureChannel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(&amp; repairs local pc &lt;--&gt; domain)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Test-Connection (ping)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ChildItem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/copy/move/get/rename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(contents)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 (perform default action on specified item)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(change item value as specified in command)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ItemProperty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8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/copy/move/get/rename (scope: property and value)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(value only)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(value only)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8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New/start/stop/restart/suspend/resume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(remote capable)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(start/stop/suspend/change properties)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7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Clear/get (specified entries local-rem/all)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(specify limit log size and entry age)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(log &amp; event source local-rem)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(Event Viewer)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(manual append)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Join/split (path + child path/gets specified path segment)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(find if all elements of path exist)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 (wildcard characters in a path &amp; displays path contents)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(PS path - &gt; PS provider path)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Start/stop/debug (local)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(also remote)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 (for process to stop before accepting more input)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Start/get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Use/undo/complete (add script block to active/roll back active/commit active)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WMI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WMIEvent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(subscribe to a WMI event)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WMIInstance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(create/update instance of existing WMI class)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WMIMethod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(calls WMI methods)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rm-WMIObject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(instances of WMI classes/information on available classes)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(-&gt; specified item as in words -&gt; file)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(delete item contents)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(at specified location)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(overwrite)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Set/get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Pop/push (switch to most recent stack push – the top/add current to top)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PSDrive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New/get (mapped drives temp or persistent/current session drives)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(temp drives and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disconnx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mapped drives)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HotFix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HotFix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PSProvider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PSProvider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WebServiceProxy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(noun-object manage/use web service in PS)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CBCE-ED82-4EA1-9E94-B94025D79D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6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15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Add/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(domain or workgroup)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Restart/stop (local and remote)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Enable/disable-(…Restore)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Checkpoint/restore (create system restore point/start restore local)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Get-(…RestorePoint)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Reset-(…MachinePassword) (machine account)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Get/show-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ControlPanelItem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(lists/open applet by name)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ComputerSecureChannel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(&amp; repairs local pc &lt;--&gt; domain)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Test-Connection (ping)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ChildItem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/copy/move/get/rename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(contents)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 (perform default action on specified item)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(change item value as specified in command)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ItemProperty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8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/copy/move/get/rename (scope: property and value)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(value only)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(value only)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8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New/start/stop/restart/suspend/resume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(remote capable)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(start/stop/suspend/change properties)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7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Clear/get (specified entries local-rem/all)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(specify limit log size and entry age)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(log &amp; event source local-rem)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(Event Viewer)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(manual append)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Join/split (path + child path/gets specified path segment)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(find if all elements of path exist)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 (wildcard characters in a path &amp; displays path contents)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(PS path - &gt; PS provider path)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Start/stop/debug (local)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(also remote)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 (for process to stop before accepting more input)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Start/get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Use/undo/complete (add script block to active/roll back active/commit active)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WMI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WMIEvent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(subscribe to a WMI event)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WMIInstance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(create/update instance of existing WMI class)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WMIMethod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(calls WMI methods)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rm-WMIObject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(instances of WMI classes/information on available classes)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(-&gt; specified item as in words -&gt; file)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(delete item contents)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(at specified location)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(overwrite)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Set/get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Pop/push (switch to most recent stack push – the top/add current to top)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PSDrive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New/get (mapped drives temp or persistent/current session drives)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(temp drives and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disconnx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mapped drives)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HotFix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HotFix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PSProvider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PSProvider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WebServiceProxy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 ()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(noun-object manage/use web service in PS)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CBCE-ED82-4EA1-9E94-B94025D79D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CmsMessage: 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ets content that has been encrypted by using the Cryptographic Message Syntax format)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ncrypts content by using the Cryptographic Message Syntax format)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Decrypts content that has been encrypted by using the Cryptographic Message Syntax format.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Acl: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(resource security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descriptor)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(chg.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spc.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descriptor)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AuthenticodeSignature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ets info: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Auth.sig. for file)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(adds Auth.sig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PS script/other file)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SecureString: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ConvertFrom (secure -&gt; encrypt std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 (encrypt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 -&gt; secure)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Credential: 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ets a credential object based on a user name and password)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ExecutionPolicy: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ets the execution policies for the current session)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hanges the user preference for the Windows PowerShell execution policy)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PfxCertificate: 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(gets information about .pfx certificate files on the computer)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CBCE-ED82-4EA1-9E94-B94025D79D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Debug: 13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PSBreakPoint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Enb/Dbl/Get/Rm (breakpts in current console)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Set-PSBreakpoint (sets on line/command/variable)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Debug-Runspace (start interactive debugging session with a runspace)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Get-Runspace (active runspaces within PowerShell host process)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Get-RunspaceDebug (shows runspace debugging options)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Disable-RunspaceDebug (debugging &gt;=1 runspaces, release any pending debugger stop)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Enable-RunspaceDebug (debugging on runspaces where any breakpoint is preserved until a debugger is attached)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Wait-Debugger (stop script in debugger before running next statement)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Write-Debug (writes debug message to console)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Start-Sleep (suspend activity in script or session for specified period)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Event: 8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Register-EngineEvent (subscribes to PowerShell engine generated events new-event)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Unregister (cancels an event)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(creates a new event)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Get/Rm (from queue)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Get-EventSubscriber (current session)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 (to run until particular event raised)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Register-ObjectEvent (subscribes to .NET Framework object generated events)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Object: 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(.NET or COM obj instance)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(two sets)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(containing same value for specified properties)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(objects or object props)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 (by property values)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 (save cmd output -&gt; file or variable &amp; pipes)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(numeric props/string props)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Write(-): 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(object -&gt; error stream)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(customized output -&gt; host)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(specify how PowerShell handles info stream data for a command)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(send spec. objs. -&gt; next command in pipeline)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 (display progress bar within PowerShell command window)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 (text -&gt; verbose message stream)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Get(-): 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FileHash (compute file:hashval, spec. algo.)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(obj reps current host program)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Read-Host (read line of input from console)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 (obj: props &amp; methods)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PSCallStack (current call stack)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(rand# or select obj randomly from set)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(unique items from sorted list)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Variable: 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Get/New (current console)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Set/Rm/Clear (value)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Add-Member (+custom props &amp; methods to PS obj instance)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Alias: 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(creates a new alias)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(gets the aliases for the current session)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(creates or changes an alias for a cmdlet or other command element in the current Windows PowerShell session)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(imports an alias list from a file)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(exports information about currently defined aliases to a file)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Date(Context): 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(gets the current date and time)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(changes the system time on the computer to a time that you specify)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Get-(UI)Culture (current OS culture set)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Import-LocalizedData (language-specific data -&gt; scripts &amp; functions based on UI culture)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New-TimeSpan (object)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Format(-): 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(uses customized view to format output)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 (displays input file/obj as hexadecimal)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(formats the output as a list of properties in which each property appears on a new line.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(formats the output as a table)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(formats objects as a wide table, displays only one property each)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String: 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(formats string to match examples)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ConvertFrom-(Sddl)String (extracts &amp; parses structured objects from string content)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ConvertFrom-StringDat (convert string containing &gt;=1 key and value pairs to a hash table)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(find text in strings, files)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(objects -&gt; host as series of strings)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Csv: 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ConvertFrom (converts object properties in CSV format into CSV versions of the original objects)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 (converts objects into a series of CSV variable-length strings)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(converts objects into a series of CSV strings and saves the strings in a CSV file)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(creates table-like custom objects from the items in a CSV file)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Type: 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(+ .NET Framework class in PowerShell session)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Update-(...Data) (update extended type data in the session)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Get/Rm-(...Data) (extended, current session)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Command: 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Show-Command (cmdlet -&gt; gui popup)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Trace-Command (config/start trace expr/cmdlet)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Measure-Command (time to run scriptblock/cmdlet)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Invoke(-): 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(run command/expression -&gt; local computer)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RestMethod (sends HTTP[s] -&gt; RESTful web service)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WebRequest (interent -&gt; page content)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Out(-): 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File/Printer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GridView (interactive table, windowed)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Clixml: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(imports a CLIXML file and creates corresponding objects in Windows PowerShell)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(creates an XML-based representation of an object or objects and stores it in a file)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FormatData: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(from current session to file)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Get/Update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ConvertFrom (JSON-fmt string -&gt; custom object)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 (obj -&gt; JSON-fmt string)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PSSession: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Export-PSSession (import commands from other session, save them in PowerShell module)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Import-PowerShellDataFile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Import-PSSession (import commands from other session to current session)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TraceSource: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(PowerShell components instrumented for tracing)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(config/strt/stp trace -&gt; PowerShell compos.)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 (creates XML-based representation of an object)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(finds text in an XML string or document)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New-Guid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ConvertTo-Html (.NET Framework objects -&gt;)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Update-List (+/-items from prop val containing obj collection)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Send-MailMessage (email)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New-TemporaryFile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Unblock-File (files from internet)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CBCE-ED82-4EA1-9E94-B94025D79D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Debug: 13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PSBreakPoint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Enb/Dbl/Get/Rm (breakpts in current console)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Set-PSBreakpoint (sets on line/command/variable)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Debug-Runspace (start interactive debugging session with a runspace)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Get-Runspace (active runspaces within PowerShell host process)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Get-RunspaceDebug (shows runspace debugging options)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Disable-RunspaceDebug (debugging &gt;=1 runspaces, release any pending debugger stop)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Enable-RunspaceDebug (debugging on runspaces where any breakpoint is preserved until a debugger is attached)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Wait-Debugger (stop script in debugger before running next statement)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Write-Debug (writes debug message to console)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Start-Sleep (suspend activity in script or session for specified period)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Event: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Get-EventSubscriber (current session)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Register-EngineEvent (subscribes to PowerShell engine generated events new-event)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Register-ObjectEvent (subscribes to .NET Framework object generated events)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Unregister (cancels an event)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(creates a new event)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Get/Rm (from queue)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 (to run until particular event raised)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Object: 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(.NET or COM obj instance)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(two sets)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(containing same value for specified properties)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(objects or object props)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 (by property values)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 (save cmd output -&gt; file or variable &amp; pipes)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(numeric props/string props)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Write(-): 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(object -&gt; error stream)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(customized output -&gt; host)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(specify how PowerShell handles info stream data for a command)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(send spec. objs. -&gt; next command in pipeline)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 (display progress bar within PowerShell command window)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 (text -&gt; verbose message stream)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Get(-): 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FileHash (compute file:hashval, spec. algo.)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(obj reps current host program)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Read-Host (read line of input from console)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 (obj: props &amp; methods)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PSCallStack (current call stack)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(rand# or select obj randomly from set)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(unique items from sorted list)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Variable: 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Get/New (current console)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Set/Rm/Clear (value)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Add-Member (+custom props &amp; methods to PS obj instance)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Alias: 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(creates a new alias)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(gets the aliases for the current session)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(creates or changes an alias for a cmdlet or other command element in the current Windows PowerShell session)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(imports an alias list from a file)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(exports information about currently defined aliases to a file)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Date(Context): 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(gets the current date and time)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(changes the system time on the computer to a time that you specify)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Get-(UI)Culture (current OS culture set)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Import-LocalizedData (language-specific data -&gt; scripts &amp; functions based on UI culture)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New-TimeSpan (object)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Format(-): 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(uses customized view to format output)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 (displays input file/obj as hexadecimal)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(formats the output as a list of properties in which each property appears on a new line.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(formats the output as a table)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(formats objects as a wide table, displays only one property each)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String: 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(formats string to match examples)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ConvertFrom-(Sddl)String (extracts &amp; parses structured objects from string content)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ConvertFrom-StringDat (convert string containing &gt;=1 key and value pairs to a hash table)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(find text in strings, files)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(objects -&gt; host as series of strings)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Csv: 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ConvertFrom (converts object properties in CSV format into CSV versions of the original objects)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 (converts objects into a series of CSV variable-length strings)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(converts objects into a series of CSV strings and saves the strings in a CSV file)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(creates table-like custom objects from the items in a CSV file)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Type: 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(+ .NET Framework class in PowerShell session)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Update-(...Data) (update extended type data in the session)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Get/Rm-(...Data) (extended, current session)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Command: 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Show-Command (cmdlet -&gt; gui popup)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Trace-Command (config/start trace expr/cmdlet)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Measure-Command (time to run scriptblock/cmdlet)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Invoke(-): 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(run command/expression -&gt; local computer)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RestMethod (sends HTTP[s] -&gt; RESTful web service)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WebRequest (interent -&gt; page content)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Out(-): 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File/Printer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GridView (interactive table, windowed)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Clixml: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(imports a CLIXML file and creates corresponding objects in Windows PowerShell)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(creates an XML-based representation of an object or objects and stores it in a file)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FormatData: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(from current session to file)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Get/Update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ConvertFrom (JSON-fmt string -&gt; custom object)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 (obj -&gt; JSON-fmt string)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PSSession: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Export-PSSession (import commands from other session, save them in PowerShell module)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Import-PowerShellDataFile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Import-PSSession (import commands from other session to current session)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TraceSource: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(PowerShell components instrumented for tracing)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(config/strt/stp trace -&gt; PowerShell compos.)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Xml: 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 (creates XML-based representation of an object)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(finds text in an XML string or document)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New-Guid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ConvertTo-Html (.NET Framework objects -&gt;)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Update-List (+/-items from prop val containing obj collection)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Send-MailMessage (email)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New-TemporaryFile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Unblock-File (files from internet)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CBCE-ED82-4EA1-9E94-B94025D79D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8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WSMan: 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Connect-​WS​Man [cnx -&gt; WinRM svc remote pc]	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Disconnect-​WS​Man	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Test-​WS​Man [if WinRM running local/rem]	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WSManAction: 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Invoke-​WS​Man​Action [:action on obj spec by Resource URI &amp; by selectors]	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WSManCredSSP: 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Enable-​WS​Man​Cred​SS​P [CredSSP auth]	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Disable-​WS​Man​Cred​SS​P	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Get-​WS​Man​Cred​SS​P [:related config for client]	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WSManInstance: 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Get-​WS​Man​Instance [:mgmt info for Resource URI spec. rsrc instance]	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New-​WS​Man​Instance [:of a mgmt resource]	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Remove-​WS​Man​Instance [mgmt resource instance]	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Set-​WS​Man​Instance [mod mgmt info related to rsrc]	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WSManSessionOption: 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New-​WS​Man​Session​Option [cr S.O. hash table for input params for WSMan cmdlets]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WSManQuickConfig: 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Set-​WS​Man​Quick​Config [config local mach for remote mgmt]	</a:t>
            </a:r>
          </a:p>
          <a:p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7CBCE-ED82-4EA1-9E94-B94025D79D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7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2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8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E72F-30E9-4C1F-BBE6-98FDCC1846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864F-B3EB-46A4-BF8F-A0F7DB8E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4925" y="217715"/>
            <a:ext cx="1183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 at a Glance: Modular </a:t>
            </a:r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Noun then Verb Organization (Verb then Noun as needed)</a:t>
            </a:r>
            <a:endParaRPr lang="en-US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925" y="158337"/>
            <a:ext cx="11839254" cy="6526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64952" y="2050655"/>
            <a:ext cx="3614482" cy="5232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Core Modules</a:t>
            </a:r>
          </a:p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9276" y="651363"/>
            <a:ext cx="1463085" cy="18158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pPr algn="ctr"/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[all instld by 1Get]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[-&gt;loc NoInstall]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Uninstall</a:t>
            </a:r>
          </a:p>
          <a:p>
            <a:pPr algn="ctr"/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865" y="217715"/>
            <a:ext cx="581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865" y="158338"/>
            <a:ext cx="5818089" cy="65350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03129" y="648902"/>
            <a:ext cx="1928457" cy="181588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PackageSource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[pkg prvdrs cnx:1Get]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[rplc pkgSrc for spec pkgProv]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[+pkgSrc for spec pkgProv]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[-regist]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9027" y="646423"/>
            <a:ext cx="1697276" cy="181588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Pkg.Provider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[:connxed to OneGet]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EE9BF-1E59-4F4E-8DE7-D442360AE9B8}"/>
              </a:ext>
            </a:extLst>
          </p:cNvPr>
          <p:cNvSpPr txBox="1"/>
          <p:nvPr/>
        </p:nvSpPr>
        <p:spPr>
          <a:xfrm>
            <a:off x="6173799" y="217715"/>
            <a:ext cx="5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PSDesiredStateConfiguration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20965-D6B5-48F5-826E-E33B7EC8C9B8}"/>
              </a:ext>
            </a:extLst>
          </p:cNvPr>
          <p:cNvSpPr txBox="1"/>
          <p:nvPr/>
        </p:nvSpPr>
        <p:spPr>
          <a:xfrm>
            <a:off x="6360342" y="646423"/>
            <a:ext cx="1752600" cy="310854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DscConfig.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[current: of nodes]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[apply: nodes / rnng]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[if actual match desrd]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[to set of machines]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[chk pull srvr &amp; appl updated config]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Restore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[reapply prev node cfg]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660438-42B9-4076-B341-89941D95CA3C}"/>
              </a:ext>
            </a:extLst>
          </p:cNvPr>
          <p:cNvSpPr/>
          <p:nvPr/>
        </p:nvSpPr>
        <p:spPr>
          <a:xfrm>
            <a:off x="6173797" y="158338"/>
            <a:ext cx="5846053" cy="6535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0AFD5-FBAC-4426-8BC0-429090FE0FE1}"/>
              </a:ext>
            </a:extLst>
          </p:cNvPr>
          <p:cNvSpPr txBox="1"/>
          <p:nvPr/>
        </p:nvSpPr>
        <p:spPr>
          <a:xfrm>
            <a:off x="8279333" y="646424"/>
            <a:ext cx="1721781" cy="12618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DscDebug</a:t>
            </a: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[stop/start dbg all DSC resources]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B51C8-5522-470D-B4EC-060A54398517}"/>
              </a:ext>
            </a:extLst>
          </p:cNvPr>
          <p:cNvSpPr txBox="1"/>
          <p:nvPr/>
        </p:nvSpPr>
        <p:spPr>
          <a:xfrm>
            <a:off x="10182957" y="646427"/>
            <a:ext cx="1641040" cy="1261884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DscCheckSum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[create: files for DSC documents and resources]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9C15D-1980-4174-AD99-C29505D53946}"/>
              </a:ext>
            </a:extLst>
          </p:cNvPr>
          <p:cNvSpPr txBox="1"/>
          <p:nvPr/>
        </p:nvSpPr>
        <p:spPr>
          <a:xfrm>
            <a:off x="8275377" y="2111157"/>
            <a:ext cx="1725737" cy="163121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DscCfg.Docum.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[cfgdoc from DSC cfg store]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792E1-ACB7-4691-BC42-5F8D0B7CBB72}"/>
              </a:ext>
            </a:extLst>
          </p:cNvPr>
          <p:cNvSpPr txBox="1"/>
          <p:nvPr/>
        </p:nvSpPr>
        <p:spPr>
          <a:xfrm>
            <a:off x="10179002" y="2111157"/>
            <a:ext cx="1638936" cy="16312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DscResource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[run method of specified:]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C033F-2002-44C4-9DF9-F8AE9770C3E0}"/>
              </a:ext>
            </a:extLst>
          </p:cNvPr>
          <p:cNvSpPr txBox="1"/>
          <p:nvPr/>
        </p:nvSpPr>
        <p:spPr>
          <a:xfrm>
            <a:off x="6360343" y="3921631"/>
            <a:ext cx="5457596" cy="10772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DscLocalConfigurationManager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[gets LCM settings and states for the node]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[applies LCM settings to nodes]</a:t>
            </a:r>
          </a:p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0E0C0B-DB68-45F2-9075-D86ED18A899A}"/>
              </a:ext>
            </a:extLst>
          </p:cNvPr>
          <p:cNvSpPr txBox="1"/>
          <p:nvPr/>
        </p:nvSpPr>
        <p:spPr>
          <a:xfrm>
            <a:off x="6360342" y="5186537"/>
            <a:ext cx="5453150" cy="7078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DscConfigurationStatus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[date about completed configuration runs]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D8828-3450-42B5-AC06-1669D9749337}"/>
              </a:ext>
            </a:extLst>
          </p:cNvPr>
          <p:cNvSpPr txBox="1"/>
          <p:nvPr/>
        </p:nvSpPr>
        <p:spPr>
          <a:xfrm>
            <a:off x="159852" y="3373041"/>
            <a:ext cx="590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PSScheduledJob</a:t>
            </a:r>
            <a:endParaRPr lang="en-US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106269-8AC3-4463-B566-1804CC9DE1ED}"/>
              </a:ext>
            </a:extLst>
          </p:cNvPr>
          <p:cNvSpPr txBox="1"/>
          <p:nvPr/>
        </p:nvSpPr>
        <p:spPr>
          <a:xfrm>
            <a:off x="359276" y="3801750"/>
            <a:ext cx="1752600" cy="255454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JobTrigger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 schd jobs]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[cr for schd job]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[to schd jobs]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 scheduled jobs]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[chg: of shcd job]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[frm schd jbs]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B1115-FF82-497F-B6C7-A46322472B44}"/>
              </a:ext>
            </a:extLst>
          </p:cNvPr>
          <p:cNvSpPr txBox="1"/>
          <p:nvPr/>
        </p:nvSpPr>
        <p:spPr>
          <a:xfrm>
            <a:off x="2300755" y="3801750"/>
            <a:ext cx="1565224" cy="255454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ScheduldJob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[local]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[change]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[create]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[delete]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AA143D-4981-4588-B066-B238B7E8316B}"/>
              </a:ext>
            </a:extLst>
          </p:cNvPr>
          <p:cNvSpPr txBox="1"/>
          <p:nvPr/>
        </p:nvSpPr>
        <p:spPr>
          <a:xfrm>
            <a:off x="4047822" y="3801753"/>
            <a:ext cx="1767821" cy="255454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Schd.JobOption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[job optns of schd jobs]</a:t>
            </a: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[cr obj cntns adv options for schd.job]</a:t>
            </a: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[chg options]</a:t>
            </a:r>
          </a:p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9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910723864"/>
              </p:ext>
            </p:extLst>
          </p:nvPr>
        </p:nvGraphicFramePr>
        <p:xfrm>
          <a:off x="0" y="158337"/>
          <a:ext cx="6109127" cy="635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68293" y="217715"/>
            <a:ext cx="590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PowershellGet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3815" y="646424"/>
            <a:ext cx="1752600" cy="255454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pPr algn="ctr"/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[loc-&gt;onl gallry]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Uninstall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(…)FileInfo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(…)FileInfo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[cr script fL w/metdat]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(…)FileInfo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[vald scrp cmt blk]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(…)FileInfo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Installed(…)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8676" y="168847"/>
            <a:ext cx="11832256" cy="6535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43008" y="646424"/>
            <a:ext cx="1752600" cy="255454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  <a:p>
            <a:pPr algn="ctr"/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Uninstall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[dLInstall from onL]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[dLInst nwest]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[onL, criteria]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[loc, no Inst]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[loc-&gt; onLgaL]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(…)Manifest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[file]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Installed(…)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82988" y="646427"/>
            <a:ext cx="1752600" cy="144655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PSRepository</a:t>
            </a: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[vals for registered:]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82988" y="2303982"/>
            <a:ext cx="1752600" cy="89255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[Misc]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Find-cmmd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[inMdL]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Find-DscResource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Find-RoleCapability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565B-7E55-43C0-9847-E46F669CE264}"/>
              </a:ext>
            </a:extLst>
          </p:cNvPr>
          <p:cNvSpPr txBox="1"/>
          <p:nvPr/>
        </p:nvSpPr>
        <p:spPr>
          <a:xfrm>
            <a:off x="6068293" y="3312610"/>
            <a:ext cx="590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PSReadline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601CD-5B24-4479-808D-BB241E583F94}"/>
              </a:ext>
            </a:extLst>
          </p:cNvPr>
          <p:cNvSpPr txBox="1"/>
          <p:nvPr/>
        </p:nvSpPr>
        <p:spPr>
          <a:xfrm>
            <a:off x="6254834" y="3741319"/>
            <a:ext cx="5580754" cy="8925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PSReadlineKeyHandler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[key bindings for PSRdL module]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[binds keys to user-def or PSRdL provided key handlers]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[a key binding]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60B2C-B8D0-4FFA-BA62-921A4700AC5F}"/>
              </a:ext>
            </a:extLst>
          </p:cNvPr>
          <p:cNvSpPr txBox="1"/>
          <p:nvPr/>
        </p:nvSpPr>
        <p:spPr>
          <a:xfrm>
            <a:off x="6254834" y="4826580"/>
            <a:ext cx="5580753" cy="7078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PSReadlineOption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[vals for cfgble options]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[cstmz behavior of cmd line editing in PSRdL]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204768-DD60-43BA-A047-5F1480C5E7A1}"/>
              </a:ext>
            </a:extLst>
          </p:cNvPr>
          <p:cNvSpPr txBox="1"/>
          <p:nvPr/>
        </p:nvSpPr>
        <p:spPr>
          <a:xfrm>
            <a:off x="1880125" y="3153056"/>
            <a:ext cx="234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PowershellGet</a:t>
            </a:r>
          </a:p>
        </p:txBody>
      </p:sp>
    </p:spTree>
    <p:extLst>
      <p:ext uri="{BB962C8B-B14F-4D97-AF65-F5344CB8AC3E}">
        <p14:creationId xmlns:p14="http://schemas.microsoft.com/office/powerpoint/2010/main" val="200756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4925" y="217715"/>
            <a:ext cx="1157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Modules: Latest Version 5.0.1.0 ; 357 Cmdlets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58" y="646424"/>
            <a:ext cx="3608365" cy="52322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Microsoft.PowerShell.Archive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Archive: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Compress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Expand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4925" y="158337"/>
            <a:ext cx="11839254" cy="6526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68892" y="646424"/>
            <a:ext cx="3610542" cy="5232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Microsoft.PowerShell.Core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Cmdlets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74203" y="645618"/>
            <a:ext cx="3852958" cy="5232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Microsoft.PowerShell.Diagnostics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WinEvent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74203" y="1343761"/>
            <a:ext cx="3866230" cy="52322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Microsoft.PowerShell.ODataUtils</a:t>
            </a:r>
          </a:p>
          <a:p>
            <a:pPr algn="ctr"/>
            <a:r>
              <a:rPr lang="en-US" sz="1200" b="1" i="1">
                <a:latin typeface="Arial" panose="020B0604020202020204" pitchFamily="34" charset="0"/>
                <a:cs typeface="Arial" panose="020B0604020202020204" pitchFamily="34" charset="0"/>
              </a:rPr>
              <a:t>ODataEndpointProxy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57" y="1343761"/>
            <a:ext cx="3608365" cy="52322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Microsoft.PowerShell.Host</a:t>
            </a:r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8892" y="1343761"/>
            <a:ext cx="3610542" cy="52322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Microsoft.PowerShell.Management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Cmdlets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813" y="2050655"/>
            <a:ext cx="3608365" cy="5232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Microsoft.PowerShell.Security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Cmdlets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64952" y="2050655"/>
            <a:ext cx="3614482" cy="5232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Microsoft.PowerShell.Utility</a:t>
            </a:r>
          </a:p>
          <a:p>
            <a:pPr algn="ctr"/>
            <a:r>
              <a:rPr lang="en-US" sz="1200" b="1" i="1"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Cmdlets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83537" y="2043773"/>
            <a:ext cx="3856896" cy="52322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Microsoft.WSman.Management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Cmdlets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9813" y="2747992"/>
            <a:ext cx="3608365" cy="52322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ISE</a:t>
            </a:r>
          </a:p>
          <a:p>
            <a:pPr algn="ctr"/>
            <a:r>
              <a:rPr lang="en-US" sz="1200" b="1" i="1">
                <a:latin typeface="Arial" panose="020B0604020202020204" pitchFamily="34" charset="0"/>
                <a:cs typeface="Arial" panose="020B0604020202020204" pitchFamily="34" charset="0"/>
              </a:rPr>
              <a:t>IseSnippet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64953" y="2739851"/>
            <a:ext cx="3614482" cy="52322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PackageManagement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Cmdlets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812" y="3445329"/>
            <a:ext cx="3608365" cy="52322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PowerShellGet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Cmdlets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89476" y="2745669"/>
            <a:ext cx="3850957" cy="5232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PSDesiredStateConfiguration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Cmdlets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4950" y="3437188"/>
            <a:ext cx="3614484" cy="5232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PSLocalAccount5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Cmdlets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64948" y="4139084"/>
            <a:ext cx="3614486" cy="52322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PSScriptAnalyzer</a:t>
            </a:r>
          </a:p>
          <a:p>
            <a:pPr algn="ctr"/>
            <a:r>
              <a:rPr lang="en-US" sz="1200" b="1" i="1">
                <a:latin typeface="Arial" panose="020B0604020202020204" pitchFamily="34" charset="0"/>
                <a:cs typeface="Arial" panose="020B0604020202020204" pitchFamily="34" charset="0"/>
              </a:rPr>
              <a:t>ScriptAnalyzerRule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>
                <a:latin typeface="Arial" panose="020B0604020202020204" pitchFamily="34" charset="0"/>
                <a:cs typeface="Arial" panose="020B0604020202020204" pitchFamily="34" charset="0"/>
              </a:rPr>
              <a:t>ScriptAnalyzer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83535" y="3453495"/>
            <a:ext cx="3856897" cy="52322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PSReadline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Cmdlets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9811" y="4140599"/>
            <a:ext cx="3608365" cy="52322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PSScheduledJob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Cmdlets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811" y="4847493"/>
            <a:ext cx="3608365" cy="10772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PSWorkflow</a:t>
            </a:r>
            <a:endParaRPr lang="en-US" sz="12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PSWorkflowSession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PSWorkflowExecutionOption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[creates an object that contains session configuration options for workflow sessions]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CC7AE-4193-4F98-8CF5-CCB4FB917510}"/>
              </a:ext>
            </a:extLst>
          </p:cNvPr>
          <p:cNvSpPr txBox="1"/>
          <p:nvPr/>
        </p:nvSpPr>
        <p:spPr>
          <a:xfrm>
            <a:off x="4171069" y="4847493"/>
            <a:ext cx="3608365" cy="107721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PSWorkflowUtility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AsWorkflow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[runs a command or expression as a Windows PowerShell workflow]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2B8DC552-29E2-43D1-AE53-DF0811A7C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306346"/>
              </p:ext>
            </p:extLst>
          </p:nvPr>
        </p:nvGraphicFramePr>
        <p:xfrm>
          <a:off x="8569092" y="3960408"/>
          <a:ext cx="2691723" cy="27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800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10299003"/>
              </p:ext>
            </p:extLst>
          </p:nvPr>
        </p:nvGraphicFramePr>
        <p:xfrm>
          <a:off x="2" y="158337"/>
          <a:ext cx="6060383" cy="635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892" y="217715"/>
            <a:ext cx="1185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Microsoft.PowerShell.Core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1975" y="646424"/>
            <a:ext cx="1752600" cy="16312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PSSession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EbL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dbL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PSRemoting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Conx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dconx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rcv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results]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(…)Option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[adv session options]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892" y="158338"/>
            <a:ext cx="11857271" cy="6524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77298" y="646424"/>
            <a:ext cx="1752600" cy="16312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PSSessConfig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Unreg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(…)File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(…)File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PSTrnsprtOpt.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[adv session cfg optns]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99018" y="646427"/>
            <a:ext cx="1752600" cy="16312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Suspend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resume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[suppress cmd prompt until on or all running jobs complete]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99018" y="2627280"/>
            <a:ext cx="1752600" cy="10772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[dynamic]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(…)Member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(…)Manifest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1975" y="2626907"/>
            <a:ext cx="1752600" cy="10772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[run from hist]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3347" y="2616405"/>
            <a:ext cx="1752600" cy="10772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Out(-)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[to console]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[delete it]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[custozbl output f()]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5050" y="3859443"/>
            <a:ext cx="1752600" cy="7078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[to dir]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73347" y="3859444"/>
            <a:ext cx="1752600" cy="70788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PSSnapIn</a:t>
            </a: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Export-console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[list]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98782" y="3859444"/>
            <a:ext cx="1752600" cy="70788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31978" y="4730190"/>
            <a:ext cx="5619404" cy="70788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Control &amp; Query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ForEach-Object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[iterate over input items in collection]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Where-Object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[select objects on property value criteria]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1978" y="5612369"/>
            <a:ext cx="5619404" cy="7078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 Control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Set-</a:t>
            </a:r>
            <a:r>
              <a:rPr lang="en-US" sz="1200" b="1" err="1">
                <a:latin typeface="Arial" panose="020B0604020202020204" pitchFamily="34" charset="0"/>
                <a:cs typeface="Arial" panose="020B0604020202020204" pitchFamily="34" charset="0"/>
              </a:rPr>
              <a:t>PSDebug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[toggle script debugging features and strict mode, set trace lvl]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Set-</a:t>
            </a:r>
            <a:r>
              <a:rPr lang="en-US" sz="1200" b="1" err="1">
                <a:latin typeface="Arial" panose="020B0604020202020204" pitchFamily="34" charset="0"/>
                <a:cs typeface="Arial" panose="020B0604020202020204" pitchFamily="34" charset="0"/>
              </a:rPr>
              <a:t>StrictMode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[establish/enforce coding rules in expr, scripts, script blocks]</a:t>
            </a:r>
          </a:p>
        </p:txBody>
      </p:sp>
    </p:spTree>
    <p:extLst>
      <p:ext uri="{BB962C8B-B14F-4D97-AF65-F5344CB8AC3E}">
        <p14:creationId xmlns:p14="http://schemas.microsoft.com/office/powerpoint/2010/main" val="41191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3639447923"/>
              </p:ext>
            </p:extLst>
          </p:nvPr>
        </p:nvGraphicFramePr>
        <p:xfrm>
          <a:off x="3060983" y="207557"/>
          <a:ext cx="6067303" cy="635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890" y="217716"/>
            <a:ext cx="1185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890" y="158338"/>
            <a:ext cx="11856220" cy="6535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7890" y="217716"/>
            <a:ext cx="1185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890" y="158337"/>
            <a:ext cx="11856220" cy="6522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73929" y="657014"/>
            <a:ext cx="2705737" cy="89255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[+scrpblk-&gt;actv/rollbk actv/cmit actv]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1888" y="3194291"/>
            <a:ext cx="2705737" cy="12618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[specified items words, etc. -&gt; file]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[delete: from item]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[at specified location]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[overwrite]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C413D-9CB5-45E6-902C-2CF9EF9809C7}"/>
              </a:ext>
            </a:extLst>
          </p:cNvPr>
          <p:cNvSpPr txBox="1"/>
          <p:nvPr/>
        </p:nvSpPr>
        <p:spPr>
          <a:xfrm>
            <a:off x="8665145" y="645817"/>
            <a:ext cx="3154315" cy="89255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[local]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[+remote]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[for process stop before accept more input]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0FE850-CCBE-4C3B-B5D0-4EAD4FABFAC6}"/>
              </a:ext>
            </a:extLst>
          </p:cNvPr>
          <p:cNvSpPr txBox="1"/>
          <p:nvPr/>
        </p:nvSpPr>
        <p:spPr>
          <a:xfrm>
            <a:off x="382859" y="5389371"/>
            <a:ext cx="5191436" cy="107721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[path + child path / gets specified path segment]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[find if all elements of path exist]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[wildcard characters in path &amp; dsplay path contents]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[PS path - &gt; provider path]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21E0C9-A6B3-4B53-AED9-CDAF8B2C82A6}"/>
              </a:ext>
            </a:extLst>
          </p:cNvPr>
          <p:cNvSpPr txBox="1"/>
          <p:nvPr/>
        </p:nvSpPr>
        <p:spPr>
          <a:xfrm>
            <a:off x="5770830" y="1754419"/>
            <a:ext cx="2697778" cy="12618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WMI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(…)Event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[subscribe:]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(…)Instance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[create/update existing WMI class]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(…)Method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[call method]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(…)Object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F57D3-CF72-4194-8AFB-E91C9704ED03}"/>
              </a:ext>
            </a:extLst>
          </p:cNvPr>
          <p:cNvSpPr txBox="1"/>
          <p:nvPr/>
        </p:nvSpPr>
        <p:spPr>
          <a:xfrm>
            <a:off x="5777908" y="4650707"/>
            <a:ext cx="2697778" cy="1815882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[switch to most recent stack push]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[add current to top]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76725D-03D6-4536-ABF3-C056D44D4664}"/>
              </a:ext>
            </a:extLst>
          </p:cNvPr>
          <p:cNvSpPr txBox="1"/>
          <p:nvPr/>
        </p:nvSpPr>
        <p:spPr>
          <a:xfrm>
            <a:off x="8665144" y="1749169"/>
            <a:ext cx="3154315" cy="144655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PSDrive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[mapped drives temp or persistent]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[current session drives]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[temp drives &amp; disconx mapped drives]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B14E6A-20D6-4A53-9139-31E007A08390}"/>
              </a:ext>
            </a:extLst>
          </p:cNvPr>
          <p:cNvSpPr txBox="1"/>
          <p:nvPr/>
        </p:nvSpPr>
        <p:spPr>
          <a:xfrm>
            <a:off x="8665142" y="5749665"/>
            <a:ext cx="3154315" cy="7078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Get-HotFix</a:t>
            </a: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4B8A7E-2AE4-4316-89F2-80861C87AE0F}"/>
              </a:ext>
            </a:extLst>
          </p:cNvPr>
          <p:cNvSpPr txBox="1"/>
          <p:nvPr/>
        </p:nvSpPr>
        <p:spPr>
          <a:xfrm>
            <a:off x="8665592" y="4650707"/>
            <a:ext cx="3153866" cy="89255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Get-PSProvider</a:t>
            </a: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42B1CF-2C0D-46AB-83D0-5AF2504C2899}"/>
              </a:ext>
            </a:extLst>
          </p:cNvPr>
          <p:cNvSpPr txBox="1"/>
          <p:nvPr/>
        </p:nvSpPr>
        <p:spPr>
          <a:xfrm>
            <a:off x="8665143" y="3373838"/>
            <a:ext cx="3154315" cy="107721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WebServiceProxy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[cnx to web svc &amp; create web svc proxy obj in PowerShell]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07D397-F97A-4CE2-90E3-56249C72F006}"/>
              </a:ext>
            </a:extLst>
          </p:cNvPr>
          <p:cNvSpPr txBox="1"/>
          <p:nvPr/>
        </p:nvSpPr>
        <p:spPr>
          <a:xfrm>
            <a:off x="2951523" y="657014"/>
            <a:ext cx="2622772" cy="236988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[dom; wkgrp]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Restart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(…)Restore)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Checkpoint 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Restore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(…)RestorePoint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(…)MachinePassword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ControlPanelItem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ComputerSecureChannel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[ping+]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ChildItem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82641-2CFA-4863-AB60-BC64277593BB}"/>
              </a:ext>
            </a:extLst>
          </p:cNvPr>
          <p:cNvSpPr txBox="1"/>
          <p:nvPr/>
        </p:nvSpPr>
        <p:spPr>
          <a:xfrm>
            <a:off x="382859" y="646423"/>
            <a:ext cx="2379789" cy="236988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[contents]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[default action on specified item]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[chg item value as specified]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(…)Property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[property &amp; value]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[value]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34EEF-2B59-4AF8-827B-B1DBDB536BC7}"/>
              </a:ext>
            </a:extLst>
          </p:cNvPr>
          <p:cNvSpPr txBox="1"/>
          <p:nvPr/>
        </p:nvSpPr>
        <p:spPr>
          <a:xfrm>
            <a:off x="382859" y="3194291"/>
            <a:ext cx="5191436" cy="89255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Restart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[remote capable]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[start/stop/suspend/change properties]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B0E37-72D4-4DED-8158-E97DE44B5A44}"/>
              </a:ext>
            </a:extLst>
          </p:cNvPr>
          <p:cNvSpPr txBox="1"/>
          <p:nvPr/>
        </p:nvSpPr>
        <p:spPr>
          <a:xfrm>
            <a:off x="382860" y="4291831"/>
            <a:ext cx="5191436" cy="89255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Log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[specified entries local/remote/all]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[specify log size &amp; entry age]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[manual append]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[log &amp; event source]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[Event Viewer]</a:t>
            </a:r>
          </a:p>
        </p:txBody>
      </p:sp>
    </p:spTree>
    <p:extLst>
      <p:ext uri="{BB962C8B-B14F-4D97-AF65-F5344CB8AC3E}">
        <p14:creationId xmlns:p14="http://schemas.microsoft.com/office/powerpoint/2010/main" val="110918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1677408"/>
              </p:ext>
            </p:extLst>
          </p:nvPr>
        </p:nvGraphicFramePr>
        <p:xfrm>
          <a:off x="3" y="158337"/>
          <a:ext cx="6067308" cy="635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893" y="217716"/>
            <a:ext cx="118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Microsoft.PowerShell.Security</a:t>
            </a:r>
            <a:endParaRPr lang="en-US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6170" y="646426"/>
            <a:ext cx="3983196" cy="107721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CmsMessage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[content encrypted w/Cryptographic Msg Syntax format]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Protect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Unprotect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[encrypt/decrypt as:]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893" y="158338"/>
            <a:ext cx="11856217" cy="6519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06170" y="1899693"/>
            <a:ext cx="3983196" cy="10772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[security descriptor for resource as in file, reg key]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[change sec descrp of item specified as in ””]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6170" y="3152960"/>
            <a:ext cx="6033782" cy="107721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SecureString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ConvertFrom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[-&gt;secure to encrypted standard]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ConvertTo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[-&gt;encrypted standard strings to secure strings or conv plain txt to secure strings]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06170" y="4392206"/>
            <a:ext cx="3815302" cy="7078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[Crdential object based on user name &amp; pw]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57256" y="646426"/>
            <a:ext cx="1882696" cy="10772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ExecutionPolicy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[:for current session]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[chg usr prefs for PSh:]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57256" y="1899693"/>
            <a:ext cx="1882696" cy="107721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PfxCertificate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[info about: files on pc]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6170" y="5262120"/>
            <a:ext cx="3815302" cy="70788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AuthenticodeSignature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[information about the: signature for a file]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[adds: signature to PowerShell script or other file]</a:t>
            </a:r>
          </a:p>
        </p:txBody>
      </p:sp>
    </p:spTree>
    <p:extLst>
      <p:ext uri="{BB962C8B-B14F-4D97-AF65-F5344CB8AC3E}">
        <p14:creationId xmlns:p14="http://schemas.microsoft.com/office/powerpoint/2010/main" val="36333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261143161"/>
              </p:ext>
            </p:extLst>
          </p:nvPr>
        </p:nvGraphicFramePr>
        <p:xfrm>
          <a:off x="2987041" y="587048"/>
          <a:ext cx="6169152" cy="6028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12C535D-2B29-42ED-B0B9-E91523269726}"/>
              </a:ext>
            </a:extLst>
          </p:cNvPr>
          <p:cNvSpPr txBox="1"/>
          <p:nvPr/>
        </p:nvSpPr>
        <p:spPr>
          <a:xfrm>
            <a:off x="207265" y="217715"/>
            <a:ext cx="1176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Microsoft.PowerShell.Utility</a:t>
            </a:r>
            <a:endParaRPr lang="en-US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B067A3-A7A2-4E97-8C83-478AA66FBF08}"/>
              </a:ext>
            </a:extLst>
          </p:cNvPr>
          <p:cNvSpPr/>
          <p:nvPr/>
        </p:nvSpPr>
        <p:spPr>
          <a:xfrm>
            <a:off x="207265" y="158338"/>
            <a:ext cx="11763063" cy="6457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1864" y="609848"/>
            <a:ext cx="2486828" cy="317009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PSBrkPt Runsp .Debug</a:t>
            </a:r>
          </a:p>
          <a:p>
            <a:pPr algn="ctr"/>
            <a:r>
              <a:rPr lang="en-US" sz="1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PSBreakPoint</a:t>
            </a:r>
            <a:endParaRPr lang="en-US" sz="12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[on line, cmd or var]</a:t>
            </a:r>
          </a:p>
          <a:p>
            <a:pPr algn="ctr"/>
            <a:r>
              <a:rPr lang="en-US" sz="1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Runspace</a:t>
            </a:r>
            <a:endParaRPr lang="en-US" sz="12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[intactv sess within]</a:t>
            </a:r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RunspaceDebug</a:t>
            </a:r>
            <a:endParaRPr lang="en-US" sz="12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[where any bkpt is preserved until debugger is attached]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[&gt;=1 rnsp, relese pend dbgr stop]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[show rnsp dbgg options]</a:t>
            </a:r>
          </a:p>
          <a:p>
            <a:pPr algn="ctr"/>
            <a:r>
              <a:rPr lang="en-US" sz="12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Wait-Debugger</a:t>
            </a:r>
          </a:p>
          <a:p>
            <a:pPr algn="ctr"/>
            <a:r>
              <a:rPr lang="en-US" sz="12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Write-Debug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[msg -&gt; console]</a:t>
            </a:r>
          </a:p>
          <a:p>
            <a:pPr algn="ctr"/>
            <a:r>
              <a:rPr lang="en-US" sz="12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Start-Sleep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[susp specif period]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4524" y="624606"/>
            <a:ext cx="2486828" cy="218521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[cancels]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 Get 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[frm que]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[to run until * raised]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(…)Subscriber</a:t>
            </a:r>
            <a:endParaRPr lang="en-US" sz="12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Register-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Object(…)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[sbscribe to .NET obj gen events]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Register-</a:t>
            </a:r>
            <a:r>
              <a:rPr lang="en-US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Engine(…)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[sbscrb PSengn gen / new event]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6538" y="624606"/>
            <a:ext cx="2487168" cy="218521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[.NET or COM object instance]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 sets of]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Tee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[obj contng same val 4 spec prop]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[object or its properties]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[by property values]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[save-output -&gt; file or var &amp; pipe]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[numeric/string properties]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10118" y="2951874"/>
            <a:ext cx="2486828" cy="360098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[curr console]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[value]</a:t>
            </a:r>
          </a:p>
          <a:p>
            <a:pPr algn="ctr"/>
            <a:r>
              <a:rPr lang="en-US" sz="12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Add-Member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[custom props&amp;mths-&gt; obj instnc]</a:t>
            </a:r>
          </a:p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[format to match exmpls]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[find txt in str or files]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[objs -&gt; host as series of str]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ConvertFrom-</a:t>
            </a:r>
            <a:r>
              <a:rPr lang="en-US" sz="12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Sddl(…)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[extract&amp;parse struct obj from str]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ConvertFrom-</a:t>
            </a:r>
            <a:r>
              <a:rPr lang="en-US" sz="12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(…)Data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[containing&gt;=1 key&amp;val pairs to hash table]</a:t>
            </a:r>
          </a:p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Out(-)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Printer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GridView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[interactive table]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87182" y="2953411"/>
            <a:ext cx="1662130" cy="212365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Format(-)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[output]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[from input]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ConvertFrom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Clixml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36535" y="2964933"/>
            <a:ext cx="2474637" cy="12618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Write(-)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[object -&gt; error stream]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[custo output -&gt; host]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Info…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[spcf info strm hndlng]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[obj -&gt; next pipeL cmd]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Verbose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7184" y="624606"/>
            <a:ext cx="1662128" cy="107721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Date(Context)</a:t>
            </a: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Get-(UI)Culture</a:t>
            </a:r>
          </a:p>
          <a:p>
            <a:pPr algn="ctr"/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Import-LocalizdData</a:t>
            </a:r>
          </a:p>
          <a:p>
            <a:pPr algn="ctr"/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New-TimeSpan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[obj]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87182" y="1875708"/>
            <a:ext cx="1662130" cy="89255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[create/chg]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18645E-83A5-42C3-B758-F0F786CFE0C6}"/>
              </a:ext>
            </a:extLst>
          </p:cNvPr>
          <p:cNvSpPr txBox="1"/>
          <p:nvPr/>
        </p:nvSpPr>
        <p:spPr>
          <a:xfrm>
            <a:off x="430249" y="3936758"/>
            <a:ext cx="2498443" cy="261610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[.NET frwk class in PS sess]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(…)Data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[extnded type data in the session]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(…)Data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Get(-)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FileHash 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[cmpt hshvl(file) hshalg]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[obj reps curr host program]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Read-Host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[read in prompt to var]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[object props/methods]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PSCallStack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[current call stack]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[num or randget frm coll]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[uniqe fm sorted list]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2956E8-5635-4D31-8D41-F1DD429E8548}"/>
              </a:ext>
            </a:extLst>
          </p:cNvPr>
          <p:cNvSpPr txBox="1"/>
          <p:nvPr/>
        </p:nvSpPr>
        <p:spPr>
          <a:xfrm>
            <a:off x="7636535" y="5475217"/>
            <a:ext cx="2474637" cy="107721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[-&gt;guipopup]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Trace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[cfg/strt trc expr/]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[ttrun block/]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A04F08-EE05-469C-A0EA-642BF360E813}"/>
              </a:ext>
            </a:extLst>
          </p:cNvPr>
          <p:cNvSpPr txBox="1"/>
          <p:nvPr/>
        </p:nvSpPr>
        <p:spPr>
          <a:xfrm>
            <a:off x="7636535" y="4410837"/>
            <a:ext cx="2474637" cy="89255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Invoke(-)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Expresssion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RestMethod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WebRequest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[inet-&gt;pg content]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033" y="217715"/>
            <a:ext cx="1163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Microsoft.PowerShell.Utility</a:t>
            </a:r>
            <a:endParaRPr lang="en-US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172" y="158338"/>
            <a:ext cx="11850938" cy="65261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F3BA1E-1CBF-4515-9A02-6CC5E54B2C07}"/>
              </a:ext>
            </a:extLst>
          </p:cNvPr>
          <p:cNvSpPr txBox="1"/>
          <p:nvPr/>
        </p:nvSpPr>
        <p:spPr>
          <a:xfrm>
            <a:off x="5787182" y="5229420"/>
            <a:ext cx="1662130" cy="132343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FormatData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[c.sess -&gt; file]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ConvertFrom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ConvertTo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752D23-C7FB-4CD5-9A78-3A7A85CA4EA4}"/>
              </a:ext>
            </a:extLst>
          </p:cNvPr>
          <p:cNvSpPr txBox="1"/>
          <p:nvPr/>
        </p:nvSpPr>
        <p:spPr>
          <a:xfrm>
            <a:off x="10272722" y="622041"/>
            <a:ext cx="1504752" cy="246221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PSSession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pPr algn="ctr"/>
            <a:r>
              <a:rPr lang="en-US" sz="12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Imp-P.S.DataFile</a:t>
            </a:r>
          </a:p>
          <a:p>
            <a:pPr algn="ctr"/>
            <a:endParaRPr lang="en-US" sz="1200" b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TraceSource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[cfg/strt/stp trace]</a:t>
            </a:r>
          </a:p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ConvertTo</a:t>
            </a:r>
          </a:p>
          <a:p>
            <a:pPr algn="ctr"/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[find txt in]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F30D6B-10CA-4D2B-AD57-9D5B50646F46}"/>
              </a:ext>
            </a:extLst>
          </p:cNvPr>
          <p:cNvSpPr txBox="1"/>
          <p:nvPr/>
        </p:nvSpPr>
        <p:spPr>
          <a:xfrm>
            <a:off x="10276892" y="3255853"/>
            <a:ext cx="1500582" cy="329320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[Misc]</a:t>
            </a:r>
          </a:p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New-Guid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ConvertTo-HTML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[.NET Fwk Obj to]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Update-List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[+/- items from property values containing obj collection]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Send-MailMsg.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New-Temp.File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Unblock-File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[from internet]</a:t>
            </a: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9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067974051"/>
              </p:ext>
            </p:extLst>
          </p:nvPr>
        </p:nvGraphicFramePr>
        <p:xfrm>
          <a:off x="-1" y="158337"/>
          <a:ext cx="6053459" cy="635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891" y="217716"/>
            <a:ext cx="1185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Microsoft.WSMan.Management</a:t>
            </a:r>
            <a:endParaRPr lang="en-US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54836" y="646424"/>
            <a:ext cx="2157645" cy="107721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WSMan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Disconnect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[to / from svc: remote pc]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[if svc running: local/remote]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890" y="158338"/>
            <a:ext cx="11856220" cy="6535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99024" y="646423"/>
            <a:ext cx="3176852" cy="7078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WSManAction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[:on obj spec by Rsrce URI &amp; by selectors]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99022" y="1532999"/>
            <a:ext cx="3176852" cy="16312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WSManInstance</a:t>
            </a:r>
          </a:p>
          <a:p>
            <a:pPr algn="ctr"/>
            <a:endParaRPr 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[:mgmt. info for Rsrc URI spec. rsrc instnc]</a:t>
            </a: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Remove</a:t>
            </a:r>
          </a:p>
          <a:p>
            <a:pPr algn="ctr"/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[modify mgmt. info related to resource]</a:t>
            </a:r>
          </a:p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4835" y="1902331"/>
            <a:ext cx="2172480" cy="126188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WSManCredSSP</a:t>
            </a:r>
          </a:p>
          <a:p>
            <a:pPr algn="ctr"/>
            <a:r>
              <a:rPr lang="en-US" sz="12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2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[authentication]</a:t>
            </a:r>
          </a:p>
          <a:p>
            <a:pPr algn="ctr"/>
            <a:r>
              <a:rPr lang="en-US" sz="12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[:related config for client]</a:t>
            </a:r>
          </a:p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99022" y="3367024"/>
            <a:ext cx="3176852" cy="7078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WSManSessionOption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[tggl script debugging features and strict]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B165E-89D1-41A5-BD24-30E81F36C8DE}"/>
              </a:ext>
            </a:extLst>
          </p:cNvPr>
          <p:cNvSpPr txBox="1"/>
          <p:nvPr/>
        </p:nvSpPr>
        <p:spPr>
          <a:xfrm>
            <a:off x="6254835" y="3367024"/>
            <a:ext cx="2179406" cy="7078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WSManQuickConfig</a:t>
            </a:r>
          </a:p>
          <a:p>
            <a:pPr algn="ctr"/>
            <a:r>
              <a:rPr 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[config local machine for remote management]</a:t>
            </a:r>
          </a:p>
        </p:txBody>
      </p:sp>
    </p:spTree>
    <p:extLst>
      <p:ext uri="{BB962C8B-B14F-4D97-AF65-F5344CB8AC3E}">
        <p14:creationId xmlns:p14="http://schemas.microsoft.com/office/powerpoint/2010/main" val="107084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13260</TotalTime>
  <Words>4842</Words>
  <Application>Microsoft Office PowerPoint</Application>
  <PresentationFormat>Widescreen</PresentationFormat>
  <Paragraphs>1192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Haddick</dc:creator>
  <cp:lastModifiedBy>Haddick, Paul</cp:lastModifiedBy>
  <cp:revision>140</cp:revision>
  <dcterms:created xsi:type="dcterms:W3CDTF">2017-07-11T15:59:29Z</dcterms:created>
  <dcterms:modified xsi:type="dcterms:W3CDTF">2017-08-12T21:15:47Z</dcterms:modified>
</cp:coreProperties>
</file>