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26767-5247-4B14-A80A-E18E7B89BE9C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F35D-05D5-4194-9332-C52938CB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3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8EB42-6C56-4C74-BE25-1490A3C38A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0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8EB42-6C56-4C74-BE25-1490A3C38AC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3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09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0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0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section title for prin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00" y="6345600"/>
            <a:ext cx="918000" cy="2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628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68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3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1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5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1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1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C4E1-9453-4EC4-9A7A-97CC08C33468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1C51D-7468-4607-A359-1E60EBC723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2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16130"/>
              </p:ext>
            </p:extLst>
          </p:nvPr>
        </p:nvGraphicFramePr>
        <p:xfrm>
          <a:off x="395536" y="1268760"/>
          <a:ext cx="8280920" cy="4608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/>
                <a:gridCol w="1656184"/>
                <a:gridCol w="1656184"/>
                <a:gridCol w="1656184"/>
                <a:gridCol w="1656184"/>
              </a:tblGrid>
              <a:tr h="70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KPI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UPT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SPT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Bill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SALES($)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덕선</a:t>
                      </a:r>
                      <a:endParaRPr lang="en-US" altLang="ko-KR" b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1.7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33CC33"/>
                          </a:solidFill>
                          <a:latin typeface="+mn-ea"/>
                          <a:ea typeface="+mn-ea"/>
                        </a:rPr>
                        <a:t>172</a:t>
                      </a:r>
                      <a:endParaRPr lang="ko-KR" altLang="en-US" b="1" dirty="0">
                        <a:solidFill>
                          <a:srgbClr val="33CC3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232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39937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정팔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1.6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143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33CC33"/>
                          </a:solidFill>
                          <a:latin typeface="+mn-ea"/>
                          <a:ea typeface="+mn-ea"/>
                        </a:rPr>
                        <a:t>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CC00"/>
                          </a:solidFill>
                          <a:latin typeface="+mn-ea"/>
                          <a:ea typeface="+mn-ea"/>
                        </a:rPr>
                        <a:t>56661</a:t>
                      </a:r>
                      <a:endParaRPr lang="ko-KR" altLang="en-US" b="1" dirty="0">
                        <a:solidFill>
                          <a:srgbClr val="00CC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택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CC00"/>
                          </a:solidFill>
                          <a:latin typeface="+mn-ea"/>
                          <a:ea typeface="+mn-ea"/>
                        </a:rPr>
                        <a:t>1.8</a:t>
                      </a:r>
                      <a:endParaRPr lang="ko-KR" altLang="en-US" b="1" dirty="0">
                        <a:solidFill>
                          <a:srgbClr val="00CC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33CC33"/>
                          </a:solidFill>
                          <a:latin typeface="+mn-ea"/>
                          <a:ea typeface="+mn-ea"/>
                        </a:rPr>
                        <a:t>158</a:t>
                      </a:r>
                      <a:endParaRPr lang="ko-KR" altLang="en-US" b="1" dirty="0">
                        <a:solidFill>
                          <a:srgbClr val="33CC3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265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41823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선우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1.5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144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33CC33"/>
                          </a:solidFill>
                          <a:latin typeface="+mn-ea"/>
                          <a:ea typeface="+mn-ea"/>
                        </a:rPr>
                        <a:t>301</a:t>
                      </a:r>
                      <a:endParaRPr lang="ko-KR" altLang="en-US" b="1" dirty="0">
                        <a:solidFill>
                          <a:srgbClr val="33CC3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43452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동룡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1.6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126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268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33688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정봉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1.6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137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CC00"/>
                          </a:solidFill>
                          <a:latin typeface="+mn-ea"/>
                          <a:ea typeface="+mn-ea"/>
                        </a:rPr>
                        <a:t>336</a:t>
                      </a:r>
                      <a:endParaRPr lang="ko-KR" altLang="en-US" b="1" dirty="0">
                        <a:solidFill>
                          <a:srgbClr val="00CC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CC00"/>
                          </a:solidFill>
                          <a:latin typeface="+mn-ea"/>
                          <a:ea typeface="+mn-ea"/>
                        </a:rPr>
                        <a:t>45936</a:t>
                      </a:r>
                      <a:endParaRPr lang="ko-KR" altLang="en-US" b="1" dirty="0">
                        <a:solidFill>
                          <a:srgbClr val="00CC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매장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1.7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145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43582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자유형 9"/>
          <p:cNvSpPr/>
          <p:nvPr/>
        </p:nvSpPr>
        <p:spPr>
          <a:xfrm>
            <a:off x="920756" y="596181"/>
            <a:ext cx="7755700" cy="317463"/>
          </a:xfrm>
          <a:custGeom>
            <a:avLst/>
            <a:gdLst>
              <a:gd name="connsiteX0" fmla="*/ 174628 w 1047750"/>
              <a:gd name="connsiteY0" fmla="*/ 0 h 3901440"/>
              <a:gd name="connsiteX1" fmla="*/ 873122 w 1047750"/>
              <a:gd name="connsiteY1" fmla="*/ 0 h 3901440"/>
              <a:gd name="connsiteX2" fmla="*/ 1047750 w 1047750"/>
              <a:gd name="connsiteY2" fmla="*/ 174628 h 3901440"/>
              <a:gd name="connsiteX3" fmla="*/ 1047750 w 1047750"/>
              <a:gd name="connsiteY3" fmla="*/ 3901440 h 3901440"/>
              <a:gd name="connsiteX4" fmla="*/ 1047750 w 1047750"/>
              <a:gd name="connsiteY4" fmla="*/ 3901440 h 3901440"/>
              <a:gd name="connsiteX5" fmla="*/ 0 w 1047750"/>
              <a:gd name="connsiteY5" fmla="*/ 3901440 h 3901440"/>
              <a:gd name="connsiteX6" fmla="*/ 0 w 1047750"/>
              <a:gd name="connsiteY6" fmla="*/ 3901440 h 3901440"/>
              <a:gd name="connsiteX7" fmla="*/ 0 w 1047750"/>
              <a:gd name="connsiteY7" fmla="*/ 174628 h 3901440"/>
              <a:gd name="connsiteX8" fmla="*/ 174628 w 1047750"/>
              <a:gd name="connsiteY8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0" h="3901440">
                <a:moveTo>
                  <a:pt x="1047750" y="650251"/>
                </a:moveTo>
                <a:lnTo>
                  <a:pt x="1047750" y="3251189"/>
                </a:lnTo>
                <a:cubicBezTo>
                  <a:pt x="1047750" y="3610311"/>
                  <a:pt x="1026753" y="3901440"/>
                  <a:pt x="1000853" y="3901440"/>
                </a:cubicBezTo>
                <a:lnTo>
                  <a:pt x="0" y="3901440"/>
                </a:lnTo>
                <a:lnTo>
                  <a:pt x="0" y="3901440"/>
                </a:lnTo>
                <a:lnTo>
                  <a:pt x="0" y="0"/>
                </a:lnTo>
                <a:lnTo>
                  <a:pt x="0" y="0"/>
                </a:lnTo>
                <a:lnTo>
                  <a:pt x="1000853" y="0"/>
                </a:lnTo>
                <a:cubicBezTo>
                  <a:pt x="1026753" y="0"/>
                  <a:pt x="1047750" y="291129"/>
                  <a:pt x="1047750" y="650251"/>
                </a:cubicBez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76201" tIns="89246" rIns="127346" bIns="89248" numCol="1" spcCol="1270" anchor="ctr" anchorCtr="0">
            <a:no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  <a:buClr>
                <a:srgbClr val="213353"/>
              </a:buClr>
              <a:buSzPct val="140000"/>
            </a:pPr>
            <a:r>
              <a:rPr lang="ko-KR" altLang="en-US" sz="1400" b="1" dirty="0" smtClean="0">
                <a:latin typeface="+mn-ea"/>
              </a:rPr>
              <a:t>      </a:t>
            </a:r>
            <a:r>
              <a:rPr lang="en-US" altLang="ko-KR" sz="1400" b="1" dirty="0" smtClean="0">
                <a:latin typeface="+mn-ea"/>
                <a:sym typeface="Wingdings 2"/>
              </a:rPr>
              <a:t>KPI</a:t>
            </a:r>
            <a:r>
              <a:rPr lang="ko-KR" altLang="en-US" sz="1400" b="1" dirty="0" smtClean="0">
                <a:latin typeface="+mn-ea"/>
                <a:sym typeface="Wingdings 2"/>
              </a:rPr>
              <a:t>와 </a:t>
            </a:r>
            <a:r>
              <a:rPr lang="ko-KR" altLang="en-US" sz="1400" b="1" dirty="0" err="1" smtClean="0">
                <a:latin typeface="+mn-ea"/>
                <a:sym typeface="Wingdings 2"/>
              </a:rPr>
              <a:t>세일즈</a:t>
            </a:r>
            <a:r>
              <a:rPr lang="ko-KR" altLang="en-US" sz="1400" b="1" dirty="0" smtClean="0">
                <a:latin typeface="+mn-ea"/>
                <a:sym typeface="Wingdings 2"/>
              </a:rPr>
              <a:t> 테크닉 연결하기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95536" y="476671"/>
            <a:ext cx="560093" cy="504057"/>
          </a:xfrm>
          <a:custGeom>
            <a:avLst/>
            <a:gdLst>
              <a:gd name="connsiteX0" fmla="*/ 0 w 2194560"/>
              <a:gd name="connsiteY0" fmla="*/ 218286 h 1309687"/>
              <a:gd name="connsiteX1" fmla="*/ 218286 w 2194560"/>
              <a:gd name="connsiteY1" fmla="*/ 0 h 1309687"/>
              <a:gd name="connsiteX2" fmla="*/ 1976274 w 2194560"/>
              <a:gd name="connsiteY2" fmla="*/ 0 h 1309687"/>
              <a:gd name="connsiteX3" fmla="*/ 2194560 w 2194560"/>
              <a:gd name="connsiteY3" fmla="*/ 218286 h 1309687"/>
              <a:gd name="connsiteX4" fmla="*/ 2194560 w 2194560"/>
              <a:gd name="connsiteY4" fmla="*/ 1091401 h 1309687"/>
              <a:gd name="connsiteX5" fmla="*/ 1976274 w 2194560"/>
              <a:gd name="connsiteY5" fmla="*/ 1309687 h 1309687"/>
              <a:gd name="connsiteX6" fmla="*/ 218286 w 2194560"/>
              <a:gd name="connsiteY6" fmla="*/ 1309687 h 1309687"/>
              <a:gd name="connsiteX7" fmla="*/ 0 w 2194560"/>
              <a:gd name="connsiteY7" fmla="*/ 1091401 h 1309687"/>
              <a:gd name="connsiteX8" fmla="*/ 0 w 2194560"/>
              <a:gd name="connsiteY8" fmla="*/ 218286 h 130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560" h="1309687">
                <a:moveTo>
                  <a:pt x="0" y="218286"/>
                </a:moveTo>
                <a:cubicBezTo>
                  <a:pt x="0" y="97730"/>
                  <a:pt x="97730" y="0"/>
                  <a:pt x="218286" y="0"/>
                </a:cubicBezTo>
                <a:lnTo>
                  <a:pt x="1976274" y="0"/>
                </a:lnTo>
                <a:cubicBezTo>
                  <a:pt x="2096830" y="0"/>
                  <a:pt x="2194560" y="97730"/>
                  <a:pt x="2194560" y="218286"/>
                </a:cubicBezTo>
                <a:lnTo>
                  <a:pt x="2194560" y="1091401"/>
                </a:lnTo>
                <a:cubicBezTo>
                  <a:pt x="2194560" y="1211957"/>
                  <a:pt x="2096830" y="1309687"/>
                  <a:pt x="1976274" y="1309687"/>
                </a:cubicBezTo>
                <a:lnTo>
                  <a:pt x="218286" y="1309687"/>
                </a:lnTo>
                <a:cubicBezTo>
                  <a:pt x="97730" y="1309687"/>
                  <a:pt x="0" y="1211957"/>
                  <a:pt x="0" y="1091401"/>
                </a:cubicBezTo>
                <a:lnTo>
                  <a:pt x="0" y="218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524" tIns="138229" rIns="212524" bIns="138229" numCol="1" spcCol="1270" anchor="ctr" anchorCtr="0">
            <a:noAutofit/>
          </a:bodyPr>
          <a:lstStyle/>
          <a:p>
            <a:pPr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dirty="0" smtClean="0">
                <a:latin typeface="+mn-ea"/>
              </a:rPr>
              <a:t>2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73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920756" y="596181"/>
            <a:ext cx="7755700" cy="317463"/>
          </a:xfrm>
          <a:custGeom>
            <a:avLst/>
            <a:gdLst>
              <a:gd name="connsiteX0" fmla="*/ 174628 w 1047750"/>
              <a:gd name="connsiteY0" fmla="*/ 0 h 3901440"/>
              <a:gd name="connsiteX1" fmla="*/ 873122 w 1047750"/>
              <a:gd name="connsiteY1" fmla="*/ 0 h 3901440"/>
              <a:gd name="connsiteX2" fmla="*/ 1047750 w 1047750"/>
              <a:gd name="connsiteY2" fmla="*/ 174628 h 3901440"/>
              <a:gd name="connsiteX3" fmla="*/ 1047750 w 1047750"/>
              <a:gd name="connsiteY3" fmla="*/ 3901440 h 3901440"/>
              <a:gd name="connsiteX4" fmla="*/ 1047750 w 1047750"/>
              <a:gd name="connsiteY4" fmla="*/ 3901440 h 3901440"/>
              <a:gd name="connsiteX5" fmla="*/ 0 w 1047750"/>
              <a:gd name="connsiteY5" fmla="*/ 3901440 h 3901440"/>
              <a:gd name="connsiteX6" fmla="*/ 0 w 1047750"/>
              <a:gd name="connsiteY6" fmla="*/ 3901440 h 3901440"/>
              <a:gd name="connsiteX7" fmla="*/ 0 w 1047750"/>
              <a:gd name="connsiteY7" fmla="*/ 174628 h 3901440"/>
              <a:gd name="connsiteX8" fmla="*/ 174628 w 1047750"/>
              <a:gd name="connsiteY8" fmla="*/ 0 h 390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50" h="3901440">
                <a:moveTo>
                  <a:pt x="1047750" y="650251"/>
                </a:moveTo>
                <a:lnTo>
                  <a:pt x="1047750" y="3251189"/>
                </a:lnTo>
                <a:cubicBezTo>
                  <a:pt x="1047750" y="3610311"/>
                  <a:pt x="1026753" y="3901440"/>
                  <a:pt x="1000853" y="3901440"/>
                </a:cubicBezTo>
                <a:lnTo>
                  <a:pt x="0" y="3901440"/>
                </a:lnTo>
                <a:lnTo>
                  <a:pt x="0" y="3901440"/>
                </a:lnTo>
                <a:lnTo>
                  <a:pt x="0" y="0"/>
                </a:lnTo>
                <a:lnTo>
                  <a:pt x="0" y="0"/>
                </a:lnTo>
                <a:lnTo>
                  <a:pt x="1000853" y="0"/>
                </a:lnTo>
                <a:cubicBezTo>
                  <a:pt x="1026753" y="0"/>
                  <a:pt x="1047750" y="291129"/>
                  <a:pt x="1047750" y="650251"/>
                </a:cubicBez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76201" tIns="89246" rIns="127346" bIns="89248" numCol="1" spcCol="1270" anchor="ctr" anchorCtr="0">
            <a:no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  <a:buClr>
                <a:srgbClr val="213353"/>
              </a:buClr>
              <a:buSzPct val="140000"/>
            </a:pPr>
            <a:r>
              <a:rPr lang="ko-KR" altLang="en-US" sz="1400" b="1" dirty="0" smtClean="0">
                <a:latin typeface="+mn-ea"/>
              </a:rPr>
              <a:t>      </a:t>
            </a:r>
            <a:r>
              <a:rPr lang="en-US" altLang="ko-KR" sz="1400" b="1" dirty="0" smtClean="0">
                <a:latin typeface="+mn-ea"/>
                <a:sym typeface="Wingdings 2"/>
              </a:rPr>
              <a:t>KPI</a:t>
            </a:r>
            <a:r>
              <a:rPr lang="ko-KR" altLang="en-US" sz="1400" b="1" dirty="0" smtClean="0">
                <a:latin typeface="+mn-ea"/>
                <a:sym typeface="Wingdings 2"/>
              </a:rPr>
              <a:t>와 </a:t>
            </a:r>
            <a:r>
              <a:rPr lang="ko-KR" altLang="en-US" sz="1400" b="1" dirty="0" err="1" smtClean="0">
                <a:latin typeface="+mn-ea"/>
                <a:sym typeface="Wingdings 2"/>
              </a:rPr>
              <a:t>세일즈</a:t>
            </a:r>
            <a:r>
              <a:rPr lang="ko-KR" altLang="en-US" sz="1400" b="1" dirty="0" smtClean="0">
                <a:latin typeface="+mn-ea"/>
                <a:sym typeface="Wingdings 2"/>
              </a:rPr>
              <a:t> 테크닉 연결하기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95536" y="476671"/>
            <a:ext cx="560093" cy="504057"/>
          </a:xfrm>
          <a:custGeom>
            <a:avLst/>
            <a:gdLst>
              <a:gd name="connsiteX0" fmla="*/ 0 w 2194560"/>
              <a:gd name="connsiteY0" fmla="*/ 218286 h 1309687"/>
              <a:gd name="connsiteX1" fmla="*/ 218286 w 2194560"/>
              <a:gd name="connsiteY1" fmla="*/ 0 h 1309687"/>
              <a:gd name="connsiteX2" fmla="*/ 1976274 w 2194560"/>
              <a:gd name="connsiteY2" fmla="*/ 0 h 1309687"/>
              <a:gd name="connsiteX3" fmla="*/ 2194560 w 2194560"/>
              <a:gd name="connsiteY3" fmla="*/ 218286 h 1309687"/>
              <a:gd name="connsiteX4" fmla="*/ 2194560 w 2194560"/>
              <a:gd name="connsiteY4" fmla="*/ 1091401 h 1309687"/>
              <a:gd name="connsiteX5" fmla="*/ 1976274 w 2194560"/>
              <a:gd name="connsiteY5" fmla="*/ 1309687 h 1309687"/>
              <a:gd name="connsiteX6" fmla="*/ 218286 w 2194560"/>
              <a:gd name="connsiteY6" fmla="*/ 1309687 h 1309687"/>
              <a:gd name="connsiteX7" fmla="*/ 0 w 2194560"/>
              <a:gd name="connsiteY7" fmla="*/ 1091401 h 1309687"/>
              <a:gd name="connsiteX8" fmla="*/ 0 w 2194560"/>
              <a:gd name="connsiteY8" fmla="*/ 218286 h 130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4560" h="1309687">
                <a:moveTo>
                  <a:pt x="0" y="218286"/>
                </a:moveTo>
                <a:cubicBezTo>
                  <a:pt x="0" y="97730"/>
                  <a:pt x="97730" y="0"/>
                  <a:pt x="218286" y="0"/>
                </a:cubicBezTo>
                <a:lnTo>
                  <a:pt x="1976274" y="0"/>
                </a:lnTo>
                <a:cubicBezTo>
                  <a:pt x="2096830" y="0"/>
                  <a:pt x="2194560" y="97730"/>
                  <a:pt x="2194560" y="218286"/>
                </a:cubicBezTo>
                <a:lnTo>
                  <a:pt x="2194560" y="1091401"/>
                </a:lnTo>
                <a:cubicBezTo>
                  <a:pt x="2194560" y="1211957"/>
                  <a:pt x="2096830" y="1309687"/>
                  <a:pt x="1976274" y="1309687"/>
                </a:cubicBezTo>
                <a:lnTo>
                  <a:pt x="218286" y="1309687"/>
                </a:lnTo>
                <a:cubicBezTo>
                  <a:pt x="97730" y="1309687"/>
                  <a:pt x="0" y="1211957"/>
                  <a:pt x="0" y="1091401"/>
                </a:cubicBezTo>
                <a:lnTo>
                  <a:pt x="0" y="2182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524" tIns="138229" rIns="212524" bIns="138229" numCol="1" spcCol="1270" anchor="ctr" anchorCtr="0">
            <a:noAutofit/>
          </a:bodyPr>
          <a:lstStyle/>
          <a:p>
            <a:pPr algn="ctr" defTabSz="1733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dirty="0" smtClean="0">
                <a:latin typeface="+mn-ea"/>
              </a:rPr>
              <a:t>2</a:t>
            </a:r>
            <a:endParaRPr lang="ko-KR" altLang="en-US" sz="24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40522"/>
              </p:ext>
            </p:extLst>
          </p:nvPr>
        </p:nvGraphicFramePr>
        <p:xfrm>
          <a:off x="467544" y="1268760"/>
          <a:ext cx="8208912" cy="4680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3456384"/>
                <a:gridCol w="3456384"/>
              </a:tblGrid>
              <a:tr h="811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직원명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세일즈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테크닉 분석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액션 플랜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44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덕선</a:t>
                      </a:r>
                      <a:endParaRPr lang="en-US" altLang="ko-KR" b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33CC3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44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정팔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44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택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00CC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33CC33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44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선우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44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동룡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44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정봉</a:t>
                      </a:r>
                      <a:endParaRPr lang="ko-KR" altLang="en-US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48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</Words>
  <Application>Microsoft Office PowerPoint</Application>
  <PresentationFormat>화면 슬라이드 쇼(4:3)</PresentationFormat>
  <Paragraphs>55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2</cp:revision>
  <dcterms:created xsi:type="dcterms:W3CDTF">2016-10-31T09:18:28Z</dcterms:created>
  <dcterms:modified xsi:type="dcterms:W3CDTF">2016-10-31T09:27:58Z</dcterms:modified>
</cp:coreProperties>
</file>