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93" autoAdjust="0"/>
  </p:normalViewPr>
  <p:slideViewPr>
    <p:cSldViewPr>
      <p:cViewPr varScale="1">
        <p:scale>
          <a:sx n="72" d="100"/>
          <a:sy n="72" d="100"/>
        </p:scale>
        <p:origin x="-6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93D6D-992E-4680-838C-695681D7014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590EB-A569-4D3B-8C99-FD5C9DF65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09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034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defTabSz="941388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defTabSz="941388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defTabSz="941388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defTabSz="941388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fld id="{C9E38E56-472C-4470-B616-5AC79A01BB95}" type="slidenum">
              <a:rPr kumimoji="0" lang="en-GB" altLang="ko-KR" b="0" smtClean="0">
                <a:latin typeface="맑은 고딕" pitchFamily="50" charset="-127"/>
                <a:ea typeface="맑은 고딕" pitchFamily="50" charset="-127"/>
              </a:rPr>
              <a:pPr eaLnBrk="1" hangingPunct="1"/>
              <a:t>1</a:t>
            </a:fld>
            <a:endParaRPr kumimoji="0" lang="en-GB" altLang="ko-KR" b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044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defTabSz="941388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defTabSz="941388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defTabSz="941388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defTabSz="941388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fld id="{0891A9E5-FB02-4235-97C7-489786AB205D}" type="slidenum">
              <a:rPr kumimoji="0" lang="en-GB" altLang="ko-KR" b="0" smtClean="0">
                <a:latin typeface="맑은 고딕" pitchFamily="50" charset="-127"/>
                <a:ea typeface="맑은 고딕" pitchFamily="50" charset="-127"/>
              </a:rPr>
              <a:pPr eaLnBrk="1" hangingPunct="1"/>
              <a:t>2</a:t>
            </a:fld>
            <a:endParaRPr kumimoji="0" lang="en-GB" altLang="ko-KR" b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5A05-52D4-4776-9801-A7D36841B89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EE8-31EA-4234-89D7-FB69C86D3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80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5A05-52D4-4776-9801-A7D36841B89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EE8-31EA-4234-89D7-FB69C86D3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6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5A05-52D4-4776-9801-A7D36841B89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EE8-31EA-4234-89D7-FB69C86D3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0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5A05-52D4-4776-9801-A7D36841B89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EE8-31EA-4234-89D7-FB69C86D3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4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5A05-52D4-4776-9801-A7D36841B89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EE8-31EA-4234-89D7-FB69C86D3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3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5A05-52D4-4776-9801-A7D36841B89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EE8-31EA-4234-89D7-FB69C86D3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6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5A05-52D4-4776-9801-A7D36841B89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EE8-31EA-4234-89D7-FB69C86D3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5A05-52D4-4776-9801-A7D36841B89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EE8-31EA-4234-89D7-FB69C86D3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4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5A05-52D4-4776-9801-A7D36841B89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EE8-31EA-4234-89D7-FB69C86D3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1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5A05-52D4-4776-9801-A7D36841B89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EE8-31EA-4234-89D7-FB69C86D3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0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5A05-52D4-4776-9801-A7D36841B89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EE8-31EA-4234-89D7-FB69C86D3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5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B5A05-52D4-4776-9801-A7D36841B89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1EE8-31EA-4234-89D7-FB69C86D3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14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76825" y="3046413"/>
            <a:ext cx="4032250" cy="1030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4400" smtClean="0">
                <a:ea typeface="굴림" charset="-127"/>
              </a:rPr>
              <a:t>ROLE PLAY</a:t>
            </a:r>
          </a:p>
        </p:txBody>
      </p:sp>
    </p:spTree>
    <p:extLst>
      <p:ext uri="{BB962C8B-B14F-4D97-AF65-F5344CB8AC3E}">
        <p14:creationId xmlns:p14="http://schemas.microsoft.com/office/powerpoint/2010/main" val="1171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428750" y="120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395288" y="287338"/>
            <a:ext cx="8364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r>
              <a:rPr kumimoji="0" lang="en-US" altLang="ko-KR" sz="3000">
                <a:latin typeface="Century Gothic" pitchFamily="34" charset="0"/>
              </a:rPr>
              <a:t>ROLE PLAY</a:t>
            </a:r>
            <a:endParaRPr kumimoji="0" lang="en-US" altLang="ko-KR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920" name="Oval 16"/>
          <p:cNvSpPr>
            <a:spLocks noChangeArrowheads="1"/>
          </p:cNvSpPr>
          <p:nvPr/>
        </p:nvSpPr>
        <p:spPr bwMode="auto">
          <a:xfrm>
            <a:off x="827088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C</a:t>
            </a:r>
          </a:p>
        </p:txBody>
      </p:sp>
      <p:sp>
        <p:nvSpPr>
          <p:cNvPr id="123924" name="Oval 20"/>
          <p:cNvSpPr>
            <a:spLocks noChangeArrowheads="1"/>
          </p:cNvSpPr>
          <p:nvPr/>
        </p:nvSpPr>
        <p:spPr bwMode="auto">
          <a:xfrm>
            <a:off x="1403350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A</a:t>
            </a:r>
          </a:p>
        </p:txBody>
      </p:sp>
      <p:sp>
        <p:nvSpPr>
          <p:cNvPr id="123925" name="Oval 21"/>
          <p:cNvSpPr>
            <a:spLocks noChangeArrowheads="1"/>
          </p:cNvSpPr>
          <p:nvPr/>
        </p:nvSpPr>
        <p:spPr bwMode="auto">
          <a:xfrm>
            <a:off x="1979613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S</a:t>
            </a:r>
          </a:p>
        </p:txBody>
      </p:sp>
      <p:sp>
        <p:nvSpPr>
          <p:cNvPr id="123926" name="Oval 22"/>
          <p:cNvSpPr>
            <a:spLocks noChangeArrowheads="1"/>
          </p:cNvSpPr>
          <p:nvPr/>
        </p:nvSpPr>
        <p:spPr bwMode="auto">
          <a:xfrm>
            <a:off x="2555875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E</a:t>
            </a:r>
          </a:p>
        </p:txBody>
      </p:sp>
      <p:sp>
        <p:nvSpPr>
          <p:cNvPr id="123928" name="Oval 24"/>
          <p:cNvSpPr>
            <a:spLocks noChangeArrowheads="1"/>
          </p:cNvSpPr>
          <p:nvPr/>
        </p:nvSpPr>
        <p:spPr bwMode="auto">
          <a:xfrm>
            <a:off x="3419475" y="1196975"/>
            <a:ext cx="504825" cy="504825"/>
          </a:xfrm>
          <a:prstGeom prst="ellipse">
            <a:avLst/>
          </a:prstGeom>
          <a:solidFill>
            <a:srgbClr val="960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bg1"/>
                </a:solidFill>
                <a:latin typeface="Century Gothic" pitchFamily="34" charset="0"/>
              </a:rPr>
              <a:t>8</a:t>
            </a:r>
          </a:p>
        </p:txBody>
      </p:sp>
      <p:sp>
        <p:nvSpPr>
          <p:cNvPr id="123932" name="Text Box 4"/>
          <p:cNvSpPr txBox="1">
            <a:spLocks noChangeArrowheads="1"/>
          </p:cNvSpPr>
          <p:nvPr/>
        </p:nvSpPr>
        <p:spPr bwMode="auto">
          <a:xfrm>
            <a:off x="611188" y="1951038"/>
            <a:ext cx="8328025" cy="50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 여성 고객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아래 내용의 서비스 컴플레인 내용을 면세점 ‘고객의 소리’ 란에 올림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ct val="10000"/>
              </a:spcBef>
            </a:pPr>
            <a:endParaRPr lang="en-US" altLang="ko-KR" sz="1600" i="1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10000"/>
              </a:spcBef>
            </a:pPr>
            <a:r>
              <a:rPr lang="ko-KR" altLang="en-US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가방을 보려고 매장에 들어갔으나 다른 외국인 단체 고객들을 응대하느라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가방을 들고 내 얼굴 앞을 스쳐 지나가면서도 눈 인사는커녕 쳐다보지도 않는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직원들 태도가 너무 기분 나빴다</a:t>
            </a:r>
            <a:r>
              <a:rPr lang="en-US" altLang="ko-KR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오래 기다리다 눈 마주친 </a:t>
            </a:r>
            <a:r>
              <a:rPr lang="en-US" altLang="ko-KR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ko-KR" altLang="en-US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직원에게 진열되어 있는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가죽 가방을 보여 달라고 했더니 직원이 성의 없이 가방을 보여주며 제품 설명은 없이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“혹시 내국인이세요</a:t>
            </a:r>
            <a:r>
              <a:rPr lang="en-US" altLang="ko-KR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이 가방은 </a:t>
            </a:r>
            <a:r>
              <a:rPr lang="en-US" altLang="ko-KR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천불이 넘어 내국인은 구매가 안됩니다”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라는 이야기를 던졌고 그 이후에도 나에게 상품 구매와 관련된 어떠한 질문이나 도움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되는 설명을 해주지 않은 채 무표정하게 서 있기만 했다</a:t>
            </a:r>
            <a:r>
              <a:rPr lang="en-US" altLang="ko-KR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캐쥬얼한 차림의 내 모습이 돈이 없어 보여서 그랬는지는 모르지만 세계적인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명품 브랜드임을 자랑 삼아 떠들어 대면서 정작 그 브랜드를 대표하는 직원들의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서비스 관리는 이렇게 해도 되는 건지</a:t>
            </a:r>
            <a:r>
              <a:rPr lang="en-US" altLang="ko-KR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그리고 요새 돈 많은 중국인들이 봉이라는 것은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뉴스를 들어 알고 있지만 그래도 살 것 같은 중국인 고객한테만 살갑게 굴고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같은 한국사람으로 자국민 고객들을 이렇게 홀대해도 되는 건지</a:t>
            </a:r>
            <a:r>
              <a:rPr lang="en-US" altLang="ko-KR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브랜드가 명품인지는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 sz="1600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모르겠지만 그 안에서 일하는 직원들은 내가 만난 세일즈 직원들 중 최악이었다</a:t>
            </a:r>
          </a:p>
          <a:p>
            <a:pPr eaLnBrk="1" hangingPunct="1">
              <a:spcBef>
                <a:spcPct val="10000"/>
              </a:spcBef>
            </a:pP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72450" y="6165850"/>
            <a:ext cx="863600" cy="665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53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25" y="981075"/>
            <a:ext cx="19812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8410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3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9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9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9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39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9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39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39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39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39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0" grpId="0" animBg="1"/>
      <p:bldP spid="123924" grpId="0" animBg="1"/>
      <p:bldP spid="123925" grpId="0" animBg="1"/>
      <p:bldP spid="123926" grpId="0" animBg="1"/>
      <p:bldP spid="123928" grpId="0" animBg="1"/>
      <p:bldP spid="123932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428750" y="120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395288" y="287338"/>
            <a:ext cx="8364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r>
              <a:rPr kumimoji="0" lang="en-US" altLang="ko-KR" sz="3000">
                <a:latin typeface="Century Gothic" pitchFamily="34" charset="0"/>
              </a:rPr>
              <a:t>ROLE PLAY</a:t>
            </a:r>
            <a:endParaRPr kumimoji="0" lang="en-US" altLang="ko-KR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920" name="Oval 16"/>
          <p:cNvSpPr>
            <a:spLocks noChangeArrowheads="1"/>
          </p:cNvSpPr>
          <p:nvPr/>
        </p:nvSpPr>
        <p:spPr bwMode="auto">
          <a:xfrm>
            <a:off x="827088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C</a:t>
            </a:r>
          </a:p>
        </p:txBody>
      </p:sp>
      <p:sp>
        <p:nvSpPr>
          <p:cNvPr id="123924" name="Oval 20"/>
          <p:cNvSpPr>
            <a:spLocks noChangeArrowheads="1"/>
          </p:cNvSpPr>
          <p:nvPr/>
        </p:nvSpPr>
        <p:spPr bwMode="auto">
          <a:xfrm>
            <a:off x="1403350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A</a:t>
            </a:r>
          </a:p>
        </p:txBody>
      </p:sp>
      <p:sp>
        <p:nvSpPr>
          <p:cNvPr id="123925" name="Oval 21"/>
          <p:cNvSpPr>
            <a:spLocks noChangeArrowheads="1"/>
          </p:cNvSpPr>
          <p:nvPr/>
        </p:nvSpPr>
        <p:spPr bwMode="auto">
          <a:xfrm>
            <a:off x="1979613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S</a:t>
            </a:r>
          </a:p>
        </p:txBody>
      </p:sp>
      <p:sp>
        <p:nvSpPr>
          <p:cNvPr id="123926" name="Oval 22"/>
          <p:cNvSpPr>
            <a:spLocks noChangeArrowheads="1"/>
          </p:cNvSpPr>
          <p:nvPr/>
        </p:nvSpPr>
        <p:spPr bwMode="auto">
          <a:xfrm>
            <a:off x="2555875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E</a:t>
            </a:r>
          </a:p>
        </p:txBody>
      </p:sp>
      <p:sp>
        <p:nvSpPr>
          <p:cNvPr id="123928" name="Oval 24"/>
          <p:cNvSpPr>
            <a:spLocks noChangeArrowheads="1"/>
          </p:cNvSpPr>
          <p:nvPr/>
        </p:nvSpPr>
        <p:spPr bwMode="auto">
          <a:xfrm>
            <a:off x="3419475" y="1196975"/>
            <a:ext cx="504825" cy="504825"/>
          </a:xfrm>
          <a:prstGeom prst="ellipse">
            <a:avLst/>
          </a:prstGeom>
          <a:solidFill>
            <a:srgbClr val="960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bg1"/>
                </a:solidFill>
                <a:latin typeface="Century Gothic" pitchFamily="34" charset="0"/>
              </a:rPr>
              <a:t>9</a:t>
            </a:r>
          </a:p>
        </p:txBody>
      </p:sp>
      <p:sp>
        <p:nvSpPr>
          <p:cNvPr id="123932" name="Text Box 4"/>
          <p:cNvSpPr txBox="1">
            <a:spLocks noChangeArrowheads="1"/>
          </p:cNvSpPr>
          <p:nvPr/>
        </p:nvSpPr>
        <p:spPr bwMode="auto">
          <a:xfrm>
            <a:off x="611188" y="1951038"/>
            <a:ext cx="8335962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 여성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센치 정도 사이즈의 보스톤 핸드백을 구매하여 출국 한 후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일주일 뒤에 입국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하여 사이즈 교환을 요청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제품은 핸들 부분의 상태로 보아 사용한 흔적이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역력히 보이지만 고객은 전혀 사용하지 않았고 자기가 물건 받았을 때 모습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그대로라면서 차액을 더 낼 테니 한 사이즈 더 큰 것으로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교환해 달라고 조르다가 면세점 시스템 상 교환이 어렵다는 직원의 설명에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교환이 안되면 구매 취소를 하겠다며 강하게 의사를 주장함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ct val="10000"/>
              </a:spcBef>
            </a:pPr>
            <a:endParaRPr lang="ko-KR" altLang="en-US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10000"/>
              </a:spcBef>
            </a:pP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27988" y="5949950"/>
            <a:ext cx="1008062" cy="792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1001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3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9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0" grpId="0" animBg="1"/>
      <p:bldP spid="123924" grpId="0" animBg="1"/>
      <p:bldP spid="123925" grpId="0" animBg="1"/>
      <p:bldP spid="123926" grpId="0" animBg="1"/>
      <p:bldP spid="123928" grpId="0" animBg="1"/>
      <p:bldP spid="123932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428750" y="120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395288" y="287338"/>
            <a:ext cx="8364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r>
              <a:rPr kumimoji="0" lang="en-US" altLang="ko-KR" sz="3000">
                <a:latin typeface="Century Gothic" pitchFamily="34" charset="0"/>
              </a:rPr>
              <a:t>ROLE PLAY</a:t>
            </a:r>
            <a:endParaRPr kumimoji="0" lang="en-US" altLang="ko-KR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920" name="Oval 16"/>
          <p:cNvSpPr>
            <a:spLocks noChangeArrowheads="1"/>
          </p:cNvSpPr>
          <p:nvPr/>
        </p:nvSpPr>
        <p:spPr bwMode="auto">
          <a:xfrm>
            <a:off x="827088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C</a:t>
            </a:r>
          </a:p>
        </p:txBody>
      </p:sp>
      <p:sp>
        <p:nvSpPr>
          <p:cNvPr id="123924" name="Oval 20"/>
          <p:cNvSpPr>
            <a:spLocks noChangeArrowheads="1"/>
          </p:cNvSpPr>
          <p:nvPr/>
        </p:nvSpPr>
        <p:spPr bwMode="auto">
          <a:xfrm>
            <a:off x="1403350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A</a:t>
            </a:r>
          </a:p>
        </p:txBody>
      </p:sp>
      <p:sp>
        <p:nvSpPr>
          <p:cNvPr id="123925" name="Oval 21"/>
          <p:cNvSpPr>
            <a:spLocks noChangeArrowheads="1"/>
          </p:cNvSpPr>
          <p:nvPr/>
        </p:nvSpPr>
        <p:spPr bwMode="auto">
          <a:xfrm>
            <a:off x="1979613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S</a:t>
            </a:r>
          </a:p>
        </p:txBody>
      </p:sp>
      <p:sp>
        <p:nvSpPr>
          <p:cNvPr id="123926" name="Oval 22"/>
          <p:cNvSpPr>
            <a:spLocks noChangeArrowheads="1"/>
          </p:cNvSpPr>
          <p:nvPr/>
        </p:nvSpPr>
        <p:spPr bwMode="auto">
          <a:xfrm>
            <a:off x="2555875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E</a:t>
            </a:r>
          </a:p>
        </p:txBody>
      </p:sp>
      <p:sp>
        <p:nvSpPr>
          <p:cNvPr id="123928" name="Oval 24"/>
          <p:cNvSpPr>
            <a:spLocks noChangeArrowheads="1"/>
          </p:cNvSpPr>
          <p:nvPr/>
        </p:nvSpPr>
        <p:spPr bwMode="auto">
          <a:xfrm>
            <a:off x="3419475" y="1196975"/>
            <a:ext cx="504825" cy="504825"/>
          </a:xfrm>
          <a:prstGeom prst="ellipse">
            <a:avLst/>
          </a:prstGeom>
          <a:solidFill>
            <a:srgbClr val="960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bg1"/>
                </a:solidFill>
                <a:latin typeface="Century Gothic" pitchFamily="34" charset="0"/>
              </a:rPr>
              <a:t>10</a:t>
            </a:r>
          </a:p>
        </p:txBody>
      </p:sp>
      <p:sp>
        <p:nvSpPr>
          <p:cNvPr id="123932" name="Text Box 4"/>
          <p:cNvSpPr txBox="1">
            <a:spLocks noChangeArrowheads="1"/>
          </p:cNvSpPr>
          <p:nvPr/>
        </p:nvSpPr>
        <p:spPr bwMode="auto">
          <a:xfrm>
            <a:off x="611188" y="1951038"/>
            <a:ext cx="8335962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 여성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구두를 사간 지 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개월 정도 착용 후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사이즈가 작아서 발이 아프다며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처음에는 디자인에 문제가 있는 것 같다고 하시다가 나중에는 자신은 원래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한 사이즈 큰 것을 살려고 했는데 구매할 때 직원이 이 사이즈가 맞는 거라고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잘못 권해 줘서 지금의 사이즈로 샀으니 한 사이즈 큰 것으로 교환을 해주던가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사이즈가 없으면 환불을 해달라며 매장 한쪽 의자에 자리를 차지하고 앉아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고집스럽게 컴플레인 함</a:t>
            </a:r>
          </a:p>
          <a:p>
            <a:pPr eaLnBrk="1" hangingPunct="1">
              <a:spcBef>
                <a:spcPct val="10000"/>
              </a:spcBef>
            </a:pPr>
            <a:endParaRPr lang="ko-KR" altLang="en-US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10000"/>
              </a:spcBef>
            </a:pP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27988" y="5949950"/>
            <a:ext cx="1008062" cy="792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73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38625"/>
            <a:ext cx="2133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9935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3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9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0" grpId="0" animBg="1"/>
      <p:bldP spid="123924" grpId="0" animBg="1"/>
      <p:bldP spid="123925" grpId="0" animBg="1"/>
      <p:bldP spid="123926" grpId="0" animBg="1"/>
      <p:bldP spid="123928" grpId="0" animBg="1"/>
      <p:bldP spid="123932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428750" y="120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395288" y="287338"/>
            <a:ext cx="8364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r>
              <a:rPr kumimoji="0" lang="en-US" altLang="ko-KR" sz="3000">
                <a:latin typeface="Century Gothic" pitchFamily="34" charset="0"/>
              </a:rPr>
              <a:t>ROLE PLAY</a:t>
            </a:r>
            <a:endParaRPr kumimoji="0" lang="en-US" altLang="ko-KR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920" name="Oval 16"/>
          <p:cNvSpPr>
            <a:spLocks noChangeArrowheads="1"/>
          </p:cNvSpPr>
          <p:nvPr/>
        </p:nvSpPr>
        <p:spPr bwMode="auto">
          <a:xfrm>
            <a:off x="827088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C</a:t>
            </a:r>
          </a:p>
        </p:txBody>
      </p:sp>
      <p:sp>
        <p:nvSpPr>
          <p:cNvPr id="123924" name="Oval 20"/>
          <p:cNvSpPr>
            <a:spLocks noChangeArrowheads="1"/>
          </p:cNvSpPr>
          <p:nvPr/>
        </p:nvSpPr>
        <p:spPr bwMode="auto">
          <a:xfrm>
            <a:off x="1403350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A</a:t>
            </a:r>
          </a:p>
        </p:txBody>
      </p:sp>
      <p:sp>
        <p:nvSpPr>
          <p:cNvPr id="123925" name="Oval 21"/>
          <p:cNvSpPr>
            <a:spLocks noChangeArrowheads="1"/>
          </p:cNvSpPr>
          <p:nvPr/>
        </p:nvSpPr>
        <p:spPr bwMode="auto">
          <a:xfrm>
            <a:off x="1979613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S</a:t>
            </a:r>
          </a:p>
        </p:txBody>
      </p:sp>
      <p:sp>
        <p:nvSpPr>
          <p:cNvPr id="123926" name="Oval 22"/>
          <p:cNvSpPr>
            <a:spLocks noChangeArrowheads="1"/>
          </p:cNvSpPr>
          <p:nvPr/>
        </p:nvSpPr>
        <p:spPr bwMode="auto">
          <a:xfrm>
            <a:off x="2555875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E</a:t>
            </a:r>
          </a:p>
        </p:txBody>
      </p:sp>
      <p:sp>
        <p:nvSpPr>
          <p:cNvPr id="123928" name="Oval 24"/>
          <p:cNvSpPr>
            <a:spLocks noChangeArrowheads="1"/>
          </p:cNvSpPr>
          <p:nvPr/>
        </p:nvSpPr>
        <p:spPr bwMode="auto">
          <a:xfrm>
            <a:off x="3419475" y="1196975"/>
            <a:ext cx="504825" cy="504825"/>
          </a:xfrm>
          <a:prstGeom prst="ellipse">
            <a:avLst/>
          </a:prstGeom>
          <a:solidFill>
            <a:srgbClr val="960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bg1"/>
                </a:solidFill>
                <a:latin typeface="Century Gothic" pitchFamily="34" charset="0"/>
              </a:rPr>
              <a:t>11</a:t>
            </a:r>
          </a:p>
        </p:txBody>
      </p:sp>
      <p:sp>
        <p:nvSpPr>
          <p:cNvPr id="123932" name="Text Box 4"/>
          <p:cNvSpPr txBox="1">
            <a:spLocks noChangeArrowheads="1"/>
          </p:cNvSpPr>
          <p:nvPr/>
        </p:nvSpPr>
        <p:spPr bwMode="auto">
          <a:xfrm>
            <a:off x="611188" y="1951038"/>
            <a:ext cx="8240712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 여성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구매 할 제품을 결정하고 티켓팅 하는 과정에서 고객이 사용하려는 카드가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구매자 본인의 것이 아닌 것을 확인하고 직원이 본인의 카드가 아니면 결제가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불가능 하다고 하자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꼭 이 카드로 해야 한다며 보는 사람도 없는데 살짝 그냥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해달라고 하면서 한동안 조르기를 계속함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매장 안이 다른 입점 고객들로 다소 붐비고 계산대도 계속 기다리는 상태로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있을 수가 없어 직원은 티켓팅 진행의 어려움에 대한 안내와 양해를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구했으나 아랑곳 하지 않고 계속되는 고객의 조름에 순간 직원은 다소 불편한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기색을 보였고 고객은 그런 직원의 고객 응대 태도를 언급하며 사안을 서비스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컴플레인으로 전환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확대 시키고 있다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10000"/>
              </a:spcBef>
            </a:pP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27988" y="5949950"/>
            <a:ext cx="1008062" cy="792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83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4800600"/>
            <a:ext cx="23622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954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39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0" grpId="0" animBg="1"/>
      <p:bldP spid="123924" grpId="0" animBg="1"/>
      <p:bldP spid="123925" grpId="0" animBg="1"/>
      <p:bldP spid="123926" grpId="0" animBg="1"/>
      <p:bldP spid="123928" grpId="0" animBg="1"/>
      <p:bldP spid="12393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>
          <a:xfrm>
            <a:off x="457200" y="576263"/>
            <a:ext cx="8075613" cy="584200"/>
          </a:xfrm>
        </p:spPr>
        <p:txBody>
          <a:bodyPr/>
          <a:lstStyle/>
          <a:p>
            <a:r>
              <a:rPr lang="en-US" altLang="ko-KR" sz="3200" smtClean="0">
                <a:ea typeface="굴림" charset="-127"/>
              </a:rPr>
              <a:t>ROLE PLAY</a:t>
            </a:r>
            <a:endParaRPr lang="ko-KR" altLang="en-US" smtClean="0"/>
          </a:p>
        </p:txBody>
      </p:sp>
      <p:sp>
        <p:nvSpPr>
          <p:cNvPr id="47107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43100" y="1592263"/>
            <a:ext cx="6769100" cy="547687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ko-KR" smtClean="0"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mtClean="0">
                <a:latin typeface="HY헤드라인M" pitchFamily="18" charset="-127"/>
                <a:ea typeface="HY헤드라인M" pitchFamily="18" charset="-127"/>
              </a:rPr>
              <a:t>개의 팀으로 나누어 가위</a:t>
            </a:r>
            <a:r>
              <a:rPr lang="en-US" altLang="ko-KR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mtClean="0">
                <a:latin typeface="HY헤드라인M" pitchFamily="18" charset="-127"/>
                <a:ea typeface="HY헤드라인M" pitchFamily="18" charset="-127"/>
              </a:rPr>
              <a:t>바위</a:t>
            </a:r>
            <a:r>
              <a:rPr lang="en-US" altLang="ko-KR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mtClean="0">
                <a:latin typeface="HY헤드라인M" pitchFamily="18" charset="-127"/>
                <a:ea typeface="HY헤드라인M" pitchFamily="18" charset="-127"/>
              </a:rPr>
              <a:t>보를 합니다</a:t>
            </a:r>
            <a:r>
              <a:rPr lang="en-US" altLang="ko-KR" smtClean="0">
                <a:latin typeface="HY헤드라인M" pitchFamily="18" charset="-127"/>
                <a:ea typeface="HY헤드라인M" pitchFamily="18" charset="-127"/>
              </a:rPr>
              <a:t>. </a:t>
            </a:r>
            <a:endParaRPr lang="ko-KR" altLang="en-US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세로 텍스트 개체 틀 2"/>
          <p:cNvSpPr txBox="1">
            <a:spLocks/>
          </p:cNvSpPr>
          <p:nvPr/>
        </p:nvSpPr>
        <p:spPr bwMode="auto">
          <a:xfrm>
            <a:off x="1908175" y="2649538"/>
            <a:ext cx="6492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맑은 고딕" pitchFamily="50" charset="-127"/>
              <a:buChar char="-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kumimoji="0" lang="ko-KR" altLang="en-US" b="0" kern="0" dirty="0" smtClean="0">
                <a:latin typeface="HY헤드라인M" pitchFamily="18" charset="-127"/>
                <a:ea typeface="HY헤드라인M" pitchFamily="18" charset="-127"/>
              </a:rPr>
              <a:t>이</a:t>
            </a:r>
            <a:r>
              <a:rPr kumimoji="0" lang="ko-KR" altLang="en-US" b="0" kern="0" dirty="0">
                <a:latin typeface="HY헤드라인M" pitchFamily="18" charset="-127"/>
                <a:ea typeface="HY헤드라인M" pitchFamily="18" charset="-127"/>
              </a:rPr>
              <a:t>긴 </a:t>
            </a:r>
            <a:r>
              <a:rPr kumimoji="0" lang="ko-KR" altLang="en-US" b="0" kern="0" dirty="0" smtClean="0">
                <a:latin typeface="HY헤드라인M" pitchFamily="18" charset="-127"/>
                <a:ea typeface="HY헤드라인M" pitchFamily="18" charset="-127"/>
              </a:rPr>
              <a:t>팀부터 </a:t>
            </a:r>
            <a:r>
              <a:rPr kumimoji="0" lang="en-US" altLang="ko-KR" b="0" kern="0" dirty="0" smtClean="0">
                <a:latin typeface="HY헤드라인M" pitchFamily="18" charset="-127"/>
                <a:ea typeface="HY헤드라인M" pitchFamily="18" charset="-127"/>
              </a:rPr>
              <a:t>4</a:t>
            </a:r>
            <a:r>
              <a:rPr kumimoji="0" lang="ko-KR" altLang="en-US" b="0" kern="0" dirty="0" smtClean="0">
                <a:latin typeface="HY헤드라인M" pitchFamily="18" charset="-127"/>
                <a:ea typeface="HY헤드라인M" pitchFamily="18" charset="-127"/>
              </a:rPr>
              <a:t>개의 봉투 중 하나를 택합니다</a:t>
            </a:r>
            <a:r>
              <a:rPr kumimoji="0" lang="en-US" altLang="ko-KR" b="0" kern="0" dirty="0" smtClean="0">
                <a:latin typeface="HY헤드라인M" pitchFamily="18" charset="-127"/>
                <a:ea typeface="HY헤드라인M" pitchFamily="18" charset="-127"/>
              </a:rPr>
              <a:t>. </a:t>
            </a:r>
            <a:endParaRPr kumimoji="0" lang="ko-KR" altLang="en-US" b="0" kern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세로 텍스트 개체 틀 2"/>
          <p:cNvSpPr txBox="1">
            <a:spLocks/>
          </p:cNvSpPr>
          <p:nvPr/>
        </p:nvSpPr>
        <p:spPr bwMode="auto">
          <a:xfrm>
            <a:off x="2051050" y="3536950"/>
            <a:ext cx="6265863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맑은 고딕" pitchFamily="50" charset="-127"/>
              <a:buChar char="-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kumimoji="0" lang="ko-KR" altLang="en-US" b="0" kern="0" dirty="0" smtClean="0">
                <a:latin typeface="HY헤드라인M" pitchFamily="18" charset="-127"/>
                <a:ea typeface="HY헤드라인M" pitchFamily="18" charset="-127"/>
              </a:rPr>
              <a:t>각 봉투에는 앞서 보았던 </a:t>
            </a:r>
            <a:r>
              <a:rPr kumimoji="0" lang="en-US" altLang="ko-KR" b="0" kern="0" dirty="0" smtClean="0">
                <a:latin typeface="HY헤드라인M" pitchFamily="18" charset="-127"/>
                <a:ea typeface="HY헤드라인M" pitchFamily="18" charset="-127"/>
              </a:rPr>
              <a:t>4</a:t>
            </a:r>
            <a:r>
              <a:rPr kumimoji="0" lang="ko-KR" altLang="en-US" b="0" kern="0" dirty="0" smtClean="0">
                <a:latin typeface="HY헤드라인M" pitchFamily="18" charset="-127"/>
                <a:ea typeface="HY헤드라인M" pitchFamily="18" charset="-127"/>
              </a:rPr>
              <a:t>가지 고객 유형의 시나리오가 있습니다</a:t>
            </a:r>
            <a:r>
              <a:rPr kumimoji="0" lang="en-US" altLang="ko-KR" b="0" kern="0" dirty="0" smtClean="0">
                <a:latin typeface="HY헤드라인M" pitchFamily="18" charset="-127"/>
                <a:ea typeface="HY헤드라인M" pitchFamily="18" charset="-127"/>
              </a:rPr>
              <a:t>. </a:t>
            </a:r>
            <a:endParaRPr kumimoji="0" lang="ko-KR" altLang="en-US" b="0" kern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세로 텍스트 개체 틀 2"/>
          <p:cNvSpPr txBox="1">
            <a:spLocks/>
          </p:cNvSpPr>
          <p:nvPr/>
        </p:nvSpPr>
        <p:spPr bwMode="auto">
          <a:xfrm>
            <a:off x="1908175" y="4851400"/>
            <a:ext cx="604837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맑은 고딕" pitchFamily="50" charset="-127"/>
              <a:buChar char="-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kumimoji="0" lang="en-US" altLang="ko-KR" b="0" kern="0" dirty="0" smtClean="0">
                <a:latin typeface="HY헤드라인M" pitchFamily="18" charset="-127"/>
                <a:ea typeface="HY헤드라인M" pitchFamily="18" charset="-127"/>
              </a:rPr>
              <a:t>10</a:t>
            </a:r>
            <a:r>
              <a:rPr kumimoji="0" lang="ko-KR" altLang="en-US" b="0" kern="0" dirty="0" smtClean="0">
                <a:latin typeface="HY헤드라인M" pitchFamily="18" charset="-127"/>
                <a:ea typeface="HY헤드라인M" pitchFamily="18" charset="-127"/>
              </a:rPr>
              <a:t>분간 팀 별로 고객 </a:t>
            </a:r>
            <a:r>
              <a:rPr kumimoji="0" lang="ko-KR" altLang="en-US" b="0" kern="0" dirty="0" err="1" smtClean="0">
                <a:latin typeface="HY헤드라인M" pitchFamily="18" charset="-127"/>
                <a:ea typeface="HY헤드라인M" pitchFamily="18" charset="-127"/>
              </a:rPr>
              <a:t>컴플레인에</a:t>
            </a:r>
            <a:r>
              <a:rPr kumimoji="0" lang="ko-KR" altLang="en-US" b="0" kern="0" dirty="0" smtClean="0">
                <a:latin typeface="HY헤드라인M" pitchFamily="18" charset="-127"/>
                <a:ea typeface="HY헤드라인M" pitchFamily="18" charset="-127"/>
              </a:rPr>
              <a:t> 대한 응대 방법을 생각해보고 발표 합니다</a:t>
            </a:r>
            <a:r>
              <a:rPr kumimoji="0" lang="en-US" altLang="ko-KR" b="0" kern="0" dirty="0" smtClean="0"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kumimoji="0" lang="ko-KR" altLang="en-US" b="0" kern="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kumimoji="0" lang="ko-KR" altLang="en-US" b="0" kern="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341438"/>
            <a:ext cx="12668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354263"/>
            <a:ext cx="800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" t="10291" r="5971" b="6960"/>
          <a:stretch>
            <a:fillRect/>
          </a:stretch>
        </p:blipFill>
        <p:spPr bwMode="auto">
          <a:xfrm>
            <a:off x="425450" y="3544888"/>
            <a:ext cx="12684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4851400"/>
            <a:ext cx="12573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908175" y="1557338"/>
            <a:ext cx="6408738" cy="61912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08175" y="2654300"/>
            <a:ext cx="6408738" cy="61912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08175" y="3624263"/>
            <a:ext cx="6408738" cy="95250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8175" y="4873625"/>
            <a:ext cx="6408738" cy="110490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810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428750" y="120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395288" y="287338"/>
            <a:ext cx="8364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r>
              <a:rPr kumimoji="0" lang="en-US" altLang="ko-KR" sz="3000">
                <a:latin typeface="Century Gothic" pitchFamily="34" charset="0"/>
              </a:rPr>
              <a:t>ROLE PLAY</a:t>
            </a:r>
            <a:endParaRPr kumimoji="0" lang="en-US" altLang="ko-KR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920" name="Oval 16"/>
          <p:cNvSpPr>
            <a:spLocks noChangeArrowheads="1"/>
          </p:cNvSpPr>
          <p:nvPr/>
        </p:nvSpPr>
        <p:spPr bwMode="auto">
          <a:xfrm>
            <a:off x="827088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C</a:t>
            </a:r>
          </a:p>
        </p:txBody>
      </p:sp>
      <p:sp>
        <p:nvSpPr>
          <p:cNvPr id="123924" name="Oval 20"/>
          <p:cNvSpPr>
            <a:spLocks noChangeArrowheads="1"/>
          </p:cNvSpPr>
          <p:nvPr/>
        </p:nvSpPr>
        <p:spPr bwMode="auto">
          <a:xfrm>
            <a:off x="1403350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A</a:t>
            </a:r>
          </a:p>
        </p:txBody>
      </p:sp>
      <p:sp>
        <p:nvSpPr>
          <p:cNvPr id="123925" name="Oval 21"/>
          <p:cNvSpPr>
            <a:spLocks noChangeArrowheads="1"/>
          </p:cNvSpPr>
          <p:nvPr/>
        </p:nvSpPr>
        <p:spPr bwMode="auto">
          <a:xfrm>
            <a:off x="1979613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S</a:t>
            </a:r>
          </a:p>
        </p:txBody>
      </p:sp>
      <p:sp>
        <p:nvSpPr>
          <p:cNvPr id="123926" name="Oval 22"/>
          <p:cNvSpPr>
            <a:spLocks noChangeArrowheads="1"/>
          </p:cNvSpPr>
          <p:nvPr/>
        </p:nvSpPr>
        <p:spPr bwMode="auto">
          <a:xfrm>
            <a:off x="2555875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E</a:t>
            </a:r>
          </a:p>
        </p:txBody>
      </p:sp>
      <p:sp>
        <p:nvSpPr>
          <p:cNvPr id="123928" name="Oval 24"/>
          <p:cNvSpPr>
            <a:spLocks noChangeArrowheads="1"/>
          </p:cNvSpPr>
          <p:nvPr/>
        </p:nvSpPr>
        <p:spPr bwMode="auto">
          <a:xfrm>
            <a:off x="3419475" y="1196975"/>
            <a:ext cx="504825" cy="504825"/>
          </a:xfrm>
          <a:prstGeom prst="ellipse">
            <a:avLst/>
          </a:prstGeom>
          <a:solidFill>
            <a:srgbClr val="960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bg1"/>
                </a:solidFill>
                <a:latin typeface="Century Gothic" pitchFamily="34" charset="0"/>
              </a:rPr>
              <a:t>1</a:t>
            </a:r>
          </a:p>
        </p:txBody>
      </p:sp>
      <p:sp>
        <p:nvSpPr>
          <p:cNvPr id="123932" name="Text Box 4"/>
          <p:cNvSpPr txBox="1">
            <a:spLocks noChangeArrowheads="1"/>
          </p:cNvSpPr>
          <p:nvPr/>
        </p:nvSpPr>
        <p:spPr bwMode="auto">
          <a:xfrm>
            <a:off x="611188" y="2054225"/>
            <a:ext cx="8450262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 부부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부부동반 해외 여행을 가면서 부부가 함께 어렵사리 시간을 내어 면세점을 방문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아내의 선글라스를 구입 하였으나 직원의 포장 실수로 현지에서 뜯어보니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원하던 디자인이 아닌 다른 디자인을 인도 받음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더운 동남아 여행지에서 상품을 사용하지 못해 겪은 불편함으로 즐거워야 할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모처럼의 여행을 모두 망쳤다며 여행경비는 물론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심약하고 예민한 성격의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아내가 겪은 심한 스트레스에 대한 정신적 피해 보상까지 해놓으라며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면세점 사장 데려오라며 소리치는 등 남편이 격하게 컴플레인 함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ct val="10000"/>
              </a:spcBef>
            </a:pP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27988" y="5949950"/>
            <a:ext cx="1008062" cy="792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813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4797425"/>
            <a:ext cx="26289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655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3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3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9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0" grpId="0" animBg="1"/>
      <p:bldP spid="123924" grpId="0" animBg="1"/>
      <p:bldP spid="123925" grpId="0" animBg="1"/>
      <p:bldP spid="123926" grpId="0" animBg="1"/>
      <p:bldP spid="123928" grpId="0" animBg="1"/>
      <p:bldP spid="12393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428750" y="120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395288" y="287338"/>
            <a:ext cx="80756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r>
              <a:rPr kumimoji="0" lang="en-US" altLang="ko-KR" sz="3000">
                <a:latin typeface="Century Gothic" pitchFamily="34" charset="0"/>
              </a:rPr>
              <a:t>ROLE PLAY</a:t>
            </a:r>
          </a:p>
        </p:txBody>
      </p:sp>
      <p:sp>
        <p:nvSpPr>
          <p:cNvPr id="187419" name="Oval 27"/>
          <p:cNvSpPr>
            <a:spLocks noChangeArrowheads="1"/>
          </p:cNvSpPr>
          <p:nvPr/>
        </p:nvSpPr>
        <p:spPr bwMode="auto">
          <a:xfrm>
            <a:off x="827088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C</a:t>
            </a:r>
          </a:p>
        </p:txBody>
      </p:sp>
      <p:sp>
        <p:nvSpPr>
          <p:cNvPr id="187420" name="Oval 28"/>
          <p:cNvSpPr>
            <a:spLocks noChangeArrowheads="1"/>
          </p:cNvSpPr>
          <p:nvPr/>
        </p:nvSpPr>
        <p:spPr bwMode="auto">
          <a:xfrm>
            <a:off x="1403350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A</a:t>
            </a:r>
          </a:p>
        </p:txBody>
      </p:sp>
      <p:sp>
        <p:nvSpPr>
          <p:cNvPr id="187421" name="Oval 29"/>
          <p:cNvSpPr>
            <a:spLocks noChangeArrowheads="1"/>
          </p:cNvSpPr>
          <p:nvPr/>
        </p:nvSpPr>
        <p:spPr bwMode="auto">
          <a:xfrm>
            <a:off x="1979613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S</a:t>
            </a:r>
          </a:p>
        </p:txBody>
      </p:sp>
      <p:sp>
        <p:nvSpPr>
          <p:cNvPr id="187422" name="Oval 30"/>
          <p:cNvSpPr>
            <a:spLocks noChangeArrowheads="1"/>
          </p:cNvSpPr>
          <p:nvPr/>
        </p:nvSpPr>
        <p:spPr bwMode="auto">
          <a:xfrm>
            <a:off x="2555875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E</a:t>
            </a:r>
          </a:p>
        </p:txBody>
      </p:sp>
      <p:sp>
        <p:nvSpPr>
          <p:cNvPr id="185375" name="Oval 31"/>
          <p:cNvSpPr>
            <a:spLocks noChangeArrowheads="1"/>
          </p:cNvSpPr>
          <p:nvPr/>
        </p:nvSpPr>
        <p:spPr bwMode="auto">
          <a:xfrm>
            <a:off x="3419475" y="1195388"/>
            <a:ext cx="504825" cy="504825"/>
          </a:xfrm>
          <a:prstGeom prst="ellipse">
            <a:avLst/>
          </a:prstGeom>
          <a:solidFill>
            <a:srgbClr val="960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bg1"/>
                </a:solidFill>
                <a:latin typeface="Century Gothic" pitchFamily="34" charset="0"/>
              </a:rPr>
              <a:t>2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33425" y="2133600"/>
            <a:ext cx="812641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 후반 여성 고객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US2,000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이 넘는 핸드백을 구입하였으나 입국 시 세관 신고 없이 들어오다가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세관검사에 걸려 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만원 정도의 세금을 냄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세금을 낼 줄 알았으면 면세점에서 가방을 사지 않았을 거라며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직원이 설명을 제대로 해주지 않아 세금을 내게 되었으니 본인이 부담한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세금을 내놓던가 아니면 환불을 해놓으라며 다른 쇼핑하는 고객들은 아랑곳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하지 않고 큰 소리로 컴플레인 함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27988" y="5949950"/>
            <a:ext cx="1008062" cy="792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916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4437063"/>
            <a:ext cx="28321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4004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19" grpId="0" animBg="1"/>
      <p:bldP spid="187420" grpId="0" animBg="1"/>
      <p:bldP spid="187421" grpId="0" animBg="1"/>
      <p:bldP spid="187422" grpId="0" animBg="1"/>
      <p:bldP spid="1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428750" y="120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539750" y="287338"/>
            <a:ext cx="80756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r>
              <a:rPr kumimoji="0" lang="en-US" altLang="ko-KR" sz="3000">
                <a:latin typeface="Century Gothic" pitchFamily="34" charset="0"/>
              </a:rPr>
              <a:t>ROLE PLAY</a:t>
            </a:r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827088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C</a:t>
            </a:r>
          </a:p>
        </p:txBody>
      </p:sp>
      <p:sp>
        <p:nvSpPr>
          <p:cNvPr id="189447" name="Oval 7"/>
          <p:cNvSpPr>
            <a:spLocks noChangeArrowheads="1"/>
          </p:cNvSpPr>
          <p:nvPr/>
        </p:nvSpPr>
        <p:spPr bwMode="auto">
          <a:xfrm>
            <a:off x="1403350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A</a:t>
            </a:r>
          </a:p>
        </p:txBody>
      </p:sp>
      <p:sp>
        <p:nvSpPr>
          <p:cNvPr id="189448" name="Oval 8"/>
          <p:cNvSpPr>
            <a:spLocks noChangeArrowheads="1"/>
          </p:cNvSpPr>
          <p:nvPr/>
        </p:nvSpPr>
        <p:spPr bwMode="auto">
          <a:xfrm>
            <a:off x="1979613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S</a:t>
            </a:r>
          </a:p>
        </p:txBody>
      </p:sp>
      <p:sp>
        <p:nvSpPr>
          <p:cNvPr id="189449" name="Oval 9"/>
          <p:cNvSpPr>
            <a:spLocks noChangeArrowheads="1"/>
          </p:cNvSpPr>
          <p:nvPr/>
        </p:nvSpPr>
        <p:spPr bwMode="auto">
          <a:xfrm>
            <a:off x="2555875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E</a:t>
            </a:r>
          </a:p>
        </p:txBody>
      </p:sp>
      <p:sp>
        <p:nvSpPr>
          <p:cNvPr id="187423" name="Oval 31"/>
          <p:cNvSpPr>
            <a:spLocks noChangeArrowheads="1"/>
          </p:cNvSpPr>
          <p:nvPr/>
        </p:nvSpPr>
        <p:spPr bwMode="auto">
          <a:xfrm>
            <a:off x="3419475" y="1196975"/>
            <a:ext cx="504825" cy="504825"/>
          </a:xfrm>
          <a:prstGeom prst="ellipse">
            <a:avLst/>
          </a:prstGeom>
          <a:solidFill>
            <a:srgbClr val="960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bg1"/>
                </a:solidFill>
                <a:latin typeface="Century Gothic" pitchFamily="34" charset="0"/>
              </a:rPr>
              <a:t>3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50888" y="2036763"/>
            <a:ext cx="72771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 체격 좋은 남성 고객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부드러운 소가죽 소재의 반 지갑을 구매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년도 채 사용하지 않았는데 가운데 접히는 부분의 테두리 바느질이 튿어지고 가죽이 벌써 헤졌다며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고객은 바지 뒷주머니에서 지갑을 꺼내서 쇼케이스에 내던지다시피 하며 응대 직원에게 큰 소리로 화를 내며 컴플레인 함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지갑은 사용 기간에 비해 가죽 안팎 표면이 많이 낡고 형태가 변형되어 있음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27988" y="5949950"/>
            <a:ext cx="1008062" cy="792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018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619625"/>
            <a:ext cx="27146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194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6" grpId="0" animBg="1"/>
      <p:bldP spid="189447" grpId="0" animBg="1"/>
      <p:bldP spid="189448" grpId="0" animBg="1"/>
      <p:bldP spid="189449" grpId="0" animBg="1"/>
      <p:bldP spid="187423" grpId="0" animBg="1"/>
      <p:bldP spid="1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428750" y="120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395288" y="287338"/>
            <a:ext cx="8364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r>
              <a:rPr kumimoji="0" lang="en-US" altLang="ko-KR" sz="3000">
                <a:latin typeface="Century Gothic" pitchFamily="34" charset="0"/>
              </a:rPr>
              <a:t>ROLE PLAY</a:t>
            </a:r>
            <a:endParaRPr kumimoji="0" lang="en-US" altLang="ko-KR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920" name="Oval 16"/>
          <p:cNvSpPr>
            <a:spLocks noChangeArrowheads="1"/>
          </p:cNvSpPr>
          <p:nvPr/>
        </p:nvSpPr>
        <p:spPr bwMode="auto">
          <a:xfrm>
            <a:off x="827088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C</a:t>
            </a:r>
          </a:p>
        </p:txBody>
      </p:sp>
      <p:sp>
        <p:nvSpPr>
          <p:cNvPr id="123924" name="Oval 20"/>
          <p:cNvSpPr>
            <a:spLocks noChangeArrowheads="1"/>
          </p:cNvSpPr>
          <p:nvPr/>
        </p:nvSpPr>
        <p:spPr bwMode="auto">
          <a:xfrm>
            <a:off x="1403350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A</a:t>
            </a:r>
          </a:p>
        </p:txBody>
      </p:sp>
      <p:sp>
        <p:nvSpPr>
          <p:cNvPr id="123925" name="Oval 21"/>
          <p:cNvSpPr>
            <a:spLocks noChangeArrowheads="1"/>
          </p:cNvSpPr>
          <p:nvPr/>
        </p:nvSpPr>
        <p:spPr bwMode="auto">
          <a:xfrm>
            <a:off x="1979613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S</a:t>
            </a:r>
          </a:p>
        </p:txBody>
      </p:sp>
      <p:sp>
        <p:nvSpPr>
          <p:cNvPr id="123926" name="Oval 22"/>
          <p:cNvSpPr>
            <a:spLocks noChangeArrowheads="1"/>
          </p:cNvSpPr>
          <p:nvPr/>
        </p:nvSpPr>
        <p:spPr bwMode="auto">
          <a:xfrm>
            <a:off x="2555875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E</a:t>
            </a:r>
          </a:p>
        </p:txBody>
      </p:sp>
      <p:sp>
        <p:nvSpPr>
          <p:cNvPr id="123928" name="Oval 24"/>
          <p:cNvSpPr>
            <a:spLocks noChangeArrowheads="1"/>
          </p:cNvSpPr>
          <p:nvPr/>
        </p:nvSpPr>
        <p:spPr bwMode="auto">
          <a:xfrm>
            <a:off x="3419475" y="1196975"/>
            <a:ext cx="504825" cy="504825"/>
          </a:xfrm>
          <a:prstGeom prst="ellipse">
            <a:avLst/>
          </a:prstGeom>
          <a:solidFill>
            <a:srgbClr val="960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bg1"/>
                </a:solidFill>
                <a:latin typeface="Century Gothic" pitchFamily="34" charset="0"/>
              </a:rPr>
              <a:t>4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33425" y="1989138"/>
            <a:ext cx="838835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 여성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붉은 색 페이턴트 레더 소재의 숄더 가죽 가방 표면이 거무스름하게 색상이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이염 되었다며 처음에는 수선이 가능한지를 문의 함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수선이 불가능하다는 직원의 답변에 무슨 명품이 이렇게 쉽게 색상이 이염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될 수가 있냐면서 본인이 제품 구매 시 이런 소재의 특성을 설명 들은 적이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없다면서 이렇게 관리가 어려운 소재였으면 이 백을 구매하지 않았을 것이고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소재 관리에 대한 직원의 설명 부족으로 이런 고가의 핸드백이 망가졌으니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어떻게든 사용할 수 있게 수선을 해주던지 교환을 해주던지 하라며 컴플레인 함</a:t>
            </a: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27988" y="5949950"/>
            <a:ext cx="1008062" cy="792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121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8" y="4724400"/>
            <a:ext cx="2390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332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0" grpId="0" animBg="1"/>
      <p:bldP spid="123924" grpId="0" animBg="1"/>
      <p:bldP spid="123925" grpId="0" animBg="1"/>
      <p:bldP spid="123926" grpId="0" animBg="1"/>
      <p:bldP spid="123928" grpId="0" animBg="1"/>
      <p:bldP spid="11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428750" y="120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395288" y="287338"/>
            <a:ext cx="8364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r>
              <a:rPr kumimoji="0" lang="en-US" altLang="ko-KR" sz="3000">
                <a:latin typeface="Century Gothic" pitchFamily="34" charset="0"/>
              </a:rPr>
              <a:t>ROLE PLAY</a:t>
            </a:r>
            <a:endParaRPr kumimoji="0" lang="en-US" altLang="ko-KR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920" name="Oval 16"/>
          <p:cNvSpPr>
            <a:spLocks noChangeArrowheads="1"/>
          </p:cNvSpPr>
          <p:nvPr/>
        </p:nvSpPr>
        <p:spPr bwMode="auto">
          <a:xfrm>
            <a:off x="827088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C</a:t>
            </a:r>
          </a:p>
        </p:txBody>
      </p:sp>
      <p:sp>
        <p:nvSpPr>
          <p:cNvPr id="123924" name="Oval 20"/>
          <p:cNvSpPr>
            <a:spLocks noChangeArrowheads="1"/>
          </p:cNvSpPr>
          <p:nvPr/>
        </p:nvSpPr>
        <p:spPr bwMode="auto">
          <a:xfrm>
            <a:off x="1403350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A</a:t>
            </a:r>
          </a:p>
        </p:txBody>
      </p:sp>
      <p:sp>
        <p:nvSpPr>
          <p:cNvPr id="123925" name="Oval 21"/>
          <p:cNvSpPr>
            <a:spLocks noChangeArrowheads="1"/>
          </p:cNvSpPr>
          <p:nvPr/>
        </p:nvSpPr>
        <p:spPr bwMode="auto">
          <a:xfrm>
            <a:off x="1979613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S</a:t>
            </a:r>
          </a:p>
        </p:txBody>
      </p:sp>
      <p:sp>
        <p:nvSpPr>
          <p:cNvPr id="123926" name="Oval 22"/>
          <p:cNvSpPr>
            <a:spLocks noChangeArrowheads="1"/>
          </p:cNvSpPr>
          <p:nvPr/>
        </p:nvSpPr>
        <p:spPr bwMode="auto">
          <a:xfrm>
            <a:off x="2555875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E</a:t>
            </a:r>
          </a:p>
        </p:txBody>
      </p:sp>
      <p:sp>
        <p:nvSpPr>
          <p:cNvPr id="123928" name="Oval 24"/>
          <p:cNvSpPr>
            <a:spLocks noChangeArrowheads="1"/>
          </p:cNvSpPr>
          <p:nvPr/>
        </p:nvSpPr>
        <p:spPr bwMode="auto">
          <a:xfrm>
            <a:off x="3419475" y="1196975"/>
            <a:ext cx="504825" cy="504825"/>
          </a:xfrm>
          <a:prstGeom prst="ellipse">
            <a:avLst/>
          </a:prstGeom>
          <a:solidFill>
            <a:srgbClr val="960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bg1"/>
                </a:solidFill>
                <a:latin typeface="Century Gothic" pitchFamily="34" charset="0"/>
              </a:rPr>
              <a:t>5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33425" y="1989138"/>
            <a:ext cx="818515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 여성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장 지갑 구매 후 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개월 정도 지난 시점에 지퍼 풀러가 떨어져 나갔다며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무슨 명품이 이렇게 허술하냐며 큰 소리로 컴플레인 함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간단히 부품 교체만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하면 되는 사안으로 직원은 신속한 제품 수선을 약속 드렸지만 본인이 왜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수선품을 써야 하냐면서 새 제품으로의 교환을 강하게 요구하며 컴플레인 함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234" name="TextBox 1"/>
          <p:cNvSpPr txBox="1">
            <a:spLocks noChangeArrowheads="1"/>
          </p:cNvSpPr>
          <p:nvPr/>
        </p:nvSpPr>
        <p:spPr bwMode="auto">
          <a:xfrm rot="325634">
            <a:off x="5286375" y="5595938"/>
            <a:ext cx="165100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027988" y="5949950"/>
            <a:ext cx="1008062" cy="792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22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" t="4921" r="520" b="5826"/>
          <a:stretch>
            <a:fillRect/>
          </a:stretch>
        </p:blipFill>
        <p:spPr bwMode="auto">
          <a:xfrm>
            <a:off x="5368925" y="3884613"/>
            <a:ext cx="2792413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9908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0" grpId="0" animBg="1"/>
      <p:bldP spid="123924" grpId="0" animBg="1"/>
      <p:bldP spid="123925" grpId="0" animBg="1"/>
      <p:bldP spid="123926" grpId="0" animBg="1"/>
      <p:bldP spid="123928" grpId="0" animBg="1"/>
      <p:bldP spid="9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428750" y="120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395288" y="287338"/>
            <a:ext cx="8364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r>
              <a:rPr kumimoji="0" lang="en-US" altLang="ko-KR" sz="3000">
                <a:latin typeface="Century Gothic" pitchFamily="34" charset="0"/>
              </a:rPr>
              <a:t>ROLE PLAY</a:t>
            </a:r>
            <a:endParaRPr kumimoji="0" lang="en-US" altLang="ko-KR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920" name="Oval 16"/>
          <p:cNvSpPr>
            <a:spLocks noChangeArrowheads="1"/>
          </p:cNvSpPr>
          <p:nvPr/>
        </p:nvSpPr>
        <p:spPr bwMode="auto">
          <a:xfrm>
            <a:off x="827088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C</a:t>
            </a:r>
          </a:p>
        </p:txBody>
      </p:sp>
      <p:sp>
        <p:nvSpPr>
          <p:cNvPr id="123924" name="Oval 20"/>
          <p:cNvSpPr>
            <a:spLocks noChangeArrowheads="1"/>
          </p:cNvSpPr>
          <p:nvPr/>
        </p:nvSpPr>
        <p:spPr bwMode="auto">
          <a:xfrm>
            <a:off x="1403350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A</a:t>
            </a:r>
          </a:p>
        </p:txBody>
      </p:sp>
      <p:sp>
        <p:nvSpPr>
          <p:cNvPr id="123925" name="Oval 21"/>
          <p:cNvSpPr>
            <a:spLocks noChangeArrowheads="1"/>
          </p:cNvSpPr>
          <p:nvPr/>
        </p:nvSpPr>
        <p:spPr bwMode="auto">
          <a:xfrm>
            <a:off x="1979613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S</a:t>
            </a:r>
          </a:p>
        </p:txBody>
      </p:sp>
      <p:sp>
        <p:nvSpPr>
          <p:cNvPr id="123926" name="Oval 22"/>
          <p:cNvSpPr>
            <a:spLocks noChangeArrowheads="1"/>
          </p:cNvSpPr>
          <p:nvPr/>
        </p:nvSpPr>
        <p:spPr bwMode="auto">
          <a:xfrm>
            <a:off x="2555875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E</a:t>
            </a:r>
          </a:p>
        </p:txBody>
      </p:sp>
      <p:sp>
        <p:nvSpPr>
          <p:cNvPr id="123928" name="Oval 24"/>
          <p:cNvSpPr>
            <a:spLocks noChangeArrowheads="1"/>
          </p:cNvSpPr>
          <p:nvPr/>
        </p:nvSpPr>
        <p:spPr bwMode="auto">
          <a:xfrm>
            <a:off x="3419475" y="1196975"/>
            <a:ext cx="504825" cy="504825"/>
          </a:xfrm>
          <a:prstGeom prst="ellipse">
            <a:avLst/>
          </a:prstGeom>
          <a:solidFill>
            <a:srgbClr val="960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bg1"/>
                </a:solidFill>
                <a:latin typeface="Century Gothic" pitchFamily="34" charset="0"/>
              </a:rPr>
              <a:t>6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33425" y="1989138"/>
            <a:ext cx="8382000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 중반 여성 고객</a:t>
            </a:r>
          </a:p>
          <a:p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가방 구입 후 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개월 밖에 사용 안 했는데 안감 바느질이 터졌다며 매장을 </a:t>
            </a:r>
          </a:p>
          <a:p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방문함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고객이 구매한 상품은 시즌 한정 상품으로 진열되어있던 마지막 상품을</a:t>
            </a:r>
          </a:p>
          <a:p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확인 받고 판매한 케이스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본인에게 문제 있는 불량 상품임을 알고도 판 것인지 </a:t>
            </a:r>
          </a:p>
          <a:p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아니면 명품 브랜드에서 한 시즌 팔고 말 상품들은 이런 식으로 대충 만드냐며</a:t>
            </a:r>
          </a:p>
          <a:p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진품이 맞는지에 대한 의심과 더불어 타 브랜드들과 비교하며 해당 브랜드에 </a:t>
            </a:r>
          </a:p>
          <a:p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대한 실망감을 크게 표현하며 컴플레인 함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고객은 제품과 관련된 신속하고 적절한 처리 이외도 자신이 제품을 들고 왔다 </a:t>
            </a:r>
          </a:p>
          <a:p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갔다 하면서 발생한 경제적 시간적 손실에 대해서도 중간 중간 언급하며 </a:t>
            </a:r>
          </a:p>
          <a:p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브랜드 내에서의 자발적이고 만족스러운 해결책을 제시하기를 요구 함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27988" y="5949950"/>
            <a:ext cx="1008062" cy="792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32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013325"/>
            <a:ext cx="2119312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6463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0" grpId="0" animBg="1"/>
      <p:bldP spid="123924" grpId="0" animBg="1"/>
      <p:bldP spid="123925" grpId="0" animBg="1"/>
      <p:bldP spid="123926" grpId="0" animBg="1"/>
      <p:bldP spid="123928" grpId="0" animBg="1"/>
      <p:bldP spid="9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428750" y="120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395288" y="287338"/>
            <a:ext cx="8364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r>
              <a:rPr kumimoji="0" lang="en-US" altLang="ko-KR" sz="3000">
                <a:latin typeface="Century Gothic" pitchFamily="34" charset="0"/>
              </a:rPr>
              <a:t>ROLE PLAY</a:t>
            </a:r>
            <a:endParaRPr kumimoji="0" lang="en-US" altLang="ko-KR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920" name="Oval 16"/>
          <p:cNvSpPr>
            <a:spLocks noChangeArrowheads="1"/>
          </p:cNvSpPr>
          <p:nvPr/>
        </p:nvSpPr>
        <p:spPr bwMode="auto">
          <a:xfrm>
            <a:off x="827088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C</a:t>
            </a:r>
          </a:p>
        </p:txBody>
      </p:sp>
      <p:sp>
        <p:nvSpPr>
          <p:cNvPr id="123924" name="Oval 20"/>
          <p:cNvSpPr>
            <a:spLocks noChangeArrowheads="1"/>
          </p:cNvSpPr>
          <p:nvPr/>
        </p:nvSpPr>
        <p:spPr bwMode="auto">
          <a:xfrm>
            <a:off x="1403350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A</a:t>
            </a:r>
          </a:p>
        </p:txBody>
      </p:sp>
      <p:sp>
        <p:nvSpPr>
          <p:cNvPr id="123925" name="Oval 21"/>
          <p:cNvSpPr>
            <a:spLocks noChangeArrowheads="1"/>
          </p:cNvSpPr>
          <p:nvPr/>
        </p:nvSpPr>
        <p:spPr bwMode="auto">
          <a:xfrm>
            <a:off x="1979613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S</a:t>
            </a:r>
          </a:p>
        </p:txBody>
      </p:sp>
      <p:sp>
        <p:nvSpPr>
          <p:cNvPr id="123926" name="Oval 22"/>
          <p:cNvSpPr>
            <a:spLocks noChangeArrowheads="1"/>
          </p:cNvSpPr>
          <p:nvPr/>
        </p:nvSpPr>
        <p:spPr bwMode="auto">
          <a:xfrm>
            <a:off x="2555875" y="1196975"/>
            <a:ext cx="504825" cy="504825"/>
          </a:xfrm>
          <a:prstGeom prst="ellipse">
            <a:avLst/>
          </a:prstGeom>
          <a:solidFill>
            <a:srgbClr val="D8C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latin typeface="Century Gothic" pitchFamily="34" charset="0"/>
              </a:rPr>
              <a:t>E</a:t>
            </a:r>
          </a:p>
        </p:txBody>
      </p:sp>
      <p:sp>
        <p:nvSpPr>
          <p:cNvPr id="123928" name="Oval 24"/>
          <p:cNvSpPr>
            <a:spLocks noChangeArrowheads="1"/>
          </p:cNvSpPr>
          <p:nvPr/>
        </p:nvSpPr>
        <p:spPr bwMode="auto">
          <a:xfrm>
            <a:off x="3419475" y="1196975"/>
            <a:ext cx="504825" cy="504825"/>
          </a:xfrm>
          <a:prstGeom prst="ellipse">
            <a:avLst/>
          </a:prstGeom>
          <a:solidFill>
            <a:srgbClr val="960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bg1"/>
                </a:solidFill>
                <a:latin typeface="Century Gothic" pitchFamily="34" charset="0"/>
              </a:rPr>
              <a:t>7</a:t>
            </a:r>
          </a:p>
        </p:txBody>
      </p:sp>
      <p:sp>
        <p:nvSpPr>
          <p:cNvPr id="123932" name="Text Box 4"/>
          <p:cNvSpPr txBox="1">
            <a:spLocks noChangeArrowheads="1"/>
          </p:cNvSpPr>
          <p:nvPr/>
        </p:nvSpPr>
        <p:spPr bwMode="auto">
          <a:xfrm>
            <a:off x="611188" y="1951038"/>
            <a:ext cx="8208962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 초반 직장 여성 고객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업무 상 자주 들 핸드백을 구입하여 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년 여간 들다가 핸들 연결고리 메탈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장식이 떨어져 수선을 맡김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수선 의뢰 시에도 부품 공급 등의 이유로 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개월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정도의 기간이 소요된다는 점에 고객은 컴플레인 하였으나 당시 담당 직원이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잘 설득하여 수선을 진행시킴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그러나 예정되어있던 부품 공급이 지연되고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그 과정에서 담당 직원들이 고객에게 상황 안내나 양해 관련한 연락을 전혀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취하지 않으면서 고객의 컴플레인이 본격적으로 다시 접수됨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고객은 간단한 수선임에도 불구하고 부품 구비가 미흡하여 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개월이나 자신이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가방을 사용하지도 못하고 기다려야 했던 점을 다시 언급하면서 아울러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직원들의 미흡하고 무성의한 업무 처리에 대한 불만을 조목조목 들어가며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컴플레인 함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입으로만 하는 단순한 사과는 본인에게 무의미하다며 약속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기한보다 지연되는 기간 동안 대체하여 사용할 가방을 제공하든지 하루 이틀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안으로 자신의 가방을 수선 완료 해서 가져 오든지 둘 중 하나에 대한 답을 </a:t>
            </a: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줄 것을 요구하며 상급자와의 컨텍을 요구 함</a:t>
            </a: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10000"/>
              </a:spcBef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29575" y="6065838"/>
            <a:ext cx="1008063" cy="792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14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3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9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9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39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9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39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39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39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0" grpId="0" animBg="1"/>
      <p:bldP spid="123924" grpId="0" animBg="1"/>
      <p:bldP spid="123925" grpId="0" animBg="1"/>
      <p:bldP spid="123926" grpId="0" animBg="1"/>
      <p:bldP spid="123928" grpId="0" animBg="1"/>
      <p:bldP spid="123932" grpId="0" build="allAtOnce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1093</Words>
  <Application>Microsoft Office PowerPoint</Application>
  <PresentationFormat>화면 슬라이드 쇼(4:3)</PresentationFormat>
  <Paragraphs>195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ROLE PLAY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Bok Hee Choi</dc:creator>
  <cp:lastModifiedBy>Bok Hee Choi</cp:lastModifiedBy>
  <cp:revision>2</cp:revision>
  <dcterms:created xsi:type="dcterms:W3CDTF">2016-10-31T06:18:14Z</dcterms:created>
  <dcterms:modified xsi:type="dcterms:W3CDTF">2016-10-31T06:21:04Z</dcterms:modified>
</cp:coreProperties>
</file>