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444" autoAdjust="0"/>
  </p:normalViewPr>
  <p:slideViewPr>
    <p:cSldViewPr>
      <p:cViewPr varScale="1">
        <p:scale>
          <a:sx n="60" d="100"/>
          <a:sy n="60" d="100"/>
        </p:scale>
        <p:origin x="-9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11063-0E7C-4F7B-95EE-F233C798813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49B4-9362-41B8-A969-91483D1C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4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7027" name="AutoShape 22"/>
          <p:cNvSpPr>
            <a:spLocks noChangeAspect="1" noChangeArrowheads="1" noTextEdit="1"/>
          </p:cNvSpPr>
          <p:nvPr/>
        </p:nvSpPr>
        <p:spPr bwMode="auto">
          <a:xfrm>
            <a:off x="686281" y="4343436"/>
            <a:ext cx="5485439" cy="41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77" tIns="43738" rIns="87477" bIns="43738"/>
          <a:lstStyle/>
          <a:p>
            <a:endParaRPr lang="ko-KR" altLang="en-US"/>
          </a:p>
        </p:txBody>
      </p:sp>
      <p:sp>
        <p:nvSpPr>
          <p:cNvPr id="257028" name="Rectangle 3"/>
          <p:cNvSpPr txBox="1">
            <a:spLocks/>
          </p:cNvSpPr>
          <p:nvPr/>
        </p:nvSpPr>
        <p:spPr bwMode="auto">
          <a:xfrm>
            <a:off x="908641" y="4483641"/>
            <a:ext cx="5485440" cy="41141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90000"/>
              </a:lnSpc>
            </a:pPr>
            <a:endParaRPr kumimoji="0" lang="en-US" altLang="fr-FR" sz="1400">
              <a:latin typeface="Calibri" pitchFamily="34" charset="0"/>
            </a:endParaRPr>
          </a:p>
        </p:txBody>
      </p:sp>
      <p:sp>
        <p:nvSpPr>
          <p:cNvPr id="257029" name="슬라이드 노트 개체 틀 1"/>
          <p:cNvSpPr>
            <a:spLocks noGrp="1"/>
          </p:cNvSpPr>
          <p:nvPr>
            <p:ph type="body" idx="1"/>
          </p:nvPr>
        </p:nvSpPr>
        <p:spPr bwMode="auto">
          <a:xfrm>
            <a:off x="932638" y="4483641"/>
            <a:ext cx="5487039" cy="4114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Rectangle 3"/>
          <p:cNvSpPr txBox="1">
            <a:spLocks/>
          </p:cNvSpPr>
          <p:nvPr/>
        </p:nvSpPr>
        <p:spPr bwMode="auto">
          <a:xfrm>
            <a:off x="908050" y="4483100"/>
            <a:ext cx="5486400" cy="411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fr-FR" sz="1400" dirty="0"/>
          </a:p>
        </p:txBody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>
          <a:xfrm>
            <a:off x="908050" y="4496946"/>
            <a:ext cx="5486400" cy="4114800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9075" name="Rectangle 3"/>
          <p:cNvSpPr txBox="1">
            <a:spLocks/>
          </p:cNvSpPr>
          <p:nvPr/>
        </p:nvSpPr>
        <p:spPr bwMode="auto">
          <a:xfrm>
            <a:off x="908641" y="4483641"/>
            <a:ext cx="5485440" cy="41141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fr-FR" altLang="fr-FR" sz="1400">
                <a:latin typeface="Calibri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kumimoji="0" lang="fr-FR" altLang="fr-FR" sz="1400">
                <a:latin typeface="Calibri" pitchFamily="34" charset="0"/>
              </a:rPr>
              <a:t> </a:t>
            </a:r>
            <a:endParaRPr kumimoji="0" lang="en-US" altLang="fr-FR" sz="1400">
              <a:latin typeface="Calibri" pitchFamily="34" charset="0"/>
            </a:endParaRPr>
          </a:p>
        </p:txBody>
      </p:sp>
      <p:sp>
        <p:nvSpPr>
          <p:cNvPr id="259076" name="슬라이드 노트 개체 틀 1"/>
          <p:cNvSpPr>
            <a:spLocks noGrp="1"/>
          </p:cNvSpPr>
          <p:nvPr>
            <p:ph type="body" idx="1"/>
          </p:nvPr>
        </p:nvSpPr>
        <p:spPr bwMode="auto">
          <a:xfrm>
            <a:off x="908641" y="4493866"/>
            <a:ext cx="5485440" cy="41156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099" name="Rectangle 3"/>
          <p:cNvSpPr txBox="1">
            <a:spLocks/>
          </p:cNvSpPr>
          <p:nvPr/>
        </p:nvSpPr>
        <p:spPr bwMode="auto">
          <a:xfrm>
            <a:off x="908641" y="4483641"/>
            <a:ext cx="5485440" cy="41141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90000"/>
              </a:lnSpc>
              <a:buFontTx/>
              <a:buChar char="-"/>
            </a:pPr>
            <a:endParaRPr kumimoji="0" lang="en-US" altLang="fr-FR" sz="1400">
              <a:latin typeface="Calibri" pitchFamily="34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kumimoji="0" lang="en-US" altLang="fr-FR" sz="1400">
              <a:latin typeface="Calibri" pitchFamily="34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kumimoji="0" lang="en-US" altLang="fr-FR" sz="1400">
              <a:latin typeface="Calibri" pitchFamily="34" charset="0"/>
            </a:endParaRPr>
          </a:p>
        </p:txBody>
      </p:sp>
      <p:sp>
        <p:nvSpPr>
          <p:cNvPr id="260100" name="슬라이드 노트 개체 틀 1"/>
          <p:cNvSpPr>
            <a:spLocks noGrp="1"/>
          </p:cNvSpPr>
          <p:nvPr>
            <p:ph type="body" idx="1"/>
          </p:nvPr>
        </p:nvSpPr>
        <p:spPr bwMode="auto">
          <a:xfrm>
            <a:off x="836655" y="4483641"/>
            <a:ext cx="5487039" cy="4114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8051" name="Rectangle 3"/>
          <p:cNvSpPr txBox="1">
            <a:spLocks/>
          </p:cNvSpPr>
          <p:nvPr/>
        </p:nvSpPr>
        <p:spPr bwMode="auto">
          <a:xfrm>
            <a:off x="908641" y="4483641"/>
            <a:ext cx="5485440" cy="41141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90000"/>
              </a:lnSpc>
            </a:pPr>
            <a:endParaRPr kumimoji="0" lang="en-US" altLang="fr-FR" sz="1400">
              <a:latin typeface="Calibri" pitchFamily="34" charset="0"/>
            </a:endParaRPr>
          </a:p>
        </p:txBody>
      </p:sp>
      <p:sp>
        <p:nvSpPr>
          <p:cNvPr id="258052" name="슬라이드 노트 개체 틀 1"/>
          <p:cNvSpPr>
            <a:spLocks noGrp="1"/>
          </p:cNvSpPr>
          <p:nvPr>
            <p:ph type="body" idx="1"/>
          </p:nvPr>
        </p:nvSpPr>
        <p:spPr bwMode="auto">
          <a:xfrm>
            <a:off x="908641" y="4496787"/>
            <a:ext cx="5485440" cy="41156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3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6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A9D4EF64-5129-4C63-AB32-E5E1911989AD}" type="datetimeFigureOut">
              <a:rPr lang="fr-FR" altLang="ko-KR"/>
              <a:pPr>
                <a:defRPr/>
              </a:pPr>
              <a:t>31/10/2016</a:t>
            </a:fld>
            <a:endParaRPr lang="fr-FR" altLang="ko-K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C6CB314-6568-4AD7-BA93-C0A3EB225B0A}" type="slidenum">
              <a:rPr lang="fr-FR" altLang="ko-KR"/>
              <a:pPr>
                <a:defRPr/>
              </a:pPr>
              <a:t>‹#›</a:t>
            </a:fld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27929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1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5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2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8B7C-BFFF-41D0-ABA9-C239C308DF2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2615-936A-4E49-83BB-7FA46683F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1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ChangeArrowheads="1"/>
          </p:cNvSpPr>
          <p:nvPr/>
        </p:nvSpPr>
        <p:spPr bwMode="auto">
          <a:xfrm>
            <a:off x="4479925" y="-60801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fr-FR" altLang="fr-FR" sz="1800">
              <a:latin typeface="Calibri" pitchFamily="34" charset="0"/>
            </a:endParaRPr>
          </a:p>
        </p:txBody>
      </p:sp>
      <p:sp>
        <p:nvSpPr>
          <p:cNvPr id="110595" name="Rectangle 14"/>
          <p:cNvSpPr>
            <a:spLocks noChangeArrowheads="1"/>
          </p:cNvSpPr>
          <p:nvPr/>
        </p:nvSpPr>
        <p:spPr bwMode="auto">
          <a:xfrm>
            <a:off x="6372225" y="2000250"/>
            <a:ext cx="31623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ko-KR" sz="1600">
                <a:solidFill>
                  <a:srgbClr val="4E3227"/>
                </a:solidFill>
                <a:latin typeface="Calibri" pitchFamily="34" charset="0"/>
              </a:rPr>
              <a:t>3</a:t>
            </a:r>
            <a:r>
              <a:rPr kumimoji="0" lang="ko-KR" altLang="en-US" sz="1600">
                <a:solidFill>
                  <a:srgbClr val="4E3227"/>
                </a:solidFill>
                <a:latin typeface="Calibri" pitchFamily="34" charset="0"/>
              </a:rPr>
              <a:t>명으로 그룹핑</a:t>
            </a:r>
            <a:r>
              <a:rPr kumimoji="0" lang="en-US" altLang="ko-KR" sz="1600">
                <a:solidFill>
                  <a:srgbClr val="4E3227"/>
                </a:solidFill>
                <a:latin typeface="Calibri" pitchFamily="34" charset="0"/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ko-KR" sz="1600">
              <a:solidFill>
                <a:srgbClr val="4E3227"/>
              </a:solidFill>
              <a:latin typeface="Calibri" pitchFamily="34" charset="0"/>
            </a:endParaRPr>
          </a:p>
        </p:txBody>
      </p:sp>
      <p:sp>
        <p:nvSpPr>
          <p:cNvPr id="315402" name="Rectangle 28"/>
          <p:cNvSpPr>
            <a:spLocks noChangeArrowheads="1"/>
          </p:cNvSpPr>
          <p:nvPr/>
        </p:nvSpPr>
        <p:spPr bwMode="auto">
          <a:xfrm>
            <a:off x="6311900" y="4406900"/>
            <a:ext cx="2971800" cy="7651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indent="1825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Font typeface="Wingdings" pitchFamily="2" charset="2"/>
              <a:buNone/>
              <a:defRPr/>
            </a:pPr>
            <a:endParaRPr kumimoji="0" lang="en-US" altLang="ko-KR" sz="16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r>
              <a:rPr kumimoji="0" lang="ko-KR" altLang="en-US" sz="1600" dirty="0" smtClean="0">
                <a:latin typeface="Calibri" pitchFamily="34" charset="0"/>
                <a:ea typeface="맑은 고딕" panose="020B0503020000020004" pitchFamily="50" charset="-127"/>
              </a:rPr>
              <a:t>질문을 통해 고객욕구를 </a:t>
            </a:r>
            <a:endParaRPr kumimoji="0" lang="en-US" altLang="ko-KR" sz="16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defRPr/>
            </a:pPr>
            <a:r>
              <a:rPr kumimoji="0" lang="en-US" altLang="ko-KR" sz="1600" dirty="0">
                <a:latin typeface="Calibri" pitchFamily="34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600" dirty="0" smtClean="0">
                <a:latin typeface="Calibri" pitchFamily="34" charset="0"/>
                <a:ea typeface="맑은 고딕" panose="020B0503020000020004" pitchFamily="50" charset="-127"/>
              </a:rPr>
              <a:t>   </a:t>
            </a:r>
            <a:r>
              <a:rPr kumimoji="0" lang="ko-KR" altLang="en-US" sz="1600" dirty="0" smtClean="0">
                <a:latin typeface="Calibri" pitchFamily="34" charset="0"/>
                <a:ea typeface="맑은 고딕" panose="020B0503020000020004" pitchFamily="50" charset="-127"/>
              </a:rPr>
              <a:t>탐색하고 적절한 제안을 </a:t>
            </a:r>
            <a:endParaRPr kumimoji="0" lang="en-US" altLang="ko-KR" sz="16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defRPr/>
            </a:pPr>
            <a:r>
              <a:rPr kumimoji="0" lang="ko-KR" altLang="en-US" sz="1600" dirty="0" smtClean="0">
                <a:latin typeface="Calibri" pitchFamily="34" charset="0"/>
                <a:ea typeface="맑은 고딕" panose="020B0503020000020004" pitchFamily="50" charset="-127"/>
              </a:rPr>
              <a:t>    만들어 보기</a:t>
            </a:r>
            <a:r>
              <a:rPr kumimoji="0" lang="en-US" altLang="ko-KR" sz="1600" dirty="0" smtClean="0">
                <a:latin typeface="Calibri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0597" name="Line 14"/>
          <p:cNvSpPr>
            <a:spLocks noChangeShapeType="1"/>
          </p:cNvSpPr>
          <p:nvPr/>
        </p:nvSpPr>
        <p:spPr bwMode="auto">
          <a:xfrm>
            <a:off x="4211638" y="2000250"/>
            <a:ext cx="0" cy="4308475"/>
          </a:xfrm>
          <a:prstGeom prst="line">
            <a:avLst/>
          </a:prstGeom>
          <a:noFill/>
          <a:ln w="9525">
            <a:solidFill>
              <a:srgbClr val="7426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15407" name="Picture 15" descr="C:\Users\admin\Pictures\Mes images\BUSINESS PHOTOS\groupes de 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5363" y="1781175"/>
            <a:ext cx="1203325" cy="1203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110599" name="Line 13"/>
          <p:cNvSpPr>
            <a:spLocks noChangeShapeType="1"/>
          </p:cNvSpPr>
          <p:nvPr/>
        </p:nvSpPr>
        <p:spPr bwMode="auto">
          <a:xfrm flipH="1" flipV="1">
            <a:off x="468313" y="604838"/>
            <a:ext cx="8675687" cy="15875"/>
          </a:xfrm>
          <a:prstGeom prst="line">
            <a:avLst/>
          </a:prstGeom>
          <a:noFill/>
          <a:ln w="12699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00" name="ZoneTexte 15"/>
          <p:cNvSpPr txBox="1">
            <a:spLocks noChangeArrowheads="1"/>
          </p:cNvSpPr>
          <p:nvPr/>
        </p:nvSpPr>
        <p:spPr bwMode="auto">
          <a:xfrm>
            <a:off x="1392238" y="938213"/>
            <a:ext cx="5497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2800" u="sng">
                <a:latin typeface="Arial" pitchFamily="34" charset="0"/>
              </a:rPr>
              <a:t>FUNNEL</a:t>
            </a:r>
            <a:r>
              <a:rPr kumimoji="0" lang="ko-KR" altLang="en-US" sz="2800" u="sng">
                <a:latin typeface="Arial" pitchFamily="34" charset="0"/>
              </a:rPr>
              <a:t> 테크닉을 연습해 보자</a:t>
            </a:r>
            <a:r>
              <a:rPr kumimoji="0" lang="fr-FR" altLang="fr-FR" sz="2800">
                <a:latin typeface="Arial" pitchFamily="34" charset="0"/>
              </a:rPr>
              <a:t>…</a:t>
            </a:r>
          </a:p>
        </p:txBody>
      </p:sp>
      <p:sp>
        <p:nvSpPr>
          <p:cNvPr id="110601" name="ZoneTexte 17"/>
          <p:cNvSpPr txBox="1">
            <a:spLocks noChangeArrowheads="1"/>
          </p:cNvSpPr>
          <p:nvPr/>
        </p:nvSpPr>
        <p:spPr bwMode="auto">
          <a:xfrm>
            <a:off x="912813" y="2486025"/>
            <a:ext cx="290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fr-FR" altLang="fr-FR" sz="2800">
                <a:latin typeface="Arial" pitchFamily="34" charset="0"/>
              </a:rPr>
              <a:t>…</a:t>
            </a:r>
            <a:r>
              <a:rPr kumimoji="0" lang="fr-FR" altLang="fr-FR" sz="2800" u="sng">
                <a:latin typeface="Arial" pitchFamily="34" charset="0"/>
              </a:rPr>
              <a:t>Out of the box!</a:t>
            </a:r>
          </a:p>
        </p:txBody>
      </p:sp>
      <p:pic>
        <p:nvPicPr>
          <p:cNvPr id="88080" name="Picture 16" descr="C:\Users\Roland\Pictures\Pictures\BUSINESS PHOTOS\DECOUVERTE 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2925" y="4257675"/>
            <a:ext cx="1987550" cy="11128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1331913" y="-315913"/>
            <a:ext cx="691197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179388" indent="176213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0" hangingPunct="0">
              <a:buFont typeface="Arial" pitchFamily="34" charset="0"/>
              <a:buNone/>
            </a:pPr>
            <a:r>
              <a:rPr kumimoji="0" lang="en-US" altLang="ko-KR" sz="1800" b="1">
                <a:solidFill>
                  <a:srgbClr val="6633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DISCOVERY CLIENT’S MOTIVATION (</a:t>
            </a:r>
            <a:r>
              <a:rPr kumimoji="0" lang="ko-KR" altLang="en-US" sz="1800" b="1">
                <a:solidFill>
                  <a:srgbClr val="6633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고객의 구매 동기 파악 </a:t>
            </a:r>
            <a:r>
              <a:rPr kumimoji="0" lang="en-US" altLang="ko-KR" sz="1800" b="1">
                <a:solidFill>
                  <a:srgbClr val="6633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kumimoji="0" lang="en-US" altLang="fr-FR" sz="1800" b="1">
              <a:solidFill>
                <a:srgbClr val="6633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spcBef>
                <a:spcPct val="0"/>
              </a:spcBef>
              <a:buClr>
                <a:srgbClr val="882C5A"/>
              </a:buClr>
              <a:buSzPct val="120000"/>
              <a:buFont typeface="Wingdings" pitchFamily="2" charset="2"/>
              <a:buNone/>
            </a:pPr>
            <a:endParaRPr kumimoji="0" lang="en-US" altLang="fr-FR" sz="1800" b="1">
              <a:solidFill>
                <a:srgbClr val="4E3227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0604" name="Rectangle 23"/>
          <p:cNvSpPr>
            <a:spLocks noChangeArrowheads="1"/>
          </p:cNvSpPr>
          <p:nvPr/>
        </p:nvSpPr>
        <p:spPr bwMode="auto">
          <a:xfrm>
            <a:off x="684213" y="100013"/>
            <a:ext cx="469900" cy="401637"/>
          </a:xfrm>
          <a:prstGeom prst="rect">
            <a:avLst/>
          </a:prstGeom>
          <a:solidFill>
            <a:srgbClr val="7E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fr-FR" sz="1600" b="1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" name="Rectangle 12"/>
          <p:cNvSpPr/>
          <p:nvPr/>
        </p:nvSpPr>
        <p:spPr>
          <a:xfrm>
            <a:off x="684213" y="95250"/>
            <a:ext cx="7343775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060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3284538"/>
            <a:ext cx="2457450" cy="24574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98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e 1"/>
          <p:cNvGrpSpPr>
            <a:grpSpLocks/>
          </p:cNvGrpSpPr>
          <p:nvPr/>
        </p:nvGrpSpPr>
        <p:grpSpPr bwMode="auto">
          <a:xfrm>
            <a:off x="2381250" y="120650"/>
            <a:ext cx="4422775" cy="5759450"/>
            <a:chOff x="2381955" y="121380"/>
            <a:chExt cx="4422998" cy="5759450"/>
          </a:xfrm>
        </p:grpSpPr>
        <p:sp>
          <p:nvSpPr>
            <p:cNvPr id="872456" name="Rectangle 8"/>
            <p:cNvSpPr>
              <a:spLocks noChangeArrowheads="1"/>
            </p:cNvSpPr>
            <p:nvPr/>
          </p:nvSpPr>
          <p:spPr bwMode="auto">
            <a:xfrm>
              <a:off x="2381955" y="121380"/>
              <a:ext cx="4422998" cy="57594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prstShdw prst="shdw17" dist="45791" dir="2021404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ko-KR" sz="2800" b="1" dirty="0" smtClean="0">
                <a:latin typeface="Calibri" pitchFamily="34" charset="0"/>
                <a:ea typeface="맑은 고딕" panose="020B0503020000020004" pitchFamily="50" charset="-127"/>
              </a:endParaRPr>
            </a:p>
            <a:p>
              <a:pPr algn="ctr" eaLnBrk="1" hangingPunct="1">
                <a:defRPr/>
              </a:pPr>
              <a:r>
                <a:rPr lang="ko-KR" altLang="en-US" b="1" dirty="0" smtClean="0">
                  <a:solidFill>
                    <a:srgbClr val="333333"/>
                  </a:solidFill>
                  <a:latin typeface="Calibri" pitchFamily="34" charset="0"/>
                  <a:ea typeface="맑은 고딕" panose="020B0503020000020004" pitchFamily="50" charset="-127"/>
                </a:rPr>
                <a:t>여행사 </a:t>
              </a:r>
              <a:endParaRPr lang="en-US" altLang="ko-KR" b="1" dirty="0" smtClean="0">
                <a:solidFill>
                  <a:srgbClr val="333333"/>
                </a:solidFill>
                <a:latin typeface="Calibri" pitchFamily="34" charset="0"/>
                <a:ea typeface="맑은 고딕" panose="020B0503020000020004" pitchFamily="50" charset="-127"/>
              </a:endParaRPr>
            </a:p>
            <a:p>
              <a:pPr algn="ctr" eaLnBrk="1" hangingPunct="1">
                <a:defRPr/>
              </a:pPr>
              <a:r>
                <a:rPr lang="ko-KR" altLang="en-US" sz="2800" dirty="0" smtClean="0">
                  <a:solidFill>
                    <a:srgbClr val="FF3399"/>
                  </a:solidFill>
                  <a:latin typeface="Calibri" pitchFamily="34" charset="0"/>
                  <a:ea typeface="맑은 고딕" panose="020B0503020000020004" pitchFamily="50" charset="-127"/>
                </a:rPr>
                <a:t>상황</a:t>
              </a:r>
              <a:endParaRPr lang="en-US" altLang="ko-KR" sz="2800" dirty="0" smtClean="0">
                <a:solidFill>
                  <a:srgbClr val="FF3399"/>
                </a:solidFill>
                <a:latin typeface="Calibri" pitchFamily="34" charset="0"/>
                <a:ea typeface="맑은 고딕" panose="020B0503020000020004" pitchFamily="50" charset="-127"/>
              </a:endParaRPr>
            </a:p>
            <a:p>
              <a:pPr algn="ctr" eaLnBrk="1" hangingPunct="1">
                <a:defRPr/>
              </a:pPr>
              <a:endParaRPr lang="en-US" altLang="ko-KR" sz="2800" dirty="0" smtClean="0">
                <a:solidFill>
                  <a:srgbClr val="FF3399"/>
                </a:solidFill>
                <a:latin typeface="Calibri" pitchFamily="34" charset="0"/>
                <a:ea typeface="맑은 고딕" panose="020B0503020000020004" pitchFamily="50" charset="-127"/>
              </a:endParaRPr>
            </a:p>
            <a:p>
              <a:pPr lvl="1" eaLnBrk="1" hangingPunct="1">
                <a:defRPr/>
              </a:pPr>
              <a:endParaRPr lang="en-US" altLang="ko-KR" sz="2800" dirty="0" smtClean="0">
                <a:latin typeface="Calibri" pitchFamily="34" charset="0"/>
                <a:ea typeface="맑은 고딕" panose="020B0503020000020004" pitchFamily="50" charset="-127"/>
              </a:endParaRPr>
            </a:p>
            <a:p>
              <a:pPr lvl="1" eaLnBrk="1" hangingPunct="1">
                <a:defRPr/>
              </a:pPr>
              <a:endParaRPr lang="en-US" altLang="ko-KR" sz="2000" dirty="0" smtClean="0">
                <a:latin typeface="Calibri" pitchFamily="34" charset="0"/>
                <a:ea typeface="맑은 고딕" panose="020B0503020000020004" pitchFamily="50" charset="-127"/>
              </a:endParaRPr>
            </a:p>
            <a:p>
              <a:pPr lvl="1" eaLnBrk="1" hangingPunct="1">
                <a:defRPr/>
              </a:pPr>
              <a:endParaRPr lang="en-US" altLang="ko-KR" sz="2000" dirty="0" smtClean="0">
                <a:latin typeface="Calibri" pitchFamily="34" charset="0"/>
                <a:ea typeface="맑은 고딕" panose="020B0503020000020004" pitchFamily="50" charset="-127"/>
              </a:endParaRPr>
            </a:p>
            <a:p>
              <a:pPr lvl="1" eaLnBrk="1" hangingPunct="1">
                <a:defRPr/>
              </a:pPr>
              <a:endParaRPr lang="en-US" altLang="ko-KR" sz="2000" dirty="0" smtClean="0">
                <a:latin typeface="Calibri" pitchFamily="34" charset="0"/>
                <a:ea typeface="맑은 고딕" panose="020B0503020000020004" pitchFamily="50" charset="-127"/>
              </a:endParaRPr>
            </a:p>
            <a:p>
              <a:pPr lvl="1" eaLnBrk="1" hangingPunct="1">
                <a:defRPr/>
              </a:pPr>
              <a:endParaRPr lang="en-US" altLang="ko-KR" sz="2000" dirty="0" smtClean="0">
                <a:latin typeface="Calibri" pitchFamily="34" charset="0"/>
                <a:ea typeface="맑은 고딕" panose="020B0503020000020004" pitchFamily="50" charset="-127"/>
              </a:endParaRPr>
            </a:p>
            <a:p>
              <a:pPr lvl="1" eaLnBrk="1" hangingPunct="1">
                <a:defRPr/>
              </a:pPr>
              <a:endParaRPr lang="en-US" altLang="ko-KR" sz="2000" dirty="0" smtClean="0">
                <a:latin typeface="Calibri" pitchFamily="34" charset="0"/>
                <a:ea typeface="맑은 고딕" panose="020B0503020000020004" pitchFamily="50" charset="-127"/>
              </a:endParaRPr>
            </a:p>
            <a:p>
              <a:pPr lvl="1" algn="ctr" eaLnBrk="1" hangingPunct="1">
                <a:defRPr/>
              </a:pPr>
              <a:endParaRPr lang="en-US" altLang="ko-KR" dirty="0" smtClean="0">
                <a:latin typeface="FuturaT"/>
                <a:ea typeface="맑은 고딕" panose="020B0503020000020004" pitchFamily="50" charset="-127"/>
              </a:endParaRPr>
            </a:p>
            <a:p>
              <a:pPr lvl="1" algn="ctr" eaLnBrk="1" hangingPunct="1">
                <a:defRPr/>
              </a:pPr>
              <a:r>
                <a:rPr lang="ko-KR" altLang="en-US" sz="2000" dirty="0" smtClean="0">
                  <a:latin typeface="FuturaT"/>
                  <a:ea typeface="맑은 고딕" panose="020B0503020000020004" pitchFamily="50" charset="-127"/>
                </a:rPr>
                <a:t>고객이 여행사 방문하는 상황</a:t>
              </a:r>
              <a:r>
                <a:rPr lang="en-US" altLang="ko-KR" sz="2000" dirty="0" smtClean="0">
                  <a:latin typeface="FuturaT"/>
                  <a:ea typeface="맑은 고딕" panose="020B0503020000020004" pitchFamily="50" charset="-127"/>
                </a:rPr>
                <a:t>:</a:t>
              </a:r>
            </a:p>
            <a:p>
              <a:pPr lvl="1" algn="ctr" eaLnBrk="1" hangingPunct="1">
                <a:defRPr/>
              </a:pPr>
              <a:endParaRPr lang="en-US" altLang="ko-KR" sz="2000" dirty="0" smtClean="0">
                <a:latin typeface="FuturaT"/>
                <a:ea typeface="맑은 고딕" panose="020B0503020000020004" pitchFamily="50" charset="-127"/>
              </a:endParaRPr>
            </a:p>
            <a:p>
              <a:pPr lvl="1" algn="ctr" eaLnBrk="1" hangingPunct="1">
                <a:defRPr/>
              </a:pPr>
              <a:r>
                <a:rPr lang="en-US" altLang="ko-KR" sz="2000" dirty="0" smtClean="0">
                  <a:latin typeface="FuturaT"/>
                  <a:ea typeface="맑은 고딕" panose="020B0503020000020004" pitchFamily="50" charset="-127"/>
                </a:rPr>
                <a:t>”</a:t>
              </a:r>
              <a:r>
                <a:rPr lang="ko-KR" altLang="en-US" sz="2000" dirty="0" smtClean="0">
                  <a:latin typeface="FuturaT"/>
                  <a:ea typeface="맑은 고딕" panose="020B0503020000020004" pitchFamily="50" charset="-127"/>
                </a:rPr>
                <a:t>제가 정말 피곤해서요</a:t>
              </a:r>
              <a:r>
                <a:rPr lang="en-US" altLang="ko-KR" sz="2000" dirty="0" smtClean="0">
                  <a:latin typeface="FuturaT"/>
                  <a:ea typeface="맑은 고딕" panose="020B0503020000020004" pitchFamily="50" charset="-127"/>
                </a:rPr>
                <a:t>. </a:t>
              </a:r>
            </a:p>
            <a:p>
              <a:pPr lvl="1" algn="ctr" eaLnBrk="1" hangingPunct="1">
                <a:defRPr/>
              </a:pPr>
              <a:r>
                <a:rPr lang="ko-KR" altLang="en-US" sz="2000" dirty="0" smtClean="0">
                  <a:latin typeface="FuturaT"/>
                  <a:ea typeface="맑은 고딕" panose="020B0503020000020004" pitchFamily="50" charset="-127"/>
                </a:rPr>
                <a:t>  휴가가 필요해요</a:t>
              </a:r>
              <a:r>
                <a:rPr lang="en-US" altLang="ko-KR" sz="2000" dirty="0" smtClean="0">
                  <a:latin typeface="FuturaT"/>
                  <a:ea typeface="맑은 고딕" panose="020B0503020000020004" pitchFamily="50" charset="-127"/>
                </a:rPr>
                <a:t>. </a:t>
              </a:r>
            </a:p>
            <a:p>
              <a:pPr lvl="1" algn="ctr" eaLnBrk="1" hangingPunct="1">
                <a:defRPr/>
              </a:pPr>
              <a:r>
                <a:rPr lang="ko-KR" altLang="en-US" sz="2000" dirty="0" smtClean="0">
                  <a:latin typeface="FuturaT"/>
                  <a:ea typeface="맑은 고딕" panose="020B0503020000020004" pitchFamily="50" charset="-127"/>
                </a:rPr>
                <a:t>  제안해 주세요</a:t>
              </a:r>
              <a:r>
                <a:rPr lang="en-US" altLang="ko-KR" sz="2000" dirty="0" smtClean="0">
                  <a:latin typeface="FuturaT"/>
                  <a:ea typeface="맑은 고딕" panose="020B0503020000020004" pitchFamily="50" charset="-127"/>
                </a:rPr>
                <a:t>…..”</a:t>
              </a:r>
            </a:p>
          </p:txBody>
        </p:sp>
        <p:pic>
          <p:nvPicPr>
            <p:cNvPr id="92164" name="Picture 6" descr="http://www.lemondedelinfo.com/wp-content/uploads/2010/06/voyage-photo-image-destinat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653" y="1562283"/>
              <a:ext cx="2304256" cy="2327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8455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1" name="Rectangle 3"/>
          <p:cNvSpPr>
            <a:spLocks noChangeArrowheads="1"/>
          </p:cNvSpPr>
          <p:nvPr/>
        </p:nvSpPr>
        <p:spPr bwMode="auto">
          <a:xfrm>
            <a:off x="2411413" y="117475"/>
            <a:ext cx="4392612" cy="5759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7" dist="45791" dir="2021404">
              <a:schemeClr val="bg2">
                <a:gamma/>
                <a:shade val="60000"/>
                <a:invGamma/>
              </a:schemeClr>
            </a:prst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 smtClean="0">
              <a:solidFill>
                <a:srgbClr val="333333"/>
              </a:solidFill>
              <a:latin typeface="Calibri" pitchFamily="34" charset="0"/>
              <a:ea typeface="맑은 고딕" panose="020B0503020000020004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 err="1" smtClean="0">
                <a:solidFill>
                  <a:srgbClr val="333333"/>
                </a:solidFill>
                <a:latin typeface="Calibri" pitchFamily="34" charset="0"/>
                <a:ea typeface="맑은 고딕" panose="020B0503020000020004" pitchFamily="50" charset="-127"/>
              </a:rPr>
              <a:t>와인샵</a:t>
            </a:r>
            <a:endParaRPr kumimoji="0" lang="en-US" altLang="ko-KR" b="1" dirty="0" smtClean="0">
              <a:solidFill>
                <a:srgbClr val="333333"/>
              </a:solidFill>
              <a:latin typeface="Calibri" pitchFamily="34" charset="0"/>
              <a:ea typeface="맑은 고딕" panose="020B0503020000020004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 smtClean="0">
                <a:solidFill>
                  <a:srgbClr val="FF3399"/>
                </a:solidFill>
                <a:latin typeface="Calibri" pitchFamily="34" charset="0"/>
                <a:ea typeface="맑은 고딕" panose="020B0503020000020004" pitchFamily="50" charset="-127"/>
              </a:rPr>
              <a:t>상황</a:t>
            </a:r>
            <a:endParaRPr kumimoji="0" lang="en-US" altLang="ko-KR" sz="2800" dirty="0" smtClean="0">
              <a:solidFill>
                <a:srgbClr val="FF3399"/>
              </a:solidFill>
              <a:latin typeface="Calibri" pitchFamily="34" charset="0"/>
              <a:ea typeface="맑은 고딕" panose="020B0503020000020004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 smtClean="0">
              <a:solidFill>
                <a:srgbClr val="FF3399"/>
              </a:solidFill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>
              <a:latin typeface="FuturaT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>
              <a:latin typeface="FuturaT"/>
              <a:ea typeface="맑은 고딕" panose="020B0503020000020004" pitchFamily="50" charset="-127"/>
            </a:endParaRPr>
          </a:p>
          <a:p>
            <a:pPr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latin typeface="FuturaT"/>
                <a:ea typeface="맑은 고딕" panose="020B0503020000020004" pitchFamily="50" charset="-127"/>
              </a:rPr>
              <a:t>고객이 </a:t>
            </a:r>
            <a:r>
              <a:rPr kumimoji="0" lang="ko-KR" altLang="en-US" sz="2000" dirty="0" err="1" smtClean="0">
                <a:latin typeface="FuturaT"/>
                <a:ea typeface="맑은 고딕" panose="020B0503020000020004" pitchFamily="50" charset="-127"/>
              </a:rPr>
              <a:t>와인샵</a:t>
            </a:r>
            <a:r>
              <a:rPr kumimoji="0" lang="ko-KR" altLang="en-US" sz="2000" dirty="0" smtClean="0">
                <a:latin typeface="FuturaT"/>
                <a:ea typeface="맑은 고딕" panose="020B0503020000020004" pitchFamily="50" charset="-127"/>
              </a:rPr>
              <a:t> 방문하는 상황</a:t>
            </a:r>
            <a:r>
              <a:rPr kumimoji="0" lang="en-US" altLang="ko-KR" sz="2000" dirty="0" smtClean="0">
                <a:latin typeface="FuturaT"/>
                <a:ea typeface="맑은 고딕" panose="020B0503020000020004" pitchFamily="50" charset="-127"/>
              </a:rPr>
              <a:t>:</a:t>
            </a:r>
          </a:p>
          <a:p>
            <a:pPr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latin typeface="FuturaT"/>
                <a:ea typeface="맑은 고딕" panose="020B0503020000020004" pitchFamily="50" charset="-127"/>
              </a:rPr>
              <a:t> </a:t>
            </a:r>
            <a:endParaRPr kumimoji="0" lang="en-US" altLang="ko-KR" sz="2000" dirty="0">
              <a:latin typeface="FuturaT"/>
              <a:ea typeface="맑은 고딕" panose="020B0503020000020004" pitchFamily="50" charset="-127"/>
            </a:endParaRPr>
          </a:p>
          <a:p>
            <a:pPr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latin typeface="FuturaT"/>
                <a:ea typeface="맑은 고딕" panose="020B0503020000020004" pitchFamily="50" charset="-127"/>
              </a:rPr>
              <a:t>＂</a:t>
            </a:r>
            <a:r>
              <a:rPr kumimoji="0" lang="ko-KR" altLang="en-US" sz="2000" i="1" dirty="0" smtClean="0">
                <a:latin typeface="FuturaT"/>
                <a:ea typeface="맑은 고딕" panose="020B0503020000020004" pitchFamily="50" charset="-127"/>
              </a:rPr>
              <a:t>저는 </a:t>
            </a:r>
            <a:r>
              <a:rPr kumimoji="0" lang="ko-KR" altLang="en-US" sz="2000" i="1" dirty="0" err="1" smtClean="0">
                <a:latin typeface="FuturaT"/>
                <a:ea typeface="맑은 고딕" panose="020B0503020000020004" pitchFamily="50" charset="-127"/>
              </a:rPr>
              <a:t>스페셜한</a:t>
            </a:r>
            <a:r>
              <a:rPr kumimoji="0" lang="ko-KR" altLang="en-US" sz="2000" i="1" dirty="0" smtClean="0">
                <a:latin typeface="FuturaT"/>
                <a:ea typeface="맑은 고딕" panose="020B0503020000020004" pitchFamily="50" charset="-127"/>
              </a:rPr>
              <a:t> 와인을</a:t>
            </a:r>
            <a:endParaRPr kumimoji="0" lang="en-US" altLang="ko-KR" sz="2000" i="1" dirty="0" smtClean="0">
              <a:latin typeface="FuturaT"/>
              <a:ea typeface="맑은 고딕" panose="020B0503020000020004" pitchFamily="50" charset="-127"/>
            </a:endParaRPr>
          </a:p>
          <a:p>
            <a:pPr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i="1" dirty="0" smtClean="0">
                <a:latin typeface="FuturaT"/>
                <a:ea typeface="맑은 고딕" panose="020B0503020000020004" pitchFamily="50" charset="-127"/>
              </a:rPr>
              <a:t> 찾고 있어요</a:t>
            </a:r>
            <a:r>
              <a:rPr kumimoji="0" lang="en-US" altLang="ko-KR" sz="2000" i="1" dirty="0" smtClean="0">
                <a:latin typeface="FuturaT"/>
                <a:ea typeface="맑은 고딕" panose="020B0503020000020004" pitchFamily="50" charset="-127"/>
              </a:rPr>
              <a:t>”</a:t>
            </a:r>
            <a:endParaRPr kumimoji="0" lang="en-US" altLang="ko-KR" sz="2000" dirty="0" smtClean="0">
              <a:latin typeface="FuturaT"/>
              <a:ea typeface="맑은 고딕" panose="020B0503020000020004" pitchFamily="50" charset="-127"/>
            </a:endParaRPr>
          </a:p>
        </p:txBody>
      </p:sp>
      <p:pic>
        <p:nvPicPr>
          <p:cNvPr id="112643" name="Picture 6" descr="http://t2.gstatic.com/images?q=tbn:ANd9GcThropk81plZRWYc-hMZ_1n_e7itH-KJsS04YvQq8BVf7Di87QR6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185578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880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/>
        </p:nvSpPr>
        <p:spPr bwMode="auto">
          <a:xfrm>
            <a:off x="2339975" y="117475"/>
            <a:ext cx="4103688" cy="5759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7" dist="45791" dir="2021404">
              <a:schemeClr val="bg2">
                <a:gamma/>
                <a:shade val="60000"/>
                <a:invGamma/>
              </a:schemeClr>
            </a:prst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b="1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 err="1" smtClean="0">
                <a:solidFill>
                  <a:srgbClr val="333333"/>
                </a:solidFill>
                <a:latin typeface="Calibri" pitchFamily="34" charset="0"/>
                <a:ea typeface="맑은 고딕" panose="020B0503020000020004" pitchFamily="50" charset="-127"/>
              </a:rPr>
              <a:t>포르쉐</a:t>
            </a:r>
            <a:r>
              <a:rPr kumimoji="0" lang="ko-KR" altLang="en-US" b="1" dirty="0" smtClean="0">
                <a:solidFill>
                  <a:srgbClr val="333333"/>
                </a:solidFill>
                <a:latin typeface="Calibri" pitchFamily="34" charset="0"/>
                <a:ea typeface="맑은 고딕" panose="020B0503020000020004" pitchFamily="50" charset="-127"/>
              </a:rPr>
              <a:t> 딜러 </a:t>
            </a:r>
            <a:endParaRPr kumimoji="0" lang="en-US" altLang="ko-KR" b="1" dirty="0" smtClean="0">
              <a:solidFill>
                <a:srgbClr val="333333"/>
              </a:solidFill>
              <a:latin typeface="Calibri" pitchFamily="34" charset="0"/>
              <a:ea typeface="맑은 고딕" panose="020B0503020000020004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 smtClean="0">
                <a:solidFill>
                  <a:srgbClr val="FF3399"/>
                </a:solidFill>
                <a:latin typeface="Calibri" pitchFamily="34" charset="0"/>
                <a:ea typeface="맑은 고딕" panose="020B0503020000020004" pitchFamily="50" charset="-127"/>
              </a:rPr>
              <a:t>상황</a:t>
            </a:r>
            <a:endParaRPr kumimoji="0" lang="en-US" altLang="ko-KR" sz="2800" dirty="0" smtClean="0">
              <a:solidFill>
                <a:srgbClr val="FF3399"/>
              </a:solidFill>
              <a:latin typeface="Calibri" pitchFamily="34" charset="0"/>
              <a:ea typeface="맑은 고딕" panose="020B0503020000020004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 smtClean="0">
              <a:solidFill>
                <a:srgbClr val="FF3399"/>
              </a:solidFill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>
              <a:latin typeface="FuturaT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>
              <a:latin typeface="FuturaT"/>
              <a:ea typeface="맑은 고딕" panose="020B0503020000020004" pitchFamily="50" charset="-127"/>
            </a:endParaRPr>
          </a:p>
          <a:p>
            <a:pPr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latin typeface="FuturaT"/>
                <a:ea typeface="맑은 고딕" panose="020B0503020000020004" pitchFamily="50" charset="-127"/>
              </a:rPr>
              <a:t>고객이 자동차 </a:t>
            </a:r>
            <a:r>
              <a:rPr kumimoji="0" lang="ko-KR" altLang="en-US" sz="2000" dirty="0" err="1" smtClean="0">
                <a:latin typeface="FuturaT"/>
                <a:ea typeface="맑은 고딕" panose="020B0503020000020004" pitchFamily="50" charset="-127"/>
              </a:rPr>
              <a:t>딜러샵에</a:t>
            </a:r>
            <a:r>
              <a:rPr kumimoji="0" lang="ko-KR" altLang="en-US" sz="2000" dirty="0" smtClean="0">
                <a:latin typeface="FuturaT"/>
                <a:ea typeface="맑은 고딕" panose="020B0503020000020004" pitchFamily="50" charset="-127"/>
              </a:rPr>
              <a:t>       방문하여 최신모델                           자동차에 앉아있는 상황</a:t>
            </a:r>
            <a:r>
              <a:rPr kumimoji="0" lang="en-US" altLang="ko-KR" sz="2000" dirty="0" smtClean="0">
                <a:latin typeface="FuturaT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113667" name="Picture 6" descr="http://q.liberation.fr/photo/id/59490/r/03/02/w/459/m/12718929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1905000"/>
            <a:ext cx="276225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3461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6" name="Rectangle 8"/>
          <p:cNvSpPr>
            <a:spLocks noChangeArrowheads="1"/>
          </p:cNvSpPr>
          <p:nvPr/>
        </p:nvSpPr>
        <p:spPr bwMode="auto">
          <a:xfrm>
            <a:off x="2381250" y="120650"/>
            <a:ext cx="4422775" cy="5759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7" dist="45791" dir="2021404">
              <a:schemeClr val="bg2">
                <a:gamma/>
                <a:shade val="60000"/>
                <a:invGamma/>
              </a:schemeClr>
            </a:prst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b="1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rgbClr val="333333"/>
                </a:solidFill>
                <a:latin typeface="Calibri" pitchFamily="34" charset="0"/>
                <a:ea typeface="맑은 고딕" panose="020B0503020000020004" pitchFamily="50" charset="-127"/>
              </a:rPr>
              <a:t>Furniture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 smtClean="0">
                <a:solidFill>
                  <a:srgbClr val="FF3399"/>
                </a:solidFill>
                <a:latin typeface="Calibri" pitchFamily="34" charset="0"/>
                <a:ea typeface="맑은 고딕" panose="020B0503020000020004" pitchFamily="50" charset="-127"/>
              </a:rPr>
              <a:t>상황</a:t>
            </a:r>
            <a:endParaRPr kumimoji="0" lang="en-US" altLang="ko-KR" sz="2800" dirty="0" smtClean="0">
              <a:solidFill>
                <a:srgbClr val="FF3399"/>
              </a:solidFill>
              <a:latin typeface="Calibri" pitchFamily="34" charset="0"/>
              <a:ea typeface="맑은 고딕" panose="020B0503020000020004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 smtClean="0">
              <a:solidFill>
                <a:srgbClr val="FF3399"/>
              </a:solidFill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 smtClean="0">
              <a:latin typeface="Calibri" pitchFamily="34" charset="0"/>
              <a:ea typeface="맑은 고딕" panose="020B0503020000020004" pitchFamily="50" charset="-127"/>
            </a:endParaRPr>
          </a:p>
          <a:p>
            <a:pPr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>
              <a:latin typeface="FuturaT"/>
              <a:ea typeface="맑은 고딕" panose="020B0503020000020004" pitchFamily="50" charset="-127"/>
            </a:endParaRPr>
          </a:p>
          <a:p>
            <a:pPr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latin typeface="FuturaT"/>
                <a:ea typeface="맑은 고딕" panose="020B0503020000020004" pitchFamily="50" charset="-127"/>
              </a:rPr>
              <a:t>고객이 가구</a:t>
            </a:r>
            <a:r>
              <a:rPr kumimoji="0" lang="en-US" altLang="ko-KR" sz="2000" dirty="0">
                <a:latin typeface="FuturaT"/>
                <a:ea typeface="맑은 고딕" panose="020B0503020000020004" pitchFamily="50" charset="-127"/>
              </a:rPr>
              <a:t> </a:t>
            </a:r>
            <a:r>
              <a:rPr kumimoji="0" lang="ko-KR" altLang="en-US" sz="2000" dirty="0" smtClean="0">
                <a:latin typeface="FuturaT"/>
                <a:ea typeface="맑은 고딕" panose="020B0503020000020004" pitchFamily="50" charset="-127"/>
              </a:rPr>
              <a:t>매장 방문하는 상황</a:t>
            </a:r>
            <a:r>
              <a:rPr kumimoji="0" lang="en-US" altLang="ko-KR" sz="2000" dirty="0" smtClean="0">
                <a:latin typeface="FuturaT"/>
                <a:ea typeface="맑은 고딕" panose="020B0503020000020004" pitchFamily="50" charset="-127"/>
              </a:rPr>
              <a:t>:</a:t>
            </a:r>
          </a:p>
          <a:p>
            <a:pPr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FuturaT"/>
              <a:ea typeface="맑은 고딕" panose="020B0503020000020004" pitchFamily="50" charset="-127"/>
            </a:endParaRPr>
          </a:p>
          <a:p>
            <a:pPr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latin typeface="FuturaT"/>
                <a:ea typeface="맑은 고딕" panose="020B0503020000020004" pitchFamily="50" charset="-127"/>
              </a:rPr>
              <a:t>“</a:t>
            </a:r>
            <a:r>
              <a:rPr kumimoji="0" lang="ko-KR" altLang="en-US" sz="2000" dirty="0" smtClean="0">
                <a:latin typeface="FuturaT"/>
                <a:ea typeface="맑은 고딕" panose="020B0503020000020004" pitchFamily="50" charset="-127"/>
              </a:rPr>
              <a:t>제가 이사를 해서요</a:t>
            </a:r>
            <a:r>
              <a:rPr kumimoji="0" lang="en-US" altLang="ko-KR" sz="2000" dirty="0" smtClean="0">
                <a:latin typeface="FuturaT"/>
                <a:ea typeface="맑은 고딕" panose="020B0503020000020004" pitchFamily="50" charset="-127"/>
              </a:rPr>
              <a:t>. </a:t>
            </a:r>
          </a:p>
          <a:p>
            <a:pPr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latin typeface="FuturaT"/>
                <a:ea typeface="맑은 고딕" panose="020B0503020000020004" pitchFamily="50" charset="-127"/>
              </a:rPr>
              <a:t> 소파를 </a:t>
            </a:r>
            <a:r>
              <a:rPr kumimoji="0" lang="ko-KR" altLang="en-US" sz="2000" dirty="0" err="1" smtClean="0">
                <a:latin typeface="FuturaT"/>
                <a:ea typeface="맑은 고딕" panose="020B0503020000020004" pitchFamily="50" charset="-127"/>
              </a:rPr>
              <a:t>바꾸려구요</a:t>
            </a:r>
            <a:r>
              <a:rPr kumimoji="0" lang="en-US" altLang="ko-KR" sz="2000" dirty="0" smtClean="0">
                <a:latin typeface="FuturaT"/>
                <a:ea typeface="맑은 고딕" panose="020B0503020000020004" pitchFamily="50" charset="-127"/>
              </a:rPr>
              <a:t>. </a:t>
            </a:r>
          </a:p>
          <a:p>
            <a:pPr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latin typeface="FuturaT"/>
                <a:ea typeface="맑은 고딕" panose="020B0503020000020004" pitchFamily="50" charset="-127"/>
              </a:rPr>
              <a:t> 제안해 주세요</a:t>
            </a:r>
            <a:r>
              <a:rPr kumimoji="0" lang="en-US" altLang="ko-KR" sz="2000" dirty="0" smtClean="0">
                <a:latin typeface="FuturaT"/>
                <a:ea typeface="맑은 고딕" panose="020B0503020000020004" pitchFamily="50" charset="-127"/>
              </a:rPr>
              <a:t>…..”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33" y="1496301"/>
            <a:ext cx="3581207" cy="214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4175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화면 슬라이드 쇼(4:3)</PresentationFormat>
  <Paragraphs>73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2</cp:revision>
  <dcterms:created xsi:type="dcterms:W3CDTF">2016-10-31T05:11:15Z</dcterms:created>
  <dcterms:modified xsi:type="dcterms:W3CDTF">2016-10-31T05:12:32Z</dcterms:modified>
</cp:coreProperties>
</file>