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13" autoAdjust="0"/>
  </p:normalViewPr>
  <p:slideViewPr>
    <p:cSldViewPr>
      <p:cViewPr varScale="1">
        <p:scale>
          <a:sx n="70" d="100"/>
          <a:sy n="7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D0767-7F7E-4C08-B806-32BFE2C1565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4CB33-1EFC-4A1B-8FB1-F596346D0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6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Rectangle 3"/>
          <p:cNvSpPr>
            <a:spLocks noGrp="1"/>
          </p:cNvSpPr>
          <p:nvPr>
            <p:ph type="body" idx="3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fr-FR" alt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81" y="4572731"/>
            <a:ext cx="5485439" cy="4112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81" y="4572731"/>
            <a:ext cx="5485439" cy="4112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81" y="4572731"/>
            <a:ext cx="5485439" cy="4112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1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9D4EF64-5129-4C63-AB32-E5E1911989AD}" type="datetimeFigureOut">
              <a:rPr lang="fr-FR" altLang="ko-KR"/>
              <a:pPr>
                <a:defRPr/>
              </a:pPr>
              <a:t>31/10/2016</a:t>
            </a:fld>
            <a:endParaRPr lang="fr-FR" altLang="ko-K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C6CB314-6568-4AD7-BA93-C0A3EB225B0A}" type="slidenum">
              <a:rPr lang="fr-FR" altLang="ko-KR"/>
              <a:pPr>
                <a:defRPr/>
              </a:pPr>
              <a:t>‹#›</a:t>
            </a:fld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6269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1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D8FA-C5B2-4547-802B-61C8E9B52D6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201D-C452-4E17-9570-3F114C242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ChangeArrowheads="1"/>
          </p:cNvSpPr>
          <p:nvPr/>
        </p:nvSpPr>
        <p:spPr bwMode="auto">
          <a:xfrm>
            <a:off x="4479925" y="-60801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02403" name="Rectangle 28"/>
          <p:cNvSpPr>
            <a:spLocks noChangeArrowheads="1"/>
          </p:cNvSpPr>
          <p:nvPr/>
        </p:nvSpPr>
        <p:spPr bwMode="auto">
          <a:xfrm>
            <a:off x="5487988" y="4275138"/>
            <a:ext cx="35814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82563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Clr>
                <a:srgbClr val="969696"/>
              </a:buClr>
              <a:buFont typeface="Wingdings" pitchFamily="2" charset="2"/>
              <a:buNone/>
            </a:pP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질문지에 대한 답을 기재</a:t>
            </a:r>
            <a:r>
              <a:rPr kumimoji="0" lang="en-US" altLang="fr-F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:</a:t>
            </a:r>
          </a:p>
          <a:p>
            <a:pPr>
              <a:spcBef>
                <a:spcPct val="0"/>
              </a:spcBef>
              <a:buClr>
                <a:srgbClr val="969696"/>
              </a:buClr>
              <a:buFont typeface="Wingdings" pitchFamily="2" charset="2"/>
              <a:buNone/>
            </a:pP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개방형</a:t>
            </a:r>
            <a:r>
              <a:rPr kumimoji="0" lang="en-US" altLang="fr-F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폐쇄형</a:t>
            </a:r>
            <a:r>
              <a:rPr kumimoji="0" lang="en-US" altLang="fr-F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 or </a:t>
            </a: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선택형 질문</a:t>
            </a:r>
            <a:r>
              <a:rPr kumimoji="0" lang="en-US" altLang="fr-F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?</a:t>
            </a:r>
          </a:p>
          <a:p>
            <a:pPr>
              <a:spcBef>
                <a:spcPct val="0"/>
              </a:spcBef>
              <a:buClr>
                <a:srgbClr val="969696"/>
              </a:buClr>
              <a:buFont typeface="Wingdings" pitchFamily="2" charset="2"/>
              <a:buNone/>
            </a:pP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각 차트항목에 체크할 것 </a:t>
            </a:r>
            <a:r>
              <a:rPr kumimoji="0" lang="en-US" altLang="ko-K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(3</a:t>
            </a: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분소요</a:t>
            </a:r>
            <a:r>
              <a:rPr kumimoji="0" lang="en-US" altLang="ko-KR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)</a:t>
            </a:r>
            <a:endParaRPr kumimoji="0" lang="en-US" altLang="fr-FR" sz="1600">
              <a:solidFill>
                <a:srgbClr val="4E3227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102404" name="Group 2055"/>
          <p:cNvGrpSpPr>
            <a:grpSpLocks/>
          </p:cNvGrpSpPr>
          <p:nvPr/>
        </p:nvGrpSpPr>
        <p:grpSpPr bwMode="auto">
          <a:xfrm>
            <a:off x="4787900" y="4151313"/>
            <a:ext cx="957263" cy="1036637"/>
            <a:chOff x="2653" y="2959"/>
            <a:chExt cx="603" cy="653"/>
          </a:xfrm>
        </p:grpSpPr>
        <p:pic>
          <p:nvPicPr>
            <p:cNvPr id="1024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959"/>
              <a:ext cx="603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15" name="Rectangle 33"/>
            <p:cNvSpPr>
              <a:spLocks noChangeArrowheads="1"/>
            </p:cNvSpPr>
            <p:nvPr/>
          </p:nvSpPr>
          <p:spPr bwMode="auto">
            <a:xfrm>
              <a:off x="2694" y="2992"/>
              <a:ext cx="51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fr-FR" sz="4000" b="1">
                  <a:solidFill>
                    <a:srgbClr val="B2B2B2"/>
                  </a:solidFill>
                  <a:latin typeface="Calibri" pitchFamily="34" charset="0"/>
                  <a:ea typeface="MS PGothic" pitchFamily="34" charset="-128"/>
                </a:rPr>
                <a:t>?</a:t>
              </a:r>
            </a:p>
          </p:txBody>
        </p:sp>
      </p:grpSp>
      <p:sp>
        <p:nvSpPr>
          <p:cNvPr id="102405" name="Rectangle 14"/>
          <p:cNvSpPr>
            <a:spLocks noChangeArrowheads="1"/>
          </p:cNvSpPr>
          <p:nvPr/>
        </p:nvSpPr>
        <p:spPr bwMode="auto">
          <a:xfrm>
            <a:off x="5754688" y="2017713"/>
            <a:ext cx="31623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ko-KR" altLang="en-US" sz="1600">
                <a:solidFill>
                  <a:srgbClr val="4E3227"/>
                </a:solidFill>
                <a:latin typeface="Calibri" pitchFamily="34" charset="0"/>
                <a:ea typeface="MS PGothic" pitchFamily="34" charset="-128"/>
              </a:rPr>
              <a:t>개별 액티비티 </a:t>
            </a:r>
            <a:endParaRPr kumimoji="0" lang="en-US" altLang="fr-FR" sz="1600">
              <a:solidFill>
                <a:srgbClr val="4E3227"/>
              </a:solidFill>
              <a:latin typeface="Calibri" pitchFamily="34" charset="0"/>
              <a:ea typeface="MS PGothic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fr-FR" sz="1600">
              <a:solidFill>
                <a:srgbClr val="4E3227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102406" name="Picture 20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29683">
            <a:off x="533400" y="1314450"/>
            <a:ext cx="29527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32" name="Picture 24" descr="C:\Users\admin\Pictures\Mes images\BUSINESS PHOTOS\se prepar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2988" y="1844675"/>
            <a:ext cx="815975" cy="108108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02408" name="Line 14"/>
          <p:cNvSpPr>
            <a:spLocks noChangeShapeType="1"/>
          </p:cNvSpPr>
          <p:nvPr/>
        </p:nvSpPr>
        <p:spPr bwMode="auto">
          <a:xfrm>
            <a:off x="4211638" y="620713"/>
            <a:ext cx="0" cy="6237287"/>
          </a:xfrm>
          <a:prstGeom prst="line">
            <a:avLst/>
          </a:prstGeom>
          <a:noFill/>
          <a:ln w="9525">
            <a:solidFill>
              <a:srgbClr val="7426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9" name="Line 13"/>
          <p:cNvSpPr>
            <a:spLocks noChangeShapeType="1"/>
          </p:cNvSpPr>
          <p:nvPr/>
        </p:nvSpPr>
        <p:spPr bwMode="auto">
          <a:xfrm flipH="1" flipV="1">
            <a:off x="468313" y="604838"/>
            <a:ext cx="8675687" cy="15875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4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73488"/>
            <a:ext cx="28479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1331913" y="-315913"/>
            <a:ext cx="69119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179388" indent="176213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buFont typeface="Arial" pitchFamily="34" charset="0"/>
              <a:buNone/>
            </a:pPr>
            <a:r>
              <a:rPr kumimoji="0" lang="en-US" altLang="ko-KR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DISCOVERY CLIENT’S MOTIVATION (</a:t>
            </a:r>
            <a:r>
              <a:rPr kumimoji="0" lang="ko-KR" altLang="en-US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고객의 구매 동기 파악 </a:t>
            </a:r>
            <a:r>
              <a:rPr kumimoji="0" lang="en-US" altLang="ko-KR" sz="1800" b="1">
                <a:solidFill>
                  <a:srgbClr val="6633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6633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spcBef>
                <a:spcPct val="0"/>
              </a:spcBef>
              <a:buClr>
                <a:srgbClr val="882C5A"/>
              </a:buClr>
              <a:buSzPct val="120000"/>
              <a:buFont typeface="Wingdings" pitchFamily="2" charset="2"/>
              <a:buNone/>
            </a:pP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412" name="Rectangle 23"/>
          <p:cNvSpPr>
            <a:spLocks noChangeArrowheads="1"/>
          </p:cNvSpPr>
          <p:nvPr/>
        </p:nvSpPr>
        <p:spPr bwMode="auto">
          <a:xfrm>
            <a:off x="684213" y="100013"/>
            <a:ext cx="469900" cy="401637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9" name="Rectangle 12"/>
          <p:cNvSpPr/>
          <p:nvPr/>
        </p:nvSpPr>
        <p:spPr>
          <a:xfrm>
            <a:off x="684213" y="98425"/>
            <a:ext cx="7343775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61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765175" y="139700"/>
            <a:ext cx="7545388" cy="6335713"/>
          </a:xfrm>
          <a:prstGeom prst="rect">
            <a:avLst/>
          </a:prstGeom>
          <a:solidFill>
            <a:schemeClr val="bg1"/>
          </a:solidFill>
          <a:ln w="38100">
            <a:solidFill>
              <a:srgbClr val="482E2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</a:endParaRPr>
          </a:p>
        </p:txBody>
      </p:sp>
      <p:cxnSp>
        <p:nvCxnSpPr>
          <p:cNvPr id="103427" name="Connecteur droit 5"/>
          <p:cNvCxnSpPr>
            <a:cxnSpLocks noChangeShapeType="1"/>
          </p:cNvCxnSpPr>
          <p:nvPr/>
        </p:nvCxnSpPr>
        <p:spPr bwMode="auto">
          <a:xfrm>
            <a:off x="762000" y="609600"/>
            <a:ext cx="7539038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28" name="Connecteur droit 6"/>
          <p:cNvCxnSpPr>
            <a:cxnSpLocks noChangeShapeType="1"/>
          </p:cNvCxnSpPr>
          <p:nvPr/>
        </p:nvCxnSpPr>
        <p:spPr bwMode="auto">
          <a:xfrm>
            <a:off x="762000" y="107473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29" name="Connecteur droit 6"/>
          <p:cNvCxnSpPr>
            <a:cxnSpLocks noChangeShapeType="1"/>
          </p:cNvCxnSpPr>
          <p:nvPr/>
        </p:nvCxnSpPr>
        <p:spPr bwMode="auto">
          <a:xfrm>
            <a:off x="762000" y="152400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0" name="Connecteur droit 6"/>
          <p:cNvCxnSpPr>
            <a:cxnSpLocks noChangeShapeType="1"/>
          </p:cNvCxnSpPr>
          <p:nvPr/>
        </p:nvCxnSpPr>
        <p:spPr bwMode="auto">
          <a:xfrm>
            <a:off x="762000" y="197326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1" name="Connecteur droit 6"/>
          <p:cNvCxnSpPr>
            <a:cxnSpLocks noChangeShapeType="1"/>
          </p:cNvCxnSpPr>
          <p:nvPr/>
        </p:nvCxnSpPr>
        <p:spPr bwMode="auto">
          <a:xfrm>
            <a:off x="762000" y="24860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2" name="Connecteur droit 6"/>
          <p:cNvCxnSpPr>
            <a:cxnSpLocks noChangeShapeType="1"/>
          </p:cNvCxnSpPr>
          <p:nvPr/>
        </p:nvCxnSpPr>
        <p:spPr bwMode="auto">
          <a:xfrm>
            <a:off x="762000" y="299878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3" name="Connecteur droit 6"/>
          <p:cNvCxnSpPr>
            <a:cxnSpLocks noChangeShapeType="1"/>
          </p:cNvCxnSpPr>
          <p:nvPr/>
        </p:nvCxnSpPr>
        <p:spPr bwMode="auto">
          <a:xfrm>
            <a:off x="838200" y="348456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4" name="Connecteur droit 6"/>
          <p:cNvCxnSpPr>
            <a:cxnSpLocks noChangeShapeType="1"/>
          </p:cNvCxnSpPr>
          <p:nvPr/>
        </p:nvCxnSpPr>
        <p:spPr bwMode="auto">
          <a:xfrm>
            <a:off x="762000" y="396081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5" name="Connecteur droit 6"/>
          <p:cNvCxnSpPr>
            <a:cxnSpLocks noChangeShapeType="1"/>
          </p:cNvCxnSpPr>
          <p:nvPr/>
        </p:nvCxnSpPr>
        <p:spPr bwMode="auto">
          <a:xfrm>
            <a:off x="762000" y="441007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6" name="Connecteur droit 6"/>
          <p:cNvCxnSpPr>
            <a:cxnSpLocks noChangeShapeType="1"/>
          </p:cNvCxnSpPr>
          <p:nvPr/>
        </p:nvCxnSpPr>
        <p:spPr bwMode="auto">
          <a:xfrm>
            <a:off x="762000" y="485933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Connecteur droit 6"/>
          <p:cNvCxnSpPr>
            <a:cxnSpLocks noChangeShapeType="1"/>
          </p:cNvCxnSpPr>
          <p:nvPr/>
        </p:nvCxnSpPr>
        <p:spPr bwMode="auto">
          <a:xfrm>
            <a:off x="762000" y="537210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8" name="Connecteur droit 6"/>
          <p:cNvCxnSpPr>
            <a:cxnSpLocks noChangeShapeType="1"/>
          </p:cNvCxnSpPr>
          <p:nvPr/>
        </p:nvCxnSpPr>
        <p:spPr bwMode="auto">
          <a:xfrm>
            <a:off x="762000" y="582295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9" name="ZoneTexte 3"/>
          <p:cNvSpPr txBox="1">
            <a:spLocks noChangeArrowheads="1"/>
          </p:cNvSpPr>
          <p:nvPr/>
        </p:nvSpPr>
        <p:spPr bwMode="auto">
          <a:xfrm>
            <a:off x="923925" y="612775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고객님을 위한 것인가요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0" name="ZoneTexte 3"/>
          <p:cNvSpPr txBox="1">
            <a:spLocks noChangeArrowheads="1"/>
          </p:cNvSpPr>
          <p:nvPr/>
        </p:nvSpPr>
        <p:spPr bwMode="auto">
          <a:xfrm>
            <a:off x="923925" y="1077913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어느 잡지에서 이 제품을 보셨나요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1" name="ZoneTexte 3"/>
          <p:cNvSpPr txBox="1">
            <a:spLocks noChangeArrowheads="1"/>
          </p:cNvSpPr>
          <p:nvPr/>
        </p:nvSpPr>
        <p:spPr bwMode="auto">
          <a:xfrm>
            <a:off x="923925" y="1522413"/>
            <a:ext cx="4329113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그 분 스타일은 어떠세요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2" name="ZoneTexte 3"/>
          <p:cNvSpPr txBox="1">
            <a:spLocks noChangeArrowheads="1"/>
          </p:cNvSpPr>
          <p:nvPr/>
        </p:nvSpPr>
        <p:spPr bwMode="auto">
          <a:xfrm>
            <a:off x="923925" y="2000250"/>
            <a:ext cx="43291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그는 수상 스포츠를 즐기시나요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3" name="ZoneTexte 3"/>
          <p:cNvSpPr txBox="1">
            <a:spLocks noChangeArrowheads="1"/>
          </p:cNvSpPr>
          <p:nvPr/>
        </p:nvSpPr>
        <p:spPr bwMode="auto">
          <a:xfrm>
            <a:off x="923925" y="2535238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어떠한 경우에 사용하실 건가요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4" name="ZoneTexte 3"/>
          <p:cNvSpPr txBox="1">
            <a:spLocks noChangeArrowheads="1"/>
          </p:cNvSpPr>
          <p:nvPr/>
        </p:nvSpPr>
        <p:spPr bwMode="auto">
          <a:xfrm>
            <a:off x="923925" y="3046413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생일선물 용도 인가요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5" name="ZoneTexte 3"/>
          <p:cNvSpPr txBox="1">
            <a:spLocks noChangeArrowheads="1"/>
          </p:cNvSpPr>
          <p:nvPr/>
        </p:nvSpPr>
        <p:spPr bwMode="auto">
          <a:xfrm>
            <a:off x="923925" y="3513138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옐로우 골드 혹은 화이트 골드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6" name="ZoneTexte 3"/>
          <p:cNvSpPr txBox="1">
            <a:spLocks noChangeArrowheads="1"/>
          </p:cNvSpPr>
          <p:nvPr/>
        </p:nvSpPr>
        <p:spPr bwMode="auto">
          <a:xfrm>
            <a:off x="923925" y="3971925"/>
            <a:ext cx="43291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남성용 찾으세요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여성용 찾으세요</a:t>
            </a:r>
            <a:r>
              <a:rPr kumimoji="0" lang="en-US" altLang="ko-KR" sz="1400">
                <a:solidFill>
                  <a:srgbClr val="333333"/>
                </a:solidFill>
                <a:latin typeface="FuturaTLig"/>
              </a:rPr>
              <a:t>?</a:t>
            </a:r>
            <a:endParaRPr kumimoji="0" lang="en-US" altLang="fr-FR" sz="1400">
              <a:solidFill>
                <a:srgbClr val="333333"/>
              </a:solidFill>
              <a:latin typeface="FuturaTLig"/>
            </a:endParaRPr>
          </a:p>
        </p:txBody>
      </p:sp>
      <p:sp>
        <p:nvSpPr>
          <p:cNvPr id="103447" name="ZoneTexte 3"/>
          <p:cNvSpPr txBox="1">
            <a:spLocks noChangeArrowheads="1"/>
          </p:cNvSpPr>
          <p:nvPr/>
        </p:nvSpPr>
        <p:spPr bwMode="auto">
          <a:xfrm>
            <a:off x="923925" y="4410075"/>
            <a:ext cx="43291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건성 피부 타입 이신가요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8" name="ZoneTexte 3"/>
          <p:cNvSpPr txBox="1">
            <a:spLocks noChangeArrowheads="1"/>
          </p:cNvSpPr>
          <p:nvPr/>
        </p:nvSpPr>
        <p:spPr bwMode="auto">
          <a:xfrm>
            <a:off x="923925" y="4924425"/>
            <a:ext cx="43291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비행기 탑승 시간이 몇 시인가요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49" name="ZoneTexte 3"/>
          <p:cNvSpPr txBox="1">
            <a:spLocks noChangeArrowheads="1"/>
          </p:cNvSpPr>
          <p:nvPr/>
        </p:nvSpPr>
        <p:spPr bwMode="auto">
          <a:xfrm>
            <a:off x="923925" y="5372100"/>
            <a:ext cx="4329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크림 혹은 밀크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50" name="ZoneTexte 3"/>
          <p:cNvSpPr txBox="1">
            <a:spLocks noChangeArrowheads="1"/>
          </p:cNvSpPr>
          <p:nvPr/>
        </p:nvSpPr>
        <p:spPr bwMode="auto">
          <a:xfrm>
            <a:off x="923925" y="5822950"/>
            <a:ext cx="43291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고객님이 산뜻한 느낌의 향수를 찾고 계시는 것  같은데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, </a:t>
            </a: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맞으시죠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5316538" y="127000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6327775" y="127000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7340600" y="127000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54" name="ZoneTexte 15"/>
          <p:cNvSpPr txBox="1">
            <a:spLocks noChangeArrowheads="1"/>
          </p:cNvSpPr>
          <p:nvPr/>
        </p:nvSpPr>
        <p:spPr bwMode="auto">
          <a:xfrm>
            <a:off x="5327650" y="120650"/>
            <a:ext cx="96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개방형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3455" name="ZoneTexte 16"/>
          <p:cNvSpPr txBox="1">
            <a:spLocks noChangeArrowheads="1"/>
          </p:cNvSpPr>
          <p:nvPr/>
        </p:nvSpPr>
        <p:spPr bwMode="auto">
          <a:xfrm>
            <a:off x="6388100" y="115888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폐쇄형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3456" name="ZoneTexte 17"/>
          <p:cNvSpPr txBox="1">
            <a:spLocks noChangeArrowheads="1"/>
          </p:cNvSpPr>
          <p:nvPr/>
        </p:nvSpPr>
        <p:spPr bwMode="auto">
          <a:xfrm>
            <a:off x="7286625" y="134938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선택형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</p:spTree>
    <p:extLst>
      <p:ext uri="{BB962C8B-B14F-4D97-AF65-F5344CB8AC3E}">
        <p14:creationId xmlns:p14="http://schemas.microsoft.com/office/powerpoint/2010/main" val="3141775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774700" y="66675"/>
            <a:ext cx="7545388" cy="6122988"/>
          </a:xfrm>
          <a:prstGeom prst="rect">
            <a:avLst/>
          </a:prstGeom>
          <a:solidFill>
            <a:schemeClr val="bg1"/>
          </a:solidFill>
          <a:ln w="38100">
            <a:solidFill>
              <a:srgbClr val="482E2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</a:endParaRPr>
          </a:p>
        </p:txBody>
      </p:sp>
      <p:cxnSp>
        <p:nvCxnSpPr>
          <p:cNvPr id="104451" name="Connecteur droit 5"/>
          <p:cNvCxnSpPr>
            <a:cxnSpLocks noChangeShapeType="1"/>
          </p:cNvCxnSpPr>
          <p:nvPr/>
        </p:nvCxnSpPr>
        <p:spPr bwMode="auto">
          <a:xfrm>
            <a:off x="762000" y="614363"/>
            <a:ext cx="7539038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2" name="Connecteur droit 6"/>
          <p:cNvCxnSpPr>
            <a:cxnSpLocks noChangeShapeType="1"/>
          </p:cNvCxnSpPr>
          <p:nvPr/>
        </p:nvCxnSpPr>
        <p:spPr bwMode="auto">
          <a:xfrm>
            <a:off x="762000" y="10636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3" name="Connecteur droit 6"/>
          <p:cNvCxnSpPr>
            <a:cxnSpLocks noChangeShapeType="1"/>
          </p:cNvCxnSpPr>
          <p:nvPr/>
        </p:nvCxnSpPr>
        <p:spPr bwMode="auto">
          <a:xfrm>
            <a:off x="762000" y="151288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4" name="Connecteur droit 6"/>
          <p:cNvCxnSpPr>
            <a:cxnSpLocks noChangeShapeType="1"/>
          </p:cNvCxnSpPr>
          <p:nvPr/>
        </p:nvCxnSpPr>
        <p:spPr bwMode="auto">
          <a:xfrm>
            <a:off x="762000" y="196215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5" name="Connecteur droit 6"/>
          <p:cNvCxnSpPr>
            <a:cxnSpLocks noChangeShapeType="1"/>
          </p:cNvCxnSpPr>
          <p:nvPr/>
        </p:nvCxnSpPr>
        <p:spPr bwMode="auto">
          <a:xfrm>
            <a:off x="762000" y="247491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6" name="Connecteur droit 6"/>
          <p:cNvCxnSpPr>
            <a:cxnSpLocks noChangeShapeType="1"/>
          </p:cNvCxnSpPr>
          <p:nvPr/>
        </p:nvCxnSpPr>
        <p:spPr bwMode="auto">
          <a:xfrm>
            <a:off x="762000" y="298767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7" name="Connecteur droit 6"/>
          <p:cNvCxnSpPr>
            <a:cxnSpLocks noChangeShapeType="1"/>
          </p:cNvCxnSpPr>
          <p:nvPr/>
        </p:nvCxnSpPr>
        <p:spPr bwMode="auto">
          <a:xfrm>
            <a:off x="762000" y="35020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8" name="Connecteur droit 6"/>
          <p:cNvCxnSpPr>
            <a:cxnSpLocks noChangeShapeType="1"/>
          </p:cNvCxnSpPr>
          <p:nvPr/>
        </p:nvCxnSpPr>
        <p:spPr bwMode="auto">
          <a:xfrm>
            <a:off x="762000" y="394970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59" name="Connecteur droit 6"/>
          <p:cNvCxnSpPr>
            <a:cxnSpLocks noChangeShapeType="1"/>
          </p:cNvCxnSpPr>
          <p:nvPr/>
        </p:nvCxnSpPr>
        <p:spPr bwMode="auto">
          <a:xfrm>
            <a:off x="762000" y="439896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0" name="Connecteur droit 6"/>
          <p:cNvCxnSpPr>
            <a:cxnSpLocks noChangeShapeType="1"/>
          </p:cNvCxnSpPr>
          <p:nvPr/>
        </p:nvCxnSpPr>
        <p:spPr bwMode="auto">
          <a:xfrm>
            <a:off x="762000" y="48482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1" name="Connecteur droit 6"/>
          <p:cNvCxnSpPr>
            <a:cxnSpLocks noChangeShapeType="1"/>
          </p:cNvCxnSpPr>
          <p:nvPr/>
        </p:nvCxnSpPr>
        <p:spPr bwMode="auto">
          <a:xfrm>
            <a:off x="762000" y="536098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2" name="Connecteur droit 6"/>
          <p:cNvCxnSpPr>
            <a:cxnSpLocks noChangeShapeType="1"/>
          </p:cNvCxnSpPr>
          <p:nvPr/>
        </p:nvCxnSpPr>
        <p:spPr bwMode="auto">
          <a:xfrm>
            <a:off x="762000" y="581183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6327775" y="115888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7340600" y="115888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65" name="ZoneTexte 15"/>
          <p:cNvSpPr txBox="1">
            <a:spLocks noChangeArrowheads="1"/>
          </p:cNvSpPr>
          <p:nvPr/>
        </p:nvSpPr>
        <p:spPr bwMode="auto">
          <a:xfrm>
            <a:off x="5327650" y="153988"/>
            <a:ext cx="96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개방형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4466" name="ZoneTexte 16"/>
          <p:cNvSpPr txBox="1">
            <a:spLocks noChangeArrowheads="1"/>
          </p:cNvSpPr>
          <p:nvPr/>
        </p:nvSpPr>
        <p:spPr bwMode="auto">
          <a:xfrm>
            <a:off x="6388100" y="153988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폐쇄형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4467" name="ZoneTexte 17"/>
          <p:cNvSpPr txBox="1">
            <a:spLocks noChangeArrowheads="1"/>
          </p:cNvSpPr>
          <p:nvPr/>
        </p:nvSpPr>
        <p:spPr bwMode="auto">
          <a:xfrm>
            <a:off x="7286625" y="153988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선택형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4468" name="ZoneTexte 3"/>
          <p:cNvSpPr txBox="1">
            <a:spLocks noChangeArrowheads="1"/>
          </p:cNvSpPr>
          <p:nvPr/>
        </p:nvSpPr>
        <p:spPr bwMode="auto">
          <a:xfrm>
            <a:off x="774700" y="617538"/>
            <a:ext cx="4954588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 </a:t>
            </a:r>
            <a:r>
              <a:rPr kumimoji="0" lang="ko-KR" altLang="en-US" sz="1400" dirty="0" smtClean="0">
                <a:solidFill>
                  <a:srgbClr val="333333"/>
                </a:solidFill>
                <a:latin typeface="FuturaTLig"/>
              </a:rPr>
              <a:t>검정색 백  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제품을 보고 싶으세요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69" name="ZoneTexte 3"/>
          <p:cNvSpPr txBox="1">
            <a:spLocks noChangeArrowheads="1"/>
          </p:cNvSpPr>
          <p:nvPr/>
        </p:nvSpPr>
        <p:spPr bwMode="auto">
          <a:xfrm>
            <a:off x="852488" y="1149350"/>
            <a:ext cx="44815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어디로 여행가시나요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0" name="ZoneTexte 3"/>
          <p:cNvSpPr txBox="1">
            <a:spLocks noChangeArrowheads="1"/>
          </p:cNvSpPr>
          <p:nvPr/>
        </p:nvSpPr>
        <p:spPr bwMode="auto">
          <a:xfrm>
            <a:off x="852488" y="1527175"/>
            <a:ext cx="43291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마음에 드는 제품이 있으신가요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1" name="ZoneTexte 3"/>
          <p:cNvSpPr txBox="1">
            <a:spLocks noChangeArrowheads="1"/>
          </p:cNvSpPr>
          <p:nvPr/>
        </p:nvSpPr>
        <p:spPr bwMode="auto">
          <a:xfrm>
            <a:off x="852488" y="2005013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얼마나 오랫동안 서울에서 머무르셨나요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2" name="ZoneTexte 3"/>
          <p:cNvSpPr txBox="1">
            <a:spLocks noChangeArrowheads="1"/>
          </p:cNvSpPr>
          <p:nvPr/>
        </p:nvSpPr>
        <p:spPr bwMode="auto">
          <a:xfrm>
            <a:off x="852488" y="2540000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선물용으로 생각 해 둔</a:t>
            </a:r>
            <a:r>
              <a:rPr kumimoji="0" lang="ko-KR" altLang="en-US" sz="1400" dirty="0" smtClean="0">
                <a:solidFill>
                  <a:srgbClr val="333333"/>
                </a:solidFill>
                <a:latin typeface="FuturaTLig"/>
              </a:rPr>
              <a:t> 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제품이 있으세요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3" name="ZoneTexte 3"/>
          <p:cNvSpPr txBox="1">
            <a:spLocks noChangeArrowheads="1"/>
          </p:cNvSpPr>
          <p:nvPr/>
        </p:nvSpPr>
        <p:spPr bwMode="auto">
          <a:xfrm>
            <a:off x="852488" y="3051175"/>
            <a:ext cx="4329112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 smtClean="0">
                <a:solidFill>
                  <a:srgbClr val="333333"/>
                </a:solidFill>
                <a:latin typeface="FuturaTLig"/>
              </a:rPr>
              <a:t>언제 출국 하시나요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4" name="ZoneTexte 3"/>
          <p:cNvSpPr txBox="1">
            <a:spLocks noChangeArrowheads="1"/>
          </p:cNvSpPr>
          <p:nvPr/>
        </p:nvSpPr>
        <p:spPr bwMode="auto">
          <a:xfrm>
            <a:off x="852488" y="3502025"/>
            <a:ext cx="43291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더 필요한 것 없으세요</a:t>
            </a:r>
            <a:r>
              <a:rPr kumimoji="0" lang="en-US" altLang="ko-KR" sz="1400" dirty="0">
                <a:solidFill>
                  <a:srgbClr val="333333"/>
                </a:solidFill>
                <a:latin typeface="FuturaTLig"/>
              </a:rPr>
              <a:t>?</a:t>
            </a:r>
            <a:endParaRPr kumimoji="0" lang="en-US" altLang="fr-FR" sz="1400" dirty="0">
              <a:solidFill>
                <a:srgbClr val="333333"/>
              </a:solidFill>
              <a:latin typeface="FuturaTLig"/>
            </a:endParaRPr>
          </a:p>
        </p:txBody>
      </p:sp>
      <p:sp>
        <p:nvSpPr>
          <p:cNvPr id="104475" name="ZoneTexte 3"/>
          <p:cNvSpPr txBox="1">
            <a:spLocks noChangeArrowheads="1"/>
          </p:cNvSpPr>
          <p:nvPr/>
        </p:nvSpPr>
        <p:spPr bwMode="auto">
          <a:xfrm>
            <a:off x="852488" y="3960813"/>
            <a:ext cx="43291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 err="1">
                <a:solidFill>
                  <a:srgbClr val="333333"/>
                </a:solidFill>
                <a:latin typeface="FuturaTLig"/>
              </a:rPr>
              <a:t>레드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 계열을 선호하세요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6" name="ZoneTexte 3"/>
          <p:cNvSpPr txBox="1">
            <a:spLocks noChangeArrowheads="1"/>
          </p:cNvSpPr>
          <p:nvPr/>
        </p:nvSpPr>
        <p:spPr bwMode="auto">
          <a:xfrm>
            <a:off x="852488" y="4398963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지난 번 응대 직원은 누구였나요</a:t>
            </a:r>
            <a:r>
              <a:rPr kumimoji="0" lang="en-US" altLang="ko-KR" sz="1400">
                <a:solidFill>
                  <a:srgbClr val="333333"/>
                </a:solidFill>
                <a:latin typeface="FuturaTLig"/>
              </a:rPr>
              <a:t>?</a:t>
            </a:r>
            <a:endParaRPr kumimoji="0" lang="en-US" altLang="fr-FR" sz="1400">
              <a:solidFill>
                <a:srgbClr val="333333"/>
              </a:solidFill>
              <a:latin typeface="FuturaTLig"/>
            </a:endParaRPr>
          </a:p>
        </p:txBody>
      </p:sp>
      <p:sp>
        <p:nvSpPr>
          <p:cNvPr id="104477" name="ZoneTexte 3"/>
          <p:cNvSpPr txBox="1">
            <a:spLocks noChangeArrowheads="1"/>
          </p:cNvSpPr>
          <p:nvPr/>
        </p:nvSpPr>
        <p:spPr bwMode="auto">
          <a:xfrm>
            <a:off x="852488" y="4951413"/>
            <a:ext cx="43291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고객님에게 보여드렸던 모델이 이 제품이었나요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8" name="ZoneTexte 3"/>
          <p:cNvSpPr txBox="1">
            <a:spLocks noChangeArrowheads="1"/>
          </p:cNvSpPr>
          <p:nvPr/>
        </p:nvSpPr>
        <p:spPr bwMode="auto">
          <a:xfrm>
            <a:off x="852488" y="5360988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어떤 종류의 향수를 가지고 계신가요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4479" name="ZoneTexte 3"/>
          <p:cNvSpPr txBox="1">
            <a:spLocks noChangeArrowheads="1"/>
          </p:cNvSpPr>
          <p:nvPr/>
        </p:nvSpPr>
        <p:spPr bwMode="auto">
          <a:xfrm>
            <a:off x="852488" y="5811838"/>
            <a:ext cx="4656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고객님이 선호하시는 것은 가방인가요</a:t>
            </a:r>
            <a:r>
              <a:rPr kumimoji="0" lang="en-US" altLang="ko-KR" sz="1400">
                <a:solidFill>
                  <a:srgbClr val="333333"/>
                </a:solidFill>
                <a:latin typeface="FuturaTLig"/>
              </a:rPr>
              <a:t>?</a:t>
            </a: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 지갑인가요</a:t>
            </a:r>
            <a:r>
              <a:rPr kumimoji="0" lang="en-US" altLang="ko-KR" sz="1400">
                <a:solidFill>
                  <a:srgbClr val="333333"/>
                </a:solidFill>
                <a:latin typeface="FuturaTLig"/>
              </a:rPr>
              <a:t>? </a:t>
            </a:r>
            <a:endParaRPr kumimoji="0" lang="en-US" altLang="fr-FR" sz="1400">
              <a:solidFill>
                <a:srgbClr val="333333"/>
              </a:solidFill>
              <a:latin typeface="FuturaTLig"/>
            </a:endParaRPr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5475288" y="115888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69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765175" y="166688"/>
            <a:ext cx="7545388" cy="6122987"/>
          </a:xfrm>
          <a:prstGeom prst="rect">
            <a:avLst/>
          </a:prstGeom>
          <a:solidFill>
            <a:schemeClr val="bg1"/>
          </a:solidFill>
          <a:ln w="38100">
            <a:solidFill>
              <a:srgbClr val="482E24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</a:endParaRPr>
          </a:p>
        </p:txBody>
      </p:sp>
      <p:cxnSp>
        <p:nvCxnSpPr>
          <p:cNvPr id="105475" name="Connecteur droit 5"/>
          <p:cNvCxnSpPr>
            <a:cxnSpLocks noChangeShapeType="1"/>
          </p:cNvCxnSpPr>
          <p:nvPr/>
        </p:nvCxnSpPr>
        <p:spPr bwMode="auto">
          <a:xfrm>
            <a:off x="762000" y="620713"/>
            <a:ext cx="7539038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6" name="Connecteur droit 6"/>
          <p:cNvCxnSpPr>
            <a:cxnSpLocks noChangeShapeType="1"/>
          </p:cNvCxnSpPr>
          <p:nvPr/>
        </p:nvCxnSpPr>
        <p:spPr bwMode="auto">
          <a:xfrm>
            <a:off x="838200" y="10636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7" name="Connecteur droit 6"/>
          <p:cNvCxnSpPr>
            <a:cxnSpLocks noChangeShapeType="1"/>
          </p:cNvCxnSpPr>
          <p:nvPr/>
        </p:nvCxnSpPr>
        <p:spPr bwMode="auto">
          <a:xfrm>
            <a:off x="762000" y="155098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8" name="Connecteur droit 6"/>
          <p:cNvCxnSpPr>
            <a:cxnSpLocks noChangeShapeType="1"/>
          </p:cNvCxnSpPr>
          <p:nvPr/>
        </p:nvCxnSpPr>
        <p:spPr bwMode="auto">
          <a:xfrm>
            <a:off x="762000" y="200025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9" name="Connecteur droit 6"/>
          <p:cNvCxnSpPr>
            <a:cxnSpLocks noChangeShapeType="1"/>
          </p:cNvCxnSpPr>
          <p:nvPr/>
        </p:nvCxnSpPr>
        <p:spPr bwMode="auto">
          <a:xfrm>
            <a:off x="762000" y="251301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0" name="Connecteur droit 6"/>
          <p:cNvCxnSpPr>
            <a:cxnSpLocks noChangeShapeType="1"/>
          </p:cNvCxnSpPr>
          <p:nvPr/>
        </p:nvCxnSpPr>
        <p:spPr bwMode="auto">
          <a:xfrm>
            <a:off x="762000" y="302577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1" name="Connecteur droit 6"/>
          <p:cNvCxnSpPr>
            <a:cxnSpLocks noChangeShapeType="1"/>
          </p:cNvCxnSpPr>
          <p:nvPr/>
        </p:nvCxnSpPr>
        <p:spPr bwMode="auto">
          <a:xfrm>
            <a:off x="762000" y="35401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Connecteur droit 6"/>
          <p:cNvCxnSpPr>
            <a:cxnSpLocks noChangeShapeType="1"/>
          </p:cNvCxnSpPr>
          <p:nvPr/>
        </p:nvCxnSpPr>
        <p:spPr bwMode="auto">
          <a:xfrm>
            <a:off x="762000" y="3987800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Connecteur droit 6"/>
          <p:cNvCxnSpPr>
            <a:cxnSpLocks noChangeShapeType="1"/>
          </p:cNvCxnSpPr>
          <p:nvPr/>
        </p:nvCxnSpPr>
        <p:spPr bwMode="auto">
          <a:xfrm>
            <a:off x="762000" y="4437063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Connecteur droit 6"/>
          <p:cNvCxnSpPr>
            <a:cxnSpLocks noChangeShapeType="1"/>
          </p:cNvCxnSpPr>
          <p:nvPr/>
        </p:nvCxnSpPr>
        <p:spPr bwMode="auto">
          <a:xfrm>
            <a:off x="762000" y="4886325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Connecteur droit 6"/>
          <p:cNvCxnSpPr>
            <a:cxnSpLocks noChangeShapeType="1"/>
          </p:cNvCxnSpPr>
          <p:nvPr/>
        </p:nvCxnSpPr>
        <p:spPr bwMode="auto">
          <a:xfrm>
            <a:off x="762000" y="539908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Connecteur droit 6"/>
          <p:cNvCxnSpPr>
            <a:cxnSpLocks noChangeShapeType="1"/>
          </p:cNvCxnSpPr>
          <p:nvPr/>
        </p:nvCxnSpPr>
        <p:spPr bwMode="auto">
          <a:xfrm>
            <a:off x="762000" y="5849938"/>
            <a:ext cx="7550150" cy="0"/>
          </a:xfrm>
          <a:prstGeom prst="line">
            <a:avLst/>
          </a:prstGeom>
          <a:noFill/>
          <a:ln w="9525" algn="ctr">
            <a:solidFill>
              <a:srgbClr val="301F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6516216" y="166688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7340600" y="115888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89" name="ZoneTexte 15"/>
          <p:cNvSpPr txBox="1">
            <a:spLocks noChangeArrowheads="1"/>
          </p:cNvSpPr>
          <p:nvPr/>
        </p:nvSpPr>
        <p:spPr bwMode="auto">
          <a:xfrm>
            <a:off x="5555778" y="153988"/>
            <a:ext cx="96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 dirty="0">
                <a:solidFill>
                  <a:srgbClr val="301F18"/>
                </a:solidFill>
                <a:latin typeface="FuturaTLig"/>
              </a:rPr>
              <a:t>개방형</a:t>
            </a:r>
            <a:endParaRPr kumimoji="0" lang="en-US" altLang="ko-KR" sz="1400" b="1" dirty="0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 dirty="0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 dirty="0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5490" name="ZoneTexte 16"/>
          <p:cNvSpPr txBox="1">
            <a:spLocks noChangeArrowheads="1"/>
          </p:cNvSpPr>
          <p:nvPr/>
        </p:nvSpPr>
        <p:spPr bwMode="auto">
          <a:xfrm>
            <a:off x="6388100" y="153988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폐쇄형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5491" name="ZoneTexte 17"/>
          <p:cNvSpPr txBox="1">
            <a:spLocks noChangeArrowheads="1"/>
          </p:cNvSpPr>
          <p:nvPr/>
        </p:nvSpPr>
        <p:spPr bwMode="auto">
          <a:xfrm>
            <a:off x="7286625" y="153988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선택형</a:t>
            </a:r>
            <a:endParaRPr kumimoji="0" lang="en-US" altLang="ko-KR" sz="1400" b="1">
              <a:solidFill>
                <a:srgbClr val="301F18"/>
              </a:solidFill>
              <a:latin typeface="FuturaTLig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301F18"/>
                </a:solidFill>
                <a:latin typeface="FuturaTLig"/>
              </a:rPr>
              <a:t>질문</a:t>
            </a:r>
            <a:endParaRPr kumimoji="0" lang="en-US" altLang="fr-FR" sz="1400" b="1">
              <a:solidFill>
                <a:srgbClr val="301F18"/>
              </a:solidFill>
              <a:latin typeface="FuturaTLig"/>
            </a:endParaRPr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5652120" y="188640"/>
            <a:ext cx="0" cy="614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3" name="ZoneTexte 3"/>
          <p:cNvSpPr txBox="1">
            <a:spLocks noChangeArrowheads="1"/>
          </p:cNvSpPr>
          <p:nvPr/>
        </p:nvSpPr>
        <p:spPr bwMode="auto">
          <a:xfrm>
            <a:off x="852488" y="617538"/>
            <a:ext cx="47275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 smtClean="0">
                <a:solidFill>
                  <a:srgbClr val="333333"/>
                </a:solidFill>
                <a:latin typeface="FuturaTLig"/>
              </a:rPr>
              <a:t>신상품으로 찾으시나요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4" name="ZoneTexte 3"/>
          <p:cNvSpPr txBox="1">
            <a:spLocks noChangeArrowheads="1"/>
          </p:cNvSpPr>
          <p:nvPr/>
        </p:nvSpPr>
        <p:spPr bwMode="auto">
          <a:xfrm>
            <a:off x="852488" y="1150938"/>
            <a:ext cx="43291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어떤 사이즈의 시계를 찾고 계신가요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5" name="ZoneTexte 3"/>
          <p:cNvSpPr txBox="1">
            <a:spLocks noChangeArrowheads="1"/>
          </p:cNvSpPr>
          <p:nvPr/>
        </p:nvSpPr>
        <p:spPr bwMode="auto">
          <a:xfrm>
            <a:off x="852488" y="1522413"/>
            <a:ext cx="48720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작은 사이즈를 선호하시나요</a:t>
            </a:r>
            <a:r>
              <a:rPr kumimoji="0" lang="en-US" altLang="ko-KR" sz="1400" dirty="0">
                <a:solidFill>
                  <a:srgbClr val="333333"/>
                </a:solidFill>
                <a:latin typeface="FuturaTLig"/>
              </a:rPr>
              <a:t>?</a:t>
            </a:r>
            <a:r>
              <a:rPr kumimoji="0" lang="ko-KR" altLang="en-US" sz="1400" dirty="0" err="1">
                <a:solidFill>
                  <a:srgbClr val="333333"/>
                </a:solidFill>
                <a:latin typeface="FuturaTLig"/>
              </a:rPr>
              <a:t>큰사이즈를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 선호하시나요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6" name="ZoneTexte 3"/>
          <p:cNvSpPr txBox="1">
            <a:spLocks noChangeArrowheads="1"/>
          </p:cNvSpPr>
          <p:nvPr/>
        </p:nvSpPr>
        <p:spPr bwMode="auto">
          <a:xfrm>
            <a:off x="852488" y="2005013"/>
            <a:ext cx="43291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평상 시에 사용하실 건가요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7" name="ZoneTexte 3"/>
          <p:cNvSpPr txBox="1">
            <a:spLocks noChangeArrowheads="1"/>
          </p:cNvSpPr>
          <p:nvPr/>
        </p:nvSpPr>
        <p:spPr bwMode="auto">
          <a:xfrm>
            <a:off x="852488" y="2540000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플로랄 계열의 향을 찾으세요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8" name="ZoneTexte 3"/>
          <p:cNvSpPr txBox="1">
            <a:spLocks noChangeArrowheads="1"/>
          </p:cNvSpPr>
          <p:nvPr/>
        </p:nvSpPr>
        <p:spPr bwMode="auto">
          <a:xfrm>
            <a:off x="852488" y="3051175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언제 저희 매장에 마지막으로 방문하셨나요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499" name="ZoneTexte 3"/>
          <p:cNvSpPr txBox="1">
            <a:spLocks noChangeArrowheads="1"/>
          </p:cNvSpPr>
          <p:nvPr/>
        </p:nvSpPr>
        <p:spPr bwMode="auto">
          <a:xfrm>
            <a:off x="852488" y="3502025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그녀의 반지 사이즈를 알고 있나요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500" name="ZoneTexte 3"/>
          <p:cNvSpPr txBox="1">
            <a:spLocks noChangeArrowheads="1"/>
          </p:cNvSpPr>
          <p:nvPr/>
        </p:nvSpPr>
        <p:spPr bwMode="auto">
          <a:xfrm>
            <a:off x="852488" y="3960813"/>
            <a:ext cx="4329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그녀가 가장 좋아하는 컬러는 무엇인가요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501" name="ZoneTexte 3"/>
          <p:cNvSpPr txBox="1">
            <a:spLocks noChangeArrowheads="1"/>
          </p:cNvSpPr>
          <p:nvPr/>
        </p:nvSpPr>
        <p:spPr bwMode="auto">
          <a:xfrm>
            <a:off x="838200" y="4500563"/>
            <a:ext cx="46561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캐주얼 스타일을 찾으세요</a:t>
            </a:r>
            <a:r>
              <a:rPr kumimoji="0" lang="en-US" altLang="ko-KR" sz="1400" dirty="0">
                <a:solidFill>
                  <a:srgbClr val="333333"/>
                </a:solidFill>
                <a:latin typeface="FuturaTLig"/>
              </a:rPr>
              <a:t>,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정장 스타일을 찾으세요</a:t>
            </a:r>
            <a:r>
              <a:rPr kumimoji="0" lang="en-US" altLang="fr-FR" sz="1400" dirty="0">
                <a:solidFill>
                  <a:srgbClr val="333333"/>
                </a:solidFill>
                <a:latin typeface="FuturaTLig"/>
              </a:rPr>
              <a:t>? </a:t>
            </a:r>
          </a:p>
        </p:txBody>
      </p:sp>
      <p:sp>
        <p:nvSpPr>
          <p:cNvPr id="105502" name="ZoneTexte 3"/>
          <p:cNvSpPr txBox="1">
            <a:spLocks noChangeArrowheads="1"/>
          </p:cNvSpPr>
          <p:nvPr/>
        </p:nvSpPr>
        <p:spPr bwMode="auto">
          <a:xfrm>
            <a:off x="852488" y="4967288"/>
            <a:ext cx="43291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이 제품은 특별한 경우를 위한 것인가요</a:t>
            </a:r>
            <a:r>
              <a:rPr kumimoji="0" lang="en-US" altLang="fr-FR" sz="1400">
                <a:solidFill>
                  <a:srgbClr val="333333"/>
                </a:solidFill>
                <a:latin typeface="FuturaTLig"/>
              </a:rPr>
              <a:t>?</a:t>
            </a:r>
          </a:p>
        </p:txBody>
      </p:sp>
      <p:sp>
        <p:nvSpPr>
          <p:cNvPr id="105503" name="ZoneTexte 3"/>
          <p:cNvSpPr txBox="1">
            <a:spLocks noChangeArrowheads="1"/>
          </p:cNvSpPr>
          <p:nvPr/>
        </p:nvSpPr>
        <p:spPr bwMode="auto">
          <a:xfrm>
            <a:off x="852488" y="5360988"/>
            <a:ext cx="43291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>
                <a:solidFill>
                  <a:srgbClr val="333333"/>
                </a:solidFill>
                <a:latin typeface="FuturaTLig"/>
              </a:rPr>
              <a:t>얼마 만에 매장 방문하신 건가요</a:t>
            </a:r>
            <a:r>
              <a:rPr kumimoji="0" lang="en-US" altLang="ko-KR" sz="1400">
                <a:solidFill>
                  <a:srgbClr val="333333"/>
                </a:solidFill>
                <a:latin typeface="FuturaTLig"/>
              </a:rPr>
              <a:t>?</a:t>
            </a:r>
            <a:endParaRPr kumimoji="0" lang="en-US" altLang="fr-FR" sz="1400">
              <a:solidFill>
                <a:srgbClr val="333333"/>
              </a:solidFill>
              <a:latin typeface="FuturaTLig"/>
            </a:endParaRPr>
          </a:p>
        </p:txBody>
      </p:sp>
      <p:sp>
        <p:nvSpPr>
          <p:cNvPr id="105504" name="ZoneTexte 3"/>
          <p:cNvSpPr txBox="1">
            <a:spLocks noChangeArrowheads="1"/>
          </p:cNvSpPr>
          <p:nvPr/>
        </p:nvSpPr>
        <p:spPr bwMode="auto">
          <a:xfrm>
            <a:off x="854075" y="5849938"/>
            <a:ext cx="4329113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kumimoji="0" lang="ko-KR" altLang="en-US" sz="1400" dirty="0" smtClean="0">
                <a:solidFill>
                  <a:srgbClr val="333333"/>
                </a:solidFill>
                <a:latin typeface="FuturaTLig"/>
              </a:rPr>
              <a:t>평소에 각질 </a:t>
            </a:r>
            <a:r>
              <a:rPr kumimoji="0" lang="ko-KR" altLang="en-US" sz="1400" dirty="0">
                <a:solidFill>
                  <a:srgbClr val="333333"/>
                </a:solidFill>
                <a:latin typeface="FuturaTLig"/>
              </a:rPr>
              <a:t>관리 어떻게 하세요</a:t>
            </a:r>
            <a:r>
              <a:rPr kumimoji="0" lang="en-US" altLang="ko-KR" sz="1400" dirty="0">
                <a:solidFill>
                  <a:srgbClr val="333333"/>
                </a:solidFill>
                <a:latin typeface="FuturaTLig"/>
              </a:rPr>
              <a:t>?</a:t>
            </a:r>
            <a:endParaRPr kumimoji="0" lang="en-US" altLang="fr-FR" sz="1400" dirty="0">
              <a:solidFill>
                <a:srgbClr val="333333"/>
              </a:solidFill>
              <a:latin typeface="FuturaTLig"/>
            </a:endParaRPr>
          </a:p>
        </p:txBody>
      </p:sp>
    </p:spTree>
    <p:extLst>
      <p:ext uri="{BB962C8B-B14F-4D97-AF65-F5344CB8AC3E}">
        <p14:creationId xmlns:p14="http://schemas.microsoft.com/office/powerpoint/2010/main" val="446915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화면 슬라이드 쇼(4:3)</PresentationFormat>
  <Paragraphs>61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2016-10-31T05:05:27Z</dcterms:created>
  <dcterms:modified xsi:type="dcterms:W3CDTF">2016-10-31T05:12:50Z</dcterms:modified>
</cp:coreProperties>
</file>