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63" r:id="rId5"/>
    <p:sldId id="267" r:id="rId6"/>
    <p:sldId id="268" r:id="rId7"/>
    <p:sldId id="269" r:id="rId8"/>
    <p:sldId id="270" r:id="rId9"/>
    <p:sldId id="273" r:id="rId10"/>
    <p:sldId id="260" r:id="rId11"/>
    <p:sldId id="272" r:id="rId12"/>
    <p:sldId id="274" r:id="rId13"/>
    <p:sldId id="271" r:id="rId14"/>
    <p:sldId id="275" r:id="rId15"/>
    <p:sldId id="261" r:id="rId16"/>
    <p:sldId id="276" r:id="rId17"/>
    <p:sldId id="277" r:id="rId18"/>
    <p:sldId id="278" r:id="rId19"/>
    <p:sldId id="286" r:id="rId20"/>
    <p:sldId id="279" r:id="rId21"/>
    <p:sldId id="287" r:id="rId22"/>
    <p:sldId id="280" r:id="rId23"/>
    <p:sldId id="290" r:id="rId24"/>
    <p:sldId id="294" r:id="rId25"/>
    <p:sldId id="292" r:id="rId26"/>
    <p:sldId id="281" r:id="rId27"/>
    <p:sldId id="293" r:id="rId28"/>
    <p:sldId id="296" r:id="rId29"/>
    <p:sldId id="297" r:id="rId30"/>
    <p:sldId id="285" r:id="rId31"/>
    <p:sldId id="298" r:id="rId32"/>
    <p:sldId id="300" r:id="rId33"/>
    <p:sldId id="299" r:id="rId34"/>
    <p:sldId id="301" r:id="rId35"/>
    <p:sldId id="302" r:id="rId36"/>
    <p:sldId id="303" r:id="rId37"/>
    <p:sldId id="304" r:id="rId38"/>
    <p:sldId id="310" r:id="rId39"/>
    <p:sldId id="306" r:id="rId40"/>
    <p:sldId id="262" r:id="rId41"/>
    <p:sldId id="307" r:id="rId42"/>
    <p:sldId id="308" r:id="rId43"/>
    <p:sldId id="309" r:id="rId44"/>
    <p:sldId id="264" r:id="rId45"/>
    <p:sldId id="266" r:id="rId46"/>
    <p:sldId id="31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E228-B46F-40FC-9897-57A744B8D279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11B3-EECC-45EA-8927-44674158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6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5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11B3-EECC-45EA-8927-4467415840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31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8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6234-5003-4F55-8282-82BC54424E55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4EE129-9320-4717-B5E2-4E922B55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jackapprenticeship.com/resources/how-to-play-blackjack/" TargetMode="External"/><Relationship Id="rId2" Type="http://schemas.openxmlformats.org/officeDocument/2006/relationships/hyperlink" Target="http://www.blackliszt.com/software-quality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d.silver/web/Teaching_files/MDP.pdf" TargetMode="External"/><Relationship Id="rId2" Type="http://schemas.openxmlformats.org/officeDocument/2006/relationships/hyperlink" Target="http://www0.cs.ucl.ac.uk/staff/d.silver/web/Teaching_files/intro_R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ntestautomation.com/do-you-want-a-framework-or-a-solution/" TargetMode="External"/><Relationship Id="rId4" Type="http://schemas.openxmlformats.org/officeDocument/2006/relationships/hyperlink" Target="http://www0.cs.ucl.ac.uk/staff/d.silver/web/Teaching_files/pg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Fundamentals of Reinforcement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Joel Keyser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Action: Value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Reward function: immediate value</a:t>
                </a:r>
              </a:p>
              <a:p>
                <a:r>
                  <a:rPr lang="en-US" dirty="0" smtClean="0"/>
                  <a:t>Agent learns the value function, which estimates immediate and future rewards</a:t>
                </a:r>
              </a:p>
              <a:p>
                <a:pPr lvl="1"/>
                <a:r>
                  <a:rPr lang="en-US" dirty="0" smtClean="0"/>
                  <a:t>State-value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“goodness” of state</a:t>
                </a:r>
              </a:p>
              <a:p>
                <a:pPr lvl="1"/>
                <a:r>
                  <a:rPr lang="en-US" dirty="0" smtClean="0"/>
                  <a:t>Action-value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: “goodness” of action, given state</a:t>
                </a:r>
              </a:p>
              <a:p>
                <a:r>
                  <a:rPr lang="en-US" dirty="0" smtClean="0"/>
                  <a:t>Value function structures</a:t>
                </a:r>
              </a:p>
              <a:p>
                <a:pPr lvl="1"/>
                <a:r>
                  <a:rPr lang="en-US" dirty="0" smtClean="0"/>
                  <a:t>Array: (state -&gt; value) or (state, action -&gt; value)</a:t>
                </a:r>
              </a:p>
              <a:p>
                <a:pPr lvl="1"/>
                <a:r>
                  <a:rPr lang="en-US" dirty="0" smtClean="0"/>
                  <a:t>Approximation: differentiable function of a set of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 of a True State-Value Function [5]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 action-value function here would have the values between the squares instead of inside them.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33" y="320810"/>
            <a:ext cx="5369867" cy="44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Action: 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– the decision-making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Returns </a:t>
                </a:r>
                <a:r>
                  <a:rPr lang="en-US" smtClean="0"/>
                  <a:t>the probability </a:t>
                </a:r>
                <a:r>
                  <a:rPr lang="en-US" dirty="0" smtClean="0"/>
                  <a:t>of taking action </a:t>
                </a:r>
                <a:r>
                  <a:rPr lang="en-US" i="1" dirty="0" smtClean="0"/>
                  <a:t>a</a:t>
                </a:r>
              </a:p>
              <a:p>
                <a:r>
                  <a:rPr lang="en-US" dirty="0" smtClean="0"/>
                  <a:t>Simple policy: Greedy</a:t>
                </a:r>
              </a:p>
              <a:p>
                <a:pPr lvl="1"/>
                <a:r>
                  <a:rPr lang="en-US" dirty="0" smtClean="0"/>
                  <a:t>Take the highest-valued action based on value function</a:t>
                </a:r>
              </a:p>
              <a:p>
                <a:r>
                  <a:rPr lang="en-US" dirty="0" smtClean="0"/>
                  <a:t>Complex policy: approximation function, like with value functions</a:t>
                </a:r>
              </a:p>
              <a:p>
                <a:pPr lvl="1"/>
                <a:r>
                  <a:rPr lang="en-US" dirty="0" smtClean="0"/>
                  <a:t>Differentiable </a:t>
                </a:r>
                <a:r>
                  <a:rPr lang="en-US" dirty="0"/>
                  <a:t>function of a set of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 of an Optimal Policy [5]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Shows the best action to take given each possible state.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72" y="210312"/>
            <a:ext cx="542999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i="1" dirty="0" smtClean="0"/>
              <a:t>Learning</a:t>
            </a:r>
            <a:endParaRPr lang="en-US" i="1" dirty="0"/>
          </a:p>
          <a:p>
            <a:pPr lvl="1"/>
            <a:r>
              <a:rPr lang="en-US" i="1" dirty="0" smtClean="0"/>
              <a:t>Agent Goals</a:t>
            </a:r>
          </a:p>
          <a:p>
            <a:pPr lvl="1"/>
            <a:r>
              <a:rPr lang="en-US" dirty="0" smtClean="0"/>
              <a:t>Target Calculation</a:t>
            </a:r>
          </a:p>
          <a:p>
            <a:pPr lvl="1"/>
            <a:r>
              <a:rPr lang="en-US" dirty="0" smtClean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Learning: Agent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true value function (value-based)</a:t>
            </a:r>
          </a:p>
          <a:p>
            <a:r>
              <a:rPr lang="en-US" dirty="0" smtClean="0"/>
              <a:t>Learn optimal policy (policy-based)</a:t>
            </a:r>
          </a:p>
          <a:p>
            <a:r>
              <a:rPr lang="en-US" dirty="0" smtClean="0"/>
              <a:t>Learn both true value function and optimal policy simultaneously (actor-critic)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 Greedy policy to choose </a:t>
            </a:r>
            <a:r>
              <a:rPr lang="en-US" dirty="0" smtClean="0"/>
              <a:t>actions</a:t>
            </a:r>
            <a:endParaRPr lang="en-US" dirty="0"/>
          </a:p>
          <a:p>
            <a:r>
              <a:rPr lang="en-US" dirty="0"/>
              <a:t>Observe the results of chosen </a:t>
            </a:r>
            <a:r>
              <a:rPr lang="en-US" dirty="0" smtClean="0"/>
              <a:t>actions</a:t>
            </a:r>
            <a:endParaRPr lang="en-US" dirty="0"/>
          </a:p>
          <a:p>
            <a:r>
              <a:rPr lang="en-US" dirty="0"/>
              <a:t>Update the value function towards observed results</a:t>
            </a:r>
          </a:p>
          <a:p>
            <a:pPr lvl="1"/>
            <a:r>
              <a:rPr lang="en-US" dirty="0" smtClean="0"/>
              <a:t>Meaning change the value function so that, in the future, its estimate will be closer to the results that were seen</a:t>
            </a:r>
          </a:p>
        </p:txBody>
      </p:sp>
    </p:spTree>
    <p:extLst>
      <p:ext uri="{BB962C8B-B14F-4D97-AF65-F5344CB8AC3E}">
        <p14:creationId xmlns:p14="http://schemas.microsoft.com/office/powerpoint/2010/main" val="4530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through an entire episode</a:t>
            </a:r>
          </a:p>
          <a:p>
            <a:r>
              <a:rPr lang="en-US" dirty="0" smtClean="0"/>
              <a:t>Observe each individual reward</a:t>
            </a:r>
          </a:p>
          <a:p>
            <a:r>
              <a:rPr lang="en-US" dirty="0" smtClean="0"/>
              <a:t>Update policy towards the rewards</a:t>
            </a:r>
          </a:p>
          <a:p>
            <a:pPr lvl="1"/>
            <a:r>
              <a:rPr lang="en-US" dirty="0" smtClean="0"/>
              <a:t>Meaning change the policy so that the actions taken would be more likely to happen again if the reward was good, or less likely if the reward was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Actor-Critic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actions using policy</a:t>
            </a:r>
          </a:p>
          <a:p>
            <a:r>
              <a:rPr lang="en-US" dirty="0" smtClean="0"/>
              <a:t>Observe results of those actions</a:t>
            </a:r>
          </a:p>
          <a:p>
            <a:r>
              <a:rPr lang="en-US" dirty="0" smtClean="0"/>
              <a:t>Update the policy towards the value of those results, as determined by the value function</a:t>
            </a:r>
          </a:p>
          <a:p>
            <a:r>
              <a:rPr lang="en-US" dirty="0" smtClean="0"/>
              <a:t>Update the value function towards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92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i="1" dirty="0" smtClean="0"/>
              <a:t>Learning</a:t>
            </a:r>
            <a:endParaRPr lang="en-US" i="1" dirty="0"/>
          </a:p>
          <a:p>
            <a:pPr lvl="1"/>
            <a:r>
              <a:rPr lang="en-US" dirty="0" smtClean="0"/>
              <a:t>Agent Goals</a:t>
            </a:r>
          </a:p>
          <a:p>
            <a:pPr lvl="1"/>
            <a:r>
              <a:rPr lang="en-US" i="1" dirty="0" smtClean="0"/>
              <a:t>Target Calculation</a:t>
            </a:r>
          </a:p>
          <a:p>
            <a:pPr lvl="1"/>
            <a:r>
              <a:rPr lang="en-US" dirty="0" smtClean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Introduction</a:t>
            </a:r>
            <a:r>
              <a:rPr lang="en-US" i="1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dirty="0"/>
              <a:t>Learning</a:t>
            </a:r>
            <a:endParaRPr lang="en-US" dirty="0"/>
          </a:p>
          <a:p>
            <a:pPr lvl="1"/>
            <a:r>
              <a:rPr lang="en-US" dirty="0"/>
              <a:t>Agent Goals</a:t>
            </a:r>
          </a:p>
          <a:p>
            <a:pPr lvl="1"/>
            <a:r>
              <a:rPr lang="en-US" dirty="0"/>
              <a:t>Target Calculation</a:t>
            </a:r>
          </a:p>
          <a:p>
            <a:pPr lvl="1"/>
            <a:r>
              <a:rPr lang="en-US" dirty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Learning: Target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“Updating towards a value”</a:t>
            </a:r>
          </a:p>
          <a:p>
            <a:pPr lvl="1"/>
            <a:r>
              <a:rPr lang="en-US" dirty="0" smtClean="0"/>
              <a:t>Value towards which we update = target</a:t>
            </a:r>
          </a:p>
          <a:p>
            <a:r>
              <a:rPr lang="en-US" dirty="0" smtClean="0"/>
              <a:t>Target always takes actual experience into account</a:t>
            </a:r>
          </a:p>
          <a:p>
            <a:r>
              <a:rPr lang="en-US" dirty="0" smtClean="0"/>
              <a:t>Target calculation methods</a:t>
            </a:r>
          </a:p>
          <a:p>
            <a:pPr lvl="1"/>
            <a:r>
              <a:rPr lang="en-US" dirty="0" smtClean="0"/>
              <a:t>Monte Carlo</a:t>
            </a:r>
          </a:p>
          <a:p>
            <a:pPr lvl="1"/>
            <a:r>
              <a:rPr lang="en-US" dirty="0" smtClean="0"/>
              <a:t>Temporal Difference (0) (aka TD(0))</a:t>
            </a:r>
          </a:p>
          <a:p>
            <a:pPr lvl="1"/>
            <a:r>
              <a:rPr lang="en-US" dirty="0" smtClean="0"/>
              <a:t>Temporal Difference (</a:t>
            </a:r>
            <a:r>
              <a:rPr lang="el-GR" dirty="0"/>
              <a:t>λ</a:t>
            </a:r>
            <a:r>
              <a:rPr lang="en-US" dirty="0" smtClean="0"/>
              <a:t>) (aka TD(</a:t>
            </a:r>
            <a:r>
              <a:rPr lang="el-GR" dirty="0" smtClean="0"/>
              <a:t>λ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259898" y="433860"/>
            <a:ext cx="1944958" cy="1085898"/>
          </a:xfrm>
        </p:spPr>
        <p:txBody>
          <a:bodyPr>
            <a:normAutofit/>
          </a:bodyPr>
          <a:lstStyle/>
          <a:p>
            <a:r>
              <a:rPr lang="en-US" dirty="0" smtClean="0"/>
              <a:t>Episode of Pac-Man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78501" y="30841"/>
            <a:ext cx="9090174" cy="6808272"/>
            <a:chOff x="2678501" y="30841"/>
            <a:chExt cx="9090174" cy="68082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6010" y="564537"/>
              <a:ext cx="2677887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5611" y="2160054"/>
              <a:ext cx="2695575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5611" y="3755572"/>
              <a:ext cx="2703298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6534" y="5351089"/>
              <a:ext cx="2660073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8575" y="5351089"/>
              <a:ext cx="2736872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9726" y="3755572"/>
              <a:ext cx="2715016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56632" y="2160054"/>
              <a:ext cx="2721203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45481" y="564537"/>
              <a:ext cx="2746375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22289" y="563597"/>
              <a:ext cx="2746386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024" y="2160054"/>
              <a:ext cx="2645988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26710" y="3755572"/>
              <a:ext cx="2727436" cy="91440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 flipH="1">
              <a:off x="4063399" y="1478937"/>
              <a:ext cx="1555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8" idx="0"/>
            </p:cNvCxnSpPr>
            <p:nvPr/>
          </p:nvCxnSpPr>
          <p:spPr>
            <a:xfrm>
              <a:off x="4063399" y="3074454"/>
              <a:ext cx="3861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 flipH="1">
              <a:off x="4066571" y="4669972"/>
              <a:ext cx="689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0" idx="1"/>
            </p:cNvCxnSpPr>
            <p:nvPr/>
          </p:nvCxnSpPr>
          <p:spPr>
            <a:xfrm>
              <a:off x="5396607" y="5808289"/>
              <a:ext cx="451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0"/>
              <a:endCxn id="11" idx="2"/>
            </p:cNvCxnSpPr>
            <p:nvPr/>
          </p:nvCxnSpPr>
          <p:spPr>
            <a:xfrm flipV="1">
              <a:off x="7217011" y="4669972"/>
              <a:ext cx="223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12" idx="2"/>
            </p:cNvCxnSpPr>
            <p:nvPr/>
          </p:nvCxnSpPr>
          <p:spPr>
            <a:xfrm flipV="1">
              <a:off x="7217234" y="3074454"/>
              <a:ext cx="0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0"/>
              <a:endCxn id="13" idx="2"/>
            </p:cNvCxnSpPr>
            <p:nvPr/>
          </p:nvCxnSpPr>
          <p:spPr>
            <a:xfrm flipV="1">
              <a:off x="7217234" y="1478937"/>
              <a:ext cx="1435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3"/>
              <a:endCxn id="14" idx="1"/>
            </p:cNvCxnSpPr>
            <p:nvPr/>
          </p:nvCxnSpPr>
          <p:spPr>
            <a:xfrm flipV="1">
              <a:off x="8591856" y="1020797"/>
              <a:ext cx="430433" cy="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2"/>
              <a:endCxn id="15" idx="0"/>
            </p:cNvCxnSpPr>
            <p:nvPr/>
          </p:nvCxnSpPr>
          <p:spPr>
            <a:xfrm flipH="1">
              <a:off x="10394018" y="1477997"/>
              <a:ext cx="1464" cy="682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5" idx="2"/>
              <a:endCxn id="17" idx="0"/>
            </p:cNvCxnSpPr>
            <p:nvPr/>
          </p:nvCxnSpPr>
          <p:spPr>
            <a:xfrm flipH="1">
              <a:off x="10390428" y="3074454"/>
              <a:ext cx="3590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22725" y="1528217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a1 = down</a:t>
              </a:r>
            </a:p>
            <a:p>
              <a:pPr algn="ctr"/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1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89685" y="3126622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a2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r2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5611" y="264583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2034" y="1843307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8501" y="3463062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s2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2034" y="504576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s3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3041" y="504576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s4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34626" y="345012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s5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55144" y="1866113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s6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4330" y="248290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s7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240429" y="3415011"/>
              <a:ext cx="488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s10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336429" y="1820561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s9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363540" y="229949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s8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85523" y="4718142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a3 = up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r3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75641" y="625433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a4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r4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74539" y="4718141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a5 = down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r5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63532" y="3122624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a6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r6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74539" y="153040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a7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r7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97840" y="30841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a8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r8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82250" y="151975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a9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r9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147361" y="3129975"/>
              <a:ext cx="1122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a10 = up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r10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4084" y="2262733"/>
            <a:ext cx="2275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Rewards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point for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steps with 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steps with r = 1</a:t>
            </a:r>
          </a:p>
        </p:txBody>
      </p:sp>
    </p:spTree>
    <p:extLst>
      <p:ext uri="{BB962C8B-B14F-4D97-AF65-F5344CB8AC3E}">
        <p14:creationId xmlns:p14="http://schemas.microsoft.com/office/powerpoint/2010/main" val="35819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Calculation: 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110218"/>
          </a:xfrm>
        </p:spPr>
        <p:txBody>
          <a:bodyPr/>
          <a:lstStyle/>
          <a:p>
            <a:r>
              <a:rPr lang="en-US" dirty="0" smtClean="0"/>
              <a:t>Idea: most accurate target is entirely from experience, with no estimation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56735" y="3270808"/>
            <a:ext cx="6637866" cy="1973111"/>
            <a:chOff x="1656735" y="3640139"/>
            <a:chExt cx="6637866" cy="19731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735" y="3640139"/>
              <a:ext cx="6637866" cy="16037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56735" y="5243918"/>
              <a:ext cx="663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Basic Monte Carlo algorithm for calculating targets [7]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8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259898" y="433860"/>
            <a:ext cx="1944958" cy="1085898"/>
          </a:xfrm>
        </p:spPr>
        <p:txBody>
          <a:bodyPr>
            <a:normAutofit/>
          </a:bodyPr>
          <a:lstStyle/>
          <a:p>
            <a:r>
              <a:rPr lang="en-US" dirty="0" smtClean="0"/>
              <a:t>Episode of Pac-Man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78501" y="30841"/>
            <a:ext cx="9090174" cy="6808272"/>
            <a:chOff x="2678501" y="30841"/>
            <a:chExt cx="9090174" cy="68082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6010" y="564537"/>
              <a:ext cx="2677887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5611" y="2160054"/>
              <a:ext cx="2695575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5611" y="3755572"/>
              <a:ext cx="2703298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6534" y="5351089"/>
              <a:ext cx="2660073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8575" y="5351089"/>
              <a:ext cx="2736872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9726" y="3755572"/>
              <a:ext cx="2715016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56632" y="2160054"/>
              <a:ext cx="2721203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45481" y="564537"/>
              <a:ext cx="2746375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22289" y="563597"/>
              <a:ext cx="2746386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024" y="2160054"/>
              <a:ext cx="2645988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26710" y="3755572"/>
              <a:ext cx="2727436" cy="91440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 flipH="1">
              <a:off x="4063399" y="1478937"/>
              <a:ext cx="1555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8" idx="0"/>
            </p:cNvCxnSpPr>
            <p:nvPr/>
          </p:nvCxnSpPr>
          <p:spPr>
            <a:xfrm>
              <a:off x="4063399" y="3074454"/>
              <a:ext cx="3861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 flipH="1">
              <a:off x="4066571" y="4669972"/>
              <a:ext cx="689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0" idx="1"/>
            </p:cNvCxnSpPr>
            <p:nvPr/>
          </p:nvCxnSpPr>
          <p:spPr>
            <a:xfrm>
              <a:off x="5396607" y="5808289"/>
              <a:ext cx="451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0"/>
              <a:endCxn id="11" idx="2"/>
            </p:cNvCxnSpPr>
            <p:nvPr/>
          </p:nvCxnSpPr>
          <p:spPr>
            <a:xfrm flipV="1">
              <a:off x="7217011" y="4669972"/>
              <a:ext cx="223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12" idx="2"/>
            </p:cNvCxnSpPr>
            <p:nvPr/>
          </p:nvCxnSpPr>
          <p:spPr>
            <a:xfrm flipV="1">
              <a:off x="7217234" y="3074454"/>
              <a:ext cx="0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0"/>
              <a:endCxn id="13" idx="2"/>
            </p:cNvCxnSpPr>
            <p:nvPr/>
          </p:nvCxnSpPr>
          <p:spPr>
            <a:xfrm flipV="1">
              <a:off x="7217234" y="1478937"/>
              <a:ext cx="1435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3"/>
              <a:endCxn id="14" idx="1"/>
            </p:cNvCxnSpPr>
            <p:nvPr/>
          </p:nvCxnSpPr>
          <p:spPr>
            <a:xfrm flipV="1">
              <a:off x="8591856" y="1020797"/>
              <a:ext cx="430433" cy="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2"/>
              <a:endCxn id="15" idx="0"/>
            </p:cNvCxnSpPr>
            <p:nvPr/>
          </p:nvCxnSpPr>
          <p:spPr>
            <a:xfrm flipH="1">
              <a:off x="10394018" y="1477997"/>
              <a:ext cx="1464" cy="682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5" idx="2"/>
              <a:endCxn id="17" idx="0"/>
            </p:cNvCxnSpPr>
            <p:nvPr/>
          </p:nvCxnSpPr>
          <p:spPr>
            <a:xfrm flipH="1">
              <a:off x="10390428" y="3074454"/>
              <a:ext cx="3590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22725" y="1528217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a1 = down</a:t>
              </a:r>
            </a:p>
            <a:p>
              <a:pPr algn="ctr"/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1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89685" y="3126622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a2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r2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5611" y="264583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2034" y="1843307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8501" y="3463062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s2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2034" y="504576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s3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3041" y="504576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s4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34626" y="345012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s5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55144" y="1866113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s6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4330" y="248290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s7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240429" y="3415011"/>
              <a:ext cx="488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s10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336429" y="1820561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s9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363540" y="229949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s8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85523" y="4718142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a3 = up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r3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75641" y="625433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a4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r4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74539" y="4718141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a5 = down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r5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63532" y="3122624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a6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r6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74539" y="153040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a7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r7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97840" y="30841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a8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r8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82250" y="151975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a9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r9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147361" y="3129975"/>
              <a:ext cx="1122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a10 = up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r10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4084" y="2262733"/>
            <a:ext cx="2307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Rewards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point for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steps with 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steps with 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Monte Carlo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rewards</a:t>
            </a:r>
          </a:p>
        </p:txBody>
      </p:sp>
    </p:spTree>
    <p:extLst>
      <p:ext uri="{BB962C8B-B14F-4D97-AF65-F5344CB8AC3E}">
        <p14:creationId xmlns:p14="http://schemas.microsoft.com/office/powerpoint/2010/main" val="21194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</a:t>
            </a:r>
            <a:r>
              <a:rPr lang="en-US" dirty="0"/>
              <a:t>Values with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0313" y="2304481"/>
                <a:ext cx="512306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𝑅𝑒𝑤𝑎𝑟𝑑𝑠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≤5,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13" y="2304481"/>
                <a:ext cx="5123069" cy="369332"/>
              </a:xfrm>
              <a:prstGeom prst="rect">
                <a:avLst/>
              </a:prstGeom>
              <a:blipFill>
                <a:blip r:embed="rId2"/>
                <a:stretch>
                  <a:fillRect t="-119048" r="-9620" b="-182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2217" y="3867238"/>
                <a:ext cx="71969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𝑅𝑒𝑤𝑎𝑟𝑑𝑠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=5|1≤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≤6,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=4,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=3,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17" y="3867238"/>
                <a:ext cx="7196963" cy="369332"/>
              </a:xfrm>
              <a:prstGeom prst="rect">
                <a:avLst/>
              </a:prstGeom>
              <a:blipFill>
                <a:blip r:embed="rId3"/>
                <a:stretch>
                  <a:fillRect t="-119048" r="-6086" b="-182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0313" y="2673813"/>
            <a:ext cx="51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Immediate rewards for Pac-Man episode, calculated in first loop of algorithm.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2217" y="4236570"/>
            <a:ext cx="719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Targets at each time step for Pac-Man episode, calculated in second loop of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</a:t>
            </a:r>
            <a:r>
              <a:rPr lang="en-US" dirty="0"/>
              <a:t>Carlo </a:t>
            </a:r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Perfect accuracy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Infrequent target calculation</a:t>
            </a:r>
          </a:p>
          <a:p>
            <a:pPr lvl="2"/>
            <a:r>
              <a:rPr lang="en-US" dirty="0" smtClean="0"/>
              <a:t>Once per episode</a:t>
            </a:r>
          </a:p>
          <a:p>
            <a:pPr lvl="1"/>
            <a:r>
              <a:rPr lang="en-US" dirty="0" smtClean="0"/>
              <a:t>No accounting for intermediate steps</a:t>
            </a:r>
          </a:p>
          <a:p>
            <a:pPr lvl="2"/>
            <a:r>
              <a:rPr lang="en-US" dirty="0" smtClean="0"/>
              <a:t>Checkers ex: getting triple-jumped, but winning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Calculation: TD(0)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perfect accuracy isn’t necessary – use one step of experience and estimate the rest</a:t>
                </a:r>
              </a:p>
              <a:p>
                <a:r>
                  <a:rPr lang="en-US" dirty="0" smtClean="0"/>
                  <a:t> Algorithm</a:t>
                </a:r>
              </a:p>
              <a:p>
                <a:pPr lvl="1"/>
                <a:r>
                  <a:rPr lang="en-US" dirty="0" smtClean="0"/>
                  <a:t>Take an action </a:t>
                </a:r>
                <a:r>
                  <a:rPr lang="en-US" i="1" dirty="0"/>
                  <a:t>a</a:t>
                </a:r>
                <a:r>
                  <a:rPr lang="en-US" i="1" baseline="-25000" dirty="0" smtClean="0"/>
                  <a:t>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Observe immediate reward </a:t>
                </a:r>
                <a:r>
                  <a:rPr lang="en-US" i="1" dirty="0" smtClean="0"/>
                  <a:t>r</a:t>
                </a:r>
                <a:r>
                  <a:rPr lang="en-US" i="1" baseline="-25000" dirty="0" smtClean="0"/>
                  <a:t>t</a:t>
                </a:r>
              </a:p>
              <a:p>
                <a:pPr lvl="1"/>
                <a:r>
                  <a:rPr lang="en-US" dirty="0" smtClean="0"/>
                  <a:t>Add value function’s estimate at next step </a:t>
                </a:r>
                <a:r>
                  <a:rPr lang="en-US" i="1" dirty="0"/>
                  <a:t>t</a:t>
                </a:r>
                <a:r>
                  <a:rPr lang="en-US" dirty="0"/>
                  <a:t> + </a:t>
                </a:r>
                <a:r>
                  <a:rPr lang="en-US" dirty="0" smtClean="0"/>
                  <a:t>1</a:t>
                </a:r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Note: action-value function can be used too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259898" y="433860"/>
            <a:ext cx="1944958" cy="1085898"/>
          </a:xfrm>
        </p:spPr>
        <p:txBody>
          <a:bodyPr>
            <a:normAutofit/>
          </a:bodyPr>
          <a:lstStyle/>
          <a:p>
            <a:r>
              <a:rPr lang="en-US" dirty="0" smtClean="0"/>
              <a:t>Episode of Pac-Man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78501" y="30841"/>
            <a:ext cx="9090174" cy="6808272"/>
            <a:chOff x="2678501" y="30841"/>
            <a:chExt cx="9090174" cy="68082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6010" y="564537"/>
              <a:ext cx="2677887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5611" y="2160054"/>
              <a:ext cx="2695575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5611" y="3755572"/>
              <a:ext cx="2703298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6534" y="5351089"/>
              <a:ext cx="2660073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8575" y="5351089"/>
              <a:ext cx="2736872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9726" y="3755572"/>
              <a:ext cx="2715016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56632" y="2160054"/>
              <a:ext cx="2721203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45481" y="564537"/>
              <a:ext cx="2746375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22289" y="563597"/>
              <a:ext cx="2746386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024" y="2160054"/>
              <a:ext cx="2645988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26710" y="3755572"/>
              <a:ext cx="2727436" cy="91440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 flipH="1">
              <a:off x="4063399" y="1478937"/>
              <a:ext cx="1555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8" idx="0"/>
            </p:cNvCxnSpPr>
            <p:nvPr/>
          </p:nvCxnSpPr>
          <p:spPr>
            <a:xfrm>
              <a:off x="4063399" y="3074454"/>
              <a:ext cx="3861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 flipH="1">
              <a:off x="4066571" y="4669972"/>
              <a:ext cx="689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0" idx="1"/>
            </p:cNvCxnSpPr>
            <p:nvPr/>
          </p:nvCxnSpPr>
          <p:spPr>
            <a:xfrm>
              <a:off x="5396607" y="5808289"/>
              <a:ext cx="451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0"/>
              <a:endCxn id="11" idx="2"/>
            </p:cNvCxnSpPr>
            <p:nvPr/>
          </p:nvCxnSpPr>
          <p:spPr>
            <a:xfrm flipV="1">
              <a:off x="7217011" y="4669972"/>
              <a:ext cx="223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12" idx="2"/>
            </p:cNvCxnSpPr>
            <p:nvPr/>
          </p:nvCxnSpPr>
          <p:spPr>
            <a:xfrm flipV="1">
              <a:off x="7217234" y="3074454"/>
              <a:ext cx="0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0"/>
              <a:endCxn id="13" idx="2"/>
            </p:cNvCxnSpPr>
            <p:nvPr/>
          </p:nvCxnSpPr>
          <p:spPr>
            <a:xfrm flipV="1">
              <a:off x="7217234" y="1478937"/>
              <a:ext cx="1435" cy="68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3"/>
              <a:endCxn id="14" idx="1"/>
            </p:cNvCxnSpPr>
            <p:nvPr/>
          </p:nvCxnSpPr>
          <p:spPr>
            <a:xfrm flipV="1">
              <a:off x="8591856" y="1020797"/>
              <a:ext cx="430433" cy="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2"/>
              <a:endCxn id="15" idx="0"/>
            </p:cNvCxnSpPr>
            <p:nvPr/>
          </p:nvCxnSpPr>
          <p:spPr>
            <a:xfrm flipH="1">
              <a:off x="10394018" y="1477997"/>
              <a:ext cx="1464" cy="682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5" idx="2"/>
              <a:endCxn id="17" idx="0"/>
            </p:cNvCxnSpPr>
            <p:nvPr/>
          </p:nvCxnSpPr>
          <p:spPr>
            <a:xfrm flipH="1">
              <a:off x="10390428" y="3074454"/>
              <a:ext cx="3590" cy="68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22725" y="1528217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a1 = down</a:t>
              </a:r>
            </a:p>
            <a:p>
              <a:pPr algn="ctr"/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1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89685" y="3126622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a2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r2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5611" y="264583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2034" y="1843307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s1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8501" y="3463062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s2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2034" y="504576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s3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3041" y="504576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s4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34626" y="3450128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s5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55144" y="1866113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s6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4330" y="248290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s7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240429" y="3415011"/>
              <a:ext cx="488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s10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336429" y="1820561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s9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363540" y="229949"/>
              <a:ext cx="37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s8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85523" y="4718142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a3 = up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r3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75641" y="625433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a4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r4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74539" y="4718141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a5 = down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r5 = 0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63532" y="3122624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a6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r6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74539" y="153040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a7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r7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97840" y="30841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a8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r8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82250" y="1519758"/>
              <a:ext cx="111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a9 = right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r9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147361" y="3129975"/>
              <a:ext cx="1122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a10 = up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r10 = 1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4084" y="2262733"/>
            <a:ext cx="2307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Rewards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point for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steps with 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steps with 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TD(0)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 future</a:t>
            </a:r>
          </a:p>
        </p:txBody>
      </p:sp>
    </p:spTree>
    <p:extLst>
      <p:ext uri="{BB962C8B-B14F-4D97-AF65-F5344CB8AC3E}">
        <p14:creationId xmlns:p14="http://schemas.microsoft.com/office/powerpoint/2010/main" val="37108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Values with TD(0)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Assuming existing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&amp;5|1≤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≤7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&amp;3|8≤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≤9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&amp;1|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1 + 3 = 4</a:t>
                </a:r>
                <a:endParaRPr lang="en-US" dirty="0"/>
              </a:p>
              <a:p>
                <a:pPr lvl="1"/>
                <a:r>
                  <a:rPr lang="en-US" dirty="0" smtClean="0"/>
                  <a:t>Slightly off of Monte Carlo’s, which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Frequent target calculations</a:t>
            </a:r>
          </a:p>
          <a:p>
            <a:pPr lvl="2"/>
            <a:r>
              <a:rPr lang="en-US" dirty="0" smtClean="0"/>
              <a:t>Once per step</a:t>
            </a:r>
          </a:p>
          <a:p>
            <a:pPr lvl="1"/>
            <a:r>
              <a:rPr lang="en-US" dirty="0" smtClean="0"/>
              <a:t>Accounts for intermediate steps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Less accurate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59061" cy="3880773"/>
          </a:xfrm>
        </p:spPr>
        <p:txBody>
          <a:bodyPr/>
          <a:lstStyle/>
          <a:p>
            <a:r>
              <a:rPr lang="en-US" dirty="0" smtClean="0"/>
              <a:t>Technique used to achieve Artificial Intelligence by giving a machine human-like learning capabilities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2"/>
            <a:r>
              <a:rPr lang="en-US" dirty="0" smtClean="0"/>
              <a:t>Machine Learning</a:t>
            </a:r>
          </a:p>
          <a:p>
            <a:pPr lvl="3"/>
            <a:r>
              <a:rPr lang="en-US" dirty="0" smtClean="0"/>
              <a:t>Reinforcement Learning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46837" y="2163803"/>
            <a:ext cx="3227165" cy="3874343"/>
            <a:chOff x="4320165" y="2712169"/>
            <a:chExt cx="3227165" cy="3874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0165" y="2712169"/>
              <a:ext cx="3227165" cy="32280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20165" y="5940181"/>
              <a:ext cx="322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Scope of Reinforcement Learning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1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Calculation: TD(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l-GR" dirty="0"/>
              <a:t>λ</a:t>
            </a:r>
            <a:r>
              <a:rPr lang="en-US" dirty="0" smtClean="0"/>
              <a:t>) idea: combine the concepts of Monte Carlo and TD(0)</a:t>
            </a:r>
          </a:p>
          <a:p>
            <a:pPr lvl="1"/>
            <a:r>
              <a:rPr lang="en-US" dirty="0" smtClean="0"/>
              <a:t>E.g. take three steps, observe three rewards, estimate the rest</a:t>
            </a:r>
          </a:p>
          <a:p>
            <a:r>
              <a:rPr lang="en-US" dirty="0" smtClean="0"/>
              <a:t>Each step/estimate possibility has its own combination of benefits of accuracy</a:t>
            </a:r>
            <a:r>
              <a:rPr lang="en-US" dirty="0"/>
              <a:t> </a:t>
            </a:r>
            <a:r>
              <a:rPr lang="en-US" dirty="0" smtClean="0"/>
              <a:t>and efficiency</a:t>
            </a:r>
          </a:p>
          <a:p>
            <a:r>
              <a:rPr lang="en-US" dirty="0" smtClean="0"/>
              <a:t>TD(</a:t>
            </a:r>
            <a:r>
              <a:rPr lang="el-GR" dirty="0" smtClean="0"/>
              <a:t>λ</a:t>
            </a:r>
            <a:r>
              <a:rPr lang="en-US" dirty="0" smtClean="0"/>
              <a:t>) attempts to use the most advantageous combination</a:t>
            </a:r>
          </a:p>
          <a:p>
            <a:r>
              <a:rPr lang="en-US" dirty="0" smtClean="0"/>
              <a:t>Forward TD(</a:t>
            </a:r>
            <a:r>
              <a:rPr lang="el-GR" dirty="0" smtClean="0"/>
              <a:t>λ</a:t>
            </a:r>
            <a:r>
              <a:rPr lang="en-US" dirty="0" smtClean="0"/>
              <a:t>) vs Backward TD(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8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TD(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Calculate target for each step/estimate combination</a:t>
            </a:r>
          </a:p>
          <a:p>
            <a:pPr lvl="1"/>
            <a:r>
              <a:rPr lang="en-US" dirty="0" smtClean="0"/>
              <a:t>Weigh each target by </a:t>
            </a:r>
            <a:r>
              <a:rPr lang="el-GR" dirty="0" smtClean="0"/>
              <a:t>λ</a:t>
            </a:r>
            <a:endParaRPr lang="en-US" dirty="0" smtClean="0"/>
          </a:p>
          <a:p>
            <a:pPr lvl="2"/>
            <a:r>
              <a:rPr lang="en-US" dirty="0" smtClean="0"/>
              <a:t>Typically more weight on TD(0)-like targets</a:t>
            </a:r>
          </a:p>
          <a:p>
            <a:pPr lvl="1"/>
            <a:r>
              <a:rPr lang="en-US" dirty="0" smtClean="0"/>
              <a:t>Desired target = sum(weighted sub-targets)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32517" y="4494443"/>
            <a:ext cx="4686301" cy="1636158"/>
            <a:chOff x="2632518" y="4349477"/>
            <a:chExt cx="4686301" cy="1636158"/>
          </a:xfrm>
        </p:grpSpPr>
        <p:pic>
          <p:nvPicPr>
            <p:cNvPr id="1028" name="Picture 4" descr="https://webdocs.cs.ualberta.ca/~sutton/book/ebook/figtmp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18" y="4349477"/>
              <a:ext cx="468630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32518" y="5616303"/>
              <a:ext cx="468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Visualization of Forward TD(</a:t>
              </a:r>
              <a:r>
                <a:rPr lang="el-GR" dirty="0" smtClean="0"/>
                <a:t>λ</a:t>
              </a:r>
              <a:r>
                <a:rPr lang="en-US" dirty="0" smtClean="0"/>
                <a:t>) [7]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4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TD(</a:t>
            </a:r>
            <a:r>
              <a:rPr lang="el-GR" dirty="0" smtClean="0"/>
              <a:t>λ</a:t>
            </a:r>
            <a:r>
              <a:rPr lang="en-US" dirty="0" smtClean="0"/>
              <a:t>)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Accounts for intermediate steps</a:t>
            </a:r>
          </a:p>
          <a:p>
            <a:pPr lvl="1"/>
            <a:r>
              <a:rPr lang="en-US" dirty="0" smtClean="0"/>
              <a:t>Somewhat high accuracy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Infrequent target calculations</a:t>
            </a:r>
          </a:p>
          <a:p>
            <a:pPr lvl="1"/>
            <a:r>
              <a:rPr lang="en-US" dirty="0" smtClean="0"/>
              <a:t>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TD(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calculate a TD(</a:t>
            </a:r>
            <a:r>
              <a:rPr lang="el-GR" dirty="0" smtClean="0"/>
              <a:t>λ</a:t>
            </a:r>
            <a:r>
              <a:rPr lang="en-US" dirty="0" smtClean="0"/>
              <a:t>) target directly</a:t>
            </a:r>
          </a:p>
          <a:p>
            <a:r>
              <a:rPr lang="en-US" dirty="0" smtClean="0"/>
              <a:t>Uses a TD(0) target, but keeps an eligibility trace</a:t>
            </a:r>
          </a:p>
          <a:p>
            <a:r>
              <a:rPr lang="en-US" dirty="0" smtClean="0"/>
              <a:t>Eligibility trace determines how responsible each state is for the reward</a:t>
            </a:r>
          </a:p>
          <a:p>
            <a:pPr lvl="1"/>
            <a:r>
              <a:rPr lang="en-US" dirty="0" smtClean="0"/>
              <a:t>Array with a value for each state</a:t>
            </a:r>
          </a:p>
          <a:p>
            <a:pPr lvl="1"/>
            <a:r>
              <a:rPr lang="en-US" dirty="0" smtClean="0"/>
              <a:t>Incremented when a state is seen</a:t>
            </a:r>
          </a:p>
          <a:p>
            <a:pPr lvl="1"/>
            <a:r>
              <a:rPr lang="en-US" dirty="0" smtClean="0"/>
              <a:t>Decayed every time step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64749" y="3547955"/>
            <a:ext cx="4610100" cy="3047405"/>
            <a:chOff x="4663902" y="3917287"/>
            <a:chExt cx="4610100" cy="3047405"/>
          </a:xfrm>
        </p:grpSpPr>
        <p:pic>
          <p:nvPicPr>
            <p:cNvPr id="1026" name="Picture 2" descr="https://webdocs.cs.ualberta.ca/~sutton/book/ebook/figtmp4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902" y="3917287"/>
              <a:ext cx="4610100" cy="2124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663902" y="6041362"/>
              <a:ext cx="4610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Visualization of Backwards TD(</a:t>
              </a:r>
              <a:r>
                <a:rPr lang="el-GR" dirty="0" smtClean="0"/>
                <a:t>λ</a:t>
              </a:r>
              <a:r>
                <a:rPr lang="en-US" dirty="0" smtClean="0"/>
                <a:t>) [7]. </a:t>
              </a:r>
              <a:r>
                <a:rPr lang="en-US" dirty="0" smtClean="0">
                  <a:ea typeface="Cambria Math" panose="02040503050406030204" pitchFamily="18" charset="0"/>
                </a:rPr>
                <a:t>𝛿 is the error between TD(0) target and current value function estimates.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1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i="1" dirty="0" smtClean="0"/>
              <a:t>Learning</a:t>
            </a:r>
            <a:endParaRPr lang="en-US" i="1" dirty="0"/>
          </a:p>
          <a:p>
            <a:pPr lvl="1"/>
            <a:r>
              <a:rPr lang="en-US" dirty="0" smtClean="0"/>
              <a:t>Agent Goals</a:t>
            </a:r>
          </a:p>
          <a:p>
            <a:pPr lvl="1"/>
            <a:r>
              <a:rPr lang="en-US" dirty="0" smtClean="0"/>
              <a:t>Target Calculation</a:t>
            </a:r>
          </a:p>
          <a:p>
            <a:pPr lvl="1"/>
            <a:r>
              <a:rPr lang="en-US" i="1" dirty="0" smtClean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Learning: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of learning</a:t>
            </a:r>
          </a:p>
          <a:p>
            <a:r>
              <a:rPr lang="en-US" dirty="0" smtClean="0"/>
              <a:t>Differences in updating</a:t>
            </a:r>
          </a:p>
          <a:p>
            <a:pPr lvl="1"/>
            <a:r>
              <a:rPr lang="en-US" dirty="0" smtClean="0"/>
              <a:t>Updating an array</a:t>
            </a:r>
          </a:p>
          <a:p>
            <a:pPr lvl="1"/>
            <a:r>
              <a:rPr lang="en-US" dirty="0" smtClean="0"/>
              <a:t>Updating an approximation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76550"/>
            <a:ext cx="8596668" cy="3336262"/>
          </a:xfrm>
        </p:spPr>
        <p:txBody>
          <a:bodyPr/>
          <a:lstStyle/>
          <a:p>
            <a:r>
              <a:rPr lang="en-US" dirty="0" smtClean="0"/>
              <a:t>Updates action-value function</a:t>
            </a:r>
          </a:p>
          <a:p>
            <a:r>
              <a:rPr lang="en-US" dirty="0" smtClean="0"/>
              <a:t>Towards TD(0) target</a:t>
            </a:r>
          </a:p>
          <a:p>
            <a:r>
              <a:rPr lang="en-US" dirty="0" smtClean="0"/>
              <a:t>𝛾 discounts the value of future reward</a:t>
            </a:r>
          </a:p>
          <a:p>
            <a:pPr lvl="1"/>
            <a:r>
              <a:rPr lang="en-US" dirty="0" smtClean="0"/>
              <a:t>Future reward isn’t “for sure”</a:t>
            </a:r>
          </a:p>
          <a:p>
            <a:r>
              <a:rPr lang="el-GR" dirty="0" smtClean="0"/>
              <a:t>α</a:t>
            </a:r>
            <a:r>
              <a:rPr lang="en-US" dirty="0" smtClean="0"/>
              <a:t> determines how much of the target to consider</a:t>
            </a:r>
          </a:p>
          <a:p>
            <a:pPr lvl="1"/>
            <a:r>
              <a:rPr lang="en-US" dirty="0" smtClean="0"/>
              <a:t>Reduces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68983" y="1930400"/>
                <a:ext cx="481336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83" y="1930400"/>
                <a:ext cx="481336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20968" r="-8460" b="-187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68983" y="2299732"/>
            <a:ext cx="481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Updating an action-value function array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Updating a Function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8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Problem: all actions’ values affected on update</a:t>
                </a:r>
              </a:p>
              <a:p>
                <a:pPr lvl="1"/>
                <a:r>
                  <a:rPr lang="en-US" dirty="0" smtClean="0"/>
                  <a:t>Q(s, a,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Solution: gradient</a:t>
                </a:r>
              </a:p>
              <a:p>
                <a:pPr lvl="1"/>
                <a:r>
                  <a:rPr lang="en-US" dirty="0" smtClean="0"/>
                  <a:t>Vector of partial derivatives</a:t>
                </a:r>
              </a:p>
              <a:p>
                <a:pPr lvl="1"/>
                <a:r>
                  <a:rPr lang="en-US" dirty="0" smtClean="0"/>
                  <a:t>Points in direction of greatest positive slope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516041" y="2933267"/>
            <a:ext cx="3757961" cy="2137864"/>
            <a:chOff x="5516041" y="2933267"/>
            <a:chExt cx="3757961" cy="2137864"/>
          </a:xfrm>
        </p:grpSpPr>
        <p:grpSp>
          <p:nvGrpSpPr>
            <p:cNvPr id="8" name="Group 7"/>
            <p:cNvGrpSpPr/>
            <p:nvPr/>
          </p:nvGrpSpPr>
          <p:grpSpPr>
            <a:xfrm>
              <a:off x="5516041" y="2933267"/>
              <a:ext cx="3757961" cy="2137864"/>
              <a:chOff x="5348773" y="3000174"/>
              <a:chExt cx="3757961" cy="213786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6693" y="3000174"/>
                <a:ext cx="2703028" cy="173076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348773" y="4730939"/>
                    <a:ext cx="3757961" cy="407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Gradient of a function </a:t>
                    </a:r>
                    <a:r>
                      <a:rPr lang="en-US" i="1" dirty="0" smtClean="0"/>
                      <a:t>J</a:t>
                    </a:r>
                    <a:r>
                      <a:rPr lang="en-US" dirty="0" smtClean="0"/>
                      <a:t>(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oMath>
                    </a14:m>
                    <a:r>
                      <a:rPr lang="en-US" dirty="0" smtClean="0"/>
                      <a:t>) [8]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773" y="4730939"/>
                    <a:ext cx="3757961" cy="4070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/>
            <p:cNvCxnSpPr/>
            <p:nvPr/>
          </p:nvCxnSpPr>
          <p:spPr>
            <a:xfrm>
              <a:off x="6422834" y="3690650"/>
              <a:ext cx="121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0656" y="3589662"/>
              <a:ext cx="121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139630" y="3027801"/>
              <a:ext cx="121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139630" y="3997285"/>
              <a:ext cx="121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9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Gradient in Updating a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76334" cy="3880773"/>
              </a:xfrm>
            </p:spPr>
            <p:txBody>
              <a:bodyPr/>
              <a:lstStyle/>
              <a:p>
                <a:r>
                  <a:rPr lang="en-US" dirty="0" smtClean="0"/>
                  <a:t>Policy: approximation function returning probability of choosing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given </a:t>
                </a:r>
                <a:r>
                  <a:rPr lang="en-US" i="1" dirty="0" smtClean="0"/>
                  <a:t>s</a:t>
                </a:r>
                <a:endParaRPr lang="en-US" dirty="0" smtClean="0"/>
              </a:p>
              <a:p>
                <a:r>
                  <a:rPr lang="en-US" dirty="0" smtClean="0"/>
                  <a:t>Gradient: direction that most increases the likelihood of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being chosen given </a:t>
                </a:r>
                <a:r>
                  <a:rPr lang="en-US" i="1" dirty="0" smtClean="0"/>
                  <a:t>s</a:t>
                </a:r>
              </a:p>
              <a:p>
                <a:r>
                  <a:rPr lang="en-US" dirty="0" smtClean="0"/>
                  <a:t>Value function: determines how much to change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Bad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=&gt; change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opposite to gradient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76334" cy="3880773"/>
              </a:xfrm>
              <a:blipFill rotWithShape="0">
                <a:blip r:embed="rId2"/>
                <a:stretch>
                  <a:fillRect l="-24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055636" y="3287867"/>
            <a:ext cx="3218366" cy="813108"/>
            <a:chOff x="6163479" y="2883727"/>
            <a:chExt cx="3218366" cy="813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271322" y="2883727"/>
                  <a:ext cx="3002680" cy="4437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322" y="2883727"/>
                  <a:ext cx="3002680" cy="443776"/>
                </a:xfrm>
                <a:prstGeom prst="rect">
                  <a:avLst/>
                </a:prstGeom>
                <a:blipFill>
                  <a:blip r:embed="rId3"/>
                  <a:stretch>
                    <a:fillRect t="-130667" r="-20202" b="-20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163479" y="3327503"/>
              <a:ext cx="321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Assignment using gradient [8]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Agent Goals</a:t>
            </a:r>
          </a:p>
          <a:p>
            <a:pPr lvl="1"/>
            <a:r>
              <a:rPr lang="en-US" dirty="0" smtClean="0"/>
              <a:t>Target Calculation</a:t>
            </a:r>
          </a:p>
          <a:p>
            <a:pPr lvl="1"/>
            <a:r>
              <a:rPr lang="en-US" dirty="0" smtClean="0"/>
              <a:t>Updating</a:t>
            </a:r>
          </a:p>
          <a:p>
            <a:r>
              <a:rPr lang="en-US" b="1" i="1" dirty="0" smtClean="0"/>
              <a:t>Design Considerations</a:t>
            </a:r>
            <a:r>
              <a:rPr lang="en-US" i="1" dirty="0" smtClean="0"/>
              <a:t>: Qualities, Frameworks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44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</a:p>
          <a:p>
            <a:pPr lvl="1"/>
            <a:r>
              <a:rPr lang="en-US" dirty="0" smtClean="0"/>
              <a:t>Walking robot</a:t>
            </a:r>
          </a:p>
          <a:p>
            <a:pPr lvl="1"/>
            <a:r>
              <a:rPr lang="en-US" dirty="0" smtClean="0"/>
              <a:t>Blackjack</a:t>
            </a:r>
          </a:p>
          <a:p>
            <a:r>
              <a:rPr lang="en-US" dirty="0" smtClean="0"/>
              <a:t>Successful</a:t>
            </a:r>
          </a:p>
          <a:p>
            <a:pPr lvl="1"/>
            <a:r>
              <a:rPr lang="en-US" dirty="0" smtClean="0"/>
              <a:t>TD Gammon by Gerald Tesauro [1]</a:t>
            </a:r>
          </a:p>
          <a:p>
            <a:pPr lvl="1"/>
            <a:r>
              <a:rPr lang="en-US" dirty="0" smtClean="0"/>
              <a:t>AlphaGo by DeepMind [3]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16343" y="2160589"/>
            <a:ext cx="5368198" cy="3451721"/>
            <a:chOff x="5416343" y="2160589"/>
            <a:chExt cx="5368198" cy="34517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6343" y="2160589"/>
              <a:ext cx="5368198" cy="30368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16977" y="5242978"/>
              <a:ext cx="256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Game of Blackjack [4]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1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Software qualities</a:t>
            </a:r>
          </a:p>
          <a:p>
            <a:pPr lvl="1"/>
            <a:r>
              <a:rPr lang="en-US" dirty="0" smtClean="0"/>
              <a:t>Frameworks</a:t>
            </a:r>
          </a:p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Complicated software</a:t>
            </a:r>
          </a:p>
          <a:p>
            <a:pPr lvl="1"/>
            <a:r>
              <a:rPr lang="en-US" dirty="0" smtClean="0"/>
              <a:t>Research and Development currently has a major role</a:t>
            </a:r>
          </a:p>
        </p:txBody>
      </p:sp>
    </p:spTree>
    <p:extLst>
      <p:ext uri="{BB962C8B-B14F-4D97-AF65-F5344CB8AC3E}">
        <p14:creationId xmlns:p14="http://schemas.microsoft.com/office/powerpoint/2010/main" val="3707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Valued Software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Modifiability</a:t>
            </a:r>
          </a:p>
          <a:p>
            <a:pPr lvl="1"/>
            <a:r>
              <a:rPr lang="en-US" dirty="0" smtClean="0"/>
              <a:t>Frequent changes</a:t>
            </a:r>
          </a:p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Share findings</a:t>
            </a:r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Add to findings</a:t>
            </a:r>
          </a:p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Quicker training</a:t>
            </a:r>
            <a:endParaRPr lang="en-US" dirty="0"/>
          </a:p>
        </p:txBody>
      </p:sp>
      <p:pic>
        <p:nvPicPr>
          <p:cNvPr id="2050" name="Picture 2" descr="Image result for software qua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25" y="1930400"/>
            <a:ext cx="4225077" cy="38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8925" y="5739898"/>
            <a:ext cx="42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Dilbert comic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Hand-in-hand with reusability</a:t>
            </a:r>
          </a:p>
          <a:p>
            <a:r>
              <a:rPr lang="en-US" dirty="0" smtClean="0"/>
              <a:t>Framework – can provide operations, but specifically provides design</a:t>
            </a:r>
          </a:p>
          <a:p>
            <a:pPr lvl="1"/>
            <a:r>
              <a:rPr lang="en-US" dirty="0" smtClean="0"/>
              <a:t>Library provides operations</a:t>
            </a:r>
          </a:p>
          <a:p>
            <a:r>
              <a:rPr lang="en-US" dirty="0" smtClean="0"/>
              <a:t>Allows people with limited time &amp; knowledge to develop</a:t>
            </a:r>
          </a:p>
          <a:p>
            <a:pPr lvl="1"/>
            <a:r>
              <a:rPr lang="en-US" dirty="0" smtClean="0"/>
              <a:t>Import the framework and fill it ou</a:t>
            </a:r>
            <a:r>
              <a:rPr lang="en-US" dirty="0"/>
              <a:t>t</a:t>
            </a:r>
          </a:p>
        </p:txBody>
      </p:sp>
      <p:pic>
        <p:nvPicPr>
          <p:cNvPr id="1026" name="Picture 2" descr="Now this is what I'd call 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999" y="3813716"/>
            <a:ext cx="4250003" cy="24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9124" y="6249248"/>
            <a:ext cx="209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House skeleton [9]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 is an effective technique for creating Artificial Intelligence</a:t>
            </a:r>
          </a:p>
          <a:p>
            <a:r>
              <a:rPr lang="en-US" dirty="0" smtClean="0"/>
              <a:t>Grasping the fundamentals is important if you want to use it properly</a:t>
            </a:r>
          </a:p>
          <a:p>
            <a:r>
              <a:rPr lang="en-US" dirty="0" smtClean="0"/>
              <a:t>Remember the qualities if you want to contribute to the field</a:t>
            </a:r>
          </a:p>
        </p:txBody>
      </p:sp>
    </p:spTree>
    <p:extLst>
      <p:ext uri="{BB962C8B-B14F-4D97-AF65-F5344CB8AC3E}">
        <p14:creationId xmlns:p14="http://schemas.microsoft.com/office/powerpoint/2010/main" val="9440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Tesauro</a:t>
            </a:r>
            <a:r>
              <a:rPr lang="en-US" dirty="0"/>
              <a:t>, G. (1995). Temporal difference learning and TD-Gammon. Commun. ACM, 58-68. 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/>
              <a:t>Black, D. B. (2012, April 12). Why Software Quality Stinks. Retrieved March 03, 2017, from </a:t>
            </a:r>
            <a:r>
              <a:rPr lang="en-US" dirty="0">
                <a:hlinkClick r:id="rId2"/>
              </a:rPr>
              <a:t>http://www.blackliszt.com/software-quality/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Silver D, Huang A, Maddison CJ, </a:t>
            </a:r>
            <a:r>
              <a:rPr lang="en-US" dirty="0" err="1"/>
              <a:t>Guez</a:t>
            </a:r>
            <a:r>
              <a:rPr lang="en-US" dirty="0"/>
              <a:t> A, </a:t>
            </a:r>
            <a:r>
              <a:rPr lang="en-US" dirty="0" err="1"/>
              <a:t>Sifre</a:t>
            </a:r>
            <a:r>
              <a:rPr lang="en-US" dirty="0"/>
              <a:t> L, van den </a:t>
            </a:r>
            <a:r>
              <a:rPr lang="en-US" dirty="0" err="1"/>
              <a:t>Driessche</a:t>
            </a:r>
            <a:r>
              <a:rPr lang="en-US" dirty="0"/>
              <a:t> G, </a:t>
            </a:r>
            <a:r>
              <a:rPr lang="en-US" dirty="0" err="1"/>
              <a:t>Schrittwieser</a:t>
            </a:r>
            <a:r>
              <a:rPr lang="en-US" dirty="0"/>
              <a:t> J, </a:t>
            </a:r>
            <a:r>
              <a:rPr lang="en-US" dirty="0" err="1"/>
              <a:t>Antonoglou</a:t>
            </a:r>
            <a:r>
              <a:rPr lang="en-US" dirty="0"/>
              <a:t> I, </a:t>
            </a:r>
            <a:r>
              <a:rPr lang="en-US" dirty="0" err="1"/>
              <a:t>Panneershelvam</a:t>
            </a:r>
            <a:r>
              <a:rPr lang="en-US" dirty="0"/>
              <a:t> V, </a:t>
            </a:r>
            <a:r>
              <a:rPr lang="en-US" dirty="0" err="1"/>
              <a:t>Lanctot</a:t>
            </a:r>
            <a:r>
              <a:rPr lang="en-US" dirty="0"/>
              <a:t> M, </a:t>
            </a:r>
            <a:r>
              <a:rPr lang="en-US" dirty="0" err="1"/>
              <a:t>Dieleman</a:t>
            </a:r>
            <a:r>
              <a:rPr lang="en-US" dirty="0"/>
              <a:t> S, </a:t>
            </a:r>
            <a:r>
              <a:rPr lang="en-US" dirty="0" err="1"/>
              <a:t>Grewe</a:t>
            </a:r>
            <a:r>
              <a:rPr lang="en-US" dirty="0"/>
              <a:t> D, </a:t>
            </a:r>
            <a:r>
              <a:rPr lang="en-US" dirty="0" err="1"/>
              <a:t>Nham</a:t>
            </a:r>
            <a:r>
              <a:rPr lang="en-US" dirty="0"/>
              <a:t> J, </a:t>
            </a:r>
            <a:r>
              <a:rPr lang="en-US" dirty="0" err="1"/>
              <a:t>Kalchbrenner</a:t>
            </a:r>
            <a:r>
              <a:rPr lang="en-US" dirty="0"/>
              <a:t> </a:t>
            </a:r>
            <a:r>
              <a:rPr lang="en-US" dirty="0" smtClean="0"/>
              <a:t>N, </a:t>
            </a:r>
            <a:r>
              <a:rPr lang="en-US" dirty="0" err="1" smtClean="0"/>
              <a:t>Sutskever</a:t>
            </a:r>
            <a:r>
              <a:rPr lang="en-US" dirty="0" smtClean="0"/>
              <a:t> </a:t>
            </a:r>
            <a:r>
              <a:rPr lang="en-US" dirty="0"/>
              <a:t>I, </a:t>
            </a:r>
            <a:r>
              <a:rPr lang="en-US" dirty="0" err="1"/>
              <a:t>Lillicrap</a:t>
            </a:r>
            <a:r>
              <a:rPr lang="en-US" dirty="0"/>
              <a:t> T, Leach M, </a:t>
            </a:r>
            <a:r>
              <a:rPr lang="en-US" dirty="0" err="1"/>
              <a:t>Kavukcuoglu</a:t>
            </a:r>
            <a:r>
              <a:rPr lang="en-US" dirty="0"/>
              <a:t> K, Graepel T, Hassabis D (2016) Mastering the game of go with deep neural networks and tree search. Nature 529(7587):</a:t>
            </a:r>
            <a:r>
              <a:rPr lang="en-US" dirty="0" smtClean="0"/>
              <a:t>484–489</a:t>
            </a:r>
          </a:p>
          <a:p>
            <a:r>
              <a:rPr lang="en-US" dirty="0"/>
              <a:t>[4] How to Play Blackjack. (</a:t>
            </a:r>
            <a:r>
              <a:rPr lang="en-US" dirty="0" err="1"/>
              <a:t>n.d.</a:t>
            </a:r>
            <a:r>
              <a:rPr lang="en-US" dirty="0"/>
              <a:t>). Retrieved March 03, 2017, from </a:t>
            </a:r>
            <a:r>
              <a:rPr lang="en-US" dirty="0">
                <a:hlinkClick r:id="rId3"/>
              </a:rPr>
              <a:t>https://www.blackjackapprenticeship.com/resources/how-to-play-blackjack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[5] </a:t>
            </a:r>
            <a:r>
              <a:rPr lang="en-US" dirty="0"/>
              <a:t>Silver, D. (2015). Lecture </a:t>
            </a:r>
            <a:r>
              <a:rPr lang="en-US" dirty="0" smtClean="0"/>
              <a:t>1: Introduction to Reinforcement Learning </a:t>
            </a:r>
            <a:r>
              <a:rPr lang="en-US" dirty="0"/>
              <a:t>[Lecture notes]. Retrieved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www0.cs.ucl.ac.uk/staff/d.silver/web/Teaching_files/intro_RL.pdf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Silver, D. (2015). Lecture </a:t>
            </a:r>
            <a:r>
              <a:rPr lang="en-US" dirty="0" smtClean="0"/>
              <a:t>2: Markov Decision Processes </a:t>
            </a:r>
            <a:r>
              <a:rPr lang="en-US" dirty="0"/>
              <a:t>[Lecture notes]. Retrieved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www0.cs.ucl.ac.uk/staff/d.silver/web/Teaching_files/MDP.pdf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[7] </a:t>
            </a:r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(1998). Reinforcement Learning: An Introduction (1st ed.). Cambridge, MA: MIT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[8] </a:t>
            </a:r>
            <a:r>
              <a:rPr lang="en-US" dirty="0"/>
              <a:t>Silver, D. (2015). Lecture </a:t>
            </a:r>
            <a:r>
              <a:rPr lang="en-US" dirty="0" smtClean="0"/>
              <a:t>7: Policy Gradient [Lecture </a:t>
            </a:r>
            <a:r>
              <a:rPr lang="en-US" dirty="0"/>
              <a:t>notes]. Retrieved from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www0.cs.ucl.ac.uk/staff/d.silver/web/Teaching_files/pg.pdf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[9</a:t>
            </a:r>
            <a:r>
              <a:rPr lang="en-US" dirty="0"/>
              <a:t>] B. (2016, August 10). Do you want a framework or a solution? Retrieved March 03, 2017, from </a:t>
            </a:r>
            <a:r>
              <a:rPr lang="en-US" dirty="0">
                <a:hlinkClick r:id="rId5"/>
              </a:rPr>
              <a:t>http://www.ontestautomation.com/do-you-want-a-framework-or-a-solution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Agent Goals</a:t>
            </a:r>
          </a:p>
          <a:p>
            <a:pPr lvl="1"/>
            <a:r>
              <a:rPr lang="en-US" dirty="0" smtClean="0"/>
              <a:t>Target Calculation</a:t>
            </a:r>
          </a:p>
          <a:p>
            <a:pPr lvl="1"/>
            <a:r>
              <a:rPr lang="en-US" dirty="0" smtClean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96" y="1930400"/>
            <a:ext cx="3377580" cy="33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i="1" dirty="0" smtClean="0"/>
              <a:t>Modeling a Situation</a:t>
            </a:r>
            <a:r>
              <a:rPr lang="en-US" i="1" dirty="0" smtClean="0"/>
              <a:t>: Markov Decision Process</a:t>
            </a:r>
          </a:p>
          <a:p>
            <a:r>
              <a:rPr lang="en-US" b="1" dirty="0" smtClean="0"/>
              <a:t>Taking Action</a:t>
            </a:r>
            <a:r>
              <a:rPr lang="en-US" dirty="0" smtClean="0"/>
              <a:t>: Value Functions, Policies</a:t>
            </a:r>
          </a:p>
          <a:p>
            <a:r>
              <a:rPr lang="en-US" b="1" dirty="0"/>
              <a:t>Learning</a:t>
            </a:r>
            <a:endParaRPr lang="en-US" dirty="0"/>
          </a:p>
          <a:p>
            <a:pPr lvl="1"/>
            <a:r>
              <a:rPr lang="en-US" dirty="0"/>
              <a:t>Agent Goals</a:t>
            </a:r>
          </a:p>
          <a:p>
            <a:pPr lvl="1"/>
            <a:r>
              <a:rPr lang="en-US" dirty="0"/>
              <a:t>Target Calculation</a:t>
            </a:r>
          </a:p>
          <a:p>
            <a:pPr lvl="1"/>
            <a:r>
              <a:rPr lang="en-US" dirty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Situation: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75668" y="1398270"/>
            <a:ext cx="3691890" cy="4920090"/>
            <a:chOff x="5096445" y="1409700"/>
            <a:chExt cx="3691890" cy="4920090"/>
          </a:xfrm>
        </p:grpSpPr>
        <p:sp>
          <p:nvSpPr>
            <p:cNvPr id="9" name="TextBox 8"/>
            <p:cNvSpPr txBox="1"/>
            <p:nvPr/>
          </p:nvSpPr>
          <p:spPr>
            <a:xfrm>
              <a:off x="5096445" y="5406460"/>
              <a:ext cx="36918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Depiction showing basic interaction between agent and environment [5]</a:t>
              </a:r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7790" y="1409700"/>
              <a:ext cx="3529200" cy="398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8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Situation: Markov Decision Process (MDP)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66166" cy="3880773"/>
          </a:xfrm>
        </p:spPr>
        <p:txBody>
          <a:bodyPr/>
          <a:lstStyle/>
          <a:p>
            <a:r>
              <a:rPr lang="en-US" dirty="0" smtClean="0"/>
              <a:t>MDP</a:t>
            </a:r>
          </a:p>
          <a:p>
            <a:pPr lvl="1"/>
            <a:r>
              <a:rPr lang="en-US" dirty="0" smtClean="0"/>
              <a:t>State space</a:t>
            </a:r>
          </a:p>
          <a:p>
            <a:pPr lvl="1"/>
            <a:r>
              <a:rPr lang="en-US" dirty="0" smtClean="0"/>
              <a:t>Action space</a:t>
            </a:r>
          </a:p>
          <a:p>
            <a:pPr lvl="1"/>
            <a:r>
              <a:rPr lang="en-US" dirty="0" smtClean="0"/>
              <a:t>State transition rules</a:t>
            </a:r>
          </a:p>
          <a:p>
            <a:pPr lvl="1"/>
            <a:r>
              <a:rPr lang="en-US" dirty="0" smtClean="0"/>
              <a:t>Reward rules</a:t>
            </a:r>
          </a:p>
          <a:p>
            <a:r>
              <a:rPr lang="en-US" dirty="0" smtClean="0"/>
              <a:t>Episode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638800" y="1509223"/>
            <a:ext cx="5162550" cy="4613544"/>
            <a:chOff x="5638800" y="1509223"/>
            <a:chExt cx="5162550" cy="46135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8800" y="1509223"/>
              <a:ext cx="5162550" cy="42442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085" y="5753435"/>
              <a:ext cx="4411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Diagram of an MDP for Taking Classes [6]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4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5109647"/>
            <a:ext cx="8596667" cy="566738"/>
          </a:xfrm>
        </p:spPr>
        <p:txBody>
          <a:bodyPr/>
          <a:lstStyle/>
          <a:p>
            <a:r>
              <a:rPr lang="en-US" dirty="0" smtClean="0"/>
              <a:t>An Episode of an MDP for Chess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1" y="5776784"/>
            <a:ext cx="8596667" cy="674024"/>
          </a:xfrm>
        </p:spPr>
        <p:txBody>
          <a:bodyPr/>
          <a:lstStyle/>
          <a:p>
            <a:r>
              <a:rPr lang="en-US" dirty="0" smtClean="0"/>
              <a:t>Shows the states, actions, and rewards of the episode. The episode, mathematically, would look like { s0, a1, r1, s1, a2, r2, s2 }.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45" y="484534"/>
            <a:ext cx="1691640" cy="1691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56" y="3053030"/>
            <a:ext cx="1672999" cy="1691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183" y="3053030"/>
            <a:ext cx="1686967" cy="169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83" y="484534"/>
            <a:ext cx="1691640" cy="1691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310" y="484534"/>
            <a:ext cx="1696339" cy="169164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947556" y="2176174"/>
            <a:ext cx="2109" cy="87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784055" y="3898850"/>
            <a:ext cx="1348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8" idx="2"/>
          </p:cNvCxnSpPr>
          <p:nvPr/>
        </p:nvCxnSpPr>
        <p:spPr>
          <a:xfrm flipV="1">
            <a:off x="4975667" y="2176174"/>
            <a:ext cx="2336" cy="87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5823823" y="1330354"/>
            <a:ext cx="132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7296" y="2429762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1 = g4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42988" y="139238"/>
            <a:ext cx="4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71097" y="4839587"/>
            <a:ext cx="4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5180" y="133756"/>
            <a:ext cx="4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63298" y="2429762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/>
              <a:t>2</a:t>
            </a:r>
            <a:r>
              <a:rPr lang="en-US" dirty="0" smtClean="0"/>
              <a:t> = f4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35617" y="3429119"/>
            <a:ext cx="8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1 =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6262" y="891752"/>
            <a:ext cx="94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: Definition and Scope</a:t>
            </a:r>
          </a:p>
          <a:p>
            <a:r>
              <a:rPr lang="en-US" b="1" dirty="0" smtClean="0"/>
              <a:t>Modeling a Situation</a:t>
            </a:r>
            <a:r>
              <a:rPr lang="en-US" dirty="0" smtClean="0"/>
              <a:t>: Markov Decision Process</a:t>
            </a:r>
          </a:p>
          <a:p>
            <a:r>
              <a:rPr lang="en-US" b="1" i="1" dirty="0" smtClean="0"/>
              <a:t>Taking Action</a:t>
            </a:r>
            <a:r>
              <a:rPr lang="en-US" i="1" dirty="0" smtClean="0"/>
              <a:t>: Value Functions, Policies</a:t>
            </a:r>
          </a:p>
          <a:p>
            <a:r>
              <a:rPr lang="en-US" b="1" dirty="0"/>
              <a:t>Learning</a:t>
            </a:r>
            <a:endParaRPr lang="en-US" dirty="0"/>
          </a:p>
          <a:p>
            <a:pPr lvl="1"/>
            <a:r>
              <a:rPr lang="en-US" dirty="0"/>
              <a:t>Agent Goals</a:t>
            </a:r>
          </a:p>
          <a:p>
            <a:pPr lvl="1"/>
            <a:r>
              <a:rPr lang="en-US" dirty="0"/>
              <a:t>Target Calculation</a:t>
            </a:r>
          </a:p>
          <a:p>
            <a:pPr lvl="1"/>
            <a:r>
              <a:rPr lang="en-US" dirty="0"/>
              <a:t>Updating</a:t>
            </a:r>
          </a:p>
          <a:p>
            <a:r>
              <a:rPr lang="en-US" b="1" dirty="0" smtClean="0"/>
              <a:t>Design Considerations</a:t>
            </a:r>
            <a:r>
              <a:rPr lang="en-US" dirty="0" smtClean="0"/>
              <a:t>: Qualities,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6145</TotalTime>
  <Words>1972</Words>
  <Application>Microsoft Office PowerPoint</Application>
  <PresentationFormat>Widescreen</PresentationFormat>
  <Paragraphs>425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Trebuchet MS</vt:lpstr>
      <vt:lpstr>Wingdings 3</vt:lpstr>
      <vt:lpstr>Facet</vt:lpstr>
      <vt:lpstr>The Fundamentals of Reinforcement Learning </vt:lpstr>
      <vt:lpstr>Outline</vt:lpstr>
      <vt:lpstr>What is Reinforcement Learning?</vt:lpstr>
      <vt:lpstr>Examples of Reinforcement Learning</vt:lpstr>
      <vt:lpstr>Outline</vt:lpstr>
      <vt:lpstr>Modeling a Situation: Terminology</vt:lpstr>
      <vt:lpstr>Modeling a Situation: Markov Decision Process (MDP)</vt:lpstr>
      <vt:lpstr>An Episode of an MDP for Chess</vt:lpstr>
      <vt:lpstr>Outline</vt:lpstr>
      <vt:lpstr>Taking Action: Value Functions</vt:lpstr>
      <vt:lpstr>Visual Representation of a True State-Value Function [5]</vt:lpstr>
      <vt:lpstr>Taking Action: Policies</vt:lpstr>
      <vt:lpstr>Visual Representation of an Optimal Policy [5]</vt:lpstr>
      <vt:lpstr>Outline</vt:lpstr>
      <vt:lpstr>Learning: Agent Goals</vt:lpstr>
      <vt:lpstr>Value-Based Learning</vt:lpstr>
      <vt:lpstr>Policy-Based Learning</vt:lpstr>
      <vt:lpstr>Actor-Critic Learning</vt:lpstr>
      <vt:lpstr>Outline</vt:lpstr>
      <vt:lpstr>Learning: Target Calculation</vt:lpstr>
      <vt:lpstr>Episode of Pac-Man</vt:lpstr>
      <vt:lpstr>Target Calculation: Monte Carlo Method</vt:lpstr>
      <vt:lpstr>Episode of Pac-Man</vt:lpstr>
      <vt:lpstr>Calculated Values with Monte Carlo</vt:lpstr>
      <vt:lpstr>Monte Carlo Pros/Cons</vt:lpstr>
      <vt:lpstr>Target Calculation: TD(0) Method</vt:lpstr>
      <vt:lpstr>Episode of Pac-Man</vt:lpstr>
      <vt:lpstr>Calculated Values with TD(0)</vt:lpstr>
      <vt:lpstr>TD(0) Pros/Cons</vt:lpstr>
      <vt:lpstr>Target Calculation: TD(λ)</vt:lpstr>
      <vt:lpstr>Forward TD(λ)</vt:lpstr>
      <vt:lpstr>Forward TD(λ) Pros/Cons</vt:lpstr>
      <vt:lpstr>Backwards TD(λ)</vt:lpstr>
      <vt:lpstr>Outline</vt:lpstr>
      <vt:lpstr>Learning: Updating</vt:lpstr>
      <vt:lpstr>Updating an Array</vt:lpstr>
      <vt:lpstr>Updating a Function of θ ⃗</vt:lpstr>
      <vt:lpstr>Using Gradient in Updating a Policy</vt:lpstr>
      <vt:lpstr>Outline</vt:lpstr>
      <vt:lpstr>Design Considerations</vt:lpstr>
      <vt:lpstr>Valued Software Qualities</vt:lpstr>
      <vt:lpstr>Frameworks</vt:lpstr>
      <vt:lpstr>Conclusion</vt:lpstr>
      <vt:lpstr>References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J Keyser</dc:creator>
  <cp:lastModifiedBy>Joel J Keyser</cp:lastModifiedBy>
  <cp:revision>105</cp:revision>
  <dcterms:created xsi:type="dcterms:W3CDTF">2017-02-25T02:55:00Z</dcterms:created>
  <dcterms:modified xsi:type="dcterms:W3CDTF">2017-03-06T05:32:54Z</dcterms:modified>
</cp:coreProperties>
</file>