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96" r:id="rId3"/>
    <p:sldId id="294" r:id="rId4"/>
    <p:sldId id="292" r:id="rId5"/>
    <p:sldId id="257" r:id="rId6"/>
    <p:sldId id="258" r:id="rId7"/>
    <p:sldId id="261" r:id="rId8"/>
    <p:sldId id="262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64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1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42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90D281-0701-4516-8DB6-C161A517E53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0DCD2A-F21C-4C75-910E-6DB2BEF1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9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50avudqHf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9549555" cy="1828801"/>
          </a:xfrm>
        </p:spPr>
        <p:txBody>
          <a:bodyPr/>
          <a:lstStyle/>
          <a:p>
            <a:r>
              <a:rPr lang="en-US" dirty="0" smtClean="0"/>
              <a:t>Software Development </a:t>
            </a:r>
            <a:br>
              <a:rPr lang="en-US" dirty="0" smtClean="0"/>
            </a:br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Kieler</a:t>
            </a:r>
          </a:p>
          <a:p>
            <a:r>
              <a:rPr lang="en-US" dirty="0" smtClean="0"/>
              <a:t>Joel Keyser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a </a:t>
            </a:r>
            <a:r>
              <a:rPr lang="en-US" dirty="0" smtClean="0"/>
              <a:t>Minefield: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6000" dirty="0" smtClean="0"/>
              <a:t>“We need to think of a demo plan that avoids as many bugs as possible.”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8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Cut-And-Paste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dirty="0" smtClean="0"/>
              <a:t>Code that is taken from another source and slightly modified for a similar purpose, without a full understanding of how the code works.</a:t>
            </a:r>
          </a:p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“This code will probably work here. Let’s find out.” “Sweet it works let’s use it.”</a:t>
            </a:r>
          </a:p>
          <a:p>
            <a:pPr lvl="1"/>
            <a:r>
              <a:rPr lang="en-US" dirty="0" smtClean="0"/>
              <a:t> “Hey Kieler, do you know how to do this?” “Nope. To </a:t>
            </a:r>
            <a:r>
              <a:rPr lang="en-US" dirty="0" err="1" smtClean="0"/>
              <a:t>StackOverflow</a:t>
            </a:r>
            <a:r>
              <a:rPr lang="en-US" dirty="0"/>
              <a:t>!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Causes</a:t>
            </a:r>
          </a:p>
          <a:p>
            <a:pPr lvl="1"/>
            <a:r>
              <a:rPr lang="en-US" dirty="0" smtClean="0"/>
              <a:t>Programmers are unfamiliar with new technology or tools</a:t>
            </a:r>
          </a:p>
          <a:p>
            <a:pPr lvl="1"/>
            <a:r>
              <a:rPr lang="en-US" dirty="0" smtClean="0"/>
              <a:t>Emphasis on short-term payoff more than long-term investment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Document the taken code and try to make it reusable</a:t>
            </a:r>
          </a:p>
          <a:p>
            <a:pPr lvl="1"/>
            <a:r>
              <a:rPr lang="en-US" dirty="0" smtClean="0"/>
              <a:t>Emphasize reusability</a:t>
            </a:r>
          </a:p>
        </p:txBody>
      </p:sp>
    </p:spTree>
    <p:extLst>
      <p:ext uri="{BB962C8B-B14F-4D97-AF65-F5344CB8AC3E}">
        <p14:creationId xmlns:p14="http://schemas.microsoft.com/office/powerpoint/2010/main" val="2441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831"/>
            <a:ext cx="10353762" cy="970450"/>
          </a:xfrm>
        </p:spPr>
        <p:txBody>
          <a:bodyPr/>
          <a:lstStyle/>
          <a:p>
            <a:r>
              <a:rPr lang="en-US" dirty="0" smtClean="0"/>
              <a:t>Cut-And-Paste Programming: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081"/>
            <a:ext cx="5615689" cy="5931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89" y="766081"/>
            <a:ext cx="6284586" cy="5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/>
              <a:t>b</a:t>
            </a:r>
            <a:r>
              <a:rPr lang="en-US" dirty="0" smtClean="0"/>
              <a:t>y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 smtClean="0"/>
              <a:t>Code that is written because an exception occurred.</a:t>
            </a:r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/>
              <a:t>“Just throw a try-catch around it.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 “This is the 10</a:t>
            </a:r>
            <a:r>
              <a:rPr lang="en-US" baseline="30000" dirty="0" smtClean="0"/>
              <a:t>th</a:t>
            </a:r>
            <a:r>
              <a:rPr lang="en-US" dirty="0" smtClean="0"/>
              <a:t> exception I’ve made a fix for in this block of code.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Lack of identifying possible problems before running code</a:t>
            </a:r>
          </a:p>
          <a:p>
            <a:pPr lvl="1"/>
            <a:r>
              <a:rPr lang="en-US" dirty="0" smtClean="0"/>
              <a:t>Poor requirements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Brainstorm potential issues before writing code</a:t>
            </a:r>
          </a:p>
        </p:txBody>
      </p:sp>
    </p:spTree>
    <p:extLst>
      <p:ext uri="{BB962C8B-B14F-4D97-AF65-F5344CB8AC3E}">
        <p14:creationId xmlns:p14="http://schemas.microsoft.com/office/powerpoint/2010/main" val="2635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by </a:t>
            </a:r>
            <a:r>
              <a:rPr lang="en-US" dirty="0" smtClean="0"/>
              <a:t>Exception: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39" y="1664087"/>
            <a:ext cx="9404123" cy="46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 smtClean="0"/>
              <a:t>Not displaying enough information about an error to the user.</a:t>
            </a:r>
            <a:endParaRPr lang="en-US" dirty="0"/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/>
              <a:t>“I like how this message says nothing about the actual error at all!”</a:t>
            </a:r>
          </a:p>
          <a:p>
            <a:pPr lvl="1"/>
            <a:r>
              <a:rPr lang="en-US" dirty="0" smtClean="0"/>
              <a:t>try {…} catch (Exception) {}</a:t>
            </a:r>
            <a:endParaRPr lang="en-US" dirty="0"/>
          </a:p>
          <a:p>
            <a:r>
              <a:rPr lang="en-US" dirty="0"/>
              <a:t>Causes</a:t>
            </a:r>
          </a:p>
          <a:p>
            <a:pPr lvl="1"/>
            <a:r>
              <a:rPr lang="en-US" dirty="0" smtClean="0"/>
              <a:t>Lazy error handling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Take time to provide a proper error message</a:t>
            </a:r>
          </a:p>
          <a:p>
            <a:pPr lvl="1"/>
            <a:r>
              <a:rPr lang="en-US" dirty="0" smtClean="0"/>
              <a:t>Log the stack trace for developer 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</a:t>
            </a:r>
            <a:r>
              <a:rPr lang="en-US" dirty="0" smtClean="0"/>
              <a:t>Hiding: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97" y="1822187"/>
            <a:ext cx="9684807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 smtClean="0"/>
              <a:t>Using the same code in multiple places.</a:t>
            </a:r>
            <a:endParaRPr lang="en-US" dirty="0"/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/>
              <a:t>“I feel like I’ve seen this before…”</a:t>
            </a:r>
          </a:p>
          <a:p>
            <a:pPr lvl="1"/>
            <a:r>
              <a:rPr lang="en-US" dirty="0" smtClean="0"/>
              <a:t>Furiously tapping Ctrl + C &amp; Ctrl + V</a:t>
            </a:r>
            <a:endParaRPr lang="en-US" dirty="0"/>
          </a:p>
          <a:p>
            <a:r>
              <a:rPr lang="en-US" dirty="0"/>
              <a:t>Causes</a:t>
            </a:r>
          </a:p>
          <a:p>
            <a:pPr lvl="1"/>
            <a:r>
              <a:rPr lang="en-US" dirty="0" smtClean="0"/>
              <a:t>Lack of knowledge of a better solution</a:t>
            </a:r>
          </a:p>
          <a:p>
            <a:pPr lvl="1"/>
            <a:r>
              <a:rPr lang="en-US" dirty="0" smtClean="0"/>
              <a:t>Haste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Emphasize making code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15" y="863930"/>
            <a:ext cx="2541320" cy="5130140"/>
          </a:xfrm>
        </p:spPr>
        <p:txBody>
          <a:bodyPr/>
          <a:lstStyle/>
          <a:p>
            <a:r>
              <a:rPr lang="en-US" dirty="0" smtClean="0"/>
              <a:t>Repeating Yourself: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313" y="234059"/>
            <a:ext cx="6687857" cy="63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 smtClean="0"/>
              <a:t>Using the same code in multiple places.</a:t>
            </a:r>
            <a:endParaRPr lang="en-US" dirty="0"/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/>
              <a:t>“I feel like I’ve seen this before…”</a:t>
            </a:r>
          </a:p>
          <a:p>
            <a:pPr lvl="1"/>
            <a:r>
              <a:rPr lang="en-US" dirty="0" smtClean="0"/>
              <a:t>Furiously tapping Ctrl + C &amp; Ctrl + V</a:t>
            </a:r>
            <a:endParaRPr lang="en-US" dirty="0"/>
          </a:p>
          <a:p>
            <a:r>
              <a:rPr lang="en-US" dirty="0"/>
              <a:t>Causes</a:t>
            </a:r>
          </a:p>
          <a:p>
            <a:pPr lvl="1"/>
            <a:r>
              <a:rPr lang="en-US" dirty="0" smtClean="0"/>
              <a:t>Lack of knowledge of a better solution</a:t>
            </a:r>
          </a:p>
          <a:p>
            <a:pPr lvl="1"/>
            <a:r>
              <a:rPr lang="en-US" dirty="0" smtClean="0"/>
              <a:t>Haste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Emphasize making code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Anti-Pattern?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anti-pattern is a development pattern that looks like a good idea, but backfires when applied</a:t>
            </a:r>
          </a:p>
          <a:p>
            <a:r>
              <a:rPr lang="en-US" dirty="0" smtClean="0"/>
              <a:t>Very common in all levels of programming experience</a:t>
            </a:r>
          </a:p>
          <a:p>
            <a:pPr lvl="1"/>
            <a:r>
              <a:rPr lang="en-US" dirty="0" smtClean="0"/>
              <a:t>Haste is a large cause – pushes for speedy development often leads to poor development</a:t>
            </a:r>
          </a:p>
          <a:p>
            <a:r>
              <a:rPr lang="en-US" dirty="0" smtClean="0"/>
              <a:t>Often solves the problem, but in a way that</a:t>
            </a:r>
          </a:p>
          <a:p>
            <a:pPr lvl="1"/>
            <a:r>
              <a:rPr lang="en-US" dirty="0" smtClean="0"/>
              <a:t>The maintainability decreases</a:t>
            </a:r>
          </a:p>
          <a:p>
            <a:pPr lvl="1"/>
            <a:r>
              <a:rPr lang="en-US" dirty="0" smtClean="0"/>
              <a:t>The solution is less efficient</a:t>
            </a:r>
          </a:p>
          <a:p>
            <a:pPr lvl="1"/>
            <a:r>
              <a:rPr lang="en-US" dirty="0" smtClean="0"/>
              <a:t>The solution took way more time than it should have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76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1529"/>
            <a:ext cx="10353762" cy="791773"/>
          </a:xfrm>
        </p:spPr>
        <p:txBody>
          <a:bodyPr/>
          <a:lstStyle/>
          <a:p>
            <a:r>
              <a:rPr lang="en-US" dirty="0" smtClean="0"/>
              <a:t>Premature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851338"/>
            <a:ext cx="10447750" cy="5996151"/>
          </a:xfrm>
        </p:spPr>
        <p:txBody>
          <a:bodyPr>
            <a:normAutofit fontScale="77500" lnSpcReduction="20000"/>
          </a:bodyPr>
          <a:lstStyle/>
          <a:p>
            <a:pPr marL="36900" indent="0" algn="ctr">
              <a:buNone/>
            </a:pPr>
            <a:r>
              <a:rPr lang="en-US" dirty="0" smtClean="0">
                <a:effectLst/>
              </a:rPr>
              <a:t>Working towards an optimal algorithm instead of an acceptable algorithm, where finding the optimal algorithm will take a significantly longer amount of time.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1900" dirty="0" smtClean="0">
                <a:effectLst/>
              </a:rPr>
              <a:t>"We should forget about small efficiencies, say about 97% of the time: premature optimization is the root of all evil. Yet we should not pass up our opportunities in that critical 3%“</a:t>
            </a:r>
          </a:p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“I think we could make this faster…”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 smtClean="0"/>
          </a:p>
          <a:p>
            <a:pPr marL="450000" lvl="1" indent="0">
              <a:buNone/>
            </a:pPr>
            <a:endParaRPr lang="en-US" dirty="0" smtClean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r>
              <a:rPr lang="en-US" dirty="0" smtClean="0"/>
              <a:t>	      “…maybe not.”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“I can’t read the code I just wrote, but hey, it saved us 25ms</a:t>
            </a:r>
            <a:r>
              <a:rPr lang="en-US" dirty="0" smtClean="0"/>
              <a:t>!”</a:t>
            </a:r>
            <a:endParaRPr lang="en-US" dirty="0"/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Confusing priorities</a:t>
            </a:r>
            <a:endParaRPr lang="en-US" dirty="0"/>
          </a:p>
          <a:p>
            <a:pPr lvl="1"/>
            <a:r>
              <a:rPr lang="en-US" dirty="0" smtClean="0"/>
              <a:t>Code performance pride </a:t>
            </a:r>
          </a:p>
          <a:p>
            <a:pPr lvl="2"/>
            <a:r>
              <a:rPr lang="en-US" dirty="0" smtClean="0"/>
              <a:t>you’re often taught the “fastest” way to do everything so you always try to find the fastest code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Worry about performance when it becomes an issue to the user</a:t>
            </a:r>
          </a:p>
          <a:p>
            <a:pPr lvl="1"/>
            <a:r>
              <a:rPr lang="en-US" dirty="0" smtClean="0"/>
              <a:t>Prioritize readability over miniscule efficiency improvements</a:t>
            </a:r>
            <a:endParaRPr lang="en-US" dirty="0"/>
          </a:p>
          <a:p>
            <a:pPr marL="36900" indent="0" algn="ctr">
              <a:buNone/>
            </a:pPr>
            <a:endParaRPr lang="en-US" dirty="0"/>
          </a:p>
        </p:txBody>
      </p:sp>
      <p:pic>
        <p:nvPicPr>
          <p:cNvPr id="1026" name="Picture 2" descr="Image result for spongebob 5 days la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33" y="2501466"/>
            <a:ext cx="1513489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1132" y="5730766"/>
            <a:ext cx="310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Get the code working.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the code is correct.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it fast.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9665049" y="5797287"/>
            <a:ext cx="273270" cy="87235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by 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algn="ctr">
              <a:buNone/>
            </a:pPr>
            <a:r>
              <a:rPr lang="en-US" dirty="0" smtClean="0"/>
              <a:t>Iteratively making small changes until it [magically] works.</a:t>
            </a:r>
            <a:endParaRPr lang="en-US" dirty="0"/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/>
              <a:t>“What if I do this? Nope. Okay, what if I do this? </a:t>
            </a:r>
          </a:p>
          <a:p>
            <a:pPr marL="4500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Not sure why that works, but it does.”</a:t>
            </a:r>
            <a:endParaRPr lang="en-US" dirty="0"/>
          </a:p>
          <a:p>
            <a:r>
              <a:rPr lang="en-US" dirty="0" smtClean="0"/>
              <a:t>Causes</a:t>
            </a:r>
            <a:endParaRPr lang="en-US" dirty="0"/>
          </a:p>
          <a:p>
            <a:pPr lvl="1"/>
            <a:r>
              <a:rPr lang="en-US" dirty="0" smtClean="0"/>
              <a:t>Lack of planning</a:t>
            </a:r>
          </a:p>
          <a:p>
            <a:pPr lvl="1"/>
            <a:r>
              <a:rPr lang="en-US" dirty="0" smtClean="0"/>
              <a:t>Inexperience with features of a language</a:t>
            </a:r>
            <a:endParaRPr lang="en-US" dirty="0"/>
          </a:p>
          <a:p>
            <a:pPr lvl="1"/>
            <a:r>
              <a:rPr lang="en-US" dirty="0"/>
              <a:t>Haste</a:t>
            </a:r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Take time to design</a:t>
            </a:r>
          </a:p>
          <a:p>
            <a:pPr lvl="1"/>
            <a:r>
              <a:rPr lang="en-US" dirty="0" smtClean="0"/>
              <a:t>Try to understand what’s going wrong instead of</a:t>
            </a:r>
          </a:p>
          <a:p>
            <a:pPr marL="4500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trying random solutions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I don't know why this works cod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9" y="2300139"/>
            <a:ext cx="2846877" cy="43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Golden Hammer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dirty="0" smtClean="0"/>
              <a:t>Using </a:t>
            </a:r>
            <a:r>
              <a:rPr lang="en-US" dirty="0"/>
              <a:t>a data </a:t>
            </a:r>
            <a:r>
              <a:rPr lang="en-US" dirty="0" smtClean="0"/>
              <a:t>structure/design pattern/tool </a:t>
            </a:r>
            <a:r>
              <a:rPr lang="en-US" dirty="0"/>
              <a:t>in a situation solely because you have the most knowledge of it, rather than using a more appropriate </a:t>
            </a:r>
            <a:r>
              <a:rPr lang="en-US" dirty="0" smtClean="0"/>
              <a:t>one</a:t>
            </a:r>
            <a:r>
              <a:rPr lang="en-US" dirty="0"/>
              <a:t>.</a:t>
            </a:r>
          </a:p>
          <a:p>
            <a:r>
              <a:rPr lang="en-US" dirty="0" smtClean="0"/>
              <a:t>Identifiers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Lack of knowledge of a better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Lack of effort to find a better solution</a:t>
            </a:r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Explore new technologies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 a tool appropriate for the specific job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www.mememaker.net/static/images/memes/47897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67" y="2620651"/>
            <a:ext cx="4171328" cy="294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1376855" y="2785241"/>
            <a:ext cx="4477278" cy="47296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Yo-Yo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dirty="0" smtClean="0"/>
              <a:t>Inheritance that is so deep that the code is difficult to follow.</a:t>
            </a:r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Having </a:t>
            </a:r>
            <a:r>
              <a:rPr lang="en-US" dirty="0">
                <a:effectLst/>
              </a:rPr>
              <a:t>to keep flipping between many different </a:t>
            </a:r>
            <a:r>
              <a:rPr lang="en-US" dirty="0" smtClean="0">
                <a:effectLst/>
              </a:rPr>
              <a:t>classes in order</a:t>
            </a:r>
          </a:p>
          <a:p>
            <a:pPr marL="450000" lvl="1" indent="0">
              <a:buNone/>
            </a:pP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  </a:t>
            </a:r>
            <a:r>
              <a:rPr lang="en-US" dirty="0">
                <a:effectLst/>
              </a:rPr>
              <a:t>to follow the </a:t>
            </a:r>
            <a:r>
              <a:rPr lang="en-US" dirty="0" smtClean="0">
                <a:effectLst/>
              </a:rPr>
              <a:t>flow </a:t>
            </a:r>
            <a:r>
              <a:rPr lang="en-US" dirty="0">
                <a:effectLst/>
              </a:rPr>
              <a:t>of the </a:t>
            </a:r>
            <a:r>
              <a:rPr lang="en-US" dirty="0" smtClean="0">
                <a:effectLst/>
              </a:rPr>
              <a:t>program</a:t>
            </a:r>
            <a:endParaRPr lang="en-US" dirty="0" smtClean="0"/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Multiple inheritance (if the language supports it)</a:t>
            </a:r>
          </a:p>
          <a:p>
            <a:pPr lvl="1"/>
            <a:r>
              <a:rPr lang="en-US" dirty="0" smtClean="0"/>
              <a:t>Over-simplifying objects where not much reuse is incurred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Sometimes composition is better than inheritance</a:t>
            </a:r>
          </a:p>
          <a:p>
            <a:pPr lvl="1"/>
            <a:r>
              <a:rPr lang="en-US" dirty="0" smtClean="0"/>
              <a:t>Don’t use unnecessary inheritance</a:t>
            </a:r>
            <a:endParaRPr lang="en-US" dirty="0"/>
          </a:p>
          <a:p>
            <a:pPr lvl="1"/>
            <a:endParaRPr lang="en-US" dirty="0"/>
          </a:p>
          <a:p>
            <a:pPr marL="3690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39" y="262922"/>
            <a:ext cx="1520552" cy="64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Improbability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 smtClean="0"/>
              <a:t>Avoiding fixing a catastrophic issue because it is unlikely to occur.</a:t>
            </a:r>
            <a:endParaRPr lang="en-US" dirty="0"/>
          </a:p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“I had this weird bug the other day, but it hasn’t happened since, so let’s just hope it doesn’t happen during the demo. </a:t>
            </a:r>
            <a:r>
              <a:rPr lang="en-US" dirty="0" smtClean="0">
                <a:sym typeface="Wingdings" panose="05000000000000000000" pitchFamily="2" charset="2"/>
              </a:rPr>
              <a:t>”</a:t>
            </a:r>
            <a:endParaRPr lang="en-US" dirty="0"/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The fix has not been properly prioritized</a:t>
            </a:r>
          </a:p>
          <a:p>
            <a:pPr lvl="1"/>
            <a:r>
              <a:rPr lang="en-US" dirty="0" smtClean="0"/>
              <a:t>Haste</a:t>
            </a:r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Prioritize fixing crashes in the system</a:t>
            </a:r>
          </a:p>
          <a:p>
            <a:pPr lvl="2"/>
            <a:r>
              <a:rPr lang="en-US" dirty="0" smtClean="0"/>
              <a:t>Murphy’s Law – Anything that can go wrong, will go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"Anti Pattern." </a:t>
            </a:r>
            <a:r>
              <a:rPr lang="en-US" i="1" dirty="0">
                <a:effectLst/>
              </a:rPr>
              <a:t>Wiki.c2.com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N.p</a:t>
            </a:r>
            <a:r>
              <a:rPr lang="en-US" dirty="0">
                <a:effectLst/>
              </a:rPr>
              <a:t>., 21 Nov. 2012. Web. 10 Apr. 2017. &lt;http://wiki.c2.com/?AntiPattern&gt;.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Richards</a:t>
            </a:r>
            <a:r>
              <a:rPr lang="en-US" dirty="0">
                <a:effectLst/>
              </a:rPr>
              <a:t>, Mark. "Software Development Anti-Patterns." (2015): n. </a:t>
            </a:r>
            <a:r>
              <a:rPr lang="en-US" dirty="0" err="1">
                <a:effectLst/>
              </a:rPr>
              <a:t>pag</a:t>
            </a:r>
            <a:r>
              <a:rPr lang="en-US" dirty="0">
                <a:effectLst/>
              </a:rPr>
              <a:t>. </a:t>
            </a:r>
            <a:r>
              <a:rPr lang="en-US" i="1" dirty="0">
                <a:effectLst/>
              </a:rPr>
              <a:t>Software Design and Development Conference 2015</a:t>
            </a:r>
            <a:r>
              <a:rPr lang="en-US" dirty="0">
                <a:effectLst/>
              </a:rPr>
              <a:t>. Web. 10 Apr. 2017.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Shvets</a:t>
            </a:r>
            <a:r>
              <a:rPr lang="en-US" dirty="0">
                <a:effectLst/>
              </a:rPr>
              <a:t>, Alexander, Gerhard Frey, and Marina Pavlova. "Design Patterns and Refactoring."</a:t>
            </a:r>
            <a:r>
              <a:rPr lang="en-US" i="1" dirty="0" err="1">
                <a:effectLst/>
              </a:rPr>
              <a:t>SourceMaking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N.p</a:t>
            </a:r>
            <a:r>
              <a:rPr lang="en-US" dirty="0">
                <a:effectLst/>
              </a:rPr>
              <a:t>., 2006. Web. 10 Apr. 2017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Reinventing the Wheel</a:t>
            </a:r>
            <a:endParaRPr lang="en-US" dirty="0"/>
          </a:p>
        </p:txBody>
      </p:sp>
      <p:pic>
        <p:nvPicPr>
          <p:cNvPr id="4" name="y50avudqHf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1435" y="1580050"/>
            <a:ext cx="8618482" cy="48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Reinventing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dirty="0" smtClean="0"/>
              <a:t>Rewriting already existing code.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 smtClean="0">
                <a:effectLst/>
              </a:rPr>
              <a:t>Writing utility functions that exist in a common library already</a:t>
            </a:r>
          </a:p>
          <a:p>
            <a:pPr lvl="1"/>
            <a:r>
              <a:rPr lang="en-US" dirty="0" smtClean="0"/>
              <a:t>Writing code that exists somewhere else in the project</a:t>
            </a:r>
            <a:endParaRPr lang="en-US" dirty="0"/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Developers want to write it themselves (Not Invented Here syndrome)</a:t>
            </a:r>
          </a:p>
          <a:p>
            <a:pPr lvl="1"/>
            <a:r>
              <a:rPr lang="en-US" dirty="0" smtClean="0"/>
              <a:t>Developers may not take the time to look for existing code</a:t>
            </a:r>
          </a:p>
          <a:p>
            <a:pPr lvl="1"/>
            <a:r>
              <a:rPr lang="en-US" dirty="0" smtClean="0"/>
              <a:t>Organization refuses to purchase or use another organization’s code</a:t>
            </a:r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Include a library dependency if it’s related and useful to your task</a:t>
            </a:r>
            <a:endParaRPr lang="en-US" dirty="0"/>
          </a:p>
          <a:p>
            <a:pPr lvl="1"/>
            <a:r>
              <a:rPr lang="en-US" dirty="0" smtClean="0"/>
              <a:t>In general, only write your own code if you have to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algn="ctr">
              <a:buNone/>
            </a:pPr>
            <a:r>
              <a:rPr lang="en-US" dirty="0" smtClean="0"/>
              <a:t>One class swallows up most of the processing work and other classes remain as merely data objects, destroying testability and OO design, and increasing expense.</a:t>
            </a:r>
          </a:p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 “You know, this class is truly the </a:t>
            </a:r>
            <a:r>
              <a:rPr lang="en-US" i="1" dirty="0" smtClean="0"/>
              <a:t>heart</a:t>
            </a:r>
            <a:r>
              <a:rPr lang="en-US" dirty="0" smtClean="0"/>
              <a:t> of our application.”</a:t>
            </a:r>
          </a:p>
          <a:p>
            <a:pPr lvl="1"/>
            <a:r>
              <a:rPr lang="en-US" dirty="0" smtClean="0"/>
              <a:t>“Just throw it in *insert gigantic class here*; it’ll be the fastest, and we can refactor it later.”</a:t>
            </a:r>
            <a:endParaRPr lang="en-US" dirty="0"/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Lack of defined architecture</a:t>
            </a:r>
          </a:p>
          <a:p>
            <a:pPr lvl="1"/>
            <a:r>
              <a:rPr lang="en-US" dirty="0" smtClean="0"/>
              <a:t>Haste</a:t>
            </a:r>
          </a:p>
          <a:p>
            <a:pPr lvl="2"/>
            <a:r>
              <a:rPr lang="en-US" dirty="0" smtClean="0"/>
              <a:t>Often found in Agile, where the class grows to accommodate requested features rather than being broken down into new modules</a:t>
            </a:r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Separate out responsibilities</a:t>
            </a:r>
          </a:p>
          <a:p>
            <a:pPr lvl="1"/>
            <a:r>
              <a:rPr lang="en-US" dirty="0" smtClean="0"/>
              <a:t>Rethink your architecture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8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Blob: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36900" indent="0" algn="ctr">
              <a:buNone/>
            </a:pPr>
            <a:r>
              <a:rPr lang="en-US" sz="16600" dirty="0" err="1" smtClean="0"/>
              <a:t>Reqster.cs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1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dirty="0" smtClean="0"/>
              <a:t>Dead code.</a:t>
            </a:r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 smtClean="0"/>
              <a:t>“Joel wrote that code last sprint, and I’m not entirely sure what it does, but he might need it later… so let’s just leave it there for now.”</a:t>
            </a:r>
            <a:endParaRPr lang="en-US" dirty="0"/>
          </a:p>
          <a:p>
            <a:r>
              <a:rPr lang="en-US" dirty="0"/>
              <a:t>Causes</a:t>
            </a:r>
          </a:p>
          <a:p>
            <a:pPr lvl="1"/>
            <a:r>
              <a:rPr lang="en-US" dirty="0" smtClean="0"/>
              <a:t>Laziness</a:t>
            </a:r>
          </a:p>
          <a:p>
            <a:pPr lvl="1"/>
            <a:r>
              <a:rPr lang="en-US" dirty="0" smtClean="0"/>
              <a:t>Lack of documentation</a:t>
            </a:r>
          </a:p>
          <a:p>
            <a:pPr lvl="1"/>
            <a:r>
              <a:rPr lang="en-US" dirty="0" smtClean="0"/>
              <a:t>Heroic programming</a:t>
            </a:r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Rethink your architecture</a:t>
            </a:r>
          </a:p>
          <a:p>
            <a:pPr lvl="2"/>
            <a:r>
              <a:rPr lang="en-US" dirty="0" smtClean="0"/>
              <a:t>Enforce the architecture using configuration management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 Flow: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132" y="1840674"/>
            <a:ext cx="9731736" cy="31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a Minefield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dirty="0"/>
              <a:t>The user has a feeling that the program could crash at any time.</a:t>
            </a:r>
          </a:p>
          <a:p>
            <a:r>
              <a:rPr lang="en-US" dirty="0" smtClean="0"/>
              <a:t>Identifiers</a:t>
            </a:r>
            <a:endParaRPr lang="en-US" dirty="0"/>
          </a:p>
          <a:p>
            <a:pPr lvl="1"/>
            <a:r>
              <a:rPr lang="en-US" dirty="0"/>
              <a:t>“What are the chances it works this time?”</a:t>
            </a:r>
          </a:p>
          <a:p>
            <a:pPr lvl="1"/>
            <a:r>
              <a:rPr lang="en-US" dirty="0"/>
              <a:t>“Should we just restart Visual Studio?”</a:t>
            </a:r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Lack of testing</a:t>
            </a:r>
          </a:p>
          <a:p>
            <a:pPr lvl="1"/>
            <a:r>
              <a:rPr lang="en-US" dirty="0"/>
              <a:t>Poorly defined requirements</a:t>
            </a:r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/>
              <a:t>Invest more time in testing</a:t>
            </a:r>
          </a:p>
          <a:p>
            <a:pPr lvl="2"/>
            <a:r>
              <a:rPr lang="en-US" dirty="0"/>
              <a:t>Automated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646</TotalTime>
  <Words>1041</Words>
  <Application>Microsoft Office PowerPoint</Application>
  <PresentationFormat>Widescreen</PresentationFormat>
  <Paragraphs>187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Calisto MT</vt:lpstr>
      <vt:lpstr>Trebuchet MS</vt:lpstr>
      <vt:lpstr>Wingdings</vt:lpstr>
      <vt:lpstr>Wingdings 2</vt:lpstr>
      <vt:lpstr>Slate</vt:lpstr>
      <vt:lpstr>Software Development  Anti-Patterns</vt:lpstr>
      <vt:lpstr>What is an Anti-Pattern?</vt:lpstr>
      <vt:lpstr>Reinventing the Wheel</vt:lpstr>
      <vt:lpstr>Reinventing the Wheel</vt:lpstr>
      <vt:lpstr>The Blob</vt:lpstr>
      <vt:lpstr>The Blob: Example</vt:lpstr>
      <vt:lpstr>Lava Flow</vt:lpstr>
      <vt:lpstr>Lava Flow: Example</vt:lpstr>
      <vt:lpstr>Walking through a Minefield</vt:lpstr>
      <vt:lpstr>Walking through a Minefield: Example</vt:lpstr>
      <vt:lpstr>Cut-And-Paste Programming</vt:lpstr>
      <vt:lpstr>Cut-And-Paste Programming: Example</vt:lpstr>
      <vt:lpstr>Coding by Exception</vt:lpstr>
      <vt:lpstr>Coding by Exception: Example</vt:lpstr>
      <vt:lpstr>Error Hiding</vt:lpstr>
      <vt:lpstr>Error Hiding: Example</vt:lpstr>
      <vt:lpstr>Repeating Yourself</vt:lpstr>
      <vt:lpstr>Repeating Yourself: Example</vt:lpstr>
      <vt:lpstr>Repeating Yourself</vt:lpstr>
      <vt:lpstr>Premature Optimization</vt:lpstr>
      <vt:lpstr>Programming by Permutation</vt:lpstr>
      <vt:lpstr>The Golden Hammer</vt:lpstr>
      <vt:lpstr>The Yo-Yo Problem</vt:lpstr>
      <vt:lpstr>Improbability Factor</vt:lpstr>
      <vt:lpstr>Sources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 Anti-Patterns</dc:title>
  <dc:creator>Dustin L Kieler</dc:creator>
  <cp:lastModifiedBy>Dustin L Kieler</cp:lastModifiedBy>
  <cp:revision>45</cp:revision>
  <dcterms:created xsi:type="dcterms:W3CDTF">2017-03-20T20:05:12Z</dcterms:created>
  <dcterms:modified xsi:type="dcterms:W3CDTF">2017-04-10T13:23:34Z</dcterms:modified>
</cp:coreProperties>
</file>