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6" r:id="rId8"/>
    <p:sldId id="267" r:id="rId9"/>
    <p:sldId id="268" r:id="rId10"/>
    <p:sldId id="263" r:id="rId11"/>
    <p:sldId id="264" r:id="rId12"/>
    <p:sldId id="265"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4245891"/>
      </p:ext>
    </p:extLst>
  </p:cSld>
  <p:clrMapOvr>
    <a:masterClrMapping/>
  </p:clrMapOvr>
  <p:transition spd="med" advTm="6681">
    <p:pull/>
    <p:sndAc>
      <p:stSnd>
        <p:snd r:embed="rId1" name="arrow.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5925055"/>
      </p:ext>
    </p:extLst>
  </p:cSld>
  <p:clrMapOvr>
    <a:masterClrMapping/>
  </p:clrMapOvr>
  <p:transition spd="med" advTm="6681">
    <p:pull/>
    <p:sndAc>
      <p:stSnd>
        <p:snd r:embed="rId1" name="arrow.wav"/>
      </p:stSnd>
    </p:sndAc>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9923759"/>
      </p:ext>
    </p:extLst>
  </p:cSld>
  <p:clrMapOvr>
    <a:masterClrMapping/>
  </p:clrMapOvr>
  <p:transition spd="med" advTm="6681">
    <p:pull/>
    <p:sndAc>
      <p:stSnd>
        <p:snd r:embed="rId1" name="arrow.wav"/>
      </p:stSnd>
    </p:sndAc>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37320791"/>
      </p:ext>
    </p:extLst>
  </p:cSld>
  <p:clrMapOvr>
    <a:masterClrMapping/>
  </p:clrMapOvr>
  <p:transition spd="med" advTm="6681">
    <p:pull/>
    <p:sndAc>
      <p:stSnd>
        <p:snd r:embed="rId1" name="arrow.wav"/>
      </p:stSnd>
    </p:sndAc>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4684935"/>
      </p:ext>
    </p:extLst>
  </p:cSld>
  <p:clrMapOvr>
    <a:masterClrMapping/>
  </p:clrMapOvr>
  <p:transition spd="med" advTm="6681">
    <p:pull/>
    <p:sndAc>
      <p:stSnd>
        <p:snd r:embed="rId1" name="arrow.wav"/>
      </p:stSnd>
    </p:sndAc>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1/11/2023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0974599"/>
      </p:ext>
    </p:extLst>
  </p:cSld>
  <p:clrMapOvr>
    <a:masterClrMapping/>
  </p:clrMapOvr>
  <p:transition spd="med" advTm="6681">
    <p:pull/>
    <p:sndAc>
      <p:stSnd>
        <p:snd r:embed="rId1" name="arrow.wav"/>
      </p:stSnd>
    </p:sndAc>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1/11/2023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9509062"/>
      </p:ext>
    </p:extLst>
  </p:cSld>
  <p:clrMapOvr>
    <a:masterClrMapping/>
  </p:clrMapOvr>
  <p:transition spd="med" advTm="6681">
    <p:pull/>
    <p:sndAc>
      <p:stSnd>
        <p:snd r:embed="rId1" name="arrow.wav"/>
      </p:stSnd>
    </p:sndAc>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089198"/>
      </p:ext>
    </p:extLst>
  </p:cSld>
  <p:clrMapOvr>
    <a:masterClrMapping/>
  </p:clrMapOvr>
  <p:transition spd="med" advTm="6681">
    <p:pull/>
    <p:sndAc>
      <p:stSnd>
        <p:snd r:embed="rId1" name="arrow.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571333"/>
      </p:ext>
    </p:extLst>
  </p:cSld>
  <p:clrMapOvr>
    <a:masterClrMapping/>
  </p:clrMapOvr>
  <p:transition spd="med" advTm="6681">
    <p:pull/>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2881669"/>
      </p:ext>
    </p:extLst>
  </p:cSld>
  <p:clrMapOvr>
    <a:masterClrMapping/>
  </p:clrMapOvr>
  <p:transition spd="med" advTm="6681">
    <p:pull/>
    <p:sndAc>
      <p:stSnd>
        <p:snd r:embed="rId1" name="arrow.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169"/>
      </p:ext>
    </p:extLst>
  </p:cSld>
  <p:clrMapOvr>
    <a:masterClrMapping/>
  </p:clrMapOvr>
  <p:transition spd="med" advTm="6681">
    <p:pull/>
    <p:sndAc>
      <p:stSnd>
        <p:snd r:embed="rId1" name="arrow.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2723227"/>
      </p:ext>
    </p:extLst>
  </p:cSld>
  <p:clrMapOvr>
    <a:masterClrMapping/>
  </p:clrMapOvr>
  <p:transition spd="med" advTm="6681">
    <p:pull/>
    <p:sndAc>
      <p:stSnd>
        <p:snd r:embed="rId1" name="arrow.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5433339"/>
      </p:ext>
    </p:extLst>
  </p:cSld>
  <p:clrMapOvr>
    <a:masterClrMapping/>
  </p:clrMapOvr>
  <p:transition spd="med" advTm="6681">
    <p:pull/>
    <p:sndAc>
      <p:stSnd>
        <p:snd r:embed="rId1" name="arrow.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1/11/2023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23160"/>
      </p:ext>
    </p:extLst>
  </p:cSld>
  <p:clrMapOvr>
    <a:masterClrMapping/>
  </p:clrMapOvr>
  <p:transition spd="med" advTm="6681">
    <p:pull/>
    <p:sndAc>
      <p:stSnd>
        <p:snd r:embed="rId1" name="arrow.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1/11/2023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2827523"/>
      </p:ext>
    </p:extLst>
  </p:cSld>
  <p:clrMapOvr>
    <a:masterClrMapping/>
  </p:clrMapOvr>
  <p:transition spd="med" advTm="6681">
    <p:pull/>
    <p:sndAc>
      <p:stSnd>
        <p:snd r:embed="rId1" name="arrow.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1/11/2023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09428314"/>
      </p:ext>
    </p:extLst>
  </p:cSld>
  <p:clrMapOvr>
    <a:masterClrMapping/>
  </p:clrMapOvr>
  <p:transition spd="med" advTm="6681">
    <p:pull/>
    <p:sndAc>
      <p:stSnd>
        <p:snd r:embed="rId1" name="arrow.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2729707"/>
      </p:ext>
    </p:extLst>
  </p:cSld>
  <p:clrMapOvr>
    <a:masterClrMapping/>
  </p:clrMapOvr>
  <p:transition spd="med" advTm="6681">
    <p:pull/>
    <p:sndAc>
      <p:stSnd>
        <p:snd r:embed="rId1" name="arrow.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1/11/2023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1168030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ransition spd="med" advTm="6681">
    <p:pull/>
    <p:sndAc>
      <p:stSnd>
        <p:snd r:embed="rId19" name="arrow.wav"/>
      </p:stSnd>
    </p:sndAc>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F68B80-3C06-4398-A766-C25290AE4556}"/>
              </a:ext>
            </a:extLst>
          </p:cNvPr>
          <p:cNvPicPr>
            <a:picLocks noChangeAspect="1"/>
          </p:cNvPicPr>
          <p:nvPr/>
        </p:nvPicPr>
        <p:blipFill>
          <a:blip r:embed="rId3">
            <a:extLst>
              <a:ext uri="{28A0092B-C50C-407E-A947-70E740481C1C}">
                <a14:useLocalDpi xmlns:a14="http://schemas.microsoft.com/office/drawing/2010/main" val="0"/>
              </a:ext>
            </a:extLst>
          </a:blip>
          <a:srcRect l="2651" r="2651"/>
          <a:stretch/>
        </p:blipFill>
        <p:spPr>
          <a:xfrm>
            <a:off x="23" y="-22"/>
            <a:ext cx="12191977" cy="6858022"/>
          </a:xfrm>
          <a:prstGeom prst="rect">
            <a:avLst/>
          </a:prstGeom>
        </p:spPr>
      </p:pic>
      <p:sp>
        <p:nvSpPr>
          <p:cNvPr id="2" name="Title 1">
            <a:extLst>
              <a:ext uri="{FF2B5EF4-FFF2-40B4-BE49-F238E27FC236}">
                <a16:creationId xmlns:a16="http://schemas.microsoft.com/office/drawing/2014/main" id="{9148DBA6-7284-4550-AA73-B68DE2389694}"/>
              </a:ext>
            </a:extLst>
          </p:cNvPr>
          <p:cNvSpPr>
            <a:spLocks noGrp="1"/>
          </p:cNvSpPr>
          <p:nvPr>
            <p:ph type="ctrTitle"/>
          </p:nvPr>
        </p:nvSpPr>
        <p:spPr>
          <a:xfrm>
            <a:off x="643466" y="643467"/>
            <a:ext cx="5452529" cy="3569242"/>
          </a:xfrm>
        </p:spPr>
        <p:txBody>
          <a:bodyPr anchor="t">
            <a:normAutofit/>
          </a:bodyPr>
          <a:lstStyle/>
          <a:p>
            <a:r>
              <a:rPr lang="en-US" sz="4100" b="1" dirty="0">
                <a:solidFill>
                  <a:srgbClr val="FF0000"/>
                </a:solidFill>
              </a:rPr>
              <a:t>Book   Recommendation System</a:t>
            </a:r>
          </a:p>
        </p:txBody>
      </p:sp>
      <p:sp>
        <p:nvSpPr>
          <p:cNvPr id="3" name="Subtitle 2">
            <a:extLst>
              <a:ext uri="{FF2B5EF4-FFF2-40B4-BE49-F238E27FC236}">
                <a16:creationId xmlns:a16="http://schemas.microsoft.com/office/drawing/2014/main" id="{773A23A9-27E8-477F-96F9-5EBED0E6D599}"/>
              </a:ext>
            </a:extLst>
          </p:cNvPr>
          <p:cNvSpPr>
            <a:spLocks noGrp="1"/>
          </p:cNvSpPr>
          <p:nvPr>
            <p:ph type="subTitle" idx="1"/>
          </p:nvPr>
        </p:nvSpPr>
        <p:spPr>
          <a:xfrm>
            <a:off x="643466" y="4551031"/>
            <a:ext cx="5449479" cy="1663493"/>
          </a:xfrm>
        </p:spPr>
        <p:txBody>
          <a:bodyPr anchor="b">
            <a:normAutofit/>
          </a:bodyPr>
          <a:lstStyle/>
          <a:p>
            <a:r>
              <a:rPr lang="en-US" sz="2400" b="1" dirty="0">
                <a:solidFill>
                  <a:srgbClr val="92D050"/>
                </a:solidFill>
              </a:rPr>
              <a:t>Ai – Artificial Intelligence</a:t>
            </a:r>
          </a:p>
        </p:txBody>
      </p:sp>
    </p:spTree>
    <p:extLst>
      <p:ext uri="{BB962C8B-B14F-4D97-AF65-F5344CB8AC3E}">
        <p14:creationId xmlns:p14="http://schemas.microsoft.com/office/powerpoint/2010/main" val="4258180940"/>
      </p:ext>
    </p:extLst>
  </p:cSld>
  <p:clrMapOvr>
    <a:masterClrMapping/>
  </p:clrMapOvr>
  <p:transition spd="med" advTm="6681">
    <p:pull/>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2702-8FFD-4D20-8A6B-9C781ED7A8C4}"/>
              </a:ext>
            </a:extLst>
          </p:cNvPr>
          <p:cNvSpPr>
            <a:spLocks noGrp="1"/>
          </p:cNvSpPr>
          <p:nvPr>
            <p:ph type="title"/>
          </p:nvPr>
        </p:nvSpPr>
        <p:spPr>
          <a:xfrm>
            <a:off x="672279" y="944752"/>
            <a:ext cx="9582765" cy="1462692"/>
          </a:xfrm>
        </p:spPr>
        <p:txBody>
          <a:bodyPr>
            <a:normAutofit/>
          </a:bodyPr>
          <a:lstStyle/>
          <a:p>
            <a:r>
              <a:rPr lang="en-US" sz="2100" dirty="0">
                <a:solidFill>
                  <a:srgbClr val="FFFFFF"/>
                </a:solidFill>
              </a:rPr>
              <a:t>Research work Done on good book recommendation System</a:t>
            </a:r>
          </a:p>
        </p:txBody>
      </p:sp>
      <p:sp>
        <p:nvSpPr>
          <p:cNvPr id="3" name="Content Placeholder 2">
            <a:extLst>
              <a:ext uri="{FF2B5EF4-FFF2-40B4-BE49-F238E27FC236}">
                <a16:creationId xmlns:a16="http://schemas.microsoft.com/office/drawing/2014/main" id="{16AF771F-632B-4B6E-B372-56DCCAE65E7F}"/>
              </a:ext>
            </a:extLst>
          </p:cNvPr>
          <p:cNvSpPr>
            <a:spLocks noGrp="1"/>
          </p:cNvSpPr>
          <p:nvPr>
            <p:ph idx="1"/>
          </p:nvPr>
        </p:nvSpPr>
        <p:spPr>
          <a:xfrm>
            <a:off x="671513" y="2536031"/>
            <a:ext cx="10783068" cy="3671936"/>
          </a:xfrm>
        </p:spPr>
        <p:txBody>
          <a:bodyPr anchor="t">
            <a:normAutofit/>
          </a:bodyPr>
          <a:lstStyle/>
          <a:p>
            <a:r>
              <a:rPr lang="en-US" dirty="0">
                <a:solidFill>
                  <a:srgbClr val="FFFFFF"/>
                </a:solidFill>
              </a:rPr>
              <a:t>Goodreads was formed to get people interested in reading. And the key to getting people enthused about reading is to assist them to choose books they'll enjoy and then allow them to share their views and experiences with others.</a:t>
            </a:r>
          </a:p>
          <a:p>
            <a:endParaRPr lang="en-US" dirty="0">
              <a:solidFill>
                <a:srgbClr val="FFFFFF"/>
              </a:solidFill>
            </a:endParaRPr>
          </a:p>
        </p:txBody>
      </p:sp>
    </p:spTree>
    <p:extLst>
      <p:ext uri="{BB962C8B-B14F-4D97-AF65-F5344CB8AC3E}">
        <p14:creationId xmlns:p14="http://schemas.microsoft.com/office/powerpoint/2010/main" val="3414695520"/>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5F61-886A-470E-AE63-6C437A5517B1}"/>
              </a:ext>
            </a:extLst>
          </p:cNvPr>
          <p:cNvSpPr>
            <a:spLocks noGrp="1"/>
          </p:cNvSpPr>
          <p:nvPr>
            <p:ph type="title"/>
          </p:nvPr>
        </p:nvSpPr>
        <p:spPr>
          <a:xfrm>
            <a:off x="377311" y="69681"/>
            <a:ext cx="10025217" cy="2929158"/>
          </a:xfrm>
        </p:spPr>
        <p:txBody>
          <a:bodyPr>
            <a:normAutofit/>
          </a:bodyPr>
          <a:lstStyle/>
          <a:p>
            <a:r>
              <a:rPr lang="en-US" dirty="0">
                <a:solidFill>
                  <a:srgbClr val="FFFFFF"/>
                </a:solidFill>
              </a:rPr>
              <a:t>Research work done on bookish recommendation system</a:t>
            </a:r>
          </a:p>
        </p:txBody>
      </p:sp>
      <p:sp>
        <p:nvSpPr>
          <p:cNvPr id="3" name="Content Placeholder 2">
            <a:extLst>
              <a:ext uri="{FF2B5EF4-FFF2-40B4-BE49-F238E27FC236}">
                <a16:creationId xmlns:a16="http://schemas.microsoft.com/office/drawing/2014/main" id="{4A9D2C7B-DAD3-4F3B-8C64-8286101A937D}"/>
              </a:ext>
            </a:extLst>
          </p:cNvPr>
          <p:cNvSpPr>
            <a:spLocks noGrp="1"/>
          </p:cNvSpPr>
          <p:nvPr>
            <p:ph idx="1"/>
          </p:nvPr>
        </p:nvSpPr>
        <p:spPr>
          <a:xfrm>
            <a:off x="671513" y="2536031"/>
            <a:ext cx="10763403" cy="3671936"/>
          </a:xfrm>
        </p:spPr>
        <p:txBody>
          <a:bodyPr anchor="t">
            <a:normAutofit lnSpcReduction="10000"/>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r>
              <a:rPr lang="en-US" b="1" dirty="0">
                <a:solidFill>
                  <a:schemeClr val="tx1">
                    <a:lumMod val="75000"/>
                  </a:schemeClr>
                </a:solidFill>
              </a:rPr>
              <a:t>Through book lists, staff reads, author interviews, and guest pieces, the Bookish website provides readers with the finest suggestions available. All books are recommended to the user, which may have been enjoyed by another user in the past.</a:t>
            </a:r>
          </a:p>
        </p:txBody>
      </p:sp>
    </p:spTree>
    <p:extLst>
      <p:ext uri="{BB962C8B-B14F-4D97-AF65-F5344CB8AC3E}">
        <p14:creationId xmlns:p14="http://schemas.microsoft.com/office/powerpoint/2010/main" val="1898365071"/>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D319-B01C-495C-BB72-DD47624A35F8}"/>
              </a:ext>
            </a:extLst>
          </p:cNvPr>
          <p:cNvSpPr>
            <a:spLocks noGrp="1"/>
          </p:cNvSpPr>
          <p:nvPr>
            <p:ph type="title"/>
          </p:nvPr>
        </p:nvSpPr>
        <p:spPr>
          <a:xfrm>
            <a:off x="672279" y="944752"/>
            <a:ext cx="9199307" cy="1462692"/>
          </a:xfrm>
        </p:spPr>
        <p:txBody>
          <a:bodyPr>
            <a:normAutofit/>
          </a:bodyPr>
          <a:lstStyle/>
          <a:p>
            <a:r>
              <a:rPr lang="en-US" sz="1900" dirty="0">
                <a:solidFill>
                  <a:srgbClr val="FFFFFF"/>
                </a:solidFill>
              </a:rPr>
              <a:t>Research work done on amazon book recommendation system</a:t>
            </a:r>
          </a:p>
        </p:txBody>
      </p:sp>
      <p:sp>
        <p:nvSpPr>
          <p:cNvPr id="3" name="Content Placeholder 2">
            <a:extLst>
              <a:ext uri="{FF2B5EF4-FFF2-40B4-BE49-F238E27FC236}">
                <a16:creationId xmlns:a16="http://schemas.microsoft.com/office/drawing/2014/main" id="{4C07E90B-69BB-42DE-9C54-3945919A2CA3}"/>
              </a:ext>
            </a:extLst>
          </p:cNvPr>
          <p:cNvSpPr>
            <a:spLocks noGrp="1"/>
          </p:cNvSpPr>
          <p:nvPr>
            <p:ph idx="1"/>
          </p:nvPr>
        </p:nvSpPr>
        <p:spPr>
          <a:xfrm>
            <a:off x="671513" y="2536031"/>
            <a:ext cx="11127197" cy="3671936"/>
          </a:xfrm>
        </p:spPr>
        <p:txBody>
          <a:bodyPr anchor="t">
            <a:normAutofit/>
          </a:bodyPr>
          <a:lstStyle/>
          <a:p>
            <a:r>
              <a:rPr lang="en-US" dirty="0">
                <a:solidFill>
                  <a:srgbClr val="FFFFFF"/>
                </a:solidFill>
              </a:rPr>
              <a:t>The Amazon book suggestion system presents a list of books that have previously been enjoyed by other readers. The preferences of numerous book readers are compiled and then offered to the new user.</a:t>
            </a:r>
          </a:p>
        </p:txBody>
      </p:sp>
    </p:spTree>
    <p:extLst>
      <p:ext uri="{BB962C8B-B14F-4D97-AF65-F5344CB8AC3E}">
        <p14:creationId xmlns:p14="http://schemas.microsoft.com/office/powerpoint/2010/main" val="1007059186"/>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3B11FE8-11A7-4096-BB71-5E1823B9EDB8}"/>
              </a:ext>
            </a:extLst>
          </p:cNvPr>
          <p:cNvPicPr>
            <a:picLocks noChangeAspect="1"/>
          </p:cNvPicPr>
          <p:nvPr/>
        </p:nvPicPr>
        <p:blipFill>
          <a:blip r:embed="rId3">
            <a:extLst>
              <a:ext uri="{28A0092B-C50C-407E-A947-70E740481C1C}">
                <a14:useLocalDpi xmlns:a14="http://schemas.microsoft.com/office/drawing/2010/main" val="0"/>
              </a:ext>
            </a:extLst>
          </a:blip>
          <a:srcRect t="7812" b="7812"/>
          <a:stretch/>
        </p:blipFill>
        <p:spPr>
          <a:xfrm>
            <a:off x="3" y="-22"/>
            <a:ext cx="12191997" cy="6858022"/>
          </a:xfrm>
          <a:prstGeom prst="rect">
            <a:avLst/>
          </a:prstGeom>
        </p:spPr>
      </p:pic>
      <p:sp>
        <p:nvSpPr>
          <p:cNvPr id="2" name="Title 1">
            <a:extLst>
              <a:ext uri="{FF2B5EF4-FFF2-40B4-BE49-F238E27FC236}">
                <a16:creationId xmlns:a16="http://schemas.microsoft.com/office/drawing/2014/main" id="{A66AC681-7604-47FC-89F2-FAA502A0F749}"/>
              </a:ext>
            </a:extLst>
          </p:cNvPr>
          <p:cNvSpPr>
            <a:spLocks noGrp="1"/>
          </p:cNvSpPr>
          <p:nvPr>
            <p:ph type="title"/>
          </p:nvPr>
        </p:nvSpPr>
        <p:spPr>
          <a:xfrm>
            <a:off x="1023870" y="702156"/>
            <a:ext cx="10144260" cy="1013800"/>
          </a:xfrm>
        </p:spPr>
        <p:txBody>
          <a:bodyPr vert="horz" lIns="91440" tIns="45720" rIns="91440" bIns="45720" rtlCol="0">
            <a:normAutofit/>
          </a:bodyPr>
          <a:lstStyle/>
          <a:p>
            <a:r>
              <a:rPr lang="en-US">
                <a:solidFill>
                  <a:schemeClr val="tx1"/>
                </a:solidFill>
              </a:rPr>
              <a:t>Reason for Topic selection</a:t>
            </a:r>
          </a:p>
        </p:txBody>
      </p:sp>
      <p:sp>
        <p:nvSpPr>
          <p:cNvPr id="40" name="Content Placeholder 39">
            <a:extLst>
              <a:ext uri="{FF2B5EF4-FFF2-40B4-BE49-F238E27FC236}">
                <a16:creationId xmlns:a16="http://schemas.microsoft.com/office/drawing/2014/main" id="{6F4FFF8E-8D5A-4043-A42C-44994DA4EE3B}"/>
              </a:ext>
            </a:extLst>
          </p:cNvPr>
          <p:cNvSpPr>
            <a:spLocks noGrp="1"/>
          </p:cNvSpPr>
          <p:nvPr>
            <p:ph idx="1"/>
          </p:nvPr>
        </p:nvSpPr>
        <p:spPr>
          <a:xfrm>
            <a:off x="965199" y="2180496"/>
            <a:ext cx="10261602" cy="3678303"/>
          </a:xfrm>
        </p:spPr>
        <p:txBody>
          <a:bodyPr>
            <a:normAutofit/>
          </a:bodyPr>
          <a:lstStyle/>
          <a:p>
            <a:r>
              <a:rPr lang="en-US" dirty="0"/>
              <a:t>Finding a new book to read may be tough for both newcomers and readers. I'm hoping that by developing the recommendation system, I'll be able to tackle the problem of readers being unable to find new books.</a:t>
            </a:r>
          </a:p>
        </p:txBody>
      </p:sp>
    </p:spTree>
    <p:extLst>
      <p:ext uri="{BB962C8B-B14F-4D97-AF65-F5344CB8AC3E}">
        <p14:creationId xmlns:p14="http://schemas.microsoft.com/office/powerpoint/2010/main" val="1297375028"/>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5F24B-05D2-49A7-8C40-E20E615ADBD0}"/>
              </a:ext>
            </a:extLst>
          </p:cNvPr>
          <p:cNvPicPr>
            <a:picLocks noChangeAspect="1"/>
          </p:cNvPicPr>
          <p:nvPr/>
        </p:nvPicPr>
        <p:blipFill>
          <a:blip r:embed="rId3">
            <a:extLst>
              <a:ext uri="{28A0092B-C50C-407E-A947-70E740481C1C}">
                <a14:useLocalDpi xmlns:a14="http://schemas.microsoft.com/office/drawing/2010/main" val="0"/>
              </a:ext>
            </a:extLst>
          </a:blip>
          <a:srcRect l="16667" r="16667"/>
          <a:stretch/>
        </p:blipFill>
        <p:spPr>
          <a:xfrm>
            <a:off x="76220" y="0"/>
            <a:ext cx="12191977" cy="6858022"/>
          </a:xfrm>
          <a:prstGeom prst="rect">
            <a:avLst/>
          </a:prstGeom>
        </p:spPr>
      </p:pic>
      <p:sp>
        <p:nvSpPr>
          <p:cNvPr id="2" name="Title 1">
            <a:extLst>
              <a:ext uri="{FF2B5EF4-FFF2-40B4-BE49-F238E27FC236}">
                <a16:creationId xmlns:a16="http://schemas.microsoft.com/office/drawing/2014/main" id="{6DB57002-D630-46AA-A4C2-44C0A555AEF1}"/>
              </a:ext>
            </a:extLst>
          </p:cNvPr>
          <p:cNvSpPr>
            <a:spLocks noGrp="1"/>
          </p:cNvSpPr>
          <p:nvPr>
            <p:ph type="ctrTitle"/>
          </p:nvPr>
        </p:nvSpPr>
        <p:spPr>
          <a:xfrm>
            <a:off x="643466" y="643467"/>
            <a:ext cx="5452529" cy="3569242"/>
          </a:xfrm>
        </p:spPr>
        <p:txBody>
          <a:bodyPr anchor="t">
            <a:normAutofit/>
          </a:bodyPr>
          <a:lstStyle/>
          <a:p>
            <a:r>
              <a:rPr lang="en-US" sz="4800" b="1" dirty="0">
                <a:solidFill>
                  <a:schemeClr val="tx2"/>
                </a:solidFill>
              </a:rPr>
              <a:t>How the system work</a:t>
            </a:r>
          </a:p>
        </p:txBody>
      </p:sp>
      <p:sp>
        <p:nvSpPr>
          <p:cNvPr id="3" name="Subtitle 2">
            <a:extLst>
              <a:ext uri="{FF2B5EF4-FFF2-40B4-BE49-F238E27FC236}">
                <a16:creationId xmlns:a16="http://schemas.microsoft.com/office/drawing/2014/main" id="{074B55CF-D366-4001-8539-E6FE6A3A3632}"/>
              </a:ext>
            </a:extLst>
          </p:cNvPr>
          <p:cNvSpPr>
            <a:spLocks noGrp="1"/>
          </p:cNvSpPr>
          <p:nvPr>
            <p:ph type="subTitle" idx="1"/>
          </p:nvPr>
        </p:nvSpPr>
        <p:spPr>
          <a:xfrm>
            <a:off x="643466" y="3674731"/>
            <a:ext cx="5449479" cy="1663493"/>
          </a:xfrm>
        </p:spPr>
        <p:txBody>
          <a:bodyPr anchor="b">
            <a:normAutofit fontScale="62500" lnSpcReduction="20000"/>
          </a:bodyPr>
          <a:lstStyle/>
          <a:p>
            <a:r>
              <a:rPr lang="en-US" sz="2400" dirty="0">
                <a:solidFill>
                  <a:schemeClr val="accent6">
                    <a:lumMod val="20000"/>
                    <a:lumOff val="80000"/>
                  </a:schemeClr>
                </a:solidFill>
              </a:rPr>
              <a:t>Using powerful python modules, a pre-built dataset from Kaggle, collaborative filtering, and content-based filtering.</a:t>
            </a:r>
          </a:p>
          <a:p>
            <a:r>
              <a:rPr lang="en-US" sz="2400" dirty="0">
                <a:solidFill>
                  <a:schemeClr val="accent6">
                    <a:lumMod val="20000"/>
                    <a:lumOff val="80000"/>
                  </a:schemeClr>
                </a:solidFill>
              </a:rPr>
              <a:t> a system is constructed that proposes books to the user based on books they've already read or ratings they've given to other books.</a:t>
            </a:r>
          </a:p>
        </p:txBody>
      </p:sp>
    </p:spTree>
    <p:extLst>
      <p:ext uri="{BB962C8B-B14F-4D97-AF65-F5344CB8AC3E}">
        <p14:creationId xmlns:p14="http://schemas.microsoft.com/office/powerpoint/2010/main" val="1865948740"/>
      </p:ext>
    </p:extLst>
  </p:cSld>
  <p:clrMapOvr>
    <a:masterClrMapping/>
  </p:clrMapOvr>
  <p:transition spd="med" advTm="6681">
    <p:pull/>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356B72-B1B4-4C6E-A77A-C97981BBB3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906" y="10"/>
            <a:ext cx="10804207" cy="6857990"/>
          </a:xfrm>
          <a:prstGeom prst="rect">
            <a:avLst/>
          </a:prstGeom>
        </p:spPr>
      </p:pic>
      <p:sp>
        <p:nvSpPr>
          <p:cNvPr id="2" name="Title 1">
            <a:extLst>
              <a:ext uri="{FF2B5EF4-FFF2-40B4-BE49-F238E27FC236}">
                <a16:creationId xmlns:a16="http://schemas.microsoft.com/office/drawing/2014/main" id="{58964DF1-0521-4925-87C8-A3B469A0AD59}"/>
              </a:ext>
            </a:extLst>
          </p:cNvPr>
          <p:cNvSpPr>
            <a:spLocks noGrp="1"/>
          </p:cNvSpPr>
          <p:nvPr>
            <p:ph type="title"/>
          </p:nvPr>
        </p:nvSpPr>
        <p:spPr>
          <a:xfrm>
            <a:off x="1023870" y="702156"/>
            <a:ext cx="10144260" cy="1013800"/>
          </a:xfrm>
        </p:spPr>
        <p:txBody>
          <a:bodyPr vert="horz" lIns="91440" tIns="45720" rIns="91440" bIns="45720" rtlCol="0">
            <a:normAutofit/>
          </a:bodyPr>
          <a:lstStyle/>
          <a:p>
            <a:r>
              <a:rPr lang="en-US" dirty="0">
                <a:solidFill>
                  <a:schemeClr val="tx1"/>
                </a:solidFill>
              </a:rPr>
              <a:t>How it solves real world problems?</a:t>
            </a:r>
          </a:p>
        </p:txBody>
      </p:sp>
      <p:sp>
        <p:nvSpPr>
          <p:cNvPr id="33" name="Content Placeholder 32">
            <a:extLst>
              <a:ext uri="{FF2B5EF4-FFF2-40B4-BE49-F238E27FC236}">
                <a16:creationId xmlns:a16="http://schemas.microsoft.com/office/drawing/2014/main" id="{A6816143-E747-4A94-9E10-FCCB75EE08C4}"/>
              </a:ext>
            </a:extLst>
          </p:cNvPr>
          <p:cNvSpPr>
            <a:spLocks noGrp="1"/>
          </p:cNvSpPr>
          <p:nvPr>
            <p:ph idx="1"/>
          </p:nvPr>
        </p:nvSpPr>
        <p:spPr>
          <a:xfrm>
            <a:off x="965199" y="2180496"/>
            <a:ext cx="10261602" cy="3678303"/>
          </a:xfrm>
        </p:spPr>
        <p:txBody>
          <a:bodyPr>
            <a:normAutofit/>
          </a:bodyPr>
          <a:lstStyle/>
          <a:p>
            <a:r>
              <a:rPr lang="en-US" dirty="0">
                <a:solidFill>
                  <a:schemeClr val="accent1"/>
                </a:solidFill>
              </a:rPr>
              <a:t>Recommendation systems can save time while looking for recommendations. This project will be tremendously useful to readers who are fresh to the world of books.</a:t>
            </a:r>
          </a:p>
          <a:p>
            <a:r>
              <a:rPr lang="en-US" dirty="0">
                <a:solidFill>
                  <a:schemeClr val="accent1"/>
                </a:solidFill>
              </a:rPr>
              <a:t> This project will surely help novices who want to learn about machine learning. They are encouraged to use it as a starting point or to improve the functioning of the system.</a:t>
            </a:r>
          </a:p>
        </p:txBody>
      </p:sp>
    </p:spTree>
    <p:extLst>
      <p:ext uri="{BB962C8B-B14F-4D97-AF65-F5344CB8AC3E}">
        <p14:creationId xmlns:p14="http://schemas.microsoft.com/office/powerpoint/2010/main" val="3668601208"/>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032F-6193-411F-9D4C-9F0684794E2C}"/>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400" b="1" dirty="0">
                <a:solidFill>
                  <a:schemeClr val="accent5">
                    <a:lumMod val="40000"/>
                    <a:lumOff val="60000"/>
                  </a:schemeClr>
                </a:solidFill>
              </a:rPr>
              <a:t>Thank you</a:t>
            </a:r>
          </a:p>
        </p:txBody>
      </p:sp>
    </p:spTree>
    <p:extLst>
      <p:ext uri="{BB962C8B-B14F-4D97-AF65-F5344CB8AC3E}">
        <p14:creationId xmlns:p14="http://schemas.microsoft.com/office/powerpoint/2010/main" val="12475742"/>
      </p:ext>
    </p:extLst>
  </p:cSld>
  <p:clrMapOvr>
    <a:masterClrMapping/>
  </p:clrMapOvr>
  <p:transition spd="med" advTm="6681">
    <p:pull/>
    <p:sndAc>
      <p:stSnd>
        <p:snd r:embed="rId2"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44ABD4-DBD3-4FF1-847E-DEE5AB769915}"/>
              </a:ext>
            </a:extLst>
          </p:cNvPr>
          <p:cNvPicPr>
            <a:picLocks noChangeAspect="1"/>
          </p:cNvPicPr>
          <p:nvPr/>
        </p:nvPicPr>
        <p:blipFill>
          <a:blip r:embed="rId3">
            <a:extLst>
              <a:ext uri="{28A0092B-C50C-407E-A947-70E740481C1C}">
                <a14:useLocalDpi xmlns:a14="http://schemas.microsoft.com/office/drawing/2010/main" val="0"/>
              </a:ext>
            </a:extLst>
          </a:blip>
          <a:srcRect t="7771" b="7771"/>
          <a:stretch/>
        </p:blipFill>
        <p:spPr>
          <a:xfrm>
            <a:off x="20" y="10"/>
            <a:ext cx="12191980" cy="6857990"/>
          </a:xfrm>
          <a:prstGeom prst="rect">
            <a:avLst/>
          </a:prstGeom>
        </p:spPr>
      </p:pic>
      <p:sp>
        <p:nvSpPr>
          <p:cNvPr id="2" name="Title 1">
            <a:extLst>
              <a:ext uri="{FF2B5EF4-FFF2-40B4-BE49-F238E27FC236}">
                <a16:creationId xmlns:a16="http://schemas.microsoft.com/office/drawing/2014/main" id="{2480B0D2-8C80-4057-88DC-63324FD15BAA}"/>
              </a:ext>
            </a:extLst>
          </p:cNvPr>
          <p:cNvSpPr>
            <a:spLocks noGrp="1"/>
          </p:cNvSpPr>
          <p:nvPr>
            <p:ph type="title"/>
          </p:nvPr>
        </p:nvSpPr>
        <p:spPr>
          <a:xfrm>
            <a:off x="1023870" y="702156"/>
            <a:ext cx="10144260" cy="1013800"/>
          </a:xfrm>
        </p:spPr>
        <p:txBody>
          <a:bodyPr>
            <a:normAutofit/>
          </a:bodyPr>
          <a:lstStyle/>
          <a:p>
            <a:r>
              <a:rPr lang="en-US" dirty="0">
                <a:solidFill>
                  <a:schemeClr val="tx1"/>
                </a:solidFill>
              </a:rPr>
              <a:t>AI Concept used</a:t>
            </a:r>
          </a:p>
        </p:txBody>
      </p:sp>
      <p:sp>
        <p:nvSpPr>
          <p:cNvPr id="10" name="Content Placeholder 9">
            <a:extLst>
              <a:ext uri="{FF2B5EF4-FFF2-40B4-BE49-F238E27FC236}">
                <a16:creationId xmlns:a16="http://schemas.microsoft.com/office/drawing/2014/main" id="{A01622A7-9C0D-44C5-91C1-31EDADA4ADB4}"/>
              </a:ext>
            </a:extLst>
          </p:cNvPr>
          <p:cNvSpPr>
            <a:spLocks noGrp="1"/>
          </p:cNvSpPr>
          <p:nvPr>
            <p:ph idx="1"/>
          </p:nvPr>
        </p:nvSpPr>
        <p:spPr>
          <a:xfrm>
            <a:off x="965199" y="1715955"/>
            <a:ext cx="10261602" cy="4326625"/>
          </a:xfrm>
        </p:spPr>
        <p:txBody>
          <a:bodyPr>
            <a:normAutofit/>
          </a:bodyPr>
          <a:lstStyle/>
          <a:p>
            <a:r>
              <a:rPr lang="en-US" dirty="0"/>
              <a:t>Computer learning without explicit programming is the subject of the scientific field known as machine learning. One of the most fascinating technologies I have ever come across is machine learning. It gives the computer the ability to learn, as the name suggests, which gives it a more human-like quality. Machine learning is currently being actively used, possibly in a lot more places than one might think.</a:t>
            </a:r>
          </a:p>
          <a:p>
            <a:endParaRPr lang="en-US" dirty="0"/>
          </a:p>
          <a:p>
            <a:pPr marL="0" indent="0">
              <a:buNone/>
            </a:pPr>
            <a:r>
              <a:rPr lang="en-US" dirty="0"/>
              <a:t>	</a:t>
            </a:r>
            <a:r>
              <a:rPr lang="en-US" b="1" dirty="0">
                <a:solidFill>
                  <a:schemeClr val="accent5">
                    <a:lumMod val="40000"/>
                    <a:lumOff val="60000"/>
                  </a:schemeClr>
                </a:solidFill>
              </a:rPr>
              <a:t>Types of Machine Learning:</a:t>
            </a:r>
          </a:p>
          <a:p>
            <a:pPr algn="ctr">
              <a:buFont typeface="Wingdings" panose="05000000000000000000" pitchFamily="2" charset="2"/>
              <a:buChar char="v"/>
            </a:pPr>
            <a:r>
              <a:rPr lang="en-US" dirty="0"/>
              <a:t> Supervised Learning:</a:t>
            </a:r>
          </a:p>
          <a:p>
            <a:pPr algn="ctr">
              <a:buFont typeface="Wingdings" panose="05000000000000000000" pitchFamily="2" charset="2"/>
              <a:buChar char="v"/>
            </a:pPr>
            <a:r>
              <a:rPr lang="en-US" dirty="0"/>
              <a:t>Unsupervised Learning:</a:t>
            </a:r>
          </a:p>
          <a:p>
            <a:pPr algn="ctr">
              <a:buFont typeface="Wingdings" panose="05000000000000000000" pitchFamily="2" charset="2"/>
              <a:buChar char="v"/>
            </a:pPr>
            <a:r>
              <a:rPr lang="en-US" dirty="0"/>
              <a:t>Reinforcement Learning:</a:t>
            </a:r>
          </a:p>
          <a:p>
            <a:endParaRPr lang="en-US" dirty="0"/>
          </a:p>
          <a:p>
            <a:endParaRPr lang="en-US" dirty="0"/>
          </a:p>
        </p:txBody>
      </p:sp>
    </p:spTree>
    <p:extLst>
      <p:ext uri="{BB962C8B-B14F-4D97-AF65-F5344CB8AC3E}">
        <p14:creationId xmlns:p14="http://schemas.microsoft.com/office/powerpoint/2010/main" val="1832216074"/>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6D739E-4A4B-474F-948B-6E311DF81EE8}"/>
              </a:ext>
            </a:extLst>
          </p:cNvPr>
          <p:cNvPicPr>
            <a:picLocks noChangeAspect="1"/>
          </p:cNvPicPr>
          <p:nvPr/>
        </p:nvPicPr>
        <p:blipFill>
          <a:blip r:embed="rId3">
            <a:extLst>
              <a:ext uri="{28A0092B-C50C-407E-A947-70E740481C1C}">
                <a14:useLocalDpi xmlns:a14="http://schemas.microsoft.com/office/drawing/2010/main" val="0"/>
              </a:ext>
            </a:extLst>
          </a:blip>
          <a:srcRect t="7771" b="7771"/>
          <a:stretch/>
        </p:blipFill>
        <p:spPr>
          <a:xfrm>
            <a:off x="20" y="10"/>
            <a:ext cx="12191980" cy="6857990"/>
          </a:xfrm>
          <a:prstGeom prst="rect">
            <a:avLst/>
          </a:prstGeom>
        </p:spPr>
      </p:pic>
      <p:sp>
        <p:nvSpPr>
          <p:cNvPr id="2" name="Title 1">
            <a:extLst>
              <a:ext uri="{FF2B5EF4-FFF2-40B4-BE49-F238E27FC236}">
                <a16:creationId xmlns:a16="http://schemas.microsoft.com/office/drawing/2014/main" id="{5BC16DB9-D7CE-4EE2-87A5-328FF16EDC7D}"/>
              </a:ext>
            </a:extLst>
          </p:cNvPr>
          <p:cNvSpPr>
            <a:spLocks noGrp="1"/>
          </p:cNvSpPr>
          <p:nvPr>
            <p:ph type="title"/>
          </p:nvPr>
        </p:nvSpPr>
        <p:spPr>
          <a:xfrm>
            <a:off x="1023870" y="167495"/>
            <a:ext cx="10144260" cy="1013800"/>
          </a:xfrm>
        </p:spPr>
        <p:txBody>
          <a:bodyPr>
            <a:normAutofit/>
          </a:bodyPr>
          <a:lstStyle/>
          <a:p>
            <a:r>
              <a:rPr lang="en-US" dirty="0">
                <a:solidFill>
                  <a:schemeClr val="tx1"/>
                </a:solidFill>
              </a:rPr>
              <a:t>Supervised learning:</a:t>
            </a:r>
          </a:p>
        </p:txBody>
      </p:sp>
      <p:sp>
        <p:nvSpPr>
          <p:cNvPr id="10" name="Content Placeholder 9">
            <a:extLst>
              <a:ext uri="{FF2B5EF4-FFF2-40B4-BE49-F238E27FC236}">
                <a16:creationId xmlns:a16="http://schemas.microsoft.com/office/drawing/2014/main" id="{FF44B0CC-2FAE-4F66-9B23-C1C8CCBC6F73}"/>
              </a:ext>
            </a:extLst>
          </p:cNvPr>
          <p:cNvSpPr>
            <a:spLocks noGrp="1"/>
          </p:cNvSpPr>
          <p:nvPr>
            <p:ph idx="1"/>
          </p:nvPr>
        </p:nvSpPr>
        <p:spPr>
          <a:xfrm>
            <a:off x="1023870" y="1203053"/>
            <a:ext cx="10261602" cy="4575578"/>
          </a:xfrm>
        </p:spPr>
        <p:txBody>
          <a:bodyPr>
            <a:normAutofit fontScale="77500" lnSpcReduction="20000"/>
          </a:bodyPr>
          <a:lstStyle/>
          <a:p>
            <a:r>
              <a:rPr lang="en-US" dirty="0"/>
              <a:t>As the name suggests, supervised learning calls for the involvement of a supervisor who also serves as a teacher. In a nutshell, supervised learning is the process of teaching or training a computer system using labeled data. This indicates that the right answer has already been assigned to some data. In order for the supervised learning algorithm to assess the training data (set of training instances) and generate an accurate output from labeled data, the machine is then given a fresh set of examples (data).</a:t>
            </a:r>
          </a:p>
          <a:p>
            <a:endParaRPr lang="en-US" dirty="0"/>
          </a:p>
          <a:p>
            <a:r>
              <a:rPr lang="en-US" b="1" dirty="0"/>
              <a:t>Advantages of Supervised Learning:</a:t>
            </a:r>
          </a:p>
          <a:p>
            <a:pPr marL="457200" indent="-457200">
              <a:buFont typeface="+mj-lt"/>
              <a:buAutoNum type="arabicPeriod"/>
            </a:pPr>
            <a:r>
              <a:rPr lang="en-US" dirty="0"/>
              <a:t>The collecting of data and the production of data output from prior experiences are both made possible by supervised learning.</a:t>
            </a:r>
          </a:p>
          <a:p>
            <a:pPr marL="457200" indent="-457200">
              <a:buFont typeface="+mj-lt"/>
              <a:buAutoNum type="arabicPeriod"/>
            </a:pPr>
            <a:r>
              <a:rPr lang="en-US" dirty="0"/>
              <a:t>Performance criteria can be improved with the aid of experience.</a:t>
            </a:r>
          </a:p>
          <a:p>
            <a:pPr marL="457200" indent="-457200">
              <a:buFont typeface="+mj-lt"/>
              <a:buAutoNum type="arabicPeriod"/>
            </a:pPr>
            <a:r>
              <a:rPr lang="en-US" dirty="0"/>
              <a:t>A wide variety of problems involving computing in the real world can be solved with supervised machine learning.</a:t>
            </a:r>
          </a:p>
          <a:p>
            <a:pPr lvl="1">
              <a:buFont typeface="Wingdings" panose="05000000000000000000" pitchFamily="2" charset="2"/>
              <a:buChar char="v"/>
            </a:pPr>
            <a:r>
              <a:rPr lang="en-US" b="1" dirty="0"/>
              <a:t>Disadvantages of Supervised Learning:</a:t>
            </a:r>
          </a:p>
          <a:p>
            <a:pPr>
              <a:buFont typeface="Wingdings" panose="05000000000000000000" pitchFamily="2" charset="2"/>
              <a:buChar char="q"/>
            </a:pPr>
            <a:r>
              <a:rPr lang="en-US" dirty="0"/>
              <a:t>Classification of big data can be challenging.</a:t>
            </a:r>
          </a:p>
          <a:p>
            <a:pPr>
              <a:buFont typeface="Wingdings" panose="05000000000000000000" pitchFamily="2" charset="2"/>
              <a:buChar char="q"/>
            </a:pPr>
            <a:r>
              <a:rPr lang="en-US" dirty="0"/>
              <a:t>A large amount of computing time is required for supervised learning training. Consequently, it requires a lot of time.</a:t>
            </a:r>
          </a:p>
        </p:txBody>
      </p:sp>
    </p:spTree>
    <p:extLst>
      <p:ext uri="{BB962C8B-B14F-4D97-AF65-F5344CB8AC3E}">
        <p14:creationId xmlns:p14="http://schemas.microsoft.com/office/powerpoint/2010/main" val="3955619922"/>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7BEE61-9FDB-4BFC-8FFE-D09B27B3F51C}"/>
              </a:ext>
            </a:extLst>
          </p:cNvPr>
          <p:cNvPicPr>
            <a:picLocks noChangeAspect="1"/>
          </p:cNvPicPr>
          <p:nvPr/>
        </p:nvPicPr>
        <p:blipFill>
          <a:blip r:embed="rId3">
            <a:extLst>
              <a:ext uri="{28A0092B-C50C-407E-A947-70E740481C1C}">
                <a14:useLocalDpi xmlns:a14="http://schemas.microsoft.com/office/drawing/2010/main" val="0"/>
              </a:ext>
            </a:extLst>
          </a:blip>
          <a:srcRect t="4897" b="4897"/>
          <a:stretch/>
        </p:blipFill>
        <p:spPr>
          <a:xfrm>
            <a:off x="0" y="10"/>
            <a:ext cx="12191980" cy="6857990"/>
          </a:xfrm>
          <a:prstGeom prst="rect">
            <a:avLst/>
          </a:prstGeom>
        </p:spPr>
      </p:pic>
      <p:sp>
        <p:nvSpPr>
          <p:cNvPr id="2" name="Title 1">
            <a:extLst>
              <a:ext uri="{FF2B5EF4-FFF2-40B4-BE49-F238E27FC236}">
                <a16:creationId xmlns:a16="http://schemas.microsoft.com/office/drawing/2014/main" id="{406274B6-CE7B-4857-8A67-304EFFA71AD3}"/>
              </a:ext>
            </a:extLst>
          </p:cNvPr>
          <p:cNvSpPr>
            <a:spLocks noGrp="1"/>
          </p:cNvSpPr>
          <p:nvPr>
            <p:ph type="title"/>
          </p:nvPr>
        </p:nvSpPr>
        <p:spPr>
          <a:xfrm>
            <a:off x="1023870" y="336367"/>
            <a:ext cx="10144260" cy="1013800"/>
          </a:xfrm>
        </p:spPr>
        <p:txBody>
          <a:bodyPr>
            <a:normAutofit/>
          </a:bodyPr>
          <a:lstStyle/>
          <a:p>
            <a:r>
              <a:rPr lang="en-US" dirty="0">
                <a:solidFill>
                  <a:schemeClr val="tx1"/>
                </a:solidFill>
              </a:rPr>
              <a:t>Unsupervised Machine learning:</a:t>
            </a:r>
          </a:p>
        </p:txBody>
      </p:sp>
      <p:sp>
        <p:nvSpPr>
          <p:cNvPr id="10" name="Content Placeholder 9">
            <a:extLst>
              <a:ext uri="{FF2B5EF4-FFF2-40B4-BE49-F238E27FC236}">
                <a16:creationId xmlns:a16="http://schemas.microsoft.com/office/drawing/2014/main" id="{1CBB138A-1C35-4853-8D64-E0BF3A17D9CF}"/>
              </a:ext>
            </a:extLst>
          </p:cNvPr>
          <p:cNvSpPr>
            <a:spLocks noGrp="1"/>
          </p:cNvSpPr>
          <p:nvPr>
            <p:ph idx="1"/>
          </p:nvPr>
        </p:nvSpPr>
        <p:spPr>
          <a:xfrm>
            <a:off x="1023870" y="1423447"/>
            <a:ext cx="10261602" cy="4572000"/>
          </a:xfrm>
        </p:spPr>
        <p:txBody>
          <a:bodyPr>
            <a:normAutofit/>
          </a:bodyPr>
          <a:lstStyle/>
          <a:p>
            <a:r>
              <a:rPr lang="en-US" dirty="0"/>
              <a:t>Unsupervised learning is the process of teaching a computer to use unlabeled or unclassified data and then allowing the algorithm to use that data unchecked. Without any prior data training, the machine's goal in this scenario is to categorize unsorted data based on similarities, patterns, and differences. The absence of an instructor, in contrast to supervised learning, prevents the computer from receiving training. As a result, the machine is only capable of independently identifying the hidden structure in unlabeled data.</a:t>
            </a:r>
          </a:p>
          <a:p>
            <a:pPr lvl="1">
              <a:buFont typeface="Wingdings" panose="05000000000000000000" pitchFamily="2" charset="2"/>
              <a:buChar char="v"/>
            </a:pPr>
            <a:r>
              <a:rPr lang="en-US" b="1" dirty="0"/>
              <a:t>Unsupervised learning algorithms are divided into two types:</a:t>
            </a:r>
          </a:p>
          <a:p>
            <a:r>
              <a:rPr lang="en-US" dirty="0"/>
              <a:t>The goal of a clustering problem is to find the underlying groupings in data, such as grouping customers according to their purchasing patterns.</a:t>
            </a:r>
          </a:p>
          <a:p>
            <a:r>
              <a:rPr lang="en-US" dirty="0"/>
              <a:t>Association: The search for rules that adequately represent significant portions of your data, such as people who purchase X also frequently purchase Y, is known as an association rule learning problem.</a:t>
            </a:r>
          </a:p>
        </p:txBody>
      </p:sp>
    </p:spTree>
    <p:extLst>
      <p:ext uri="{BB962C8B-B14F-4D97-AF65-F5344CB8AC3E}">
        <p14:creationId xmlns:p14="http://schemas.microsoft.com/office/powerpoint/2010/main" val="1103396673"/>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66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8FBB3B-2642-4A5F-A7F2-91918FAE7819}"/>
              </a:ext>
            </a:extLst>
          </p:cNvPr>
          <p:cNvPicPr>
            <a:picLocks noChangeAspect="1"/>
          </p:cNvPicPr>
          <p:nvPr/>
        </p:nvPicPr>
        <p:blipFill>
          <a:blip r:embed="rId3">
            <a:extLst>
              <a:ext uri="{28A0092B-C50C-407E-A947-70E740481C1C}">
                <a14:useLocalDpi xmlns:a14="http://schemas.microsoft.com/office/drawing/2010/main" val="0"/>
              </a:ext>
            </a:extLst>
          </a:blip>
          <a:srcRect t="9821" b="9821"/>
          <a:stretch/>
        </p:blipFill>
        <p:spPr>
          <a:xfrm>
            <a:off x="20" y="10"/>
            <a:ext cx="12191980" cy="6857990"/>
          </a:xfrm>
          <a:prstGeom prst="rect">
            <a:avLst/>
          </a:prstGeom>
        </p:spPr>
      </p:pic>
      <p:sp>
        <p:nvSpPr>
          <p:cNvPr id="2" name="Title 1">
            <a:extLst>
              <a:ext uri="{FF2B5EF4-FFF2-40B4-BE49-F238E27FC236}">
                <a16:creationId xmlns:a16="http://schemas.microsoft.com/office/drawing/2014/main" id="{6320678F-6C0A-4B4B-8399-341B1D96BDFC}"/>
              </a:ext>
            </a:extLst>
          </p:cNvPr>
          <p:cNvSpPr>
            <a:spLocks noGrp="1"/>
          </p:cNvSpPr>
          <p:nvPr>
            <p:ph type="title"/>
          </p:nvPr>
        </p:nvSpPr>
        <p:spPr>
          <a:xfrm>
            <a:off x="1082541" y="260223"/>
            <a:ext cx="10144260" cy="1013800"/>
          </a:xfrm>
        </p:spPr>
        <p:txBody>
          <a:bodyPr>
            <a:normAutofit/>
          </a:bodyPr>
          <a:lstStyle/>
          <a:p>
            <a:r>
              <a:rPr lang="en-US" dirty="0">
                <a:solidFill>
                  <a:schemeClr val="tx1"/>
                </a:solidFill>
              </a:rPr>
              <a:t>Reinforcement Machine Learning:</a:t>
            </a:r>
          </a:p>
        </p:txBody>
      </p:sp>
      <p:sp>
        <p:nvSpPr>
          <p:cNvPr id="10" name="Content Placeholder 9">
            <a:extLst>
              <a:ext uri="{FF2B5EF4-FFF2-40B4-BE49-F238E27FC236}">
                <a16:creationId xmlns:a16="http://schemas.microsoft.com/office/drawing/2014/main" id="{FFA55B9A-DEC4-4EAC-80A1-8E2B6A91E50D}"/>
              </a:ext>
            </a:extLst>
          </p:cNvPr>
          <p:cNvSpPr>
            <a:spLocks noGrp="1"/>
          </p:cNvSpPr>
          <p:nvPr>
            <p:ph idx="1"/>
          </p:nvPr>
        </p:nvSpPr>
        <p:spPr>
          <a:xfrm>
            <a:off x="965199" y="1274022"/>
            <a:ext cx="10261602" cy="4331647"/>
          </a:xfrm>
        </p:spPr>
        <p:txBody>
          <a:bodyPr>
            <a:normAutofit fontScale="85000" lnSpcReduction="10000"/>
          </a:bodyPr>
          <a:lstStyle/>
          <a:p>
            <a:r>
              <a:rPr lang="en-US" dirty="0"/>
              <a:t>Reinforcement learning is a component of machine learning. It involves acting in a way that will maximize benefits in a certain circumstance. It is used by a variety of software programs and computers to decide the most practical action to perform in each circumstance. In contrast to supervised learning, where the solution key is present in the training data and allows the model to be taught with the appropriate response, reinforcement learning lacks this information and instead relies on the reinforcement agent to determine how to carry out the task at hand. In the absence of a training dataset, it must learn from its experience.</a:t>
            </a:r>
          </a:p>
          <a:p>
            <a:pPr lvl="1">
              <a:buFont typeface="Wingdings" panose="05000000000000000000" pitchFamily="2" charset="2"/>
              <a:buChar char="v"/>
            </a:pPr>
            <a:r>
              <a:rPr lang="en-US" b="1" dirty="0"/>
              <a:t>The most important aspects of reinforcement learning –</a:t>
            </a:r>
          </a:p>
          <a:p>
            <a:r>
              <a:rPr lang="en-US" dirty="0"/>
              <a:t>Input: The model's initial state should be provided as input.</a:t>
            </a:r>
          </a:p>
          <a:p>
            <a:r>
              <a:rPr lang="en-US" dirty="0"/>
              <a:t>Output: There are numerous alternative outputs because there are numerous solutions to a specific problem.</a:t>
            </a:r>
          </a:p>
          <a:p>
            <a:r>
              <a:rPr lang="en-US" dirty="0"/>
              <a:t>Training: The model will return a state and the user will select whether to reward or punish the model depending on its output.</a:t>
            </a:r>
          </a:p>
          <a:p>
            <a:r>
              <a:rPr lang="en-US" dirty="0"/>
              <a:t>The model is always learning.</a:t>
            </a:r>
          </a:p>
          <a:p>
            <a:r>
              <a:rPr lang="en-US" dirty="0"/>
              <a:t>The optimal solution is determined by the highest possible payment.</a:t>
            </a:r>
          </a:p>
          <a:p>
            <a:endParaRPr lang="en-US" dirty="0"/>
          </a:p>
        </p:txBody>
      </p:sp>
    </p:spTree>
    <p:extLst>
      <p:ext uri="{BB962C8B-B14F-4D97-AF65-F5344CB8AC3E}">
        <p14:creationId xmlns:p14="http://schemas.microsoft.com/office/powerpoint/2010/main" val="380548011"/>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B7961A-DF75-46AA-B8D7-12E4256245C3}"/>
              </a:ext>
            </a:extLst>
          </p:cNvPr>
          <p:cNvPicPr>
            <a:picLocks noChangeAspect="1"/>
          </p:cNvPicPr>
          <p:nvPr/>
        </p:nvPicPr>
        <p:blipFill>
          <a:blip r:embed="rId3">
            <a:extLst>
              <a:ext uri="{28A0092B-C50C-407E-A947-70E740481C1C}">
                <a14:useLocalDpi xmlns:a14="http://schemas.microsoft.com/office/drawing/2010/main" val="0"/>
              </a:ext>
            </a:extLst>
          </a:blip>
          <a:srcRect t="7812" b="7812"/>
          <a:stretch/>
        </p:blipFill>
        <p:spPr>
          <a:xfrm>
            <a:off x="20" y="10"/>
            <a:ext cx="12191980" cy="6857990"/>
          </a:xfrm>
          <a:prstGeom prst="rect">
            <a:avLst/>
          </a:prstGeom>
        </p:spPr>
      </p:pic>
      <p:sp>
        <p:nvSpPr>
          <p:cNvPr id="2" name="Title 1">
            <a:extLst>
              <a:ext uri="{FF2B5EF4-FFF2-40B4-BE49-F238E27FC236}">
                <a16:creationId xmlns:a16="http://schemas.microsoft.com/office/drawing/2014/main" id="{7EE649B0-3F48-4FB1-BA3A-C41CB77B8590}"/>
              </a:ext>
            </a:extLst>
          </p:cNvPr>
          <p:cNvSpPr>
            <a:spLocks noGrp="1"/>
          </p:cNvSpPr>
          <p:nvPr>
            <p:ph type="title"/>
          </p:nvPr>
        </p:nvSpPr>
        <p:spPr>
          <a:xfrm>
            <a:off x="1023870" y="702156"/>
            <a:ext cx="10144260" cy="1013800"/>
          </a:xfrm>
        </p:spPr>
        <p:txBody>
          <a:bodyPr>
            <a:normAutofit/>
          </a:bodyPr>
          <a:lstStyle/>
          <a:p>
            <a:r>
              <a:rPr lang="en-US" dirty="0">
                <a:solidFill>
                  <a:schemeClr val="tx1"/>
                </a:solidFill>
              </a:rPr>
              <a:t>Research Evidences</a:t>
            </a:r>
          </a:p>
        </p:txBody>
      </p:sp>
      <p:sp>
        <p:nvSpPr>
          <p:cNvPr id="9" name="Content Placeholder 8">
            <a:extLst>
              <a:ext uri="{FF2B5EF4-FFF2-40B4-BE49-F238E27FC236}">
                <a16:creationId xmlns:a16="http://schemas.microsoft.com/office/drawing/2014/main" id="{CB5A555B-B801-416B-8408-117EFADD930A}"/>
              </a:ext>
            </a:extLst>
          </p:cNvPr>
          <p:cNvSpPr>
            <a:spLocks noGrp="1"/>
          </p:cNvSpPr>
          <p:nvPr>
            <p:ph idx="1"/>
          </p:nvPr>
        </p:nvSpPr>
        <p:spPr>
          <a:xfrm>
            <a:off x="1023870" y="1715956"/>
            <a:ext cx="10261602" cy="3678303"/>
          </a:xfrm>
        </p:spPr>
        <p:txBody>
          <a:bodyPr>
            <a:normAutofit/>
          </a:bodyPr>
          <a:lstStyle/>
          <a:p>
            <a:r>
              <a:rPr lang="en-US" dirty="0"/>
              <a:t>I have acquired the critical expertise necessary to work on artificial intelligence after conducting extensive research on a variety of AI-related problems. Aside from deep learning, adversarial search, and other areas, I also learned a lot about current AI trends.</a:t>
            </a:r>
          </a:p>
        </p:txBody>
      </p:sp>
    </p:spTree>
    <p:extLst>
      <p:ext uri="{BB962C8B-B14F-4D97-AF65-F5344CB8AC3E}">
        <p14:creationId xmlns:p14="http://schemas.microsoft.com/office/powerpoint/2010/main" val="1736009570"/>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E567-55CF-40E8-BB71-21CE09FC93B6}"/>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Research evidences</a:t>
            </a:r>
          </a:p>
        </p:txBody>
      </p:sp>
      <p:sp>
        <p:nvSpPr>
          <p:cNvPr id="9" name="Content Placeholder 8">
            <a:extLst>
              <a:ext uri="{FF2B5EF4-FFF2-40B4-BE49-F238E27FC236}">
                <a16:creationId xmlns:a16="http://schemas.microsoft.com/office/drawing/2014/main" id="{2190A8DD-8DD8-432F-9379-6EC0AC03416D}"/>
              </a:ext>
            </a:extLst>
          </p:cNvPr>
          <p:cNvSpPr>
            <a:spLocks noGrp="1"/>
          </p:cNvSpPr>
          <p:nvPr>
            <p:ph idx="1"/>
          </p:nvPr>
        </p:nvSpPr>
        <p:spPr>
          <a:xfrm>
            <a:off x="638621" y="4739780"/>
            <a:ext cx="3511233" cy="1147054"/>
          </a:xfrm>
        </p:spPr>
        <p:txBody>
          <a:bodyPr vert="horz" lIns="91440" tIns="45720" rIns="91440" bIns="45720" rtlCol="0" anchor="t">
            <a:normAutofit fontScale="85000" lnSpcReduction="20000"/>
          </a:bodyPr>
          <a:lstStyle/>
          <a:p>
            <a:pPr marL="0" indent="0">
              <a:lnSpc>
                <a:spcPct val="100000"/>
              </a:lnSpc>
              <a:buNone/>
            </a:pPr>
            <a:r>
              <a:rPr lang="en-US" cap="all" dirty="0">
                <a:solidFill>
                  <a:srgbClr val="FFFFFF">
                    <a:alpha val="75000"/>
                  </a:srgbClr>
                </a:solidFill>
              </a:rPr>
              <a:t>research on machine learning, detailed understanding of the various machine learning systems.</a:t>
            </a:r>
          </a:p>
        </p:txBody>
      </p:sp>
    </p:spTree>
    <p:extLst>
      <p:ext uri="{BB962C8B-B14F-4D97-AF65-F5344CB8AC3E}">
        <p14:creationId xmlns:p14="http://schemas.microsoft.com/office/powerpoint/2010/main" val="3370108254"/>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E9C1-8081-4959-8A92-81D85F00898C}"/>
              </a:ext>
            </a:extLst>
          </p:cNvPr>
          <p:cNvSpPr>
            <a:spLocks noGrp="1"/>
          </p:cNvSpPr>
          <p:nvPr>
            <p:ph type="title"/>
          </p:nvPr>
        </p:nvSpPr>
        <p:spPr>
          <a:xfrm>
            <a:off x="638620" y="863695"/>
            <a:ext cx="7649974" cy="3779995"/>
          </a:xfrm>
        </p:spPr>
        <p:txBody>
          <a:bodyPr vert="horz" lIns="91440" tIns="45720" rIns="91440" bIns="45720" rtlCol="0" anchor="ctr">
            <a:normAutofit/>
          </a:bodyPr>
          <a:lstStyle/>
          <a:p>
            <a:r>
              <a:rPr lang="en-US" sz="3600" dirty="0">
                <a:solidFill>
                  <a:srgbClr val="FFFFFF"/>
                </a:solidFill>
              </a:rPr>
              <a:t>                  Research evidences</a:t>
            </a:r>
          </a:p>
        </p:txBody>
      </p:sp>
      <p:sp>
        <p:nvSpPr>
          <p:cNvPr id="3" name="Content Placeholder 2">
            <a:extLst>
              <a:ext uri="{FF2B5EF4-FFF2-40B4-BE49-F238E27FC236}">
                <a16:creationId xmlns:a16="http://schemas.microsoft.com/office/drawing/2014/main" id="{B2208E44-BB1B-4336-AA5F-BAC2CAA03576}"/>
              </a:ext>
            </a:extLst>
          </p:cNvPr>
          <p:cNvSpPr>
            <a:spLocks noGrp="1"/>
          </p:cNvSpPr>
          <p:nvPr>
            <p:ph idx="1"/>
          </p:nvPr>
        </p:nvSpPr>
        <p:spPr>
          <a:xfrm>
            <a:off x="638621" y="4739780"/>
            <a:ext cx="10756966" cy="1147054"/>
          </a:xfrm>
        </p:spPr>
        <p:txBody>
          <a:bodyPr vert="horz" lIns="91440" tIns="45720" rIns="91440" bIns="45720" rtlCol="0" anchor="t">
            <a:normAutofit/>
          </a:bodyPr>
          <a:lstStyle/>
          <a:p>
            <a:pPr marL="0" indent="0">
              <a:lnSpc>
                <a:spcPct val="100000"/>
              </a:lnSpc>
              <a:buNone/>
            </a:pPr>
            <a:r>
              <a:rPr lang="en-US" cap="all" dirty="0">
                <a:solidFill>
                  <a:srgbClr val="FFFFFF">
                    <a:alpha val="75000"/>
                  </a:srgbClr>
                </a:solidFill>
              </a:rPr>
              <a:t>Learning about Book Recommendation System  using machine language.</a:t>
            </a:r>
          </a:p>
        </p:txBody>
      </p:sp>
    </p:spTree>
    <p:extLst>
      <p:ext uri="{BB962C8B-B14F-4D97-AF65-F5344CB8AC3E}">
        <p14:creationId xmlns:p14="http://schemas.microsoft.com/office/powerpoint/2010/main" val="1055905173"/>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6FA3-378C-42CA-A0FF-CBEB83DD73B4}"/>
              </a:ext>
            </a:extLst>
          </p:cNvPr>
          <p:cNvSpPr>
            <a:spLocks noGrp="1"/>
          </p:cNvSpPr>
          <p:nvPr>
            <p:ph type="title"/>
          </p:nvPr>
        </p:nvSpPr>
        <p:spPr>
          <a:xfrm>
            <a:off x="638620" y="863695"/>
            <a:ext cx="10029380" cy="3779995"/>
          </a:xfrm>
        </p:spPr>
        <p:txBody>
          <a:bodyPr vert="horz" lIns="91440" tIns="45720" rIns="91440" bIns="45720" rtlCol="0" anchor="ctr">
            <a:normAutofit/>
          </a:bodyPr>
          <a:lstStyle/>
          <a:p>
            <a:r>
              <a:rPr lang="en-US" sz="3600" dirty="0">
                <a:solidFill>
                  <a:srgbClr val="FFFFFF"/>
                </a:solidFill>
              </a:rPr>
              <a:t>Research evidences</a:t>
            </a:r>
          </a:p>
        </p:txBody>
      </p:sp>
      <p:sp>
        <p:nvSpPr>
          <p:cNvPr id="3" name="Content Placeholder 2">
            <a:extLst>
              <a:ext uri="{FF2B5EF4-FFF2-40B4-BE49-F238E27FC236}">
                <a16:creationId xmlns:a16="http://schemas.microsoft.com/office/drawing/2014/main" id="{EAF183E7-8FD1-4E32-A4C6-038AD1904F3B}"/>
              </a:ext>
            </a:extLst>
          </p:cNvPr>
          <p:cNvSpPr>
            <a:spLocks noGrp="1"/>
          </p:cNvSpPr>
          <p:nvPr>
            <p:ph idx="1"/>
          </p:nvPr>
        </p:nvSpPr>
        <p:spPr>
          <a:xfrm>
            <a:off x="638621" y="4739780"/>
            <a:ext cx="9468940" cy="1147054"/>
          </a:xfrm>
        </p:spPr>
        <p:txBody>
          <a:bodyPr vert="horz" lIns="91440" tIns="45720" rIns="91440" bIns="45720" rtlCol="0" anchor="t">
            <a:normAutofit/>
          </a:bodyPr>
          <a:lstStyle/>
          <a:p>
            <a:pPr marL="0" indent="0">
              <a:buNone/>
            </a:pPr>
            <a:r>
              <a:rPr lang="en-US" sz="2000" cap="all" dirty="0">
                <a:solidFill>
                  <a:srgbClr val="FFFFFF">
                    <a:alpha val="75000"/>
                  </a:srgbClr>
                </a:solidFill>
              </a:rPr>
              <a:t>Research on similar projects, for learning purposes.</a:t>
            </a:r>
          </a:p>
        </p:txBody>
      </p:sp>
    </p:spTree>
    <p:extLst>
      <p:ext uri="{BB962C8B-B14F-4D97-AF65-F5344CB8AC3E}">
        <p14:creationId xmlns:p14="http://schemas.microsoft.com/office/powerpoint/2010/main" val="2731760890"/>
      </p:ext>
    </p:extLst>
  </p:cSld>
  <p:clrMapOvr>
    <a:overrideClrMapping bg1="dk1" tx1="lt1" bg2="dk2" tx2="lt2" accent1="accent1" accent2="accent2" accent3="accent3" accent4="accent4" accent5="accent5" accent6="accent6" hlink="hlink" folHlink="folHlink"/>
  </p:clrMapOvr>
  <p:transition spd="med" advTm="6681">
    <p:pull/>
    <p:sndAc>
      <p:stSnd>
        <p:snd r:embed="rId2" name="arrow.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376</TotalTime>
  <Words>1038</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Book   Recommendation System</vt:lpstr>
      <vt:lpstr>AI Concept used</vt:lpstr>
      <vt:lpstr>Supervised learning:</vt:lpstr>
      <vt:lpstr>Unsupervised Machine learning:</vt:lpstr>
      <vt:lpstr>Reinforcement Machine Learning:</vt:lpstr>
      <vt:lpstr>Research Evidences</vt:lpstr>
      <vt:lpstr>Research evidences</vt:lpstr>
      <vt:lpstr>                  Research evidences</vt:lpstr>
      <vt:lpstr>Research evidences</vt:lpstr>
      <vt:lpstr>Research work Done on good book recommendation System</vt:lpstr>
      <vt:lpstr>Research work done on bookish recommendation system</vt:lpstr>
      <vt:lpstr>Research work done on amazon book recommendation system</vt:lpstr>
      <vt:lpstr>Reason for Topic selection</vt:lpstr>
      <vt:lpstr>How the system work</vt:lpstr>
      <vt:lpstr>How it solves real world problems?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Aman Raj Bagale</dc:creator>
  <cp:lastModifiedBy>Dilip clutcther</cp:lastModifiedBy>
  <cp:revision>6</cp:revision>
  <dcterms:created xsi:type="dcterms:W3CDTF">2022-01-24T06:25:50Z</dcterms:created>
  <dcterms:modified xsi:type="dcterms:W3CDTF">2023-01-11T10:06:00Z</dcterms:modified>
</cp:coreProperties>
</file>