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21934488" cy="12338050"/>
  <p:notesSz cx="12204700" cy="123380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824"/>
    <a:srgbClr val="69A12B"/>
    <a:srgbClr val="004821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73" autoAdjust="0"/>
  </p:normalViewPr>
  <p:slideViewPr>
    <p:cSldViewPr>
      <p:cViewPr>
        <p:scale>
          <a:sx n="33" d="100"/>
          <a:sy n="33" d="100"/>
        </p:scale>
        <p:origin x="859" y="763"/>
      </p:cViewPr>
      <p:guideLst>
        <p:guide orient="horz" pos="2880"/>
        <p:guide pos="3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7963" cy="619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13563" y="0"/>
            <a:ext cx="5287962" cy="619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01E6-8F84-4C22-A38B-4BF634977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543050"/>
            <a:ext cx="7404100" cy="41640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20788" y="5937250"/>
            <a:ext cx="9763125" cy="4859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18925"/>
            <a:ext cx="5287963" cy="619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13563" y="11718925"/>
            <a:ext cx="5287962" cy="619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A4991-E809-4F71-8AA3-A175E4F99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4991-E809-4F71-8AA3-A175E4F99D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5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5087" y="2129918"/>
            <a:ext cx="18644315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2E7D3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290173" y="3847593"/>
            <a:ext cx="153541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2E7D3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2E7D3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96725" y="1580261"/>
            <a:ext cx="954150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572098" y="2561920"/>
            <a:ext cx="89529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2E7D3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4285" y="353154"/>
            <a:ext cx="14280242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2E7D3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6725" y="1580261"/>
            <a:ext cx="197410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57726" y="6389751"/>
            <a:ext cx="70190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96725" y="6389751"/>
            <a:ext cx="50449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792832" y="6389751"/>
            <a:ext cx="50449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72A5DBD-F75C-6A6C-FA9A-57E6C424BD77}"/>
              </a:ext>
            </a:extLst>
          </p:cNvPr>
          <p:cNvSpPr txBox="1"/>
          <p:nvPr/>
        </p:nvSpPr>
        <p:spPr>
          <a:xfrm>
            <a:off x="-234156" y="-309562"/>
            <a:ext cx="22402800" cy="12957174"/>
          </a:xfrm>
          <a:prstGeom prst="rect">
            <a:avLst/>
          </a:prstGeom>
          <a:gradFill flip="none" rotWithShape="1">
            <a:gsLst>
              <a:gs pos="0">
                <a:srgbClr val="588824"/>
              </a:gs>
              <a:gs pos="19000">
                <a:schemeClr val="accent3">
                  <a:lumMod val="95000"/>
                  <a:lumOff val="5000"/>
                </a:schemeClr>
              </a:gs>
              <a:gs pos="100000">
                <a:srgbClr val="004821"/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10092134" y="6576829"/>
            <a:ext cx="1750219" cy="72813"/>
          </a:xfrm>
          <a:custGeom>
            <a:avLst/>
            <a:gdLst/>
            <a:ahLst/>
            <a:cxnLst/>
            <a:rect l="l" t="t" r="r" b="b"/>
            <a:pathLst>
              <a:path w="952500" h="38100">
                <a:moveTo>
                  <a:pt x="952500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00" y="0"/>
                </a:lnTo>
                <a:lnTo>
                  <a:pt x="952500" y="38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86872" y="5494572"/>
            <a:ext cx="12560737" cy="196399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spcBef>
                <a:spcPts val="114"/>
              </a:spcBef>
            </a:pPr>
            <a:r>
              <a:rPr sz="4000" spc="-120" dirty="0">
                <a:solidFill>
                  <a:srgbClr val="FFFFFF"/>
                </a:solidFill>
                <a:latin typeface="Verdana"/>
                <a:cs typeface="Verdana"/>
              </a:rPr>
              <a:t>Hotspots,</a:t>
            </a:r>
            <a:r>
              <a:rPr sz="40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35" dirty="0">
                <a:solidFill>
                  <a:srgbClr val="FFFFFF"/>
                </a:solidFill>
                <a:latin typeface="Verdana"/>
                <a:cs typeface="Verdana"/>
              </a:rPr>
              <a:t>Gaps</a:t>
            </a:r>
            <a:r>
              <a:rPr sz="40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27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40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45" dirty="0">
                <a:solidFill>
                  <a:srgbClr val="FFFFFF"/>
                </a:solidFill>
                <a:latin typeface="Verdana"/>
                <a:cs typeface="Verdana"/>
              </a:rPr>
              <a:t>Seasonal</a:t>
            </a:r>
            <a:r>
              <a:rPr sz="40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Verdana"/>
                <a:cs typeface="Verdana"/>
              </a:rPr>
              <a:t>Alignment</a:t>
            </a:r>
            <a:endParaRPr sz="4000" dirty="0">
              <a:latin typeface="Verdana"/>
              <a:cs typeface="Verdana"/>
            </a:endParaRPr>
          </a:p>
          <a:p>
            <a:pPr>
              <a:spcBef>
                <a:spcPts val="835"/>
              </a:spcBef>
            </a:pPr>
            <a:endParaRPr sz="4000" dirty="0">
              <a:latin typeface="Verdana"/>
              <a:cs typeface="Verdana"/>
            </a:endParaRPr>
          </a:p>
          <a:p>
            <a:pPr algn="ctr">
              <a:spcBef>
                <a:spcPts val="5"/>
              </a:spcBef>
            </a:pPr>
            <a:r>
              <a:rPr sz="4000" spc="-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45" dirty="0">
                <a:solidFill>
                  <a:srgbClr val="FFFFFF"/>
                </a:solidFill>
                <a:latin typeface="Verdana"/>
                <a:cs typeface="Verdana"/>
              </a:rPr>
              <a:t>Data-</a:t>
            </a:r>
            <a:r>
              <a:rPr sz="4000" spc="-125" dirty="0">
                <a:solidFill>
                  <a:srgbClr val="FFFFFF"/>
                </a:solidFill>
                <a:latin typeface="Verdana"/>
                <a:cs typeface="Verdana"/>
              </a:rPr>
              <a:t>Driven</a:t>
            </a:r>
            <a:r>
              <a:rPr sz="4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85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r>
              <a:rPr sz="4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9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4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80" dirty="0">
                <a:solidFill>
                  <a:srgbClr val="FFFFFF"/>
                </a:solidFill>
                <a:latin typeface="Verdana"/>
                <a:cs typeface="Verdana"/>
              </a:rPr>
              <a:t>Equitable</a:t>
            </a:r>
            <a:r>
              <a:rPr sz="4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90" dirty="0">
                <a:solidFill>
                  <a:srgbClr val="FFFFFF"/>
                </a:solidFill>
                <a:latin typeface="Verdana"/>
                <a:cs typeface="Verdana"/>
              </a:rPr>
              <a:t>Reforestation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4335" y="2252117"/>
            <a:ext cx="18905814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9600" spc="-370" dirty="0">
                <a:solidFill>
                  <a:srgbClr val="FFFFFF"/>
                </a:solidFill>
              </a:rPr>
              <a:t>Kenya</a:t>
            </a:r>
            <a:r>
              <a:rPr sz="9600" spc="-240" dirty="0">
                <a:solidFill>
                  <a:srgbClr val="FFFFFF"/>
                </a:solidFill>
              </a:rPr>
              <a:t> </a:t>
            </a:r>
            <a:r>
              <a:rPr sz="9600" spc="-380" dirty="0">
                <a:solidFill>
                  <a:srgbClr val="FFFFFF"/>
                </a:solidFill>
              </a:rPr>
              <a:t>Tree</a:t>
            </a:r>
            <a:r>
              <a:rPr sz="9600" spc="-245" dirty="0">
                <a:solidFill>
                  <a:srgbClr val="FFFFFF"/>
                </a:solidFill>
              </a:rPr>
              <a:t> </a:t>
            </a:r>
            <a:r>
              <a:rPr sz="9600" spc="-235" dirty="0">
                <a:solidFill>
                  <a:srgbClr val="FFFFFF"/>
                </a:solidFill>
              </a:rPr>
              <a:t>Planting</a:t>
            </a:r>
            <a:r>
              <a:rPr sz="9600" spc="-240" dirty="0">
                <a:solidFill>
                  <a:srgbClr val="FFFFFF"/>
                </a:solidFill>
              </a:rPr>
              <a:t> </a:t>
            </a:r>
            <a:r>
              <a:rPr sz="9600" spc="-295" dirty="0">
                <a:solidFill>
                  <a:srgbClr val="FFFFFF"/>
                </a:solidFill>
              </a:rPr>
              <a:t>Analysis</a:t>
            </a:r>
            <a:endParaRPr sz="9600" dirty="0"/>
          </a:p>
        </p:txBody>
      </p:sp>
      <p:sp>
        <p:nvSpPr>
          <p:cNvPr id="8" name="object 8"/>
          <p:cNvSpPr txBox="1"/>
          <p:nvPr/>
        </p:nvSpPr>
        <p:spPr>
          <a:xfrm>
            <a:off x="6509541" y="9384586"/>
            <a:ext cx="8915400" cy="69506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ctr">
              <a:spcBef>
                <a:spcPts val="140"/>
              </a:spcBef>
            </a:pPr>
            <a:r>
              <a:rPr lang="en-US" sz="4400" spc="-65" dirty="0">
                <a:solidFill>
                  <a:srgbClr val="FFFFFF"/>
                </a:solidFill>
                <a:latin typeface="Verdana"/>
                <a:cs typeface="Verdana"/>
              </a:rPr>
              <a:t>CAPSTONE </a:t>
            </a:r>
            <a:r>
              <a:rPr lang="en-US" sz="4400" spc="-65" dirty="0">
                <a:solidFill>
                  <a:schemeClr val="tx1"/>
                </a:solidFill>
                <a:latin typeface="Verdana"/>
                <a:cs typeface="Verdana"/>
              </a:rPr>
              <a:t>PROJECT</a:t>
            </a:r>
            <a:endParaRPr sz="44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63856D2B-7398-858E-D27F-465C08AE8EA1}"/>
              </a:ext>
            </a:extLst>
          </p:cNvPr>
          <p:cNvSpPr txBox="1"/>
          <p:nvPr/>
        </p:nvSpPr>
        <p:spPr>
          <a:xfrm>
            <a:off x="6509541" y="10927687"/>
            <a:ext cx="8915400" cy="69506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ctr">
              <a:spcBef>
                <a:spcPts val="140"/>
              </a:spcBef>
            </a:pPr>
            <a:r>
              <a:rPr lang="en-US" sz="4400" spc="-65" dirty="0">
                <a:solidFill>
                  <a:schemeClr val="tx1"/>
                </a:solidFill>
                <a:latin typeface="+mn-lt"/>
                <a:cs typeface="Verdana"/>
              </a:rPr>
              <a:t>DENNIS KIPYEGON</a:t>
            </a:r>
            <a:endParaRPr sz="4400" dirty="0">
              <a:solidFill>
                <a:schemeClr val="tx1"/>
              </a:solidFill>
              <a:latin typeface="+mn-lt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6112" y="0"/>
            <a:ext cx="22631400" cy="127222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355624" y="1119645"/>
            <a:ext cx="25856231" cy="75405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spcBef>
                <a:spcPts val="120"/>
              </a:spcBef>
            </a:pPr>
            <a:r>
              <a:rPr sz="4800" spc="-150" dirty="0"/>
              <a:t>Problem</a:t>
            </a:r>
            <a:r>
              <a:rPr sz="4800" spc="-100" dirty="0"/>
              <a:t> </a:t>
            </a:r>
            <a:r>
              <a:rPr sz="4800" spc="-175" dirty="0"/>
              <a:t>Statement</a:t>
            </a:r>
            <a:r>
              <a:rPr sz="4800" spc="-95" dirty="0"/>
              <a:t> </a:t>
            </a:r>
            <a:r>
              <a:rPr sz="4800" spc="-465" dirty="0"/>
              <a:t>&amp;</a:t>
            </a:r>
            <a:r>
              <a:rPr sz="4800" spc="-100" dirty="0"/>
              <a:t> </a:t>
            </a:r>
            <a:r>
              <a:rPr sz="4800" spc="-145" dirty="0"/>
              <a:t>Business</a:t>
            </a:r>
            <a:r>
              <a:rPr sz="4800" spc="-95" dirty="0"/>
              <a:t> </a:t>
            </a:r>
            <a:r>
              <a:rPr sz="4800" spc="-120" dirty="0"/>
              <a:t>Objectives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08844" y="2054225"/>
            <a:ext cx="19510106" cy="9281904"/>
            <a:chOff x="758825" y="1181100"/>
            <a:chExt cx="10775315" cy="52959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825" y="1441450"/>
              <a:ext cx="234950" cy="203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6475" y="1181100"/>
              <a:ext cx="19050" cy="5295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2511" y="1819656"/>
              <a:ext cx="5151119" cy="36271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86525" y="1428750"/>
              <a:ext cx="228600" cy="2286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242040" y="3166747"/>
            <a:ext cx="155216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600" b="1" spc="-1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25933" y="4071622"/>
            <a:ext cx="209255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25762" y="4976497"/>
            <a:ext cx="210405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18008" y="5881372"/>
            <a:ext cx="236849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600" b="1" spc="8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09683" y="5380895"/>
            <a:ext cx="1161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Century Gothic"/>
                <a:cs typeface="Century Gothic"/>
              </a:rPr>
              <a:t>!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9683" y="5723795"/>
            <a:ext cx="1161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Century Gothic"/>
                <a:cs typeface="Century Gothic"/>
              </a:rPr>
              <a:t>!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63C168-121D-831E-D6C5-9A83EFADF5DD}"/>
              </a:ext>
            </a:extLst>
          </p:cNvPr>
          <p:cNvGrpSpPr/>
          <p:nvPr/>
        </p:nvGrpSpPr>
        <p:grpSpPr>
          <a:xfrm>
            <a:off x="1563936" y="2292685"/>
            <a:ext cx="18506842" cy="7237812"/>
            <a:chOff x="1253135" y="1511438"/>
            <a:chExt cx="18506842" cy="7237812"/>
          </a:xfrm>
        </p:grpSpPr>
        <p:sp>
          <p:nvSpPr>
            <p:cNvPr id="9" name="object 9"/>
            <p:cNvSpPr txBox="1"/>
            <p:nvPr/>
          </p:nvSpPr>
          <p:spPr>
            <a:xfrm>
              <a:off x="2708419" y="1511438"/>
              <a:ext cx="6207427" cy="75084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4000" spc="-200" dirty="0">
                  <a:solidFill>
                    <a:srgbClr val="2E7D32"/>
                  </a:solidFill>
                  <a:latin typeface="Arial Black"/>
                  <a:cs typeface="Arial Black"/>
                </a:rPr>
                <a:t>Problem</a:t>
              </a:r>
              <a:r>
                <a:rPr sz="4000" spc="-125" dirty="0">
                  <a:solidFill>
                    <a:srgbClr val="2E7D32"/>
                  </a:solidFill>
                  <a:latin typeface="Arial Black"/>
                  <a:cs typeface="Arial Black"/>
                </a:rPr>
                <a:t> </a:t>
              </a:r>
              <a:r>
                <a:rPr sz="4800" spc="-204" dirty="0">
                  <a:solidFill>
                    <a:srgbClr val="2E7D32"/>
                  </a:solidFill>
                  <a:latin typeface="Arial Black"/>
                  <a:cs typeface="Arial Black"/>
                </a:rPr>
                <a:t>Statement</a:t>
              </a:r>
              <a:endParaRPr sz="4000" dirty="0">
                <a:latin typeface="Arial Black"/>
                <a:cs typeface="Arial Black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1828546" y="1511438"/>
              <a:ext cx="7325307" cy="689291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4400" spc="-254" dirty="0">
                  <a:solidFill>
                    <a:srgbClr val="2E7D32"/>
                  </a:solidFill>
                  <a:latin typeface="Arial Black"/>
                  <a:cs typeface="Arial Black"/>
                </a:rPr>
                <a:t>Business</a:t>
              </a:r>
              <a:r>
                <a:rPr sz="4400" spc="-120" dirty="0">
                  <a:solidFill>
                    <a:srgbClr val="2E7D32"/>
                  </a:solidFill>
                  <a:latin typeface="Arial Black"/>
                  <a:cs typeface="Arial Black"/>
                </a:rPr>
                <a:t> </a:t>
              </a:r>
              <a:r>
                <a:rPr sz="4400" spc="-210" dirty="0">
                  <a:solidFill>
                    <a:srgbClr val="2E7D32"/>
                  </a:solidFill>
                  <a:latin typeface="Arial Black"/>
                  <a:cs typeface="Arial Black"/>
                </a:rPr>
                <a:t>Objectives</a:t>
              </a:r>
              <a:endParaRPr sz="4400" dirty="0">
                <a:latin typeface="Arial Black"/>
                <a:cs typeface="Arial Black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2304999" y="2760141"/>
              <a:ext cx="7037619" cy="752835"/>
            </a:xfrm>
            <a:prstGeom prst="rect">
              <a:avLst/>
            </a:prstGeom>
          </p:spPr>
          <p:txBody>
            <a:bodyPr vert="horz" wrap="square" lIns="0" tIns="3810" rIns="0" bIns="0" rtlCol="0">
              <a:spAutoFit/>
            </a:bodyPr>
            <a:lstStyle/>
            <a:p>
              <a:pPr marL="12700" marR="5080">
                <a:lnSpc>
                  <a:spcPct val="105800"/>
                </a:lnSpc>
                <a:spcBef>
                  <a:spcPts val="30"/>
                </a:spcBef>
              </a:pPr>
              <a:r>
                <a:rPr sz="2400" spc="-20" dirty="0">
                  <a:solidFill>
                    <a:srgbClr val="1A1A1A"/>
                  </a:solidFill>
                  <a:latin typeface="Verdana"/>
                  <a:cs typeface="Verdana"/>
                </a:rPr>
                <a:t>Map</a:t>
              </a:r>
              <a:r>
                <a:rPr sz="2400" spc="-110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30" dirty="0">
                  <a:solidFill>
                    <a:srgbClr val="1A1A1A"/>
                  </a:solidFill>
                  <a:latin typeface="Verdana"/>
                  <a:cs typeface="Verdana"/>
                </a:rPr>
                <a:t>planting</a:t>
              </a:r>
              <a:r>
                <a:rPr sz="2400" spc="-110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50" dirty="0">
                  <a:solidFill>
                    <a:srgbClr val="1A1A1A"/>
                  </a:solidFill>
                  <a:latin typeface="Verdana"/>
                  <a:cs typeface="Verdana"/>
                </a:rPr>
                <a:t>hotspots</a:t>
              </a:r>
              <a:r>
                <a:rPr sz="2400" spc="-110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40" dirty="0">
                  <a:solidFill>
                    <a:srgbClr val="1A1A1A"/>
                  </a:solidFill>
                  <a:latin typeface="Verdana"/>
                  <a:cs typeface="Verdana"/>
                </a:rPr>
                <a:t>and</a:t>
              </a:r>
              <a:r>
                <a:rPr sz="2400" spc="-110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50" dirty="0">
                  <a:solidFill>
                    <a:srgbClr val="1A1A1A"/>
                  </a:solidFill>
                  <a:latin typeface="Verdana"/>
                  <a:cs typeface="Verdana"/>
                </a:rPr>
                <a:t>gaps</a:t>
              </a:r>
              <a:r>
                <a:rPr sz="2400" spc="-110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55" dirty="0">
                  <a:solidFill>
                    <a:srgbClr val="1A1A1A"/>
                  </a:solidFill>
                  <a:latin typeface="Verdana"/>
                  <a:cs typeface="Verdana"/>
                </a:rPr>
                <a:t>to</a:t>
              </a:r>
              <a:r>
                <a:rPr sz="2400" spc="-110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30" dirty="0">
                  <a:solidFill>
                    <a:srgbClr val="1A1A1A"/>
                  </a:solidFill>
                  <a:latin typeface="Verdana"/>
                  <a:cs typeface="Verdana"/>
                </a:rPr>
                <a:t>guide</a:t>
              </a:r>
              <a:r>
                <a:rPr sz="2400" spc="-110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55" dirty="0">
                  <a:solidFill>
                    <a:srgbClr val="1A1A1A"/>
                  </a:solidFill>
                  <a:latin typeface="Verdana"/>
                  <a:cs typeface="Verdana"/>
                </a:rPr>
                <a:t>resource </a:t>
              </a:r>
              <a:r>
                <a:rPr sz="2400" spc="-10" dirty="0">
                  <a:solidFill>
                    <a:srgbClr val="1A1A1A"/>
                  </a:solidFill>
                  <a:latin typeface="Verdana"/>
                  <a:cs typeface="Verdana"/>
                </a:rPr>
                <a:t>allocation</a:t>
              </a:r>
              <a:endParaRPr sz="2400" dirty="0">
                <a:latin typeface="Verdana"/>
                <a:cs typeface="Verdana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2304999" y="4315577"/>
              <a:ext cx="6617960" cy="752835"/>
            </a:xfrm>
            <a:prstGeom prst="rect">
              <a:avLst/>
            </a:prstGeom>
          </p:spPr>
          <p:txBody>
            <a:bodyPr vert="horz" wrap="square" lIns="0" tIns="3810" rIns="0" bIns="0" rtlCol="0">
              <a:spAutoFit/>
            </a:bodyPr>
            <a:lstStyle/>
            <a:p>
              <a:pPr marL="12700" marR="5080">
                <a:lnSpc>
                  <a:spcPct val="105800"/>
                </a:lnSpc>
                <a:spcBef>
                  <a:spcPts val="30"/>
                </a:spcBef>
              </a:pPr>
              <a:r>
                <a:rPr sz="2400" spc="-85" dirty="0">
                  <a:solidFill>
                    <a:srgbClr val="1A1A1A"/>
                  </a:solidFill>
                  <a:latin typeface="Verdana"/>
                  <a:cs typeface="Verdana"/>
                </a:rPr>
                <a:t>Assess</a:t>
              </a:r>
              <a:r>
                <a:rPr sz="2400" spc="-105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35" dirty="0">
                  <a:solidFill>
                    <a:srgbClr val="1A1A1A"/>
                  </a:solidFill>
                  <a:latin typeface="Verdana"/>
                  <a:cs typeface="Verdana"/>
                </a:rPr>
                <a:t>alignment</a:t>
              </a:r>
              <a:r>
                <a:rPr sz="2400" spc="-100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35" dirty="0">
                  <a:solidFill>
                    <a:srgbClr val="1A1A1A"/>
                  </a:solidFill>
                  <a:latin typeface="Verdana"/>
                  <a:cs typeface="Verdana"/>
                </a:rPr>
                <a:t>with</a:t>
              </a:r>
              <a:r>
                <a:rPr sz="2400" spc="-100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90" dirty="0">
                  <a:solidFill>
                    <a:srgbClr val="1A1A1A"/>
                  </a:solidFill>
                  <a:latin typeface="Verdana"/>
                  <a:cs typeface="Verdana"/>
                </a:rPr>
                <a:t>rainy</a:t>
              </a:r>
              <a:r>
                <a:rPr sz="2400" spc="-105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80" dirty="0">
                  <a:solidFill>
                    <a:srgbClr val="1A1A1A"/>
                  </a:solidFill>
                  <a:latin typeface="Verdana"/>
                  <a:cs typeface="Verdana"/>
                </a:rPr>
                <a:t>seasons</a:t>
              </a:r>
              <a:r>
                <a:rPr sz="2400" spc="-100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55" dirty="0">
                  <a:solidFill>
                    <a:srgbClr val="1A1A1A"/>
                  </a:solidFill>
                  <a:latin typeface="Verdana"/>
                  <a:cs typeface="Verdana"/>
                </a:rPr>
                <a:t>to</a:t>
              </a:r>
              <a:r>
                <a:rPr sz="2400" spc="-100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40" dirty="0">
                  <a:solidFill>
                    <a:srgbClr val="1A1A1A"/>
                  </a:solidFill>
                  <a:latin typeface="Verdana"/>
                  <a:cs typeface="Verdana"/>
                </a:rPr>
                <a:t>improve </a:t>
              </a:r>
              <a:r>
                <a:rPr sz="2400" spc="-80" dirty="0">
                  <a:solidFill>
                    <a:srgbClr val="1A1A1A"/>
                  </a:solidFill>
                  <a:latin typeface="Verdana"/>
                  <a:cs typeface="Verdana"/>
                </a:rPr>
                <a:t>survival</a:t>
              </a:r>
              <a:r>
                <a:rPr sz="2400" spc="-105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20" dirty="0">
                  <a:solidFill>
                    <a:srgbClr val="1A1A1A"/>
                  </a:solidFill>
                  <a:latin typeface="Verdana"/>
                  <a:cs typeface="Verdana"/>
                </a:rPr>
                <a:t>rates</a:t>
              </a:r>
              <a:endParaRPr sz="2400" dirty="0">
                <a:latin typeface="Verdana"/>
                <a:cs typeface="Verdana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12304999" y="5892263"/>
              <a:ext cx="7273318" cy="752835"/>
            </a:xfrm>
            <a:prstGeom prst="rect">
              <a:avLst/>
            </a:prstGeom>
          </p:spPr>
          <p:txBody>
            <a:bodyPr vert="horz" wrap="square" lIns="0" tIns="3810" rIns="0" bIns="0" rtlCol="0">
              <a:spAutoFit/>
            </a:bodyPr>
            <a:lstStyle/>
            <a:p>
              <a:pPr marL="12700" marR="5080">
                <a:lnSpc>
                  <a:spcPct val="105800"/>
                </a:lnSpc>
                <a:spcBef>
                  <a:spcPts val="30"/>
                </a:spcBef>
              </a:pPr>
              <a:r>
                <a:rPr sz="2400" spc="-40" dirty="0">
                  <a:solidFill>
                    <a:srgbClr val="1A1A1A"/>
                  </a:solidFill>
                  <a:latin typeface="Verdana"/>
                  <a:cs typeface="Verdana"/>
                </a:rPr>
                <a:t>Benchmark</a:t>
              </a:r>
              <a:r>
                <a:rPr sz="2400" spc="-110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45" dirty="0">
                  <a:solidFill>
                    <a:srgbClr val="1A1A1A"/>
                  </a:solidFill>
                  <a:latin typeface="Verdana"/>
                  <a:cs typeface="Verdana"/>
                </a:rPr>
                <a:t>counties</a:t>
              </a:r>
              <a:r>
                <a:rPr sz="2400" spc="-105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80" dirty="0">
                  <a:solidFill>
                    <a:srgbClr val="1A1A1A"/>
                  </a:solidFill>
                  <a:latin typeface="Verdana"/>
                  <a:cs typeface="Verdana"/>
                </a:rPr>
                <a:t>by</a:t>
              </a:r>
              <a:r>
                <a:rPr sz="2400" spc="-105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60" dirty="0">
                  <a:solidFill>
                    <a:srgbClr val="1A1A1A"/>
                  </a:solidFill>
                  <a:latin typeface="Verdana"/>
                  <a:cs typeface="Verdana"/>
                </a:rPr>
                <a:t>equity</a:t>
              </a:r>
              <a:r>
                <a:rPr sz="2400" spc="-105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95" dirty="0">
                  <a:solidFill>
                    <a:srgbClr val="1A1A1A"/>
                  </a:solidFill>
                  <a:latin typeface="Verdana"/>
                  <a:cs typeface="Verdana"/>
                </a:rPr>
                <a:t>(trees</a:t>
              </a:r>
              <a:r>
                <a:rPr sz="2400" spc="-105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50" dirty="0">
                  <a:solidFill>
                    <a:srgbClr val="1A1A1A"/>
                  </a:solidFill>
                  <a:latin typeface="Verdana"/>
                  <a:cs typeface="Verdana"/>
                </a:rPr>
                <a:t>per</a:t>
              </a:r>
              <a:r>
                <a:rPr sz="2400" spc="-105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95" dirty="0">
                  <a:solidFill>
                    <a:srgbClr val="1A1A1A"/>
                  </a:solidFill>
                  <a:latin typeface="Verdana"/>
                  <a:cs typeface="Verdana"/>
                </a:rPr>
                <a:t>capita),</a:t>
              </a:r>
              <a:r>
                <a:rPr sz="2400" spc="-105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25" dirty="0">
                  <a:solidFill>
                    <a:srgbClr val="1A1A1A"/>
                  </a:solidFill>
                  <a:latin typeface="Verdana"/>
                  <a:cs typeface="Verdana"/>
                </a:rPr>
                <a:t>not </a:t>
              </a:r>
              <a:r>
                <a:rPr sz="2400" spc="-75" dirty="0">
                  <a:solidFill>
                    <a:srgbClr val="1A1A1A"/>
                  </a:solidFill>
                  <a:latin typeface="Verdana"/>
                  <a:cs typeface="Verdana"/>
                </a:rPr>
                <a:t>just</a:t>
              </a:r>
              <a:r>
                <a:rPr sz="2400" spc="-120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10" dirty="0">
                  <a:solidFill>
                    <a:srgbClr val="1A1A1A"/>
                  </a:solidFill>
                  <a:latin typeface="Verdana"/>
                  <a:cs typeface="Verdana"/>
                </a:rPr>
                <a:t>volume</a:t>
              </a:r>
              <a:endParaRPr sz="2400" dirty="0">
                <a:latin typeface="Verdana"/>
                <a:cs typeface="Verdana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12304999" y="7447699"/>
              <a:ext cx="7454978" cy="79348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10600"/>
                </a:lnSpc>
                <a:spcBef>
                  <a:spcPts val="95"/>
                </a:spcBef>
              </a:pPr>
              <a:r>
                <a:rPr sz="2400" spc="-55" dirty="0">
                  <a:solidFill>
                    <a:srgbClr val="1A1A1A"/>
                  </a:solidFill>
                  <a:latin typeface="Verdana"/>
                  <a:cs typeface="Verdana"/>
                </a:rPr>
                <a:t>Provide</a:t>
              </a:r>
              <a:r>
                <a:rPr sz="2400" spc="-95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45" dirty="0">
                  <a:solidFill>
                    <a:srgbClr val="1A1A1A"/>
                  </a:solidFill>
                  <a:latin typeface="Verdana"/>
                  <a:cs typeface="Verdana"/>
                </a:rPr>
                <a:t>decision</a:t>
              </a:r>
              <a:r>
                <a:rPr sz="2400" spc="-90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45" dirty="0">
                  <a:solidFill>
                    <a:srgbClr val="1A1A1A"/>
                  </a:solidFill>
                  <a:latin typeface="Verdana"/>
                  <a:cs typeface="Verdana"/>
                </a:rPr>
                <a:t>support</a:t>
              </a:r>
              <a:r>
                <a:rPr sz="2400" spc="-95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70" dirty="0">
                  <a:solidFill>
                    <a:srgbClr val="1A1A1A"/>
                  </a:solidFill>
                  <a:latin typeface="Verdana"/>
                  <a:cs typeface="Verdana"/>
                </a:rPr>
                <a:t>for</a:t>
              </a:r>
              <a:r>
                <a:rPr sz="2400" spc="-90" dirty="0">
                  <a:solidFill>
                    <a:srgbClr val="1A1A1A"/>
                  </a:solidFill>
                  <a:latin typeface="Verdana"/>
                  <a:cs typeface="Verdana"/>
                </a:rPr>
                <a:t> Kenya</a:t>
              </a:r>
              <a:r>
                <a:rPr sz="2400" spc="-95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65" dirty="0">
                  <a:solidFill>
                    <a:srgbClr val="1A1A1A"/>
                  </a:solidFill>
                  <a:latin typeface="Verdana"/>
                  <a:cs typeface="Verdana"/>
                </a:rPr>
                <a:t>Forest</a:t>
              </a:r>
              <a:r>
                <a:rPr sz="2400" spc="-90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80" dirty="0">
                  <a:solidFill>
                    <a:srgbClr val="1A1A1A"/>
                  </a:solidFill>
                  <a:latin typeface="Verdana"/>
                  <a:cs typeface="Verdana"/>
                </a:rPr>
                <a:t>Service</a:t>
              </a:r>
              <a:r>
                <a:rPr sz="2400" spc="-90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25" dirty="0">
                  <a:solidFill>
                    <a:srgbClr val="1A1A1A"/>
                  </a:solidFill>
                  <a:latin typeface="Verdana"/>
                  <a:cs typeface="Verdana"/>
                </a:rPr>
                <a:t>and </a:t>
              </a:r>
              <a:r>
                <a:rPr sz="2400" spc="-60" dirty="0">
                  <a:solidFill>
                    <a:srgbClr val="1A1A1A"/>
                  </a:solidFill>
                  <a:latin typeface="Verdana"/>
                  <a:cs typeface="Verdana"/>
                </a:rPr>
                <a:t>county</a:t>
              </a:r>
              <a:r>
                <a:rPr sz="2400" spc="-90" dirty="0">
                  <a:solidFill>
                    <a:srgbClr val="1A1A1A"/>
                  </a:solidFill>
                  <a:latin typeface="Verdana"/>
                  <a:cs typeface="Verdana"/>
                </a:rPr>
                <a:t> </a:t>
              </a:r>
              <a:r>
                <a:rPr sz="2400" spc="-10" dirty="0">
                  <a:solidFill>
                    <a:srgbClr val="1A1A1A"/>
                  </a:solidFill>
                  <a:latin typeface="Verdana"/>
                  <a:cs typeface="Verdana"/>
                </a:rPr>
                <a:t>governments</a:t>
              </a:r>
              <a:endParaRPr sz="2400" dirty="0">
                <a:latin typeface="Verdana"/>
                <a:cs typeface="Verdana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E5BC960-5D40-B1F5-D193-9D9B1B25F708}"/>
                </a:ext>
              </a:extLst>
            </p:cNvPr>
            <p:cNvGrpSpPr/>
            <p:nvPr/>
          </p:nvGrpSpPr>
          <p:grpSpPr>
            <a:xfrm>
              <a:off x="1253135" y="2658528"/>
              <a:ext cx="8508149" cy="2896737"/>
              <a:chOff x="871509" y="7645842"/>
              <a:chExt cx="8508149" cy="2896737"/>
            </a:xfrm>
          </p:grpSpPr>
          <p:sp>
            <p:nvSpPr>
              <p:cNvPr id="10" name="object 10"/>
              <p:cNvSpPr txBox="1"/>
              <p:nvPr/>
            </p:nvSpPr>
            <p:spPr>
              <a:xfrm>
                <a:off x="871509" y="7645842"/>
                <a:ext cx="8508149" cy="82965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 marR="5080">
                  <a:lnSpc>
                    <a:spcPct val="116399"/>
                  </a:lnSpc>
                  <a:spcBef>
                    <a:spcPts val="90"/>
                  </a:spcBef>
                </a:pPr>
                <a:r>
                  <a:rPr sz="2400" spc="-8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Kenya</a:t>
                </a:r>
                <a:r>
                  <a:rPr sz="2400" spc="-3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spc="-2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has</a:t>
                </a:r>
                <a:r>
                  <a:rPr sz="2400" spc="-2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spc="-6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launched</a:t>
                </a:r>
                <a:r>
                  <a:rPr sz="2400" spc="-3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spc="-1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ambitious</a:t>
                </a:r>
                <a:r>
                  <a:rPr sz="2400" spc="-2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reforestation</a:t>
                </a:r>
                <a:r>
                  <a:rPr sz="2400" spc="-3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spc="-1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initiatives, </a:t>
                </a:r>
                <a:r>
                  <a:rPr sz="240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but</a:t>
                </a:r>
                <a:r>
                  <a:rPr sz="2400" spc="-1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spc="-2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there</a:t>
                </a:r>
                <a:r>
                  <a:rPr sz="2400" spc="-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spc="7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is</a:t>
                </a:r>
                <a:r>
                  <a:rPr sz="2400" spc="-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limited</a:t>
                </a:r>
                <a:r>
                  <a:rPr sz="2400" spc="-1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visibility</a:t>
                </a:r>
                <a:r>
                  <a:rPr sz="2400" spc="-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spc="-2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into:</a:t>
                </a:r>
                <a:endParaRPr sz="2400" dirty="0">
                  <a:latin typeface="Century Gothic"/>
                  <a:cs typeface="Century Gothic"/>
                </a:endParaRPr>
              </a:p>
            </p:txBody>
          </p:sp>
          <p:sp>
            <p:nvSpPr>
              <p:cNvPr id="11" name="object 11"/>
              <p:cNvSpPr txBox="1"/>
              <p:nvPr/>
            </p:nvSpPr>
            <p:spPr>
              <a:xfrm>
                <a:off x="871509" y="10155293"/>
                <a:ext cx="8458709" cy="387286"/>
              </a:xfrm>
              <a:prstGeom prst="rect">
                <a:avLst/>
              </a:prstGeom>
            </p:spPr>
            <p:txBody>
              <a:bodyPr vert="horz" wrap="square" lIns="0" tIns="17780" rIns="0" bIns="0" rtlCol="0">
                <a:spAutoFit/>
              </a:bodyPr>
              <a:lstStyle/>
              <a:p>
                <a:pPr marL="12700">
                  <a:spcBef>
                    <a:spcPts val="140"/>
                  </a:spcBef>
                </a:pPr>
                <a:r>
                  <a:rPr sz="240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Without </a:t>
                </a:r>
                <a:r>
                  <a:rPr sz="2400" spc="-3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spatial</a:t>
                </a:r>
                <a:r>
                  <a:rPr sz="240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spc="-9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and</a:t>
                </a:r>
                <a:r>
                  <a:rPr sz="2400" spc="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spc="-4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temporal</a:t>
                </a:r>
                <a:r>
                  <a:rPr sz="240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insights, </a:t>
                </a:r>
                <a:r>
                  <a:rPr sz="2400" spc="-1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there's</a:t>
                </a:r>
                <a:r>
                  <a:rPr sz="2400" spc="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spc="-204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a</a:t>
                </a:r>
                <a:r>
                  <a:rPr sz="240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spc="8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risk</a:t>
                </a:r>
                <a:r>
                  <a:rPr sz="2400" spc="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spc="-2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of:</a:t>
                </a:r>
                <a:endParaRPr sz="2400" dirty="0">
                  <a:latin typeface="Century Gothic"/>
                  <a:cs typeface="Century Gothic"/>
                </a:endParaRPr>
              </a:p>
            </p:txBody>
          </p:sp>
          <p:sp>
            <p:nvSpPr>
              <p:cNvPr id="21" name="object 21"/>
              <p:cNvSpPr txBox="1"/>
              <p:nvPr/>
            </p:nvSpPr>
            <p:spPr>
              <a:xfrm>
                <a:off x="871509" y="8630551"/>
                <a:ext cx="4607048" cy="387286"/>
              </a:xfrm>
              <a:prstGeom prst="rect">
                <a:avLst/>
              </a:prstGeom>
            </p:spPr>
            <p:txBody>
              <a:bodyPr vert="horz" wrap="square" lIns="0" tIns="17780" rIns="0" bIns="0" rtlCol="0">
                <a:spAutoFit/>
              </a:bodyPr>
              <a:lstStyle/>
              <a:p>
                <a:pPr marL="12700">
                  <a:spcBef>
                    <a:spcPts val="140"/>
                  </a:spcBef>
                </a:pPr>
                <a:r>
                  <a:rPr sz="2400" spc="-1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Where</a:t>
                </a:r>
                <a:r>
                  <a:rPr sz="2400" spc="-5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spc="-2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planting</a:t>
                </a:r>
                <a:r>
                  <a:rPr sz="2400" spc="-4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spc="7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is</a:t>
                </a:r>
                <a:r>
                  <a:rPr sz="2400" spc="-4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spc="-2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happening</a:t>
                </a:r>
                <a:endParaRPr sz="2400" dirty="0">
                  <a:latin typeface="Century Gothic"/>
                  <a:cs typeface="Century Gothic"/>
                </a:endParaRPr>
              </a:p>
            </p:txBody>
          </p:sp>
          <p:sp>
            <p:nvSpPr>
              <p:cNvPr id="27" name="object 27"/>
              <p:cNvSpPr txBox="1"/>
              <p:nvPr/>
            </p:nvSpPr>
            <p:spPr>
              <a:xfrm>
                <a:off x="871509" y="9103577"/>
                <a:ext cx="8359831" cy="387286"/>
              </a:xfrm>
              <a:prstGeom prst="rect">
                <a:avLst/>
              </a:prstGeom>
            </p:spPr>
            <p:txBody>
              <a:bodyPr vert="horz" wrap="square" lIns="0" tIns="17780" rIns="0" bIns="0" rtlCol="0">
                <a:spAutoFit/>
              </a:bodyPr>
              <a:lstStyle/>
              <a:p>
                <a:pPr marL="12700">
                  <a:spcBef>
                    <a:spcPts val="140"/>
                  </a:spcBef>
                </a:pPr>
                <a:r>
                  <a:rPr sz="240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Whether</a:t>
                </a:r>
                <a:r>
                  <a:rPr sz="2400" spc="-1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it</a:t>
                </a:r>
                <a:r>
                  <a:rPr sz="2400" spc="-1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aligns</a:t>
                </a:r>
                <a:r>
                  <a:rPr sz="2400" spc="-1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with</a:t>
                </a:r>
                <a:r>
                  <a:rPr sz="2400" spc="-1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spc="-8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favorable</a:t>
                </a:r>
                <a:r>
                  <a:rPr sz="2400" spc="-1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spc="-8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ecological</a:t>
                </a:r>
                <a:r>
                  <a:rPr sz="2400" spc="-1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conditions</a:t>
                </a:r>
                <a:endParaRPr sz="2400" dirty="0">
                  <a:latin typeface="Century Gothic"/>
                  <a:cs typeface="Century Gothic"/>
                </a:endParaRPr>
              </a:p>
            </p:txBody>
          </p:sp>
          <p:sp>
            <p:nvSpPr>
              <p:cNvPr id="28" name="object 28"/>
              <p:cNvSpPr txBox="1"/>
              <p:nvPr/>
            </p:nvSpPr>
            <p:spPr>
              <a:xfrm>
                <a:off x="871509" y="9625161"/>
                <a:ext cx="7697575" cy="387286"/>
              </a:xfrm>
              <a:prstGeom prst="rect">
                <a:avLst/>
              </a:prstGeom>
            </p:spPr>
            <p:txBody>
              <a:bodyPr vert="horz" wrap="square" lIns="0" tIns="17780" rIns="0" bIns="0" rtlCol="0">
                <a:spAutoFit/>
              </a:bodyPr>
              <a:lstStyle/>
              <a:p>
                <a:pPr marL="12700">
                  <a:spcBef>
                    <a:spcPts val="140"/>
                  </a:spcBef>
                </a:pPr>
                <a:r>
                  <a:rPr sz="240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If</a:t>
                </a:r>
                <a:r>
                  <a:rPr sz="2400" spc="-2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efforts</a:t>
                </a:r>
                <a:r>
                  <a:rPr sz="2400" spc="-1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spc="-8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are</a:t>
                </a:r>
                <a:r>
                  <a:rPr sz="2400" spc="-2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spc="-4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equitably</a:t>
                </a:r>
                <a:r>
                  <a:rPr sz="2400" spc="-1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distributed</a:t>
                </a:r>
                <a:r>
                  <a:rPr sz="2400" spc="-2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spc="-4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across</a:t>
                </a:r>
                <a:r>
                  <a:rPr sz="2400" spc="-15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 </a:t>
                </a:r>
                <a:r>
                  <a:rPr sz="2400" spc="-10" dirty="0">
                    <a:solidFill>
                      <a:srgbClr val="1A1A1A"/>
                    </a:solidFill>
                    <a:latin typeface="Century Gothic"/>
                    <a:cs typeface="Century Gothic"/>
                  </a:rPr>
                  <a:t>counties</a:t>
                </a:r>
                <a:endParaRPr sz="2400" dirty="0">
                  <a:latin typeface="Century Gothic"/>
                  <a:cs typeface="Century Gothic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7F76C7D-3B25-E1BB-4D8E-BE9FFD02342D}"/>
                </a:ext>
              </a:extLst>
            </p:cNvPr>
            <p:cNvGrpSpPr/>
            <p:nvPr/>
          </p:nvGrpSpPr>
          <p:grpSpPr>
            <a:xfrm>
              <a:off x="2356171" y="6150162"/>
              <a:ext cx="5986748" cy="2599088"/>
              <a:chOff x="1678364" y="4361496"/>
              <a:chExt cx="5986748" cy="2599088"/>
            </a:xfrm>
          </p:grpSpPr>
          <p:sp>
            <p:nvSpPr>
              <p:cNvPr id="29" name="object 29"/>
              <p:cNvSpPr txBox="1"/>
              <p:nvPr/>
            </p:nvSpPr>
            <p:spPr>
              <a:xfrm>
                <a:off x="1678364" y="4361496"/>
                <a:ext cx="5358985" cy="754694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55600" indent="-342900">
                  <a:spcBef>
                    <a:spcPts val="125"/>
                  </a:spcBef>
                  <a:buFont typeface="Arial" panose="020B0604020202020204" pitchFamily="34" charset="0"/>
                  <a:buChar char="•"/>
                </a:pPr>
                <a:r>
                  <a:rPr sz="2400" spc="-100" dirty="0">
                    <a:solidFill>
                      <a:srgbClr val="1A1A1A"/>
                    </a:solidFill>
                    <a:latin typeface="Verdana"/>
                    <a:cs typeface="Verdana"/>
                  </a:rPr>
                  <a:t>Over-</a:t>
                </a:r>
                <a:r>
                  <a:rPr sz="2400" spc="-50" dirty="0">
                    <a:solidFill>
                      <a:srgbClr val="1A1A1A"/>
                    </a:solidFill>
                    <a:latin typeface="Verdana"/>
                    <a:cs typeface="Verdana"/>
                  </a:rPr>
                  <a:t>concentration</a:t>
                </a:r>
                <a:r>
                  <a:rPr sz="2400" spc="-65" dirty="0">
                    <a:solidFill>
                      <a:srgbClr val="1A1A1A"/>
                    </a:solidFill>
                    <a:latin typeface="Verdana"/>
                    <a:cs typeface="Verdana"/>
                  </a:rPr>
                  <a:t> </a:t>
                </a:r>
                <a:r>
                  <a:rPr sz="2400" spc="-30" dirty="0">
                    <a:solidFill>
                      <a:srgbClr val="1A1A1A"/>
                    </a:solidFill>
                    <a:latin typeface="Verdana"/>
                    <a:cs typeface="Verdana"/>
                  </a:rPr>
                  <a:t>in</a:t>
                </a:r>
                <a:r>
                  <a:rPr sz="2400" spc="-60" dirty="0">
                    <a:solidFill>
                      <a:srgbClr val="1A1A1A"/>
                    </a:solidFill>
                    <a:latin typeface="Verdana"/>
                    <a:cs typeface="Verdana"/>
                  </a:rPr>
                  <a:t> </a:t>
                </a:r>
                <a:r>
                  <a:rPr sz="2400" spc="-55" dirty="0">
                    <a:solidFill>
                      <a:srgbClr val="1A1A1A"/>
                    </a:solidFill>
                    <a:latin typeface="Verdana"/>
                    <a:cs typeface="Verdana"/>
                  </a:rPr>
                  <a:t>accessible</a:t>
                </a:r>
                <a:r>
                  <a:rPr sz="2400" spc="-60" dirty="0">
                    <a:solidFill>
                      <a:srgbClr val="1A1A1A"/>
                    </a:solidFill>
                    <a:latin typeface="Verdana"/>
                    <a:cs typeface="Verdana"/>
                  </a:rPr>
                  <a:t> </a:t>
                </a:r>
                <a:r>
                  <a:rPr sz="2400" spc="-45" dirty="0">
                    <a:solidFill>
                      <a:srgbClr val="1A1A1A"/>
                    </a:solidFill>
                    <a:latin typeface="Verdana"/>
                    <a:cs typeface="Verdana"/>
                  </a:rPr>
                  <a:t>areas</a:t>
                </a:r>
                <a:endParaRPr sz="2400" dirty="0">
                  <a:latin typeface="Verdana"/>
                  <a:cs typeface="Verdana"/>
                </a:endParaRPr>
              </a:p>
            </p:txBody>
          </p:sp>
          <p:sp>
            <p:nvSpPr>
              <p:cNvPr id="31" name="object 31"/>
              <p:cNvSpPr txBox="1"/>
              <p:nvPr/>
            </p:nvSpPr>
            <p:spPr>
              <a:xfrm>
                <a:off x="1678364" y="5337136"/>
                <a:ext cx="5763696" cy="754694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55600" indent="-342900">
                  <a:spcBef>
                    <a:spcPts val="125"/>
                  </a:spcBef>
                  <a:buFont typeface="Arial" panose="020B0604020202020204" pitchFamily="34" charset="0"/>
                  <a:buChar char="•"/>
                </a:pPr>
                <a:r>
                  <a:rPr sz="2400" spc="-25" dirty="0">
                    <a:solidFill>
                      <a:srgbClr val="1A1A1A"/>
                    </a:solidFill>
                    <a:latin typeface="Verdana"/>
                    <a:cs typeface="Verdana"/>
                  </a:rPr>
                  <a:t>Planting</a:t>
                </a:r>
                <a:r>
                  <a:rPr sz="2400" spc="-95" dirty="0">
                    <a:solidFill>
                      <a:srgbClr val="1A1A1A"/>
                    </a:solidFill>
                    <a:latin typeface="Verdana"/>
                    <a:cs typeface="Verdana"/>
                  </a:rPr>
                  <a:t> </a:t>
                </a:r>
                <a:r>
                  <a:rPr sz="2400" spc="-35" dirty="0">
                    <a:solidFill>
                      <a:srgbClr val="1A1A1A"/>
                    </a:solidFill>
                    <a:latin typeface="Verdana"/>
                    <a:cs typeface="Verdana"/>
                  </a:rPr>
                  <a:t>during</a:t>
                </a:r>
                <a:r>
                  <a:rPr sz="2400" spc="-95" dirty="0">
                    <a:solidFill>
                      <a:srgbClr val="1A1A1A"/>
                    </a:solidFill>
                    <a:latin typeface="Verdana"/>
                    <a:cs typeface="Verdana"/>
                  </a:rPr>
                  <a:t> </a:t>
                </a:r>
                <a:r>
                  <a:rPr sz="2400" spc="-80" dirty="0">
                    <a:solidFill>
                      <a:srgbClr val="1A1A1A"/>
                    </a:solidFill>
                    <a:latin typeface="Verdana"/>
                    <a:cs typeface="Verdana"/>
                  </a:rPr>
                  <a:t>dry</a:t>
                </a:r>
                <a:r>
                  <a:rPr sz="2400" spc="-95" dirty="0">
                    <a:solidFill>
                      <a:srgbClr val="1A1A1A"/>
                    </a:solidFill>
                    <a:latin typeface="Verdana"/>
                    <a:cs typeface="Verdana"/>
                  </a:rPr>
                  <a:t> </a:t>
                </a:r>
                <a:r>
                  <a:rPr sz="2400" spc="-80" dirty="0">
                    <a:solidFill>
                      <a:srgbClr val="1A1A1A"/>
                    </a:solidFill>
                    <a:latin typeface="Verdana"/>
                    <a:cs typeface="Verdana"/>
                  </a:rPr>
                  <a:t>seasons</a:t>
                </a:r>
                <a:r>
                  <a:rPr sz="2400" spc="-95" dirty="0">
                    <a:solidFill>
                      <a:srgbClr val="1A1A1A"/>
                    </a:solidFill>
                    <a:latin typeface="Verdana"/>
                    <a:cs typeface="Verdana"/>
                  </a:rPr>
                  <a:t> </a:t>
                </a:r>
                <a:r>
                  <a:rPr sz="2400" spc="-85" dirty="0">
                    <a:solidFill>
                      <a:srgbClr val="1A1A1A"/>
                    </a:solidFill>
                    <a:latin typeface="Verdana"/>
                    <a:cs typeface="Verdana"/>
                  </a:rPr>
                  <a:t>(low</a:t>
                </a:r>
                <a:r>
                  <a:rPr sz="2400" spc="-95" dirty="0">
                    <a:solidFill>
                      <a:srgbClr val="1A1A1A"/>
                    </a:solidFill>
                    <a:latin typeface="Verdana"/>
                    <a:cs typeface="Verdana"/>
                  </a:rPr>
                  <a:t> </a:t>
                </a:r>
                <a:r>
                  <a:rPr sz="2400" spc="-80" dirty="0">
                    <a:solidFill>
                      <a:srgbClr val="1A1A1A"/>
                    </a:solidFill>
                    <a:latin typeface="Verdana"/>
                    <a:cs typeface="Verdana"/>
                  </a:rPr>
                  <a:t>survival)</a:t>
                </a:r>
                <a:endParaRPr sz="2400" dirty="0">
                  <a:latin typeface="Verdana"/>
                  <a:cs typeface="Verdana"/>
                </a:endParaRPr>
              </a:p>
            </p:txBody>
          </p:sp>
          <p:sp>
            <p:nvSpPr>
              <p:cNvPr id="34" name="object 34"/>
              <p:cNvSpPr txBox="1"/>
              <p:nvPr/>
            </p:nvSpPr>
            <p:spPr>
              <a:xfrm>
                <a:off x="1678364" y="6205890"/>
                <a:ext cx="5986748" cy="754694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55600" indent="-342900">
                  <a:spcBef>
                    <a:spcPts val="125"/>
                  </a:spcBef>
                  <a:buFont typeface="Arial" panose="020B0604020202020204" pitchFamily="34" charset="0"/>
                  <a:buChar char="•"/>
                </a:pPr>
                <a:r>
                  <a:rPr sz="2400" spc="-60" dirty="0">
                    <a:solidFill>
                      <a:srgbClr val="1A1A1A"/>
                    </a:solidFill>
                    <a:latin typeface="Verdana"/>
                    <a:cs typeface="Verdana"/>
                  </a:rPr>
                  <a:t>Under-serving</a:t>
                </a:r>
                <a:r>
                  <a:rPr sz="2400" spc="-85" dirty="0">
                    <a:solidFill>
                      <a:srgbClr val="1A1A1A"/>
                    </a:solidFill>
                    <a:latin typeface="Verdana"/>
                    <a:cs typeface="Verdana"/>
                  </a:rPr>
                  <a:t> </a:t>
                </a:r>
                <a:r>
                  <a:rPr sz="2400" spc="-55" dirty="0">
                    <a:solidFill>
                      <a:srgbClr val="1A1A1A"/>
                    </a:solidFill>
                    <a:latin typeface="Verdana"/>
                    <a:cs typeface="Verdana"/>
                  </a:rPr>
                  <a:t>arid</a:t>
                </a:r>
                <a:r>
                  <a:rPr sz="2400" spc="-80" dirty="0">
                    <a:solidFill>
                      <a:srgbClr val="1A1A1A"/>
                    </a:solidFill>
                    <a:latin typeface="Verdana"/>
                    <a:cs typeface="Verdana"/>
                  </a:rPr>
                  <a:t> </a:t>
                </a:r>
                <a:r>
                  <a:rPr sz="2400" spc="-65" dirty="0">
                    <a:solidFill>
                      <a:srgbClr val="1A1A1A"/>
                    </a:solidFill>
                    <a:latin typeface="Verdana"/>
                    <a:cs typeface="Verdana"/>
                  </a:rPr>
                  <a:t>or</a:t>
                </a:r>
                <a:r>
                  <a:rPr sz="2400" spc="-80" dirty="0">
                    <a:solidFill>
                      <a:srgbClr val="1A1A1A"/>
                    </a:solidFill>
                    <a:latin typeface="Verdana"/>
                    <a:cs typeface="Verdana"/>
                  </a:rPr>
                  <a:t> </a:t>
                </a:r>
                <a:r>
                  <a:rPr sz="2400" spc="-50" dirty="0">
                    <a:solidFill>
                      <a:srgbClr val="1A1A1A"/>
                    </a:solidFill>
                    <a:latin typeface="Verdana"/>
                    <a:cs typeface="Verdana"/>
                  </a:rPr>
                  <a:t>marginalized</a:t>
                </a:r>
                <a:r>
                  <a:rPr sz="2400" spc="-85" dirty="0">
                    <a:solidFill>
                      <a:srgbClr val="1A1A1A"/>
                    </a:solidFill>
                    <a:latin typeface="Verdana"/>
                    <a:cs typeface="Verdana"/>
                  </a:rPr>
                  <a:t> </a:t>
                </a:r>
                <a:r>
                  <a:rPr sz="2400" spc="-30" dirty="0">
                    <a:solidFill>
                      <a:srgbClr val="1A1A1A"/>
                    </a:solidFill>
                    <a:latin typeface="Verdana"/>
                    <a:cs typeface="Verdana"/>
                  </a:rPr>
                  <a:t>regions</a:t>
                </a:r>
                <a:endParaRPr sz="2400" dirty="0">
                  <a:latin typeface="Verdana"/>
                  <a:cs typeface="Verdana"/>
                </a:endParaRPr>
              </a:p>
            </p:txBody>
          </p:sp>
        </p:grpSp>
      </p:grpSp>
      <p:sp>
        <p:nvSpPr>
          <p:cNvPr id="36" name="object 36"/>
          <p:cNvSpPr txBox="1"/>
          <p:nvPr/>
        </p:nvSpPr>
        <p:spPr>
          <a:xfrm>
            <a:off x="1309683" y="6066695"/>
            <a:ext cx="1161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Century Gothic"/>
                <a:cs typeface="Century Gothic"/>
              </a:rPr>
              <a:t>!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34156" y="74612"/>
            <a:ext cx="22859999" cy="121888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61265" y="353332"/>
            <a:ext cx="9658350" cy="75405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4800" spc="-190" dirty="0"/>
              <a:t>Data</a:t>
            </a:r>
            <a:r>
              <a:rPr sz="4800" spc="-130" dirty="0"/>
              <a:t> </a:t>
            </a:r>
            <a:r>
              <a:rPr sz="4800" spc="-140" dirty="0"/>
              <a:t>Understanding</a:t>
            </a:r>
            <a:r>
              <a:rPr sz="4800" spc="-125" dirty="0"/>
              <a:t> </a:t>
            </a:r>
            <a:r>
              <a:rPr sz="4800" spc="-465" dirty="0"/>
              <a:t>&amp;</a:t>
            </a:r>
            <a:r>
              <a:rPr sz="4800" spc="-125" dirty="0"/>
              <a:t> Sources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94844" y="8555748"/>
            <a:ext cx="6356986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4000" b="1" spc="-130" dirty="0">
                <a:solidFill>
                  <a:srgbClr val="2E7D32"/>
                </a:solidFill>
                <a:latin typeface="Lucida Sans"/>
                <a:cs typeface="Lucida Sans"/>
              </a:rPr>
              <a:t>df_gps.csv</a:t>
            </a:r>
            <a:endParaRPr sz="4000" dirty="0">
              <a:latin typeface="Lucida Sans"/>
              <a:cs typeface="Lucida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2176" y="3518910"/>
            <a:ext cx="8842026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4000" b="1" spc="-110" dirty="0">
                <a:solidFill>
                  <a:srgbClr val="2E7D32"/>
                </a:solidFill>
                <a:latin typeface="Lucida Sans"/>
                <a:cs typeface="Lucida Sans"/>
              </a:rPr>
              <a:t>county_tree_planting_summary.csv</a:t>
            </a:r>
            <a:endParaRPr sz="4000" dirty="0">
              <a:latin typeface="Lucida Sans"/>
              <a:cs typeface="Lucida San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471944" y="7169472"/>
            <a:ext cx="10632726" cy="340413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spcBef>
                <a:spcPts val="125"/>
              </a:spcBef>
              <a:buClr>
                <a:srgbClr val="4BAF4F"/>
              </a:buClr>
              <a:buSzPct val="88461"/>
              <a:buFont typeface="MS PGothic"/>
              <a:buChar char="✓"/>
              <a:tabLst>
                <a:tab pos="278765" algn="l"/>
              </a:tabLst>
            </a:pPr>
            <a:r>
              <a:rPr lang="en-US" sz="3600" spc="55" dirty="0">
                <a:solidFill>
                  <a:srgbClr val="1A1A1A"/>
                </a:solidFill>
                <a:latin typeface="Lucida Sans"/>
                <a:cs typeface="Lucida Sans"/>
              </a:rPr>
              <a:t>GPS-tagged planting events with coordinates </a:t>
            </a:r>
          </a:p>
          <a:p>
            <a:pPr marL="278765" indent="-266065">
              <a:spcBef>
                <a:spcPts val="125"/>
              </a:spcBef>
              <a:buClr>
                <a:srgbClr val="4BAF4F"/>
              </a:buClr>
              <a:buSzPct val="88461"/>
              <a:buFont typeface="MS PGothic"/>
              <a:buChar char="✓"/>
              <a:tabLst>
                <a:tab pos="278765" algn="l"/>
              </a:tabLst>
            </a:pPr>
            <a:r>
              <a:rPr lang="en-US" sz="3600" spc="55" dirty="0">
                <a:solidFill>
                  <a:srgbClr val="1A1A1A"/>
                </a:solidFill>
                <a:latin typeface="Lucida Sans"/>
                <a:cs typeface="Lucida Sans"/>
              </a:rPr>
              <a:t>Date of planting activity </a:t>
            </a:r>
          </a:p>
          <a:p>
            <a:pPr marL="278765" indent="-266065">
              <a:spcBef>
                <a:spcPts val="125"/>
              </a:spcBef>
              <a:buClr>
                <a:srgbClr val="4BAF4F"/>
              </a:buClr>
              <a:buSzPct val="88461"/>
              <a:buFont typeface="MS PGothic"/>
              <a:buChar char="✓"/>
              <a:tabLst>
                <a:tab pos="278765" algn="l"/>
              </a:tabLst>
            </a:pPr>
            <a:r>
              <a:rPr lang="en-US" sz="3600" spc="55" dirty="0">
                <a:solidFill>
                  <a:srgbClr val="1A1A1A"/>
                </a:solidFill>
                <a:latin typeface="Lucida Sans"/>
                <a:cs typeface="Lucida Sans"/>
              </a:rPr>
              <a:t>Number of seedlings planted</a:t>
            </a:r>
          </a:p>
          <a:p>
            <a:pPr marL="278765" indent="-266065">
              <a:spcBef>
                <a:spcPts val="125"/>
              </a:spcBef>
              <a:buClr>
                <a:srgbClr val="4BAF4F"/>
              </a:buClr>
              <a:buSzPct val="88461"/>
              <a:buFont typeface="MS PGothic"/>
              <a:buChar char="✓"/>
              <a:tabLst>
                <a:tab pos="278765" algn="l"/>
              </a:tabLst>
            </a:pPr>
            <a:r>
              <a:rPr lang="en-US" sz="3600" spc="55" dirty="0">
                <a:solidFill>
                  <a:srgbClr val="1A1A1A"/>
                </a:solidFill>
                <a:latin typeface="Lucida Sans"/>
                <a:cs typeface="Lucida Sans"/>
              </a:rPr>
              <a:t>Temperature at planting location</a:t>
            </a:r>
          </a:p>
          <a:p>
            <a:pPr marL="278765" indent="-266065">
              <a:spcBef>
                <a:spcPts val="125"/>
              </a:spcBef>
              <a:buClr>
                <a:srgbClr val="4BAF4F"/>
              </a:buClr>
              <a:buSzPct val="88461"/>
              <a:buFont typeface="MS PGothic"/>
              <a:buChar char="✓"/>
              <a:tabLst>
                <a:tab pos="278765" algn="l"/>
              </a:tabLst>
            </a:pPr>
            <a:r>
              <a:rPr lang="en-US" sz="3600" spc="55" dirty="0">
                <a:solidFill>
                  <a:srgbClr val="1A1A1A"/>
                </a:solidFill>
                <a:latin typeface="Lucida Sans"/>
                <a:cs typeface="Lucida Sans"/>
              </a:rPr>
              <a:t>Rainfall measurements</a:t>
            </a:r>
          </a:p>
          <a:p>
            <a:pPr marL="278765" indent="-266065">
              <a:spcBef>
                <a:spcPts val="125"/>
              </a:spcBef>
              <a:buClr>
                <a:srgbClr val="4BAF4F"/>
              </a:buClr>
              <a:buSzPct val="88461"/>
              <a:buFont typeface="MS PGothic"/>
              <a:buChar char="✓"/>
              <a:tabLst>
                <a:tab pos="278765" algn="l"/>
              </a:tabLst>
            </a:pPr>
            <a:r>
              <a:rPr lang="en-US" sz="3600" spc="55" dirty="0">
                <a:solidFill>
                  <a:srgbClr val="1A1A1A"/>
                </a:solidFill>
                <a:latin typeface="Lucida Sans"/>
                <a:cs typeface="Lucida Sans"/>
              </a:rPr>
              <a:t>Over 1,200 records across Kenya</a:t>
            </a:r>
            <a:endParaRPr sz="3600" dirty="0">
              <a:latin typeface="Lucida Sans"/>
              <a:cs typeface="Lucida San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471944" y="2159361"/>
            <a:ext cx="9786334" cy="39581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spcBef>
                <a:spcPts val="125"/>
              </a:spcBef>
              <a:buClr>
                <a:srgbClr val="4BAF4F"/>
              </a:buClr>
              <a:buSzPct val="88461"/>
              <a:buFont typeface="MS PGothic"/>
              <a:buChar char="✓"/>
              <a:tabLst>
                <a:tab pos="278765" algn="l"/>
              </a:tabLst>
            </a:pPr>
            <a:r>
              <a:rPr lang="en-US" sz="3600" spc="-35" dirty="0">
                <a:solidFill>
                  <a:srgbClr val="1A1A1A"/>
                </a:solidFill>
                <a:latin typeface="Lucida Sans"/>
                <a:cs typeface="Lucida Sans"/>
              </a:rPr>
              <a:t>county_tree_planting_summary.csv</a:t>
            </a:r>
          </a:p>
          <a:p>
            <a:pPr marL="278765" indent="-266065">
              <a:spcBef>
                <a:spcPts val="125"/>
              </a:spcBef>
              <a:buClr>
                <a:srgbClr val="4BAF4F"/>
              </a:buClr>
              <a:buSzPct val="88461"/>
              <a:buFont typeface="MS PGothic"/>
              <a:buChar char="✓"/>
              <a:tabLst>
                <a:tab pos="278765" algn="l"/>
              </a:tabLst>
            </a:pPr>
            <a:r>
              <a:rPr lang="en-US" sz="3600" spc="-35" dirty="0">
                <a:solidFill>
                  <a:srgbClr val="1A1A1A"/>
                </a:solidFill>
                <a:latin typeface="Lucida Sans"/>
                <a:cs typeface="Lucida Sans"/>
              </a:rPr>
              <a:t> County-level planting summaries</a:t>
            </a:r>
          </a:p>
          <a:p>
            <a:pPr marL="278765" indent="-266065">
              <a:spcBef>
                <a:spcPts val="125"/>
              </a:spcBef>
              <a:buClr>
                <a:srgbClr val="4BAF4F"/>
              </a:buClr>
              <a:buSzPct val="88461"/>
              <a:buFont typeface="MS PGothic"/>
              <a:buChar char="✓"/>
              <a:tabLst>
                <a:tab pos="278765" algn="l"/>
              </a:tabLst>
            </a:pPr>
            <a:r>
              <a:rPr lang="en-US" sz="3600" spc="-35" dirty="0">
                <a:solidFill>
                  <a:srgbClr val="1A1A1A"/>
                </a:solidFill>
                <a:latin typeface="Lucida Sans"/>
                <a:cs typeface="Lucida Sans"/>
              </a:rPr>
              <a:t>Aggregated tree planting statistics</a:t>
            </a:r>
          </a:p>
          <a:p>
            <a:pPr marL="278765" indent="-266065">
              <a:spcBef>
                <a:spcPts val="125"/>
              </a:spcBef>
              <a:buClr>
                <a:srgbClr val="4BAF4F"/>
              </a:buClr>
              <a:buSzPct val="88461"/>
              <a:buFont typeface="MS PGothic"/>
              <a:buChar char="✓"/>
              <a:tabLst>
                <a:tab pos="278765" algn="l"/>
              </a:tabLst>
            </a:pPr>
            <a:r>
              <a:rPr lang="en-US" sz="3600" spc="-35" dirty="0">
                <a:solidFill>
                  <a:srgbClr val="1A1A1A"/>
                </a:solidFill>
                <a:latin typeface="Lucida Sans"/>
                <a:cs typeface="Lucida Sans"/>
              </a:rPr>
              <a:t>Population data by county </a:t>
            </a:r>
          </a:p>
          <a:p>
            <a:pPr marL="278765" indent="-266065">
              <a:spcBef>
                <a:spcPts val="125"/>
              </a:spcBef>
              <a:buClr>
                <a:srgbClr val="4BAF4F"/>
              </a:buClr>
              <a:buSzPct val="88461"/>
              <a:buFont typeface="MS PGothic"/>
              <a:buChar char="✓"/>
              <a:tabLst>
                <a:tab pos="278765" algn="l"/>
              </a:tabLst>
            </a:pPr>
            <a:r>
              <a:rPr lang="en-US" sz="3600" spc="-35" dirty="0">
                <a:solidFill>
                  <a:srgbClr val="1A1A1A"/>
                </a:solidFill>
                <a:latin typeface="Lucida Sans"/>
                <a:cs typeface="Lucida Sans"/>
              </a:rPr>
              <a:t>County centroid coordinates47 counties covered</a:t>
            </a:r>
          </a:p>
          <a:p>
            <a:pPr marL="278765" indent="-266065">
              <a:spcBef>
                <a:spcPts val="125"/>
              </a:spcBef>
              <a:buClr>
                <a:srgbClr val="4BAF4F"/>
              </a:buClr>
              <a:buSzPct val="88461"/>
              <a:buFont typeface="MS PGothic"/>
              <a:buChar char="✓"/>
              <a:tabLst>
                <a:tab pos="278765" algn="l"/>
              </a:tabLst>
            </a:pPr>
            <a:r>
              <a:rPr lang="en-US" sz="3600" spc="-35" dirty="0">
                <a:solidFill>
                  <a:srgbClr val="1A1A1A"/>
                </a:solidFill>
                <a:latin typeface="Lucida Sans"/>
                <a:cs typeface="Lucida Sans"/>
              </a:rPr>
              <a:t>2019 Census population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0356" y="-454274"/>
            <a:ext cx="22631400" cy="133288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41513" y="458783"/>
            <a:ext cx="14280242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55" algn="ctr">
              <a:spcBef>
                <a:spcPts val="95"/>
              </a:spcBef>
            </a:pPr>
            <a:r>
              <a:rPr sz="4800" spc="-190" dirty="0"/>
              <a:t>Data</a:t>
            </a:r>
            <a:r>
              <a:rPr sz="4800" spc="-125" dirty="0"/>
              <a:t> </a:t>
            </a:r>
            <a:r>
              <a:rPr sz="4800" spc="-175" dirty="0"/>
              <a:t>Preparation</a:t>
            </a:r>
            <a:r>
              <a:rPr sz="4800" spc="-120" dirty="0"/>
              <a:t> </a:t>
            </a:r>
            <a:r>
              <a:rPr sz="4800" spc="-484" dirty="0"/>
              <a:t>&amp;</a:t>
            </a:r>
            <a:r>
              <a:rPr sz="4800" spc="-120" dirty="0"/>
              <a:t> </a:t>
            </a:r>
            <a:r>
              <a:rPr sz="4800" spc="-155" dirty="0"/>
              <a:t>Cleaning</a:t>
            </a:r>
            <a:r>
              <a:rPr sz="4800" spc="-120" dirty="0"/>
              <a:t> </a:t>
            </a:r>
            <a:r>
              <a:rPr sz="4800" spc="-130" dirty="0"/>
              <a:t>Process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899443" y="1858764"/>
            <a:ext cx="7961718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4000" b="1" spc="-25" dirty="0">
                <a:solidFill>
                  <a:srgbClr val="2E7D32"/>
                </a:solidFill>
                <a:latin typeface="Lucida Sans"/>
                <a:cs typeface="Lucida Sans"/>
              </a:rPr>
              <a:t>GPS</a:t>
            </a:r>
            <a:r>
              <a:rPr sz="4000" b="1" spc="-95" dirty="0">
                <a:solidFill>
                  <a:srgbClr val="2E7D32"/>
                </a:solidFill>
                <a:latin typeface="Lucida Sans"/>
                <a:cs typeface="Lucida Sans"/>
              </a:rPr>
              <a:t> </a:t>
            </a:r>
            <a:r>
              <a:rPr sz="4000" b="1" spc="-75" dirty="0">
                <a:solidFill>
                  <a:srgbClr val="2E7D32"/>
                </a:solidFill>
                <a:latin typeface="Lucida Sans"/>
                <a:cs typeface="Lucida Sans"/>
              </a:rPr>
              <a:t>String</a:t>
            </a:r>
            <a:r>
              <a:rPr sz="4000" b="1" spc="-90" dirty="0">
                <a:solidFill>
                  <a:srgbClr val="2E7D32"/>
                </a:solidFill>
                <a:latin typeface="Lucida Sans"/>
                <a:cs typeface="Lucida Sans"/>
              </a:rPr>
              <a:t> </a:t>
            </a:r>
            <a:r>
              <a:rPr sz="4000" b="1" spc="-75" dirty="0">
                <a:solidFill>
                  <a:srgbClr val="2E7D32"/>
                </a:solidFill>
                <a:latin typeface="Lucida Sans"/>
                <a:cs typeface="Lucida Sans"/>
              </a:rPr>
              <a:t>Parsing</a:t>
            </a:r>
            <a:endParaRPr sz="4000" dirty="0">
              <a:latin typeface="Lucida Sans"/>
              <a:cs typeface="Lucida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99443" y="2762068"/>
            <a:ext cx="1835100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dirty="0">
                <a:solidFill>
                  <a:srgbClr val="545454"/>
                </a:solidFill>
                <a:latin typeface="Arial"/>
                <a:cs typeface="Arial"/>
              </a:rPr>
              <a:t>Extract</a:t>
            </a:r>
            <a:r>
              <a:rPr lang="en-US" sz="3000" dirty="0">
                <a:solidFill>
                  <a:srgbClr val="545454"/>
                </a:solidFill>
                <a:latin typeface="Arial"/>
                <a:cs typeface="Arial"/>
              </a:rPr>
              <a:t>ed</a:t>
            </a:r>
            <a:r>
              <a:rPr sz="3000" spc="6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545454"/>
                </a:solidFill>
                <a:latin typeface="Arial"/>
                <a:cs typeface="Arial"/>
              </a:rPr>
              <a:t>coordinates</a:t>
            </a:r>
            <a:r>
              <a:rPr sz="3000" spc="6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545454"/>
                </a:solidFill>
                <a:latin typeface="Arial"/>
                <a:cs typeface="Arial"/>
              </a:rPr>
              <a:t>from</a:t>
            </a:r>
            <a:r>
              <a:rPr sz="3000" spc="6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spc="-90" dirty="0">
                <a:solidFill>
                  <a:srgbClr val="545454"/>
                </a:solidFill>
                <a:latin typeface="Arial"/>
                <a:cs typeface="Arial"/>
              </a:rPr>
              <a:t>GPS</a:t>
            </a:r>
            <a:r>
              <a:rPr sz="3000" spc="6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545454"/>
                </a:solidFill>
                <a:latin typeface="Arial"/>
                <a:cs typeface="Arial"/>
              </a:rPr>
              <a:t>strings</a:t>
            </a:r>
            <a:r>
              <a:rPr sz="3000" spc="6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545454"/>
                </a:solidFill>
                <a:latin typeface="Arial"/>
                <a:cs typeface="Arial"/>
              </a:rPr>
              <a:t>when</a:t>
            </a:r>
            <a:r>
              <a:rPr sz="3000" spc="6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545454"/>
                </a:solidFill>
                <a:latin typeface="Arial"/>
                <a:cs typeface="Arial"/>
              </a:rPr>
              <a:t>lat/</a:t>
            </a:r>
            <a:r>
              <a:rPr sz="3000" dirty="0" err="1">
                <a:solidFill>
                  <a:srgbClr val="545454"/>
                </a:solidFill>
                <a:latin typeface="Arial"/>
                <a:cs typeface="Arial"/>
              </a:rPr>
              <a:t>lon</a:t>
            </a:r>
            <a:r>
              <a:rPr sz="3000" spc="6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99443" y="3508278"/>
            <a:ext cx="16869829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200" dirty="0">
                <a:solidFill>
                  <a:srgbClr val="1A1A1A"/>
                </a:solidFill>
                <a:latin typeface="Courier New"/>
                <a:cs typeface="Courier New"/>
              </a:rPr>
              <a:t>df_gps['gps_str']</a:t>
            </a:r>
            <a:r>
              <a:rPr sz="3200" spc="-5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1A1A1A"/>
                </a:solidFill>
                <a:latin typeface="Courier New"/>
                <a:cs typeface="Courier New"/>
              </a:rPr>
              <a:t>=</a:t>
            </a:r>
            <a:r>
              <a:rPr sz="3200" spc="-5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3200" spc="-10" dirty="0">
                <a:solidFill>
                  <a:srgbClr val="1A1A1A"/>
                </a:solidFill>
                <a:latin typeface="Courier New"/>
                <a:cs typeface="Courier New"/>
              </a:rPr>
              <a:t>df_gps['gps_str'].str.strip('"')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99443" y="4283983"/>
            <a:ext cx="9794416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4000" b="1" spc="-100" dirty="0">
                <a:solidFill>
                  <a:srgbClr val="2E7D32"/>
                </a:solidFill>
                <a:latin typeface="Lucida Sans"/>
                <a:cs typeface="Lucida Sans"/>
              </a:rPr>
              <a:t>Kenya</a:t>
            </a:r>
            <a:r>
              <a:rPr sz="4000" b="1" spc="-85" dirty="0">
                <a:solidFill>
                  <a:srgbClr val="2E7D32"/>
                </a:solidFill>
                <a:latin typeface="Lucida Sans"/>
                <a:cs typeface="Lucida Sans"/>
              </a:rPr>
              <a:t> </a:t>
            </a:r>
            <a:r>
              <a:rPr sz="4000" b="1" spc="-75" dirty="0">
                <a:solidFill>
                  <a:srgbClr val="2E7D32"/>
                </a:solidFill>
                <a:latin typeface="Lucida Sans"/>
                <a:cs typeface="Lucida Sans"/>
              </a:rPr>
              <a:t>Bounds</a:t>
            </a:r>
            <a:r>
              <a:rPr sz="4000" b="1" spc="-80" dirty="0">
                <a:solidFill>
                  <a:srgbClr val="2E7D32"/>
                </a:solidFill>
                <a:latin typeface="Lucida Sans"/>
                <a:cs typeface="Lucida Sans"/>
              </a:rPr>
              <a:t> </a:t>
            </a:r>
            <a:r>
              <a:rPr sz="4000" b="1" spc="-75" dirty="0">
                <a:solidFill>
                  <a:srgbClr val="2E7D32"/>
                </a:solidFill>
                <a:latin typeface="Lucida Sans"/>
                <a:cs typeface="Lucida Sans"/>
              </a:rPr>
              <a:t>Filtering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99443" y="5187287"/>
            <a:ext cx="1461350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dirty="0">
                <a:solidFill>
                  <a:srgbClr val="545454"/>
                </a:solidFill>
                <a:latin typeface="Arial"/>
                <a:cs typeface="Arial"/>
              </a:rPr>
              <a:t>Filter</a:t>
            </a:r>
            <a:r>
              <a:rPr lang="en-US" sz="3000" dirty="0">
                <a:solidFill>
                  <a:srgbClr val="545454"/>
                </a:solidFill>
                <a:latin typeface="Arial"/>
                <a:cs typeface="Arial"/>
              </a:rPr>
              <a:t>ed</a:t>
            </a:r>
            <a:r>
              <a:rPr sz="3000" spc="4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545454"/>
                </a:solidFill>
                <a:latin typeface="Arial"/>
                <a:cs typeface="Arial"/>
              </a:rPr>
              <a:t>data</a:t>
            </a:r>
            <a:r>
              <a:rPr sz="3000" spc="5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545454"/>
                </a:solidFill>
                <a:latin typeface="Arial"/>
                <a:cs typeface="Arial"/>
              </a:rPr>
              <a:t>to</a:t>
            </a:r>
            <a:r>
              <a:rPr sz="3000" spc="4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spc="-30" dirty="0">
                <a:solidFill>
                  <a:srgbClr val="545454"/>
                </a:solidFill>
                <a:latin typeface="Arial"/>
                <a:cs typeface="Arial"/>
              </a:rPr>
              <a:t>Kenya's</a:t>
            </a:r>
            <a:r>
              <a:rPr sz="3000" spc="5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545454"/>
                </a:solidFill>
                <a:latin typeface="Arial"/>
                <a:cs typeface="Arial"/>
              </a:rPr>
              <a:t>geographical</a:t>
            </a:r>
            <a:r>
              <a:rPr sz="3000" spc="4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545454"/>
                </a:solidFill>
                <a:latin typeface="Arial"/>
                <a:cs typeface="Arial"/>
              </a:rPr>
              <a:t>boundaries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99444" y="5933497"/>
            <a:ext cx="15653322" cy="10092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200" dirty="0">
                <a:solidFill>
                  <a:srgbClr val="1A1A1A"/>
                </a:solidFill>
                <a:latin typeface="Courier New"/>
                <a:cs typeface="Courier New"/>
              </a:rPr>
              <a:t>kenya_mask</a:t>
            </a:r>
            <a:r>
              <a:rPr sz="3200" spc="-40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1A1A1A"/>
                </a:solidFill>
                <a:latin typeface="Courier New"/>
                <a:cs typeface="Courier New"/>
              </a:rPr>
              <a:t>=</a:t>
            </a:r>
            <a:r>
              <a:rPr sz="3200" spc="-3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1A1A1A"/>
                </a:solidFill>
                <a:latin typeface="Courier New"/>
                <a:cs typeface="Courier New"/>
              </a:rPr>
              <a:t>(df_gps['lat']</a:t>
            </a:r>
            <a:r>
              <a:rPr sz="3200" spc="-3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1A1A1A"/>
                </a:solidFill>
                <a:latin typeface="Courier New"/>
                <a:cs typeface="Courier New"/>
              </a:rPr>
              <a:t>&gt;=</a:t>
            </a:r>
            <a:r>
              <a:rPr sz="3200" spc="-3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3200" spc="-10" dirty="0">
                <a:solidFill>
                  <a:srgbClr val="1A1A1A"/>
                </a:solidFill>
                <a:latin typeface="Courier New"/>
                <a:cs typeface="Courier New"/>
              </a:rPr>
              <a:t>-</a:t>
            </a:r>
            <a:r>
              <a:rPr sz="3200" dirty="0">
                <a:solidFill>
                  <a:srgbClr val="1A1A1A"/>
                </a:solidFill>
                <a:latin typeface="Courier New"/>
                <a:cs typeface="Courier New"/>
              </a:rPr>
              <a:t>5.0)</a:t>
            </a:r>
            <a:r>
              <a:rPr sz="3200" spc="-3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1A1A1A"/>
                </a:solidFill>
                <a:latin typeface="Courier New"/>
                <a:cs typeface="Courier New"/>
              </a:rPr>
              <a:t>&amp;</a:t>
            </a:r>
            <a:r>
              <a:rPr sz="3200" spc="-3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1A1A1A"/>
                </a:solidFill>
                <a:latin typeface="Courier New"/>
                <a:cs typeface="Courier New"/>
              </a:rPr>
              <a:t>(df_gps['lat']</a:t>
            </a:r>
            <a:r>
              <a:rPr sz="3200" spc="-3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1A1A1A"/>
                </a:solidFill>
                <a:latin typeface="Courier New"/>
                <a:cs typeface="Courier New"/>
              </a:rPr>
              <a:t>&lt;=</a:t>
            </a:r>
            <a:r>
              <a:rPr sz="3200" spc="-3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1A1A1A"/>
                </a:solidFill>
                <a:latin typeface="Courier New"/>
                <a:cs typeface="Courier New"/>
              </a:rPr>
              <a:t>5.0)</a:t>
            </a:r>
            <a:r>
              <a:rPr sz="3200" spc="-3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1A1A1A"/>
                </a:solidFill>
                <a:latin typeface="Courier New"/>
                <a:cs typeface="Courier New"/>
              </a:rPr>
              <a:t>&amp;</a:t>
            </a:r>
            <a:r>
              <a:rPr sz="3200" spc="-3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endParaRPr lang="en-US" sz="3200" spc="-35" dirty="0">
              <a:solidFill>
                <a:srgbClr val="1A1A1A"/>
              </a:solidFill>
              <a:latin typeface="Courier New"/>
              <a:cs typeface="Courier New"/>
            </a:endParaRPr>
          </a:p>
          <a:p>
            <a:pPr marL="12700">
              <a:spcBef>
                <a:spcPts val="90"/>
              </a:spcBef>
            </a:pPr>
            <a:r>
              <a:rPr sz="3200" dirty="0">
                <a:solidFill>
                  <a:srgbClr val="1A1A1A"/>
                </a:solidFill>
                <a:latin typeface="Courier New"/>
                <a:cs typeface="Courier New"/>
              </a:rPr>
              <a:t>(df_gps['lon']</a:t>
            </a:r>
            <a:r>
              <a:rPr sz="3200" spc="-3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1A1A1A"/>
                </a:solidFill>
                <a:latin typeface="Courier New"/>
                <a:cs typeface="Courier New"/>
              </a:rPr>
              <a:t>&gt;=</a:t>
            </a:r>
            <a:r>
              <a:rPr sz="3200" spc="-3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1A1A1A"/>
                </a:solidFill>
                <a:latin typeface="Courier New"/>
                <a:cs typeface="Courier New"/>
              </a:rPr>
              <a:t>33.0)</a:t>
            </a:r>
            <a:r>
              <a:rPr sz="3200" spc="-3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1A1A1A"/>
                </a:solidFill>
                <a:latin typeface="Courier New"/>
                <a:cs typeface="Courier New"/>
              </a:rPr>
              <a:t>&amp;</a:t>
            </a:r>
            <a:r>
              <a:rPr sz="3200" spc="-3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1A1A1A"/>
                </a:solidFill>
                <a:latin typeface="Courier New"/>
                <a:cs typeface="Courier New"/>
              </a:rPr>
              <a:t>(df_gps['lon']</a:t>
            </a:r>
            <a:r>
              <a:rPr sz="3200" spc="-3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1A1A1A"/>
                </a:solidFill>
                <a:latin typeface="Courier New"/>
                <a:cs typeface="Courier New"/>
              </a:rPr>
              <a:t>&lt;=</a:t>
            </a:r>
            <a:r>
              <a:rPr sz="3200" spc="-3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3200" spc="-10" dirty="0">
                <a:solidFill>
                  <a:srgbClr val="1A1A1A"/>
                </a:solidFill>
                <a:latin typeface="Courier New"/>
                <a:cs typeface="Courier New"/>
              </a:rPr>
              <a:t>42.0)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63407" y="7214469"/>
            <a:ext cx="12382772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4000" b="1" spc="-95" dirty="0">
                <a:solidFill>
                  <a:srgbClr val="2E7D32"/>
                </a:solidFill>
                <a:latin typeface="Lucida Sans"/>
                <a:cs typeface="Lucida Sans"/>
              </a:rPr>
              <a:t>Outlier</a:t>
            </a:r>
            <a:r>
              <a:rPr sz="4000" b="1" spc="-65" dirty="0">
                <a:solidFill>
                  <a:srgbClr val="2E7D32"/>
                </a:solidFill>
                <a:latin typeface="Lucida Sans"/>
                <a:cs typeface="Lucida Sans"/>
              </a:rPr>
              <a:t> </a:t>
            </a:r>
            <a:r>
              <a:rPr sz="4000" b="1" spc="-80" dirty="0">
                <a:solidFill>
                  <a:srgbClr val="2E7D32"/>
                </a:solidFill>
                <a:latin typeface="Lucida Sans"/>
                <a:cs typeface="Lucida Sans"/>
              </a:rPr>
              <a:t>Removal</a:t>
            </a:r>
            <a:endParaRPr sz="4000" dirty="0">
              <a:latin typeface="Lucida Sans"/>
              <a:cs typeface="Lucida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63407" y="8117773"/>
            <a:ext cx="1633371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dirty="0">
                <a:solidFill>
                  <a:srgbClr val="545454"/>
                </a:solidFill>
                <a:latin typeface="Arial"/>
                <a:cs typeface="Arial"/>
              </a:rPr>
              <a:t>Remove</a:t>
            </a:r>
            <a:r>
              <a:rPr lang="en-US" sz="3000" dirty="0">
                <a:solidFill>
                  <a:srgbClr val="545454"/>
                </a:solidFill>
                <a:latin typeface="Arial"/>
                <a:cs typeface="Arial"/>
              </a:rPr>
              <a:t>d</a:t>
            </a:r>
            <a:r>
              <a:rPr sz="3000" spc="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545454"/>
                </a:solidFill>
                <a:latin typeface="Arial"/>
                <a:cs typeface="Arial"/>
              </a:rPr>
              <a:t>extreme</a:t>
            </a:r>
            <a:r>
              <a:rPr sz="3000" spc="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545454"/>
                </a:solidFill>
                <a:latin typeface="Arial"/>
                <a:cs typeface="Arial"/>
              </a:rPr>
              <a:t>values</a:t>
            </a:r>
            <a:r>
              <a:rPr sz="3000" spc="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545454"/>
                </a:solidFill>
                <a:latin typeface="Arial"/>
                <a:cs typeface="Arial"/>
              </a:rPr>
              <a:t>(&gt;500k</a:t>
            </a:r>
            <a:r>
              <a:rPr sz="3000" spc="1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545454"/>
                </a:solidFill>
                <a:latin typeface="Arial"/>
                <a:cs typeface="Arial"/>
              </a:rPr>
              <a:t>seedlings)</a:t>
            </a:r>
            <a:r>
              <a:rPr sz="3000" spc="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545454"/>
                </a:solidFill>
                <a:latin typeface="Arial"/>
                <a:cs typeface="Arial"/>
              </a:rPr>
              <a:t>and</a:t>
            </a:r>
            <a:r>
              <a:rPr sz="3000" spc="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545454"/>
                </a:solidFill>
                <a:latin typeface="Arial"/>
                <a:cs typeface="Arial"/>
              </a:rPr>
              <a:t>missing</a:t>
            </a:r>
            <a:r>
              <a:rPr sz="3000" spc="1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545454"/>
                </a:solidFill>
                <a:latin typeface="Arial"/>
                <a:cs typeface="Arial"/>
              </a:rPr>
              <a:t>data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63407" y="8863983"/>
            <a:ext cx="16307945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200" dirty="0">
                <a:solidFill>
                  <a:srgbClr val="1A1A1A"/>
                </a:solidFill>
                <a:latin typeface="Courier New"/>
                <a:cs typeface="Courier New"/>
              </a:rPr>
              <a:t>df_gps</a:t>
            </a:r>
            <a:r>
              <a:rPr sz="3200" spc="20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1A1A1A"/>
                </a:solidFill>
                <a:latin typeface="Courier New"/>
                <a:cs typeface="Courier New"/>
              </a:rPr>
              <a:t>=</a:t>
            </a:r>
            <a:r>
              <a:rPr sz="3200" spc="20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3200" spc="-10" dirty="0">
                <a:solidFill>
                  <a:srgbClr val="1A1A1A"/>
                </a:solidFill>
                <a:latin typeface="Courier New"/>
                <a:cs typeface="Courier New"/>
              </a:rPr>
              <a:t>df_gps[df_gps['seedlingsplanted']</a:t>
            </a:r>
            <a:r>
              <a:rPr sz="3200" spc="20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1A1A1A"/>
                </a:solidFill>
                <a:latin typeface="Courier New"/>
                <a:cs typeface="Courier New"/>
              </a:rPr>
              <a:t>&lt;=</a:t>
            </a:r>
            <a:r>
              <a:rPr sz="3200" spc="20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3200" spc="-10" dirty="0">
                <a:solidFill>
                  <a:srgbClr val="1A1A1A"/>
                </a:solidFill>
                <a:latin typeface="Courier New"/>
                <a:cs typeface="Courier New"/>
              </a:rPr>
              <a:t>500000]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63407" y="9639688"/>
            <a:ext cx="8218227" cy="6931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4400" b="1" spc="-75" dirty="0">
                <a:solidFill>
                  <a:srgbClr val="2E7D32"/>
                </a:solidFill>
                <a:latin typeface="Lucida Sans"/>
                <a:cs typeface="Lucida Sans"/>
              </a:rPr>
              <a:t>Feature </a:t>
            </a:r>
            <a:r>
              <a:rPr sz="4400" b="1" spc="-70" dirty="0">
                <a:solidFill>
                  <a:srgbClr val="2E7D32"/>
                </a:solidFill>
                <a:latin typeface="Lucida Sans"/>
                <a:cs typeface="Lucida Sans"/>
              </a:rPr>
              <a:t>Engineering</a:t>
            </a:r>
            <a:endParaRPr sz="4400" dirty="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63407" y="10604547"/>
            <a:ext cx="1634517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dirty="0">
                <a:solidFill>
                  <a:srgbClr val="545454"/>
                </a:solidFill>
                <a:latin typeface="Arial"/>
                <a:cs typeface="Arial"/>
              </a:rPr>
              <a:t>Extract</a:t>
            </a:r>
            <a:r>
              <a:rPr sz="3000" spc="4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spc="75" dirty="0">
                <a:solidFill>
                  <a:srgbClr val="545454"/>
                </a:solidFill>
                <a:latin typeface="Arial"/>
                <a:cs typeface="Arial"/>
              </a:rPr>
              <a:t>month</a:t>
            </a:r>
            <a:r>
              <a:rPr sz="3000" spc="4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spc="50" dirty="0">
                <a:solidFill>
                  <a:srgbClr val="545454"/>
                </a:solidFill>
                <a:latin typeface="Arial"/>
                <a:cs typeface="Arial"/>
              </a:rPr>
              <a:t>from</a:t>
            </a:r>
            <a:r>
              <a:rPr sz="3000" spc="4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545454"/>
                </a:solidFill>
                <a:latin typeface="Arial"/>
                <a:cs typeface="Arial"/>
              </a:rPr>
              <a:t>planting</a:t>
            </a:r>
            <a:r>
              <a:rPr sz="3000" spc="4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545454"/>
                </a:solidFill>
                <a:latin typeface="Arial"/>
                <a:cs typeface="Arial"/>
              </a:rPr>
              <a:t>date</a:t>
            </a:r>
            <a:r>
              <a:rPr sz="3000" spc="4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545454"/>
                </a:solidFill>
                <a:latin typeface="Arial"/>
                <a:cs typeface="Arial"/>
              </a:rPr>
              <a:t>for</a:t>
            </a:r>
            <a:r>
              <a:rPr sz="3000" spc="4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srgbClr val="545454"/>
                </a:solidFill>
                <a:latin typeface="Arial"/>
                <a:cs typeface="Arial"/>
              </a:rPr>
              <a:t>seasonal</a:t>
            </a:r>
            <a:r>
              <a:rPr sz="3000" spc="40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545454"/>
                </a:solidFill>
                <a:latin typeface="Arial"/>
                <a:cs typeface="Arial"/>
              </a:rPr>
              <a:t>analysis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63407" y="11350752"/>
            <a:ext cx="15098599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00" dirty="0">
                <a:solidFill>
                  <a:srgbClr val="1A1A1A"/>
                </a:solidFill>
                <a:latin typeface="Courier New"/>
                <a:cs typeface="Courier New"/>
              </a:rPr>
              <a:t>df_gps['month']</a:t>
            </a:r>
            <a:r>
              <a:rPr sz="2400" spc="-50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1A1A1A"/>
                </a:solidFill>
                <a:latin typeface="Courier New"/>
                <a:cs typeface="Courier New"/>
              </a:rPr>
              <a:t>=</a:t>
            </a:r>
            <a:r>
              <a:rPr sz="2400" spc="-50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Courier New"/>
                <a:cs typeface="Courier New"/>
              </a:rPr>
              <a:t>df_gps['plantingdate'].dt.month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34450" y="-3175"/>
            <a:ext cx="22444332" cy="127944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6645" y="428208"/>
            <a:ext cx="14280242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spcBef>
                <a:spcPts val="120"/>
              </a:spcBef>
            </a:pPr>
            <a:r>
              <a:rPr sz="4000" spc="-190" dirty="0"/>
              <a:t>Exploratory</a:t>
            </a:r>
            <a:r>
              <a:rPr sz="4000" spc="-100" dirty="0"/>
              <a:t> </a:t>
            </a:r>
            <a:r>
              <a:rPr sz="4000" spc="-190" dirty="0"/>
              <a:t>Data</a:t>
            </a:r>
            <a:r>
              <a:rPr sz="4000" spc="-95" dirty="0"/>
              <a:t> </a:t>
            </a:r>
            <a:r>
              <a:rPr sz="4000" spc="-155" dirty="0"/>
              <a:t>Analysis</a:t>
            </a:r>
            <a:r>
              <a:rPr sz="4000" spc="-100" dirty="0"/>
              <a:t> </a:t>
            </a:r>
            <a:r>
              <a:rPr sz="4000" spc="-295" dirty="0"/>
              <a:t>-</a:t>
            </a:r>
            <a:r>
              <a:rPr sz="4000" spc="-95" dirty="0"/>
              <a:t> </a:t>
            </a:r>
            <a:r>
              <a:rPr sz="4000" spc="-200" dirty="0"/>
              <a:t>Temporal</a:t>
            </a:r>
            <a:r>
              <a:rPr sz="4000" spc="-95" dirty="0"/>
              <a:t> </a:t>
            </a:r>
            <a:r>
              <a:rPr sz="4000" spc="-110" dirty="0"/>
              <a:t>Trends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456" y="2179235"/>
            <a:ext cx="269176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850" b="1" spc="-110" dirty="0">
                <a:solidFill>
                  <a:srgbClr val="2E7D32"/>
                </a:solidFill>
                <a:latin typeface="Lucida Sans"/>
                <a:cs typeface="Lucida Sans"/>
              </a:rPr>
              <a:t>Monthly</a:t>
            </a:r>
            <a:r>
              <a:rPr sz="1850" b="1" spc="-90" dirty="0">
                <a:solidFill>
                  <a:srgbClr val="2E7D32"/>
                </a:solidFill>
                <a:latin typeface="Lucida Sans"/>
                <a:cs typeface="Lucida Sans"/>
              </a:rPr>
              <a:t> </a:t>
            </a:r>
            <a:r>
              <a:rPr sz="1850" b="1" spc="-85" dirty="0">
                <a:solidFill>
                  <a:srgbClr val="2E7D32"/>
                </a:solidFill>
                <a:latin typeface="Lucida Sans"/>
                <a:cs typeface="Lucida Sans"/>
              </a:rPr>
              <a:t>Planting</a:t>
            </a:r>
            <a:r>
              <a:rPr sz="1850" b="1" spc="-90" dirty="0">
                <a:solidFill>
                  <a:srgbClr val="2E7D32"/>
                </a:solidFill>
                <a:latin typeface="Lucida Sans"/>
                <a:cs typeface="Lucida Sans"/>
              </a:rPr>
              <a:t> </a:t>
            </a:r>
            <a:r>
              <a:rPr sz="1850" b="1" spc="-130" dirty="0">
                <a:solidFill>
                  <a:srgbClr val="2E7D32"/>
                </a:solidFill>
                <a:latin typeface="Lucida Sans"/>
                <a:cs typeface="Lucida Sans"/>
              </a:rPr>
              <a:t>Trends</a:t>
            </a:r>
            <a:endParaRPr sz="1850" dirty="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44824" y="6107343"/>
            <a:ext cx="276987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850" b="1" spc="-130" dirty="0">
                <a:solidFill>
                  <a:srgbClr val="2E7D32"/>
                </a:solidFill>
                <a:latin typeface="Lucida Sans"/>
                <a:cs typeface="Lucida Sans"/>
              </a:rPr>
              <a:t>Temperature</a:t>
            </a:r>
            <a:r>
              <a:rPr sz="1850" b="1" spc="-70" dirty="0">
                <a:solidFill>
                  <a:srgbClr val="2E7D32"/>
                </a:solidFill>
                <a:latin typeface="Lucida Sans"/>
                <a:cs typeface="Lucida Sans"/>
              </a:rPr>
              <a:t> </a:t>
            </a:r>
            <a:r>
              <a:rPr sz="1850" b="1" spc="-110" dirty="0">
                <a:solidFill>
                  <a:srgbClr val="2E7D32"/>
                </a:solidFill>
                <a:latin typeface="Lucida Sans"/>
                <a:cs typeface="Lucida Sans"/>
              </a:rPr>
              <a:t>Distribution</a:t>
            </a:r>
            <a:endParaRPr sz="185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68283" y="2382567"/>
            <a:ext cx="4821872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200" b="1" spc="-120" dirty="0">
                <a:solidFill>
                  <a:srgbClr val="2E7D32"/>
                </a:solidFill>
                <a:latin typeface="Lucida Sans"/>
                <a:cs typeface="Lucida Sans"/>
              </a:rPr>
              <a:t>Key</a:t>
            </a:r>
            <a:r>
              <a:rPr sz="3200" b="1" spc="-105" dirty="0">
                <a:solidFill>
                  <a:srgbClr val="2E7D32"/>
                </a:solidFill>
                <a:latin typeface="Lucida Sans"/>
                <a:cs typeface="Lucida Sans"/>
              </a:rPr>
              <a:t> </a:t>
            </a:r>
            <a:r>
              <a:rPr sz="3200" b="1" spc="-155" dirty="0">
                <a:solidFill>
                  <a:srgbClr val="2E7D32"/>
                </a:solidFill>
                <a:latin typeface="Lucida Sans"/>
                <a:cs typeface="Lucida Sans"/>
              </a:rPr>
              <a:t>Temporal</a:t>
            </a:r>
            <a:r>
              <a:rPr sz="3200" b="1" spc="-100" dirty="0">
                <a:solidFill>
                  <a:srgbClr val="2E7D32"/>
                </a:solidFill>
                <a:latin typeface="Lucida Sans"/>
                <a:cs typeface="Lucida Sans"/>
              </a:rPr>
              <a:t> </a:t>
            </a:r>
            <a:r>
              <a:rPr sz="3200" b="1" spc="-105" dirty="0">
                <a:solidFill>
                  <a:srgbClr val="2E7D32"/>
                </a:solidFill>
                <a:latin typeface="Lucida Sans"/>
                <a:cs typeface="Lucida Sans"/>
              </a:rPr>
              <a:t>Insights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168283" y="3265572"/>
            <a:ext cx="10449370" cy="315355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spcBef>
                <a:spcPts val="720"/>
              </a:spcBef>
            </a:pPr>
            <a:r>
              <a:rPr sz="2000" b="1" spc="-90" dirty="0">
                <a:solidFill>
                  <a:srgbClr val="2E7D32"/>
                </a:solidFill>
                <a:latin typeface="Lucida Sans"/>
                <a:cs typeface="Lucida Sans"/>
              </a:rPr>
              <a:t>Coordinated</a:t>
            </a:r>
            <a:r>
              <a:rPr sz="2000" b="1" spc="-45" dirty="0">
                <a:solidFill>
                  <a:srgbClr val="2E7D32"/>
                </a:solidFill>
                <a:latin typeface="Lucida Sans"/>
                <a:cs typeface="Lucida Sans"/>
              </a:rPr>
              <a:t> </a:t>
            </a:r>
            <a:r>
              <a:rPr sz="2000" b="1" spc="-80" dirty="0">
                <a:solidFill>
                  <a:srgbClr val="2E7D32"/>
                </a:solidFill>
                <a:latin typeface="Lucida Sans"/>
                <a:cs typeface="Lucida Sans"/>
              </a:rPr>
              <a:t>National</a:t>
            </a:r>
            <a:r>
              <a:rPr sz="2000" b="1" spc="-40" dirty="0">
                <a:solidFill>
                  <a:srgbClr val="2E7D32"/>
                </a:solidFill>
                <a:latin typeface="Lucida Sans"/>
                <a:cs typeface="Lucida Sans"/>
              </a:rPr>
              <a:t> </a:t>
            </a:r>
            <a:r>
              <a:rPr sz="2000" b="1" spc="-10" dirty="0">
                <a:solidFill>
                  <a:srgbClr val="2E7D32"/>
                </a:solidFill>
                <a:latin typeface="Lucida Sans"/>
                <a:cs typeface="Lucida Sans"/>
              </a:rPr>
              <a:t>Efforts</a:t>
            </a:r>
            <a:endParaRPr sz="2000" dirty="0">
              <a:latin typeface="Lucida Sans"/>
              <a:cs typeface="Lucida Sans"/>
            </a:endParaRPr>
          </a:p>
          <a:p>
            <a:pPr marL="12700" marR="372110">
              <a:lnSpc>
                <a:spcPct val="112799"/>
              </a:lnSpc>
              <a:spcBef>
                <a:spcPts val="370"/>
              </a:spcBef>
            </a:pPr>
            <a:r>
              <a:rPr spc="-25" dirty="0">
                <a:solidFill>
                  <a:srgbClr val="545454"/>
                </a:solidFill>
                <a:latin typeface="Lucida Sans"/>
                <a:cs typeface="Lucida Sans"/>
              </a:rPr>
              <a:t>Peaks</a:t>
            </a:r>
            <a:r>
              <a:rPr spc="-55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pc="-35" dirty="0">
                <a:solidFill>
                  <a:srgbClr val="545454"/>
                </a:solidFill>
                <a:latin typeface="Lucida Sans"/>
                <a:cs typeface="Lucida Sans"/>
              </a:rPr>
              <a:t>in</a:t>
            </a:r>
            <a:r>
              <a:rPr spc="-55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z="2000" b="1" spc="-100" dirty="0">
                <a:solidFill>
                  <a:srgbClr val="2E7D32"/>
                </a:solidFill>
                <a:latin typeface="Tahoma"/>
                <a:cs typeface="Tahoma"/>
              </a:rPr>
              <a:t>Nov-</a:t>
            </a:r>
            <a:r>
              <a:rPr sz="2000" b="1" spc="-50" dirty="0">
                <a:solidFill>
                  <a:srgbClr val="2E7D32"/>
                </a:solidFill>
                <a:latin typeface="Tahoma"/>
                <a:cs typeface="Tahoma"/>
              </a:rPr>
              <a:t>Dec</a:t>
            </a:r>
            <a:r>
              <a:rPr sz="2000" b="1" spc="-15" dirty="0">
                <a:solidFill>
                  <a:srgbClr val="2E7D32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2E7D32"/>
                </a:solidFill>
                <a:latin typeface="Tahoma"/>
                <a:cs typeface="Tahoma"/>
              </a:rPr>
              <a:t>2024</a:t>
            </a:r>
            <a:r>
              <a:rPr sz="2000" b="1" spc="-45" dirty="0">
                <a:solidFill>
                  <a:srgbClr val="2E7D32"/>
                </a:solidFill>
                <a:latin typeface="Tahoma"/>
                <a:cs typeface="Tahoma"/>
              </a:rPr>
              <a:t> </a:t>
            </a:r>
            <a:r>
              <a:rPr spc="-30" dirty="0">
                <a:solidFill>
                  <a:srgbClr val="545454"/>
                </a:solidFill>
                <a:latin typeface="Lucida Sans"/>
                <a:cs typeface="Lucida Sans"/>
              </a:rPr>
              <a:t>suggest</a:t>
            </a:r>
            <a:r>
              <a:rPr spc="-50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pc="-30" dirty="0">
                <a:solidFill>
                  <a:srgbClr val="545454"/>
                </a:solidFill>
                <a:latin typeface="Lucida Sans"/>
                <a:cs typeface="Lucida Sans"/>
              </a:rPr>
              <a:t>coordinated national</a:t>
            </a:r>
            <a:r>
              <a:rPr spc="-40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pc="-25" dirty="0">
                <a:solidFill>
                  <a:srgbClr val="545454"/>
                </a:solidFill>
                <a:latin typeface="Lucida Sans"/>
                <a:cs typeface="Lucida Sans"/>
              </a:rPr>
              <a:t>planting</a:t>
            </a:r>
            <a:r>
              <a:rPr spc="-35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pc="-10" dirty="0">
                <a:solidFill>
                  <a:srgbClr val="545454"/>
                </a:solidFill>
                <a:latin typeface="Lucida Sans"/>
                <a:cs typeface="Lucida Sans"/>
              </a:rPr>
              <a:t>initiatives</a:t>
            </a:r>
            <a:endParaRPr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1600" dirty="0">
              <a:latin typeface="Lucida Sans"/>
              <a:cs typeface="Lucida Sans"/>
            </a:endParaRPr>
          </a:p>
          <a:p>
            <a:pPr>
              <a:spcBef>
                <a:spcPts val="595"/>
              </a:spcBef>
            </a:pPr>
            <a:endParaRPr sz="700" dirty="0">
              <a:latin typeface="Lucida Sans"/>
              <a:cs typeface="Lucida Sans"/>
            </a:endParaRPr>
          </a:p>
          <a:p>
            <a:pPr marL="36195">
              <a:spcBef>
                <a:spcPts val="5"/>
              </a:spcBef>
            </a:pPr>
            <a:r>
              <a:rPr sz="2000" b="1" spc="-85" dirty="0">
                <a:solidFill>
                  <a:srgbClr val="2E7D32"/>
                </a:solidFill>
                <a:latin typeface="Lucida Sans"/>
                <a:cs typeface="Lucida Sans"/>
              </a:rPr>
              <a:t>Seasonal</a:t>
            </a:r>
            <a:r>
              <a:rPr sz="2000" b="1" spc="-35" dirty="0">
                <a:solidFill>
                  <a:srgbClr val="2E7D32"/>
                </a:solidFill>
                <a:latin typeface="Lucida Sans"/>
                <a:cs typeface="Lucida Sans"/>
              </a:rPr>
              <a:t> </a:t>
            </a:r>
            <a:r>
              <a:rPr sz="2000" b="1" spc="-10" dirty="0">
                <a:solidFill>
                  <a:srgbClr val="2E7D32"/>
                </a:solidFill>
                <a:latin typeface="Lucida Sans"/>
                <a:cs typeface="Lucida Sans"/>
              </a:rPr>
              <a:t>Alignment</a:t>
            </a:r>
            <a:endParaRPr sz="2000" dirty="0">
              <a:latin typeface="Lucida Sans"/>
              <a:cs typeface="Lucida Sans"/>
            </a:endParaRPr>
          </a:p>
          <a:p>
            <a:pPr marL="36195" marR="131445">
              <a:lnSpc>
                <a:spcPct val="112799"/>
              </a:lnSpc>
              <a:spcBef>
                <a:spcPts val="370"/>
              </a:spcBef>
            </a:pPr>
            <a:r>
              <a:rPr dirty="0">
                <a:solidFill>
                  <a:srgbClr val="545454"/>
                </a:solidFill>
                <a:latin typeface="Lucida Sans"/>
                <a:cs typeface="Lucida Sans"/>
              </a:rPr>
              <a:t>Planting</a:t>
            </a:r>
            <a:r>
              <a:rPr spc="-55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pc="-35" dirty="0">
                <a:solidFill>
                  <a:srgbClr val="545454"/>
                </a:solidFill>
                <a:latin typeface="Lucida Sans"/>
                <a:cs typeface="Lucida Sans"/>
              </a:rPr>
              <a:t>activity</a:t>
            </a:r>
            <a:r>
              <a:rPr spc="-55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pc="-45" dirty="0">
                <a:solidFill>
                  <a:srgbClr val="545454"/>
                </a:solidFill>
                <a:latin typeface="Lucida Sans"/>
                <a:cs typeface="Lucida Sans"/>
              </a:rPr>
              <a:t>increases</a:t>
            </a:r>
            <a:r>
              <a:rPr spc="-50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pc="-30" dirty="0">
                <a:solidFill>
                  <a:srgbClr val="545454"/>
                </a:solidFill>
                <a:latin typeface="Lucida Sans"/>
                <a:cs typeface="Lucida Sans"/>
              </a:rPr>
              <a:t>during</a:t>
            </a:r>
            <a:r>
              <a:rPr spc="-55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z="2000" b="1" spc="-70" dirty="0">
                <a:solidFill>
                  <a:srgbClr val="2E7D32"/>
                </a:solidFill>
                <a:latin typeface="Tahoma"/>
                <a:cs typeface="Tahoma"/>
              </a:rPr>
              <a:t>rainy</a:t>
            </a:r>
            <a:r>
              <a:rPr sz="2000" b="1" spc="-15" dirty="0">
                <a:solidFill>
                  <a:srgbClr val="2E7D32"/>
                </a:solidFill>
                <a:latin typeface="Tahoma"/>
                <a:cs typeface="Tahoma"/>
              </a:rPr>
              <a:t> </a:t>
            </a:r>
            <a:r>
              <a:rPr sz="2000" b="1" spc="-60" dirty="0">
                <a:solidFill>
                  <a:srgbClr val="2E7D32"/>
                </a:solidFill>
                <a:latin typeface="Tahoma"/>
                <a:cs typeface="Tahoma"/>
              </a:rPr>
              <a:t>seasons </a:t>
            </a:r>
            <a:r>
              <a:rPr spc="-45" dirty="0">
                <a:solidFill>
                  <a:srgbClr val="545454"/>
                </a:solidFill>
                <a:latin typeface="Lucida Sans"/>
                <a:cs typeface="Lucida Sans"/>
              </a:rPr>
              <a:t>(OND:</a:t>
            </a:r>
            <a:r>
              <a:rPr spc="-55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dirty="0">
                <a:solidFill>
                  <a:srgbClr val="545454"/>
                </a:solidFill>
                <a:latin typeface="Lucida Sans"/>
                <a:cs typeface="Lucida Sans"/>
              </a:rPr>
              <a:t>Oct-</a:t>
            </a:r>
            <a:r>
              <a:rPr spc="-20" dirty="0">
                <a:solidFill>
                  <a:srgbClr val="545454"/>
                </a:solidFill>
                <a:latin typeface="Lucida Sans"/>
                <a:cs typeface="Lucida Sans"/>
              </a:rPr>
              <a:t>Dec)</a:t>
            </a:r>
            <a:endParaRPr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1600" dirty="0">
              <a:latin typeface="Lucida Sans"/>
              <a:cs typeface="Lucida Sans"/>
            </a:endParaRPr>
          </a:p>
          <a:p>
            <a:pPr>
              <a:spcBef>
                <a:spcPts val="595"/>
              </a:spcBef>
            </a:pPr>
            <a:endParaRPr sz="1600" dirty="0">
              <a:latin typeface="Lucida Sans"/>
              <a:cs typeface="Lucida Sans"/>
            </a:endParaRPr>
          </a:p>
          <a:p>
            <a:pPr marL="36195"/>
            <a:r>
              <a:rPr sz="2000" b="1" spc="-55" dirty="0">
                <a:solidFill>
                  <a:srgbClr val="2E7D32"/>
                </a:solidFill>
                <a:latin typeface="Lucida Sans"/>
                <a:cs typeface="Lucida Sans"/>
              </a:rPr>
              <a:t>Scale</a:t>
            </a:r>
            <a:r>
              <a:rPr sz="2000" b="1" spc="-75" dirty="0">
                <a:solidFill>
                  <a:srgbClr val="2E7D32"/>
                </a:solidFill>
                <a:latin typeface="Lucida Sans"/>
                <a:cs typeface="Lucida Sans"/>
              </a:rPr>
              <a:t> </a:t>
            </a:r>
            <a:r>
              <a:rPr sz="2000" b="1" spc="-10" dirty="0">
                <a:solidFill>
                  <a:srgbClr val="2E7D32"/>
                </a:solidFill>
                <a:latin typeface="Lucida Sans"/>
                <a:cs typeface="Lucida Sans"/>
              </a:rPr>
              <a:t>Variability</a:t>
            </a:r>
            <a:endParaRPr sz="2000" dirty="0">
              <a:latin typeface="Lucida Sans"/>
              <a:cs typeface="Lucida Sans"/>
            </a:endParaRPr>
          </a:p>
          <a:p>
            <a:pPr marL="36195" marR="5080">
              <a:lnSpc>
                <a:spcPct val="114100"/>
              </a:lnSpc>
              <a:spcBef>
                <a:spcPts val="409"/>
              </a:spcBef>
            </a:pPr>
            <a:r>
              <a:rPr spc="-30" dirty="0">
                <a:solidFill>
                  <a:srgbClr val="545454"/>
                </a:solidFill>
                <a:latin typeface="Lucida Sans"/>
                <a:cs typeface="Lucida Sans"/>
              </a:rPr>
              <a:t>Significant</a:t>
            </a:r>
            <a:r>
              <a:rPr spc="-35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pc="-40" dirty="0">
                <a:solidFill>
                  <a:srgbClr val="545454"/>
                </a:solidFill>
                <a:latin typeface="Lucida Sans"/>
                <a:cs typeface="Lucida Sans"/>
              </a:rPr>
              <a:t>variation</a:t>
            </a:r>
            <a:r>
              <a:rPr spc="-30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pc="-35" dirty="0">
                <a:solidFill>
                  <a:srgbClr val="545454"/>
                </a:solidFill>
                <a:latin typeface="Lucida Sans"/>
                <a:cs typeface="Lucida Sans"/>
              </a:rPr>
              <a:t>in</a:t>
            </a:r>
            <a:r>
              <a:rPr spc="-30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pc="-25" dirty="0">
                <a:solidFill>
                  <a:srgbClr val="545454"/>
                </a:solidFill>
                <a:latin typeface="Lucida Sans"/>
                <a:cs typeface="Lucida Sans"/>
              </a:rPr>
              <a:t>monthly</a:t>
            </a:r>
            <a:r>
              <a:rPr spc="-30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pc="-25" dirty="0">
                <a:solidFill>
                  <a:srgbClr val="545454"/>
                </a:solidFill>
                <a:latin typeface="Lucida Sans"/>
                <a:cs typeface="Lucida Sans"/>
              </a:rPr>
              <a:t>planting</a:t>
            </a:r>
            <a:r>
              <a:rPr spc="-30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pc="-55" dirty="0">
                <a:solidFill>
                  <a:srgbClr val="545454"/>
                </a:solidFill>
                <a:latin typeface="Lucida Sans"/>
                <a:cs typeface="Lucida Sans"/>
              </a:rPr>
              <a:t>volumes, </a:t>
            </a:r>
            <a:r>
              <a:rPr spc="-25" dirty="0">
                <a:solidFill>
                  <a:srgbClr val="545454"/>
                </a:solidFill>
                <a:latin typeface="Lucida Sans"/>
                <a:cs typeface="Lucida Sans"/>
              </a:rPr>
              <a:t>indicating</a:t>
            </a:r>
            <a:r>
              <a:rPr spc="5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pc="-10" dirty="0">
                <a:solidFill>
                  <a:srgbClr val="545454"/>
                </a:solidFill>
                <a:latin typeface="Lucida Sans"/>
                <a:cs typeface="Lucida Sans"/>
              </a:rPr>
              <a:t>campaign-</a:t>
            </a:r>
            <a:r>
              <a:rPr spc="-40" dirty="0">
                <a:solidFill>
                  <a:srgbClr val="545454"/>
                </a:solidFill>
                <a:latin typeface="Lucida Sans"/>
                <a:cs typeface="Lucida Sans"/>
              </a:rPr>
              <a:t>driven</a:t>
            </a:r>
            <a:r>
              <a:rPr spc="5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pc="-10" dirty="0">
                <a:solidFill>
                  <a:srgbClr val="545454"/>
                </a:solidFill>
                <a:latin typeface="Lucida Sans"/>
                <a:cs typeface="Lucida Sans"/>
              </a:rPr>
              <a:t>efforts</a:t>
            </a:r>
            <a:endParaRPr dirty="0">
              <a:latin typeface="Lucida Sans"/>
              <a:cs typeface="Lucida San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28CE8F1-7025-C1C1-3C04-C3B6C10BD92E}"/>
              </a:ext>
            </a:extLst>
          </p:cNvPr>
          <p:cNvGrpSpPr/>
          <p:nvPr/>
        </p:nvGrpSpPr>
        <p:grpSpPr>
          <a:xfrm>
            <a:off x="12168283" y="6994087"/>
            <a:ext cx="6530975" cy="1900227"/>
            <a:chOff x="12972285" y="5710369"/>
            <a:chExt cx="6530975" cy="1900227"/>
          </a:xfrm>
        </p:grpSpPr>
        <p:sp>
          <p:nvSpPr>
            <p:cNvPr id="21" name="object 21"/>
            <p:cNvSpPr txBox="1"/>
            <p:nvPr/>
          </p:nvSpPr>
          <p:spPr>
            <a:xfrm>
              <a:off x="12972285" y="5710369"/>
              <a:ext cx="6073775" cy="508473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3200" b="1" spc="-110" dirty="0">
                  <a:solidFill>
                    <a:srgbClr val="2E7D32"/>
                  </a:solidFill>
                  <a:latin typeface="Lucida Sans"/>
                  <a:cs typeface="Lucida Sans"/>
                </a:rPr>
                <a:t>Environmental</a:t>
              </a:r>
              <a:r>
                <a:rPr sz="3200" b="1" spc="-25" dirty="0">
                  <a:solidFill>
                    <a:srgbClr val="2E7D32"/>
                  </a:solidFill>
                  <a:latin typeface="Lucida Sans"/>
                  <a:cs typeface="Lucida Sans"/>
                </a:rPr>
                <a:t> </a:t>
              </a:r>
              <a:r>
                <a:rPr sz="3200" b="1" spc="-110" dirty="0">
                  <a:solidFill>
                    <a:srgbClr val="2E7D32"/>
                  </a:solidFill>
                  <a:latin typeface="Lucida Sans"/>
                  <a:cs typeface="Lucida Sans"/>
                </a:rPr>
                <a:t>Conditions</a:t>
              </a:r>
              <a:endParaRPr sz="3200" dirty="0">
                <a:latin typeface="Lucida Sans"/>
                <a:cs typeface="Lucida Sans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2981369" y="6258089"/>
              <a:ext cx="4392387" cy="32380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2000" spc="-80" dirty="0">
                  <a:solidFill>
                    <a:srgbClr val="545454"/>
                  </a:solidFill>
                  <a:latin typeface="Verdana"/>
                  <a:cs typeface="Verdana"/>
                </a:rPr>
                <a:t>Average</a:t>
              </a:r>
              <a:r>
                <a:rPr sz="2000" spc="-105" dirty="0">
                  <a:solidFill>
                    <a:srgbClr val="545454"/>
                  </a:solidFill>
                  <a:latin typeface="Verdana"/>
                  <a:cs typeface="Verdana"/>
                </a:rPr>
                <a:t> </a:t>
              </a:r>
              <a:r>
                <a:rPr sz="2000" spc="-55" dirty="0">
                  <a:solidFill>
                    <a:srgbClr val="545454"/>
                  </a:solidFill>
                  <a:latin typeface="Verdana"/>
                  <a:cs typeface="Verdana"/>
                </a:rPr>
                <a:t>Temperature</a:t>
              </a:r>
              <a:endParaRPr sz="2000" dirty="0">
                <a:latin typeface="Verdana"/>
                <a:cs typeface="Verdana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6945512" y="6258731"/>
              <a:ext cx="2100548" cy="322523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spcBef>
                  <a:spcPts val="114"/>
                </a:spcBef>
              </a:pPr>
              <a:r>
                <a:rPr sz="2000" b="1" spc="-55" dirty="0">
                  <a:solidFill>
                    <a:srgbClr val="1A1A1A"/>
                  </a:solidFill>
                  <a:latin typeface="Lucida Sans"/>
                  <a:cs typeface="Lucida Sans"/>
                </a:rPr>
                <a:t>24.5°C</a:t>
              </a:r>
              <a:endParaRPr sz="2000" dirty="0">
                <a:latin typeface="Lucida Sans"/>
                <a:cs typeface="Lucida Sans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12981369" y="6772439"/>
              <a:ext cx="4077335" cy="32380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2000" spc="-70" dirty="0">
                  <a:solidFill>
                    <a:srgbClr val="545454"/>
                  </a:solidFill>
                  <a:latin typeface="Verdana"/>
                  <a:cs typeface="Verdana"/>
                </a:rPr>
                <a:t>Temperature</a:t>
              </a:r>
              <a:r>
                <a:rPr sz="2000" spc="-65" dirty="0">
                  <a:solidFill>
                    <a:srgbClr val="545454"/>
                  </a:solidFill>
                  <a:latin typeface="Verdana"/>
                  <a:cs typeface="Verdana"/>
                </a:rPr>
                <a:t> </a:t>
              </a:r>
              <a:r>
                <a:rPr sz="2000" spc="-20" dirty="0">
                  <a:solidFill>
                    <a:srgbClr val="545454"/>
                  </a:solidFill>
                  <a:latin typeface="Verdana"/>
                  <a:cs typeface="Verdana"/>
                </a:rPr>
                <a:t>Range</a:t>
              </a:r>
              <a:endParaRPr sz="2000" dirty="0">
                <a:latin typeface="Verdana"/>
                <a:cs typeface="Verdana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16945512" y="6773081"/>
              <a:ext cx="2557748" cy="322523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spcBef>
                  <a:spcPts val="114"/>
                </a:spcBef>
              </a:pPr>
              <a:r>
                <a:rPr sz="2000" b="1" spc="-135" dirty="0">
                  <a:solidFill>
                    <a:srgbClr val="1A1A1A"/>
                  </a:solidFill>
                  <a:latin typeface="Lucida Sans"/>
                  <a:cs typeface="Lucida Sans"/>
                </a:rPr>
                <a:t>15°C</a:t>
              </a:r>
              <a:r>
                <a:rPr sz="2000" b="1" spc="-85" dirty="0">
                  <a:solidFill>
                    <a:srgbClr val="1A1A1A"/>
                  </a:solidFill>
                  <a:latin typeface="Lucida Sans"/>
                  <a:cs typeface="Lucida Sans"/>
                </a:rPr>
                <a:t> </a:t>
              </a:r>
              <a:r>
                <a:rPr sz="2000" b="1" spc="50" dirty="0">
                  <a:solidFill>
                    <a:srgbClr val="1A1A1A"/>
                  </a:solidFill>
                  <a:latin typeface="Lucida Sans"/>
                  <a:cs typeface="Lucida Sans"/>
                </a:rPr>
                <a:t>-</a:t>
              </a:r>
              <a:r>
                <a:rPr sz="2000" b="1" spc="-80" dirty="0">
                  <a:solidFill>
                    <a:srgbClr val="1A1A1A"/>
                  </a:solidFill>
                  <a:latin typeface="Lucida Sans"/>
                  <a:cs typeface="Lucida Sans"/>
                </a:rPr>
                <a:t> </a:t>
              </a:r>
              <a:r>
                <a:rPr sz="2000" b="1" spc="-60" dirty="0">
                  <a:solidFill>
                    <a:srgbClr val="1A1A1A"/>
                  </a:solidFill>
                  <a:latin typeface="Lucida Sans"/>
                  <a:cs typeface="Lucida Sans"/>
                </a:rPr>
                <a:t>35°C</a:t>
              </a:r>
              <a:endParaRPr sz="2000" dirty="0">
                <a:latin typeface="Lucida Sans"/>
                <a:cs typeface="Lucida Sans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12981369" y="7286789"/>
              <a:ext cx="3127179" cy="32380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spcBef>
                  <a:spcPts val="125"/>
                </a:spcBef>
              </a:pPr>
              <a:r>
                <a:rPr sz="2000" spc="-35" dirty="0">
                  <a:solidFill>
                    <a:srgbClr val="545454"/>
                  </a:solidFill>
                  <a:latin typeface="Verdana"/>
                  <a:cs typeface="Verdana"/>
                </a:rPr>
                <a:t>Optimal</a:t>
              </a:r>
              <a:r>
                <a:rPr sz="2000" spc="-95" dirty="0">
                  <a:solidFill>
                    <a:srgbClr val="545454"/>
                  </a:solidFill>
                  <a:latin typeface="Verdana"/>
                  <a:cs typeface="Verdana"/>
                </a:rPr>
                <a:t> </a:t>
              </a:r>
              <a:r>
                <a:rPr sz="2000" spc="-25" dirty="0">
                  <a:solidFill>
                    <a:srgbClr val="545454"/>
                  </a:solidFill>
                  <a:latin typeface="Verdana"/>
                  <a:cs typeface="Verdana"/>
                </a:rPr>
                <a:t>Range</a:t>
              </a:r>
              <a:endParaRPr sz="2000">
                <a:latin typeface="Verdana"/>
                <a:cs typeface="Verdana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16945512" y="7287431"/>
              <a:ext cx="2557748" cy="322523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spcBef>
                  <a:spcPts val="114"/>
                </a:spcBef>
              </a:pPr>
              <a:r>
                <a:rPr sz="2000" b="1" spc="-40" dirty="0">
                  <a:solidFill>
                    <a:srgbClr val="1A1A1A"/>
                  </a:solidFill>
                  <a:latin typeface="Lucida Sans"/>
                  <a:cs typeface="Lucida Sans"/>
                </a:rPr>
                <a:t>20°C</a:t>
              </a:r>
              <a:r>
                <a:rPr sz="2000" b="1" spc="-90" dirty="0">
                  <a:solidFill>
                    <a:srgbClr val="1A1A1A"/>
                  </a:solidFill>
                  <a:latin typeface="Lucida Sans"/>
                  <a:cs typeface="Lucida Sans"/>
                </a:rPr>
                <a:t> </a:t>
              </a:r>
              <a:r>
                <a:rPr sz="2000" b="1" spc="50" dirty="0">
                  <a:solidFill>
                    <a:srgbClr val="1A1A1A"/>
                  </a:solidFill>
                  <a:latin typeface="Lucida Sans"/>
                  <a:cs typeface="Lucida Sans"/>
                </a:rPr>
                <a:t>-</a:t>
              </a:r>
              <a:r>
                <a:rPr sz="2000" b="1" spc="-90" dirty="0">
                  <a:solidFill>
                    <a:srgbClr val="1A1A1A"/>
                  </a:solidFill>
                  <a:latin typeface="Lucida Sans"/>
                  <a:cs typeface="Lucida Sans"/>
                </a:rPr>
                <a:t> </a:t>
              </a:r>
              <a:r>
                <a:rPr sz="2000" b="1" spc="-35" dirty="0">
                  <a:solidFill>
                    <a:srgbClr val="1A1A1A"/>
                  </a:solidFill>
                  <a:latin typeface="Lucida Sans"/>
                  <a:cs typeface="Lucida Sans"/>
                </a:rPr>
                <a:t>28°C</a:t>
              </a:r>
              <a:endParaRPr sz="2000" dirty="0">
                <a:latin typeface="Lucida Sans"/>
                <a:cs typeface="Lucida Sans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168283" y="9469274"/>
            <a:ext cx="9164609" cy="191392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  <a:tabLst>
                <a:tab pos="1574165" algn="l"/>
              </a:tabLst>
            </a:pPr>
            <a:r>
              <a:rPr sz="2000" spc="-25" dirty="0">
                <a:solidFill>
                  <a:srgbClr val="545454"/>
                </a:solidFill>
                <a:latin typeface="Verdana"/>
                <a:cs typeface="Verdana"/>
              </a:rPr>
              <a:t>Planting</a:t>
            </a:r>
            <a:r>
              <a:rPr sz="2000" spc="-7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545454"/>
                </a:solidFill>
                <a:latin typeface="Verdana"/>
                <a:cs typeface="Verdana"/>
              </a:rPr>
              <a:t>Success</a:t>
            </a:r>
            <a:r>
              <a:rPr sz="2000" dirty="0">
                <a:solidFill>
                  <a:srgbClr val="545454"/>
                </a:solidFill>
                <a:latin typeface="Verdana"/>
                <a:cs typeface="Verdana"/>
              </a:rPr>
              <a:t>	</a:t>
            </a:r>
            <a:r>
              <a:rPr sz="2000" b="1" spc="-85" dirty="0">
                <a:solidFill>
                  <a:srgbClr val="1A1A1A"/>
                </a:solidFill>
                <a:latin typeface="Lucida Sans"/>
                <a:cs typeface="Lucida Sans"/>
              </a:rPr>
              <a:t>Higher</a:t>
            </a:r>
            <a:r>
              <a:rPr sz="2000" b="1" spc="-65" dirty="0">
                <a:solidFill>
                  <a:srgbClr val="1A1A1A"/>
                </a:solidFill>
                <a:latin typeface="Lucida Sans"/>
                <a:cs typeface="Lucida Sans"/>
              </a:rPr>
              <a:t> </a:t>
            </a:r>
            <a:r>
              <a:rPr sz="2000" b="1" spc="-85" dirty="0">
                <a:solidFill>
                  <a:srgbClr val="1A1A1A"/>
                </a:solidFill>
                <a:latin typeface="Lucida Sans"/>
                <a:cs typeface="Lucida Sans"/>
              </a:rPr>
              <a:t>in</a:t>
            </a:r>
            <a:r>
              <a:rPr sz="2000" b="1" spc="-60" dirty="0">
                <a:solidFill>
                  <a:srgbClr val="1A1A1A"/>
                </a:solidFill>
                <a:latin typeface="Lucida Sans"/>
                <a:cs typeface="Lucida Sans"/>
              </a:rPr>
              <a:t> </a:t>
            </a:r>
            <a:r>
              <a:rPr sz="2000" b="1" spc="-85" dirty="0">
                <a:solidFill>
                  <a:srgbClr val="1A1A1A"/>
                </a:solidFill>
                <a:latin typeface="Lucida Sans"/>
                <a:cs typeface="Lucida Sans"/>
              </a:rPr>
              <a:t>moderate</a:t>
            </a:r>
            <a:r>
              <a:rPr sz="2000" b="1" spc="-60" dirty="0">
                <a:solidFill>
                  <a:srgbClr val="1A1A1A"/>
                </a:solidFill>
                <a:latin typeface="Lucida Sans"/>
                <a:cs typeface="Lucida Sans"/>
              </a:rPr>
              <a:t> </a:t>
            </a:r>
            <a:r>
              <a:rPr sz="2000" b="1" spc="-55" dirty="0">
                <a:solidFill>
                  <a:srgbClr val="1A1A1A"/>
                </a:solidFill>
                <a:latin typeface="Lucida Sans"/>
                <a:cs typeface="Lucida Sans"/>
              </a:rPr>
              <a:t>temps</a:t>
            </a:r>
            <a:endParaRPr sz="20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2000" dirty="0">
              <a:latin typeface="Lucida Sans"/>
              <a:cs typeface="Lucida Sans"/>
            </a:endParaRPr>
          </a:p>
          <a:p>
            <a:pPr>
              <a:spcBef>
                <a:spcPts val="125"/>
              </a:spcBef>
            </a:pPr>
            <a:endParaRPr sz="2000" dirty="0">
              <a:latin typeface="Lucida Sans"/>
              <a:cs typeface="Lucida Sans"/>
            </a:endParaRPr>
          </a:p>
          <a:p>
            <a:pPr marL="288925">
              <a:spcBef>
                <a:spcPts val="5"/>
              </a:spcBef>
            </a:pPr>
            <a:r>
              <a:rPr sz="2000" b="1" spc="-100" dirty="0">
                <a:solidFill>
                  <a:srgbClr val="2E7D32"/>
                </a:solidFill>
                <a:latin typeface="Lucida Sans"/>
                <a:cs typeface="Lucida Sans"/>
              </a:rPr>
              <a:t>Temperature</a:t>
            </a:r>
            <a:r>
              <a:rPr sz="2000" b="1" spc="-45" dirty="0">
                <a:solidFill>
                  <a:srgbClr val="2E7D32"/>
                </a:solidFill>
                <a:latin typeface="Lucida Sans"/>
                <a:cs typeface="Lucida Sans"/>
              </a:rPr>
              <a:t> </a:t>
            </a:r>
            <a:r>
              <a:rPr sz="2000" b="1" spc="-10" dirty="0">
                <a:solidFill>
                  <a:srgbClr val="2E7D32"/>
                </a:solidFill>
                <a:latin typeface="Lucida Sans"/>
                <a:cs typeface="Lucida Sans"/>
              </a:rPr>
              <a:t>Impact</a:t>
            </a:r>
            <a:endParaRPr sz="2000" dirty="0">
              <a:latin typeface="Lucida Sans"/>
              <a:cs typeface="Lucida Sans"/>
            </a:endParaRPr>
          </a:p>
          <a:p>
            <a:pPr marL="288925" marR="361315">
              <a:lnSpc>
                <a:spcPct val="114100"/>
              </a:lnSpc>
              <a:spcBef>
                <a:spcPts val="409"/>
              </a:spcBef>
            </a:pPr>
            <a:r>
              <a:rPr spc="-40" dirty="0">
                <a:solidFill>
                  <a:srgbClr val="545454"/>
                </a:solidFill>
                <a:latin typeface="Lucida Sans"/>
                <a:cs typeface="Lucida Sans"/>
              </a:rPr>
              <a:t>Most</a:t>
            </a:r>
            <a:r>
              <a:rPr spc="-50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pc="-25" dirty="0">
                <a:solidFill>
                  <a:srgbClr val="545454"/>
                </a:solidFill>
                <a:latin typeface="Lucida Sans"/>
                <a:cs typeface="Lucida Sans"/>
              </a:rPr>
              <a:t>planting</a:t>
            </a:r>
            <a:r>
              <a:rPr spc="-45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pc="-40" dirty="0">
                <a:solidFill>
                  <a:srgbClr val="545454"/>
                </a:solidFill>
                <a:latin typeface="Lucida Sans"/>
                <a:cs typeface="Lucida Sans"/>
              </a:rPr>
              <a:t>occurs</a:t>
            </a:r>
            <a:r>
              <a:rPr spc="-45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pc="-35" dirty="0">
                <a:solidFill>
                  <a:srgbClr val="545454"/>
                </a:solidFill>
                <a:latin typeface="Lucida Sans"/>
                <a:cs typeface="Lucida Sans"/>
              </a:rPr>
              <a:t>in</a:t>
            </a:r>
            <a:r>
              <a:rPr spc="-50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pc="-30" dirty="0">
                <a:solidFill>
                  <a:srgbClr val="545454"/>
                </a:solidFill>
                <a:latin typeface="Lucida Sans"/>
                <a:cs typeface="Lucida Sans"/>
              </a:rPr>
              <a:t>optimal</a:t>
            </a:r>
            <a:r>
              <a:rPr spc="-45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pc="-25" dirty="0">
                <a:solidFill>
                  <a:srgbClr val="545454"/>
                </a:solidFill>
                <a:latin typeface="Lucida Sans"/>
                <a:cs typeface="Lucida Sans"/>
              </a:rPr>
              <a:t>temperature </a:t>
            </a:r>
            <a:r>
              <a:rPr spc="-50" dirty="0">
                <a:solidFill>
                  <a:srgbClr val="545454"/>
                </a:solidFill>
                <a:latin typeface="Lucida Sans"/>
                <a:cs typeface="Lucida Sans"/>
              </a:rPr>
              <a:t>range,</a:t>
            </a:r>
            <a:r>
              <a:rPr spc="-25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pc="-35" dirty="0">
                <a:solidFill>
                  <a:srgbClr val="545454"/>
                </a:solidFill>
                <a:latin typeface="Lucida Sans"/>
                <a:cs typeface="Lucida Sans"/>
              </a:rPr>
              <a:t>supporting</a:t>
            </a:r>
            <a:r>
              <a:rPr spc="-25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pc="-35" dirty="0">
                <a:solidFill>
                  <a:srgbClr val="545454"/>
                </a:solidFill>
                <a:latin typeface="Lucida Sans"/>
                <a:cs typeface="Lucida Sans"/>
              </a:rPr>
              <a:t>seedling</a:t>
            </a:r>
            <a:r>
              <a:rPr spc="-25" dirty="0">
                <a:solidFill>
                  <a:srgbClr val="545454"/>
                </a:solidFill>
                <a:latin typeface="Lucida Sans"/>
                <a:cs typeface="Lucida Sans"/>
              </a:rPr>
              <a:t> </a:t>
            </a:r>
            <a:r>
              <a:rPr spc="-10" dirty="0">
                <a:solidFill>
                  <a:srgbClr val="545454"/>
                </a:solidFill>
                <a:latin typeface="Lucida Sans"/>
                <a:cs typeface="Lucida Sans"/>
              </a:rPr>
              <a:t>survival</a:t>
            </a:r>
            <a:endParaRPr dirty="0">
              <a:latin typeface="Lucida Sans"/>
              <a:cs typeface="Lucida Sans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9456" y="2566429"/>
            <a:ext cx="8034528" cy="400574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3900" y="7720051"/>
            <a:ext cx="8034528" cy="40057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950631" cy="123609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7123" y="682625"/>
            <a:ext cx="14280242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spcBef>
                <a:spcPts val="120"/>
              </a:spcBef>
            </a:pPr>
            <a:r>
              <a:rPr lang="en-US" sz="4000" spc="-165" dirty="0">
                <a:latin typeface="Lucida Sans"/>
                <a:cs typeface="Lucida Sans"/>
              </a:rPr>
              <a:t>MODEL - </a:t>
            </a:r>
            <a:r>
              <a:rPr sz="4000" spc="-165" dirty="0">
                <a:latin typeface="Lucida Sans"/>
                <a:cs typeface="Lucida Sans"/>
              </a:rPr>
              <a:t>Spatial</a:t>
            </a:r>
            <a:r>
              <a:rPr sz="4000" spc="-204" dirty="0">
                <a:latin typeface="Lucida Sans"/>
                <a:cs typeface="Lucida Sans"/>
              </a:rPr>
              <a:t> </a:t>
            </a:r>
            <a:r>
              <a:rPr sz="4000" spc="-210" dirty="0">
                <a:latin typeface="Lucida Sans"/>
                <a:cs typeface="Lucida Sans"/>
              </a:rPr>
              <a:t>Clustering</a:t>
            </a:r>
            <a:endParaRPr sz="4000" spc="-190" dirty="0">
              <a:latin typeface="Lucida Sans"/>
              <a:cs typeface="Lucid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0A5D2-4AB7-82AD-02EC-33CED7DA1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45" y="2511426"/>
            <a:ext cx="12001500" cy="825271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ACEDFC0-B162-1967-829F-FE29BE661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644" y="2511425"/>
            <a:ext cx="9340390" cy="82527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924"/>
            <a:ext cx="21934488" cy="12303125"/>
          </a:xfrm>
          <a:prstGeom prst="rect">
            <a:avLst/>
          </a:prstGeom>
        </p:spPr>
      </p:pic>
      <p:sp>
        <p:nvSpPr>
          <p:cNvPr id="80" name="Title 79">
            <a:extLst>
              <a:ext uri="{FF2B5EF4-FFF2-40B4-BE49-F238E27FC236}">
                <a16:creationId xmlns:a16="http://schemas.microsoft.com/office/drawing/2014/main" id="{20DF1F1C-BF3D-9621-1CA9-27281B2D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123" y="758825"/>
            <a:ext cx="14280242" cy="615553"/>
          </a:xfrm>
        </p:spPr>
        <p:txBody>
          <a:bodyPr/>
          <a:lstStyle/>
          <a:p>
            <a:pPr algn="ctr"/>
            <a:r>
              <a:rPr lang="en-US" sz="4000" dirty="0"/>
              <a:t>CONCLUSIONS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8F94582-116F-FBD6-08A3-0C6B917E3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844" y="1914240"/>
            <a:ext cx="9443244" cy="966767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65B7B78-9C40-90B7-8E0D-C8B0AD86A412}"/>
              </a:ext>
            </a:extLst>
          </p:cNvPr>
          <p:cNvSpPr txBox="1"/>
          <p:nvPr/>
        </p:nvSpPr>
        <p:spPr>
          <a:xfrm>
            <a:off x="1675012" y="3470255"/>
            <a:ext cx="860782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Lucida Sans" panose="020B0602030504020204" pitchFamily="34" charset="0"/>
              </a:rPr>
              <a:t>This analysis reveals that Kenya’s tree planting is concentrated in urban centers, with significant gaps in arid northern counties like Turkana, </a:t>
            </a:r>
            <a:r>
              <a:rPr lang="en-US" sz="2800" dirty="0" err="1">
                <a:latin typeface="Lucida Sans" panose="020B0602030504020204" pitchFamily="34" charset="0"/>
              </a:rPr>
              <a:t>Wajir</a:t>
            </a:r>
            <a:r>
              <a:rPr lang="en-US" sz="2800" dirty="0">
                <a:latin typeface="Lucida Sans" panose="020B0602030504020204" pitchFamily="34" charset="0"/>
              </a:rPr>
              <a:t>, and Mandera. While 78% of planting aligns with rainy seasons—boosting survival—22% still occurs in dry periods, risking seedling loss. Crucially, measuring equity by trees per 10,000 people shows northern counties outperform cities like Nairobi, which ranks only 10th in per-capita impact. The findings call for targeted mobile nurseries, seasonal planting enforcement, and a shift from volume to equity-based metrics. Data-driven strategies can ensure fair, effective, and sustainable reforestation across all regions.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176"/>
            <a:ext cx="21934488" cy="12341225"/>
          </a:xfrm>
          <a:prstGeom prst="rect">
            <a:avLst/>
          </a:prstGeom>
        </p:spPr>
      </p:pic>
      <p:sp>
        <p:nvSpPr>
          <p:cNvPr id="66" name="Title 65">
            <a:extLst>
              <a:ext uri="{FF2B5EF4-FFF2-40B4-BE49-F238E27FC236}">
                <a16:creationId xmlns:a16="http://schemas.microsoft.com/office/drawing/2014/main" id="{258EA91B-5344-B0C8-1D41-18D1B294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444" y="418238"/>
            <a:ext cx="14280242" cy="615553"/>
          </a:xfrm>
        </p:spPr>
        <p:txBody>
          <a:bodyPr/>
          <a:lstStyle/>
          <a:p>
            <a:pPr algn="ctr"/>
            <a:r>
              <a:rPr lang="en-US" sz="4000" dirty="0"/>
              <a:t>RECOMMENDATION &amp; NEXT STEPS</a:t>
            </a:r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917F55B-7FD6-F52B-4941-0D6A1EB12BCF}"/>
              </a:ext>
            </a:extLst>
          </p:cNvPr>
          <p:cNvSpPr/>
          <p:nvPr/>
        </p:nvSpPr>
        <p:spPr>
          <a:xfrm>
            <a:off x="1213645" y="1368425"/>
            <a:ext cx="19354800" cy="10616471"/>
          </a:xfrm>
          <a:prstGeom prst="roundRect">
            <a:avLst>
              <a:gd name="adj" fmla="val 22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8DDE7F9-024F-A0B0-41CB-20A80339D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617" y="1771117"/>
            <a:ext cx="6556137" cy="1001501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014EAC0-D076-0ED9-AA0D-7E8CE3426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70" y="1760155"/>
            <a:ext cx="11819495" cy="100369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6B9D334-85D8-582C-3511-245C945A3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BC7E425C-6197-1DB2-82AD-D581979B9D9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87"/>
            <a:ext cx="21934488" cy="123412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43A9B61-E1E9-931C-1219-75F76848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444" y="4949825"/>
            <a:ext cx="18135600" cy="1846659"/>
          </a:xfrm>
        </p:spPr>
        <p:txBody>
          <a:bodyPr/>
          <a:lstStyle/>
          <a:p>
            <a:pPr algn="ctr"/>
            <a:r>
              <a:rPr lang="en-US" sz="6000" b="0" i="1" dirty="0">
                <a:latin typeface="Sitka Display Semibold" pitchFamily="2" charset="0"/>
              </a:rPr>
              <a:t>"Reforestation isn't just about planting trees — it's about planting them where they matter most."</a:t>
            </a:r>
            <a:endParaRPr lang="en-US" sz="6000" dirty="0">
              <a:latin typeface="Sitka Display Semibold" pitchFamily="2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162CE88-D6BD-15FC-DB51-C06684BDCE11}"/>
              </a:ext>
            </a:extLst>
          </p:cNvPr>
          <p:cNvSpPr txBox="1">
            <a:spLocks/>
          </p:cNvSpPr>
          <p:nvPr/>
        </p:nvSpPr>
        <p:spPr>
          <a:xfrm>
            <a:off x="1899444" y="8988425"/>
            <a:ext cx="181356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2E7D32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/>
            <a:r>
              <a:rPr lang="en-US" sz="6000" b="0" dirty="0">
                <a:latin typeface="+mn-lt"/>
              </a:rPr>
              <a:t>THANK YOU</a:t>
            </a:r>
            <a:endParaRPr lang="en-US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42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600</Words>
  <Application>Microsoft Office PowerPoint</Application>
  <PresentationFormat>Custom</PresentationFormat>
  <Paragraphs>90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MS PGothic</vt:lpstr>
      <vt:lpstr>Arial</vt:lpstr>
      <vt:lpstr>Arial Black</vt:lpstr>
      <vt:lpstr>Calibri</vt:lpstr>
      <vt:lpstr>Century Gothic</vt:lpstr>
      <vt:lpstr>Courier New</vt:lpstr>
      <vt:lpstr>Lucida Sans</vt:lpstr>
      <vt:lpstr>Sitka Display Semibold</vt:lpstr>
      <vt:lpstr>Tahoma</vt:lpstr>
      <vt:lpstr>Verdana</vt:lpstr>
      <vt:lpstr>Office Theme</vt:lpstr>
      <vt:lpstr>Kenya Tree Planting Analysis</vt:lpstr>
      <vt:lpstr>Problem Statement &amp; Business Objectives</vt:lpstr>
      <vt:lpstr>Data Understanding &amp; Sources</vt:lpstr>
      <vt:lpstr>Data Preparation &amp; Cleaning Process</vt:lpstr>
      <vt:lpstr>Exploratory Data Analysis - Temporal Trends</vt:lpstr>
      <vt:lpstr>MODEL - Spatial Clustering</vt:lpstr>
      <vt:lpstr>CONCLUSIONS</vt:lpstr>
      <vt:lpstr>RECOMMENDATION &amp; NEXT STEPS</vt:lpstr>
      <vt:lpstr>"Reforestation isn't just about planting trees — it's about planting them where they matter most."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Tile Elvis</dc:creator>
  <cp:lastModifiedBy>Tile Elvis</cp:lastModifiedBy>
  <cp:revision>6</cp:revision>
  <dcterms:created xsi:type="dcterms:W3CDTF">2025-08-13T21:00:15Z</dcterms:created>
  <dcterms:modified xsi:type="dcterms:W3CDTF">2025-08-14T05:15:25Z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2025-08-13T00:00:00Z</vt:filetime>
  </property>
  <property fmtid="{D5CDD505-2E9C-101B-9397-08002B2CF9AE}" pid="3" name="LastSaved">
    <vt:filetime>2025-08-13T00:00:00Z</vt:filetime>
  </property>
  <property fmtid="{D5CDD505-2E9C-101B-9397-08002B2CF9AE}" pid="4" name="Producer">
    <vt:lpwstr>3-Heights(TM) PDF Security Shell 4.8.25.2 (http://www.pdf-tools.com)</vt:lpwstr>
  </property>
</Properties>
</file>