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0D239DD-F3A6-4438-9E42-5E3890BE4ACE}">
  <a:tblStyle styleId="{30D239DD-F3A6-4438-9E42-5E3890BE4ACE}"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グラフ　老人比率</a:t>
            </a:r>
          </a:p>
          <a:p>
            <a:pPr lvl="0" rtl="0">
              <a:spcBef>
                <a:spcPts val="0"/>
              </a:spcBef>
              <a:buNone/>
            </a:pPr>
            <a:r>
              <a:rPr lang="en"/>
              <a:t>各イメージ</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7.jpg"/><Relationship Id="rId5" Type="http://schemas.openxmlformats.org/officeDocument/2006/relationships/image" Target="../media/image05.jpg"/><Relationship Id="rId6" Type="http://schemas.openxmlformats.org/officeDocument/2006/relationships/image" Target="../media/image06.jpg"/><Relationship Id="rId7"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7.jpg"/><Relationship Id="rId4"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6.jpg"/><Relationship Id="rId4" Type="http://schemas.openxmlformats.org/officeDocument/2006/relationships/image" Target="../media/image0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1.jpg"/><Relationship Id="rId4" Type="http://schemas.openxmlformats.org/officeDocument/2006/relationships/image" Target="../media/image12.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9.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8.jpg"/><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8.jpg"/><Relationship Id="rId4" Type="http://schemas.openxmlformats.org/officeDocument/2006/relationships/image" Target="../media/image17.jpg"/><Relationship Id="rId5"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8.jpg"/><Relationship Id="rId4" Type="http://schemas.openxmlformats.org/officeDocument/2006/relationships/image" Target="../media/image17.jpg"/><Relationship Id="rId5" Type="http://schemas.openxmlformats.org/officeDocument/2006/relationships/image" Target="../media/image19.png"/><Relationship Id="rId6"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8.jpg"/><Relationship Id="rId4" Type="http://schemas.openxmlformats.org/officeDocument/2006/relationships/image" Target="../media/image17.jpg"/><Relationship Id="rId5" Type="http://schemas.openxmlformats.org/officeDocument/2006/relationships/image" Target="../media/image19.png"/><Relationship Id="rId6" Type="http://schemas.openxmlformats.org/officeDocument/2006/relationships/image" Target="../media/image22.png"/><Relationship Id="rId7"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8.jpg"/><Relationship Id="rId4" Type="http://schemas.openxmlformats.org/officeDocument/2006/relationships/image" Target="../media/image17.jpg"/><Relationship Id="rId5" Type="http://schemas.openxmlformats.org/officeDocument/2006/relationships/image" Target="../media/image19.png"/><Relationship Id="rId6" Type="http://schemas.openxmlformats.org/officeDocument/2006/relationships/image" Target="../media/image22.png"/><Relationship Id="rId7"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01.jpg"/><Relationship Id="rId4" Type="http://schemas.openxmlformats.org/officeDocument/2006/relationships/image" Target="../media/image20.png"/><Relationship Id="rId5"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01.jpg"/><Relationship Id="rId4" Type="http://schemas.openxmlformats.org/officeDocument/2006/relationships/image" Target="../media/image20.png"/><Relationship Id="rId5"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01.jpg"/><Relationship Id="rId4" Type="http://schemas.openxmlformats.org/officeDocument/2006/relationships/image" Target="../media/image20.png"/><Relationship Id="rId5"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01.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1.jpg"/><Relationship Id="rId4" Type="http://schemas.openxmlformats.org/officeDocument/2006/relationships/image" Target="../media/image0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46200" y="381425"/>
            <a:ext cx="9236400" cy="936300"/>
          </a:xfrm>
          <a:prstGeom prst="rect">
            <a:avLst/>
          </a:prstGeom>
        </p:spPr>
        <p:txBody>
          <a:bodyPr anchorCtr="0" anchor="b" bIns="91425" lIns="91425" rIns="91425" tIns="91425">
            <a:noAutofit/>
          </a:bodyPr>
          <a:lstStyle/>
          <a:p>
            <a:pPr lvl="0">
              <a:spcBef>
                <a:spcPts val="0"/>
              </a:spcBef>
              <a:buNone/>
            </a:pPr>
            <a:r>
              <a:rPr lang="en"/>
              <a:t>uniboを</a:t>
            </a:r>
            <a:r>
              <a:rPr lang="en"/>
              <a:t>世界へ！！</a:t>
            </a:r>
          </a:p>
        </p:txBody>
      </p:sp>
      <p:sp>
        <p:nvSpPr>
          <p:cNvPr id="55" name="Shape 55"/>
          <p:cNvSpPr txBox="1"/>
          <p:nvPr>
            <p:ph idx="1" type="subTitle"/>
          </p:nvPr>
        </p:nvSpPr>
        <p:spPr>
          <a:xfrm>
            <a:off x="3837400" y="1227700"/>
            <a:ext cx="5538000" cy="792600"/>
          </a:xfrm>
          <a:prstGeom prst="rect">
            <a:avLst/>
          </a:prstGeom>
        </p:spPr>
        <p:txBody>
          <a:bodyPr anchorCtr="0" anchor="t" bIns="91425" lIns="91425" rIns="91425" tIns="91425">
            <a:noAutofit/>
          </a:bodyPr>
          <a:lstStyle/>
          <a:p>
            <a:pPr lvl="0">
              <a:spcBef>
                <a:spcPts val="0"/>
              </a:spcBef>
              <a:buNone/>
            </a:pPr>
            <a:r>
              <a:rPr lang="en"/>
              <a:t>チーム：　joybo（ジョイボ）</a:t>
            </a:r>
          </a:p>
        </p:txBody>
      </p:sp>
      <p:pic>
        <p:nvPicPr>
          <p:cNvPr descr="HIR_6743-001_588x441_588x441.jpg" id="56" name="Shape 56"/>
          <p:cNvPicPr preferRelativeResize="0"/>
          <p:nvPr/>
        </p:nvPicPr>
        <p:blipFill>
          <a:blip r:embed="rId3">
            <a:alphaModFix/>
          </a:blip>
          <a:stretch>
            <a:fillRect/>
          </a:stretch>
        </p:blipFill>
        <p:spPr>
          <a:xfrm>
            <a:off x="789200" y="1893183"/>
            <a:ext cx="4179702" cy="3134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3000"/>
              <a:t>アジェンダ</a:t>
            </a:r>
          </a:p>
        </p:txBody>
      </p:sp>
      <p:sp>
        <p:nvSpPr>
          <p:cNvPr id="130" name="Shape 130"/>
          <p:cNvSpPr txBox="1"/>
          <p:nvPr>
            <p:ph idx="1" type="subTitle"/>
          </p:nvPr>
        </p:nvSpPr>
        <p:spPr>
          <a:xfrm>
            <a:off x="311700" y="913125"/>
            <a:ext cx="8520600" cy="2713500"/>
          </a:xfrm>
          <a:prstGeom prst="rect">
            <a:avLst/>
          </a:prstGeom>
        </p:spPr>
        <p:txBody>
          <a:bodyPr anchorCtr="0" anchor="t" bIns="91425" lIns="91425" rIns="91425" tIns="91425">
            <a:noAutofit/>
          </a:bodyPr>
          <a:lstStyle/>
          <a:p>
            <a:pPr lvl="0" rtl="0" algn="l">
              <a:spcBef>
                <a:spcPts val="0"/>
              </a:spcBef>
              <a:buNone/>
            </a:pPr>
            <a:r>
              <a:rPr lang="en"/>
              <a:t>１．サービス名</a:t>
            </a:r>
          </a:p>
          <a:p>
            <a:pPr lvl="0" rtl="0" algn="l">
              <a:spcBef>
                <a:spcPts val="0"/>
              </a:spcBef>
              <a:buNone/>
            </a:pPr>
            <a:r>
              <a:rPr b="1" lang="en">
                <a:solidFill>
                  <a:srgbClr val="FF0000"/>
                </a:solidFill>
              </a:rPr>
              <a:t>２．サービスの狙い（BEFとAFT）</a:t>
            </a:r>
          </a:p>
          <a:p>
            <a:pPr lvl="0" rtl="0" algn="l">
              <a:spcBef>
                <a:spcPts val="0"/>
              </a:spcBef>
              <a:buNone/>
            </a:pPr>
            <a:r>
              <a:rPr lang="en"/>
              <a:t>３．サービス内容</a:t>
            </a:r>
          </a:p>
          <a:p>
            <a:pPr lvl="0" rtl="0" algn="l">
              <a:spcBef>
                <a:spcPts val="0"/>
              </a:spcBef>
              <a:buNone/>
            </a:pPr>
            <a:r>
              <a:rPr lang="en"/>
              <a:t>４．</a:t>
            </a:r>
            <a:r>
              <a:rPr lang="en"/>
              <a:t>他にもこんな案が出ました</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pic>
        <p:nvPicPr>
          <p:cNvPr descr="Percentage_of_Population_Above_65_-_2005.png" id="135" name="Shape 135"/>
          <p:cNvPicPr preferRelativeResize="0"/>
          <p:nvPr/>
        </p:nvPicPr>
        <p:blipFill>
          <a:blip r:embed="rId3">
            <a:alphaModFix/>
          </a:blip>
          <a:stretch>
            <a:fillRect/>
          </a:stretch>
        </p:blipFill>
        <p:spPr>
          <a:xfrm>
            <a:off x="65125" y="705102"/>
            <a:ext cx="9013750" cy="4494229"/>
          </a:xfrm>
          <a:prstGeom prst="rect">
            <a:avLst/>
          </a:prstGeom>
          <a:noFill/>
          <a:ln>
            <a:noFill/>
          </a:ln>
        </p:spPr>
      </p:pic>
      <p:pic>
        <p:nvPicPr>
          <p:cNvPr descr="88932ac5a1efe87870130ad2b534d83f_s.jpg" id="136" name="Shape 136"/>
          <p:cNvPicPr preferRelativeResize="0"/>
          <p:nvPr/>
        </p:nvPicPr>
        <p:blipFill>
          <a:blip r:embed="rId4">
            <a:alphaModFix/>
          </a:blip>
          <a:stretch>
            <a:fillRect/>
          </a:stretch>
        </p:blipFill>
        <p:spPr>
          <a:xfrm>
            <a:off x="371625" y="3234435"/>
            <a:ext cx="2041545" cy="1362087"/>
          </a:xfrm>
          <a:prstGeom prst="rect">
            <a:avLst/>
          </a:prstGeom>
          <a:noFill/>
          <a:ln>
            <a:noFill/>
          </a:ln>
        </p:spPr>
      </p:pic>
      <p:pic>
        <p:nvPicPr>
          <p:cNvPr descr="4d2d73a8566990942ff96324a1fef1e5_s.jpg" id="137" name="Shape 137"/>
          <p:cNvPicPr preferRelativeResize="0"/>
          <p:nvPr/>
        </p:nvPicPr>
        <p:blipFill>
          <a:blip r:embed="rId5">
            <a:alphaModFix/>
          </a:blip>
          <a:stretch>
            <a:fillRect/>
          </a:stretch>
        </p:blipFill>
        <p:spPr>
          <a:xfrm>
            <a:off x="371625" y="801573"/>
            <a:ext cx="1816171" cy="1362099"/>
          </a:xfrm>
          <a:prstGeom prst="rect">
            <a:avLst/>
          </a:prstGeom>
          <a:noFill/>
          <a:ln>
            <a:noFill/>
          </a:ln>
        </p:spPr>
      </p:pic>
      <p:pic>
        <p:nvPicPr>
          <p:cNvPr descr="ca8f61332f1961cfca058b9a16c990a5_s.jpg" id="138" name="Shape 138"/>
          <p:cNvPicPr preferRelativeResize="0"/>
          <p:nvPr/>
        </p:nvPicPr>
        <p:blipFill>
          <a:blip r:embed="rId6">
            <a:alphaModFix/>
          </a:blip>
          <a:stretch>
            <a:fillRect/>
          </a:stretch>
        </p:blipFill>
        <p:spPr>
          <a:xfrm>
            <a:off x="6529700" y="935175"/>
            <a:ext cx="1638000" cy="1228500"/>
          </a:xfrm>
          <a:prstGeom prst="rect">
            <a:avLst/>
          </a:prstGeom>
          <a:noFill/>
          <a:ln>
            <a:noFill/>
          </a:ln>
        </p:spPr>
      </p:pic>
      <p:sp>
        <p:nvSpPr>
          <p:cNvPr id="139" name="Shape 139"/>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Clr>
                <a:schemeClr val="dk1"/>
              </a:buClr>
              <a:buSzPct val="39285"/>
              <a:buFont typeface="Arial"/>
              <a:buNone/>
            </a:pPr>
            <a:r>
              <a:rPr lang="en" sz="2800">
                <a:solidFill>
                  <a:schemeClr val="dk2"/>
                </a:solidFill>
              </a:rPr>
              <a:t>２．サービスの狙い（環境整理）</a:t>
            </a:r>
          </a:p>
        </p:txBody>
      </p:sp>
      <p:sp>
        <p:nvSpPr>
          <p:cNvPr id="140" name="Shape 140"/>
          <p:cNvSpPr txBox="1"/>
          <p:nvPr>
            <p:ph idx="1" type="subTitle"/>
          </p:nvPr>
        </p:nvSpPr>
        <p:spPr>
          <a:xfrm>
            <a:off x="2722575" y="1988162"/>
            <a:ext cx="3673500" cy="1098000"/>
          </a:xfrm>
          <a:prstGeom prst="rect">
            <a:avLst/>
          </a:prstGeom>
        </p:spPr>
        <p:txBody>
          <a:bodyPr anchorCtr="0" anchor="t" bIns="91425" lIns="91425" rIns="91425" tIns="91425">
            <a:noAutofit/>
          </a:bodyPr>
          <a:lstStyle/>
          <a:p>
            <a:pPr lvl="0" rtl="0" algn="l">
              <a:spcBef>
                <a:spcPts val="0"/>
              </a:spcBef>
              <a:buNone/>
            </a:pPr>
            <a:r>
              <a:rPr b="1" lang="en" sz="4800">
                <a:solidFill>
                  <a:srgbClr val="FF0000"/>
                </a:solidFill>
              </a:rPr>
              <a:t>高齢化社会</a:t>
            </a:r>
          </a:p>
        </p:txBody>
      </p:sp>
      <p:sp>
        <p:nvSpPr>
          <p:cNvPr id="141" name="Shape 141"/>
          <p:cNvSpPr txBox="1"/>
          <p:nvPr>
            <p:ph idx="1" type="subTitle"/>
          </p:nvPr>
        </p:nvSpPr>
        <p:spPr>
          <a:xfrm>
            <a:off x="3036075" y="2818237"/>
            <a:ext cx="3886200" cy="1098000"/>
          </a:xfrm>
          <a:prstGeom prst="rect">
            <a:avLst/>
          </a:prstGeom>
          <a:ln>
            <a:noFill/>
          </a:ln>
        </p:spPr>
        <p:txBody>
          <a:bodyPr anchorCtr="0" anchor="t" bIns="91425" lIns="91425" rIns="91425" tIns="91425">
            <a:noAutofit/>
          </a:bodyPr>
          <a:lstStyle/>
          <a:p>
            <a:pPr lvl="0" rtl="0" algn="l">
              <a:spcBef>
                <a:spcPts val="0"/>
              </a:spcBef>
              <a:buNone/>
            </a:pPr>
            <a:r>
              <a:rPr lang="en" sz="1800">
                <a:solidFill>
                  <a:srgbClr val="252525"/>
                </a:solidFill>
                <a:highlight>
                  <a:srgbClr val="FFFFFF"/>
                </a:highlight>
              </a:rPr>
              <a:t>2050年には世界人口の18%が</a:t>
            </a:r>
          </a:p>
          <a:p>
            <a:pPr lvl="0" rtl="0" algn="l">
              <a:spcBef>
                <a:spcPts val="0"/>
              </a:spcBef>
              <a:buNone/>
            </a:pPr>
            <a:r>
              <a:rPr lang="en" sz="1800">
                <a:solidFill>
                  <a:srgbClr val="252525"/>
                </a:solidFill>
                <a:highlight>
                  <a:srgbClr val="FFFFFF"/>
                </a:highlight>
              </a:rPr>
              <a:t>65歳以上となる</a:t>
            </a:r>
          </a:p>
        </p:txBody>
      </p:sp>
      <p:sp>
        <p:nvSpPr>
          <p:cNvPr id="142" name="Shape 142"/>
          <p:cNvSpPr txBox="1"/>
          <p:nvPr>
            <p:ph idx="1" type="subTitle"/>
          </p:nvPr>
        </p:nvSpPr>
        <p:spPr>
          <a:xfrm>
            <a:off x="371625" y="1783575"/>
            <a:ext cx="1053300" cy="380100"/>
          </a:xfrm>
          <a:prstGeom prst="rect">
            <a:avLst/>
          </a:prstGeom>
          <a:solidFill>
            <a:srgbClr val="38761D"/>
          </a:solidFill>
        </p:spPr>
        <p:txBody>
          <a:bodyPr anchorCtr="0" anchor="t" bIns="91425" lIns="91425" rIns="91425" tIns="91425">
            <a:noAutofit/>
          </a:bodyPr>
          <a:lstStyle/>
          <a:p>
            <a:pPr indent="0" lvl="0" marL="0" marR="0" rtl="0">
              <a:lnSpc>
                <a:spcPct val="100000"/>
              </a:lnSpc>
              <a:spcBef>
                <a:spcPts val="0"/>
              </a:spcBef>
              <a:spcAft>
                <a:spcPts val="0"/>
              </a:spcAft>
              <a:buNone/>
            </a:pPr>
            <a:r>
              <a:rPr lang="en" sz="1400">
                <a:solidFill>
                  <a:schemeClr val="lt1"/>
                </a:solidFill>
              </a:rPr>
              <a:t>家族</a:t>
            </a:r>
          </a:p>
        </p:txBody>
      </p:sp>
      <p:sp>
        <p:nvSpPr>
          <p:cNvPr id="143" name="Shape 143"/>
          <p:cNvSpPr txBox="1"/>
          <p:nvPr>
            <p:ph idx="1" type="subTitle"/>
          </p:nvPr>
        </p:nvSpPr>
        <p:spPr>
          <a:xfrm>
            <a:off x="371625" y="4159425"/>
            <a:ext cx="1152000" cy="437100"/>
          </a:xfrm>
          <a:prstGeom prst="rect">
            <a:avLst/>
          </a:prstGeom>
          <a:solidFill>
            <a:srgbClr val="38761D"/>
          </a:solidFill>
        </p:spPr>
        <p:txBody>
          <a:bodyPr anchorCtr="0" anchor="t" bIns="91425" lIns="91425" rIns="91425" tIns="91425">
            <a:noAutofit/>
          </a:bodyPr>
          <a:lstStyle/>
          <a:p>
            <a:pPr indent="0" lvl="0" marL="0" marR="0" rtl="0" algn="ctr">
              <a:lnSpc>
                <a:spcPct val="100000"/>
              </a:lnSpc>
              <a:spcBef>
                <a:spcPts val="0"/>
              </a:spcBef>
              <a:spcAft>
                <a:spcPts val="0"/>
              </a:spcAft>
              <a:buNone/>
            </a:pPr>
            <a:r>
              <a:rPr lang="en" sz="1400">
                <a:solidFill>
                  <a:schemeClr val="lt1"/>
                </a:solidFill>
              </a:rPr>
              <a:t>介護</a:t>
            </a:r>
          </a:p>
        </p:txBody>
      </p:sp>
      <p:sp>
        <p:nvSpPr>
          <p:cNvPr id="144" name="Shape 144"/>
          <p:cNvSpPr txBox="1"/>
          <p:nvPr>
            <p:ph idx="1" type="subTitle"/>
          </p:nvPr>
        </p:nvSpPr>
        <p:spPr>
          <a:xfrm>
            <a:off x="6529700" y="1726575"/>
            <a:ext cx="1152000" cy="437100"/>
          </a:xfrm>
          <a:prstGeom prst="rect">
            <a:avLst/>
          </a:prstGeom>
          <a:solidFill>
            <a:srgbClr val="38761D"/>
          </a:solidFill>
        </p:spPr>
        <p:txBody>
          <a:bodyPr anchorCtr="0" anchor="t" bIns="91425" lIns="91425" rIns="91425" tIns="91425">
            <a:noAutofit/>
          </a:bodyPr>
          <a:lstStyle/>
          <a:p>
            <a:pPr indent="0" lvl="0" marL="0" marR="0" rtl="0" algn="ctr">
              <a:lnSpc>
                <a:spcPct val="100000"/>
              </a:lnSpc>
              <a:spcBef>
                <a:spcPts val="0"/>
              </a:spcBef>
              <a:spcAft>
                <a:spcPts val="0"/>
              </a:spcAft>
              <a:buNone/>
            </a:pPr>
            <a:r>
              <a:rPr lang="en" sz="1400">
                <a:solidFill>
                  <a:schemeClr val="lt1"/>
                </a:solidFill>
              </a:rPr>
              <a:t>不動産</a:t>
            </a:r>
          </a:p>
        </p:txBody>
      </p:sp>
      <p:pic>
        <p:nvPicPr>
          <p:cNvPr descr="5455.jpg" id="145" name="Shape 145"/>
          <p:cNvPicPr preferRelativeResize="0"/>
          <p:nvPr/>
        </p:nvPicPr>
        <p:blipFill>
          <a:blip r:embed="rId7">
            <a:alphaModFix/>
          </a:blip>
          <a:stretch>
            <a:fillRect/>
          </a:stretch>
        </p:blipFill>
        <p:spPr>
          <a:xfrm>
            <a:off x="6529700" y="3447655"/>
            <a:ext cx="1921500" cy="1274594"/>
          </a:xfrm>
          <a:prstGeom prst="rect">
            <a:avLst/>
          </a:prstGeom>
          <a:noFill/>
          <a:ln>
            <a:noFill/>
          </a:ln>
        </p:spPr>
      </p:pic>
      <p:sp>
        <p:nvSpPr>
          <p:cNvPr id="146" name="Shape 146"/>
          <p:cNvSpPr txBox="1"/>
          <p:nvPr>
            <p:ph idx="1" type="subTitle"/>
          </p:nvPr>
        </p:nvSpPr>
        <p:spPr>
          <a:xfrm>
            <a:off x="6580700" y="4275000"/>
            <a:ext cx="1152000" cy="437100"/>
          </a:xfrm>
          <a:prstGeom prst="rect">
            <a:avLst/>
          </a:prstGeom>
          <a:solidFill>
            <a:srgbClr val="38761D"/>
          </a:solidFill>
        </p:spPr>
        <p:txBody>
          <a:bodyPr anchorCtr="0" anchor="t" bIns="91425" lIns="91425" rIns="91425" tIns="91425">
            <a:noAutofit/>
          </a:bodyPr>
          <a:lstStyle/>
          <a:p>
            <a:pPr indent="0" lvl="0" marL="0" marR="0" rtl="0" algn="ctr">
              <a:lnSpc>
                <a:spcPct val="100000"/>
              </a:lnSpc>
              <a:spcBef>
                <a:spcPts val="0"/>
              </a:spcBef>
              <a:spcAft>
                <a:spcPts val="0"/>
              </a:spcAft>
              <a:buNone/>
            </a:pPr>
            <a:r>
              <a:rPr lang="en" sz="1400">
                <a:solidFill>
                  <a:schemeClr val="lt1"/>
                </a:solidFill>
              </a:rPr>
              <a:t>市町村</a:t>
            </a:r>
          </a:p>
        </p:txBody>
      </p:sp>
      <p:sp>
        <p:nvSpPr>
          <p:cNvPr id="147" name="Shape 147"/>
          <p:cNvSpPr txBox="1"/>
          <p:nvPr>
            <p:ph idx="1" type="subTitle"/>
          </p:nvPr>
        </p:nvSpPr>
        <p:spPr>
          <a:xfrm>
            <a:off x="2940400" y="2818250"/>
            <a:ext cx="3062100" cy="2031000"/>
          </a:xfrm>
          <a:prstGeom prst="rect">
            <a:avLst/>
          </a:prstGeom>
          <a:solidFill>
            <a:srgbClr val="1155CC"/>
          </a:solidFill>
        </p:spPr>
        <p:txBody>
          <a:bodyPr anchorCtr="0" anchor="t" bIns="91425" lIns="91425" rIns="91425" tIns="91425">
            <a:noAutofit/>
          </a:bodyPr>
          <a:lstStyle/>
          <a:p>
            <a:pPr lvl="0">
              <a:spcBef>
                <a:spcPts val="0"/>
              </a:spcBef>
              <a:buNone/>
            </a:pPr>
            <a:r>
              <a:rPr lang="en" sz="3600">
                <a:solidFill>
                  <a:schemeClr val="lt1"/>
                </a:solidFill>
              </a:rPr>
              <a:t>安否通知</a:t>
            </a:r>
          </a:p>
          <a:p>
            <a:pPr lvl="0">
              <a:spcBef>
                <a:spcPts val="0"/>
              </a:spcBef>
              <a:buNone/>
            </a:pPr>
            <a:r>
              <a:rPr lang="en" sz="3600">
                <a:solidFill>
                  <a:schemeClr val="lt1"/>
                </a:solidFill>
              </a:rPr>
              <a:t>サービス</a:t>
            </a:r>
          </a:p>
          <a:p>
            <a:pPr lvl="0" rtl="0">
              <a:spcBef>
                <a:spcPts val="0"/>
              </a:spcBef>
              <a:buNone/>
            </a:pPr>
            <a:r>
              <a:rPr lang="en" sz="3600">
                <a:solidFill>
                  <a:schemeClr val="lt1"/>
                </a:solidFill>
              </a:rPr>
              <a:t>で</a:t>
            </a:r>
            <a:r>
              <a:rPr lang="en" sz="3600">
                <a:solidFill>
                  <a:schemeClr val="lt1"/>
                </a:solidFill>
              </a:rPr>
              <a:t>解決！</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Clr>
                <a:schemeClr val="dk1"/>
              </a:buClr>
              <a:buSzPct val="39285"/>
              <a:buFont typeface="Arial"/>
              <a:buNone/>
            </a:pPr>
            <a:r>
              <a:rPr lang="en" sz="2800">
                <a:solidFill>
                  <a:schemeClr val="dk2"/>
                </a:solidFill>
              </a:rPr>
              <a:t>２．サービスの狙い（</a:t>
            </a:r>
            <a:r>
              <a:rPr lang="en" sz="2800">
                <a:solidFill>
                  <a:schemeClr val="dk2"/>
                </a:solidFill>
              </a:rPr>
              <a:t>家族編）</a:t>
            </a:r>
          </a:p>
        </p:txBody>
      </p:sp>
      <p:pic>
        <p:nvPicPr>
          <p:cNvPr descr="4d2d73a8566990942ff96324a1fef1e5_s.jpg" id="153" name="Shape 153"/>
          <p:cNvPicPr preferRelativeResize="0"/>
          <p:nvPr/>
        </p:nvPicPr>
        <p:blipFill>
          <a:blip r:embed="rId3">
            <a:alphaModFix/>
          </a:blip>
          <a:stretch>
            <a:fillRect/>
          </a:stretch>
        </p:blipFill>
        <p:spPr>
          <a:xfrm>
            <a:off x="184550" y="1097223"/>
            <a:ext cx="1816171" cy="1362099"/>
          </a:xfrm>
          <a:prstGeom prst="rect">
            <a:avLst/>
          </a:prstGeom>
          <a:noFill/>
          <a:ln>
            <a:noFill/>
          </a:ln>
        </p:spPr>
      </p:pic>
      <p:sp>
        <p:nvSpPr>
          <p:cNvPr id="154" name="Shape 154"/>
          <p:cNvSpPr txBox="1"/>
          <p:nvPr>
            <p:ph idx="1" type="subTitle"/>
          </p:nvPr>
        </p:nvSpPr>
        <p:spPr>
          <a:xfrm>
            <a:off x="184550" y="2079225"/>
            <a:ext cx="1053300" cy="380100"/>
          </a:xfrm>
          <a:prstGeom prst="rect">
            <a:avLst/>
          </a:prstGeom>
          <a:solidFill>
            <a:srgbClr val="38761D"/>
          </a:solidFill>
        </p:spPr>
        <p:txBody>
          <a:bodyPr anchorCtr="0" anchor="t" bIns="91425" lIns="91425" rIns="91425" tIns="91425">
            <a:noAutofit/>
          </a:bodyPr>
          <a:lstStyle/>
          <a:p>
            <a:pPr indent="0" lvl="0" marL="0" marR="0" rtl="0">
              <a:lnSpc>
                <a:spcPct val="100000"/>
              </a:lnSpc>
              <a:spcBef>
                <a:spcPts val="0"/>
              </a:spcBef>
              <a:spcAft>
                <a:spcPts val="0"/>
              </a:spcAft>
              <a:buNone/>
            </a:pPr>
            <a:r>
              <a:rPr lang="en" sz="1400">
                <a:solidFill>
                  <a:schemeClr val="lt1"/>
                </a:solidFill>
              </a:rPr>
              <a:t>家族</a:t>
            </a:r>
          </a:p>
        </p:txBody>
      </p:sp>
      <p:sp>
        <p:nvSpPr>
          <p:cNvPr id="155" name="Shape 155"/>
          <p:cNvSpPr txBox="1"/>
          <p:nvPr>
            <p:ph idx="1" type="subTitle"/>
          </p:nvPr>
        </p:nvSpPr>
        <p:spPr>
          <a:xfrm>
            <a:off x="2145800" y="1097225"/>
            <a:ext cx="6402900" cy="37521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lang="en" sz="1800"/>
              <a:t>＜課題＞</a:t>
            </a:r>
          </a:p>
          <a:p>
            <a:pPr lvl="0" rtl="0" algn="l">
              <a:spcBef>
                <a:spcPts val="0"/>
              </a:spcBef>
              <a:buNone/>
            </a:pPr>
            <a:r>
              <a:rPr lang="en" sz="1400">
                <a:solidFill>
                  <a:schemeClr val="dk1"/>
                </a:solidFill>
              </a:rPr>
              <a:t>　・母も亡くなって、</a:t>
            </a:r>
            <a:r>
              <a:rPr lang="en" sz="1800" u="sng">
                <a:solidFill>
                  <a:srgbClr val="FF0000"/>
                </a:solidFill>
              </a:rPr>
              <a:t>父は遠くの地で１人暮らし</a:t>
            </a:r>
            <a:r>
              <a:rPr lang="en" sz="1400">
                <a:solidFill>
                  <a:schemeClr val="dk1"/>
                </a:solidFill>
              </a:rPr>
              <a:t>何かあったとき</a:t>
            </a:r>
          </a:p>
          <a:p>
            <a:pPr lvl="0" rtl="0" algn="l">
              <a:spcBef>
                <a:spcPts val="0"/>
              </a:spcBef>
              <a:buNone/>
            </a:pPr>
            <a:r>
              <a:rPr lang="en" sz="1400">
                <a:solidFill>
                  <a:schemeClr val="dk1"/>
                </a:solidFill>
              </a:rPr>
              <a:t>　　心配だなー。</a:t>
            </a:r>
          </a:p>
          <a:p>
            <a:pPr lvl="0" rtl="0" algn="l">
              <a:spcBef>
                <a:spcPts val="0"/>
              </a:spcBef>
              <a:buNone/>
            </a:pPr>
            <a:r>
              <a:rPr lang="en" sz="1400">
                <a:solidFill>
                  <a:schemeClr val="dk1"/>
                </a:solidFill>
              </a:rPr>
              <a:t>　・老人ホームには入れたいけど月17万するし</a:t>
            </a:r>
          </a:p>
          <a:p>
            <a:pPr lvl="0" rtl="0" algn="l">
              <a:spcBef>
                <a:spcPts val="0"/>
              </a:spcBef>
              <a:buNone/>
            </a:pPr>
            <a:r>
              <a:rPr lang="en" sz="1400">
                <a:solidFill>
                  <a:schemeClr val="dk1"/>
                </a:solidFill>
              </a:rPr>
              <a:t>　・父も入りたくないと言っているしな〜。。。</a:t>
            </a:r>
          </a:p>
          <a:p>
            <a:pPr lvl="0" rtl="0" algn="l">
              <a:spcBef>
                <a:spcPts val="0"/>
              </a:spcBef>
              <a:buClr>
                <a:schemeClr val="dk1"/>
              </a:buClr>
              <a:buSzPct val="78571"/>
              <a:buFont typeface="Arial"/>
              <a:buNone/>
            </a:pPr>
            <a:r>
              <a:t/>
            </a:r>
            <a:endParaRPr sz="1400">
              <a:solidFill>
                <a:schemeClr val="dk1"/>
              </a:solidFill>
            </a:endParaRPr>
          </a:p>
          <a:p>
            <a:pPr lvl="0" rtl="0" algn="l">
              <a:spcBef>
                <a:spcPts val="0"/>
              </a:spcBef>
              <a:buClr>
                <a:schemeClr val="dk1"/>
              </a:buClr>
              <a:buSzPct val="61111"/>
              <a:buFont typeface="Arial"/>
              <a:buNone/>
            </a:pPr>
            <a:r>
              <a:rPr lang="en" sz="1800"/>
              <a:t>＜安否通知機能の効果＞</a:t>
            </a:r>
          </a:p>
          <a:p>
            <a:pPr lvl="0" rtl="0" algn="l">
              <a:spcBef>
                <a:spcPts val="0"/>
              </a:spcBef>
              <a:buClr>
                <a:schemeClr val="dk1"/>
              </a:buClr>
              <a:buSzPct val="78571"/>
              <a:buFont typeface="Arial"/>
              <a:buNone/>
            </a:pPr>
            <a:r>
              <a:rPr lang="en" sz="1400">
                <a:solidFill>
                  <a:schemeClr val="dk1"/>
                </a:solidFill>
              </a:rPr>
              <a:t>　</a:t>
            </a:r>
            <a:r>
              <a:rPr lang="en" sz="1800" u="sng">
                <a:solidFill>
                  <a:srgbClr val="FF0000"/>
                </a:solidFill>
              </a:rPr>
              <a:t>普段と違うことがあったらuniboから連絡がくる。</a:t>
            </a:r>
          </a:p>
          <a:p>
            <a:pPr lvl="0" rtl="0" algn="l">
              <a:spcBef>
                <a:spcPts val="0"/>
              </a:spcBef>
              <a:buNone/>
            </a:pPr>
            <a:r>
              <a:rPr lang="en" sz="1800">
                <a:solidFill>
                  <a:schemeClr val="dk1"/>
                </a:solidFill>
              </a:rPr>
              <a:t>　</a:t>
            </a:r>
            <a:r>
              <a:rPr lang="en" sz="1800" u="sng">
                <a:solidFill>
                  <a:srgbClr val="FF0000"/>
                </a:solidFill>
              </a:rPr>
              <a:t>定期的に生存確認ができて、仕事に集中できる！</a:t>
            </a:r>
          </a:p>
          <a:p>
            <a:pPr lvl="0" rtl="0" algn="l">
              <a:spcBef>
                <a:spcPts val="0"/>
              </a:spcBef>
              <a:buNone/>
            </a:pPr>
            <a:r>
              <a:t/>
            </a:r>
            <a:endParaRPr sz="1400">
              <a:solidFill>
                <a:schemeClr val="dk1"/>
              </a:solidFill>
            </a:endParaRPr>
          </a:p>
          <a:p>
            <a:pPr lvl="0" rtl="0" algn="l">
              <a:spcBef>
                <a:spcPts val="0"/>
              </a:spcBef>
              <a:buNone/>
            </a:pPr>
            <a:r>
              <a:rPr lang="en" sz="1800"/>
              <a:t>＜経済効果＞</a:t>
            </a:r>
          </a:p>
          <a:p>
            <a:pPr lvl="0" rtl="0" algn="l">
              <a:spcBef>
                <a:spcPts val="0"/>
              </a:spcBef>
              <a:buNone/>
            </a:pPr>
            <a:r>
              <a:rPr lang="en" sz="1400"/>
              <a:t>　月17万円の老人ホーム代　⇨　</a:t>
            </a:r>
            <a:r>
              <a:rPr lang="en" sz="1800" u="sng">
                <a:solidFill>
                  <a:srgbClr val="FF0000"/>
                </a:solidFill>
              </a:rPr>
              <a:t>unibo維持費 月5千円になる</a:t>
            </a:r>
          </a:p>
          <a:p>
            <a:pPr lvl="0" rtl="0" algn="l">
              <a:spcBef>
                <a:spcPts val="0"/>
              </a:spcBef>
              <a:buClr>
                <a:schemeClr val="dk1"/>
              </a:buClr>
              <a:buSzPct val="78571"/>
              <a:buFont typeface="Arial"/>
              <a:buNone/>
            </a:pPr>
            <a:r>
              <a:rPr lang="en" sz="1400"/>
              <a:t>   　                                              </a:t>
            </a:r>
            <a:r>
              <a:rPr lang="en" sz="1400" u="sng"/>
              <a:t>（＋父の意思も尊重できる）</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Clr>
                <a:schemeClr val="dk1"/>
              </a:buClr>
              <a:buSzPct val="39285"/>
              <a:buFont typeface="Arial"/>
              <a:buNone/>
            </a:pPr>
            <a:r>
              <a:rPr lang="en" sz="2800">
                <a:solidFill>
                  <a:schemeClr val="dk2"/>
                </a:solidFill>
              </a:rPr>
              <a:t>２．サービスの狙い（</a:t>
            </a:r>
            <a:r>
              <a:rPr lang="en" sz="2800">
                <a:solidFill>
                  <a:schemeClr val="dk2"/>
                </a:solidFill>
              </a:rPr>
              <a:t>介護士編）</a:t>
            </a:r>
          </a:p>
        </p:txBody>
      </p:sp>
      <p:sp>
        <p:nvSpPr>
          <p:cNvPr id="161" name="Shape 161"/>
          <p:cNvSpPr txBox="1"/>
          <p:nvPr>
            <p:ph idx="1" type="subTitle"/>
          </p:nvPr>
        </p:nvSpPr>
        <p:spPr>
          <a:xfrm>
            <a:off x="2198300" y="1097225"/>
            <a:ext cx="6402900" cy="3752100"/>
          </a:xfrm>
          <a:prstGeom prst="rect">
            <a:avLst/>
          </a:prstGeom>
          <a:ln cap="flat" cmpd="sng" w="9525">
            <a:solidFill>
              <a:srgbClr val="0000FF"/>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lang="en" sz="1800"/>
              <a:t>＜課題＞</a:t>
            </a:r>
          </a:p>
          <a:p>
            <a:pPr lvl="0" rtl="0" algn="l">
              <a:spcBef>
                <a:spcPts val="0"/>
              </a:spcBef>
              <a:buNone/>
            </a:pPr>
            <a:r>
              <a:rPr lang="en" sz="1800">
                <a:solidFill>
                  <a:schemeClr val="dk1"/>
                </a:solidFill>
              </a:rPr>
              <a:t>　</a:t>
            </a:r>
            <a:r>
              <a:rPr lang="en" sz="1800" u="sng">
                <a:solidFill>
                  <a:srgbClr val="FF0000"/>
                </a:solidFill>
              </a:rPr>
              <a:t>24時間の体力仕事</a:t>
            </a:r>
            <a:r>
              <a:rPr lang="en" sz="1800">
                <a:solidFill>
                  <a:schemeClr val="dk1"/>
                </a:solidFill>
              </a:rPr>
              <a:t>だし、</a:t>
            </a:r>
          </a:p>
          <a:p>
            <a:pPr lvl="0" rtl="0" algn="l">
              <a:spcBef>
                <a:spcPts val="0"/>
              </a:spcBef>
              <a:buNone/>
            </a:pPr>
            <a:r>
              <a:rPr lang="en" sz="1800">
                <a:solidFill>
                  <a:schemeClr val="dk1"/>
                </a:solidFill>
              </a:rPr>
              <a:t>　</a:t>
            </a:r>
            <a:r>
              <a:rPr lang="en" sz="1800" u="sng">
                <a:solidFill>
                  <a:srgbClr val="FF0000"/>
                </a:solidFill>
              </a:rPr>
              <a:t>高齢者の各部屋を見廻りたいけど、大変。。</a:t>
            </a:r>
          </a:p>
          <a:p>
            <a:pPr lvl="0" rtl="0" algn="l">
              <a:spcBef>
                <a:spcPts val="0"/>
              </a:spcBef>
              <a:buNone/>
            </a:pPr>
            <a:r>
              <a:rPr lang="en" sz="1400">
                <a:solidFill>
                  <a:schemeClr val="dk1"/>
                </a:solidFill>
              </a:rPr>
              <a:t>　私も辞めようかな。。</a:t>
            </a:r>
          </a:p>
          <a:p>
            <a:pPr lvl="0" rtl="0" algn="l">
              <a:spcBef>
                <a:spcPts val="0"/>
              </a:spcBef>
              <a:buNone/>
            </a:pPr>
            <a:r>
              <a:t/>
            </a:r>
            <a:endParaRPr sz="1400">
              <a:solidFill>
                <a:schemeClr val="dk1"/>
              </a:solidFill>
            </a:endParaRPr>
          </a:p>
          <a:p>
            <a:pPr lvl="0" rtl="0" algn="l">
              <a:spcBef>
                <a:spcPts val="0"/>
              </a:spcBef>
              <a:buNone/>
            </a:pPr>
            <a:r>
              <a:rPr lang="en" sz="1800"/>
              <a:t>＜安否通知機能の効果＞</a:t>
            </a:r>
          </a:p>
          <a:p>
            <a:pPr lvl="0" rtl="0" algn="l">
              <a:spcBef>
                <a:spcPts val="0"/>
              </a:spcBef>
              <a:buNone/>
            </a:pPr>
            <a:r>
              <a:rPr lang="en" sz="1400">
                <a:solidFill>
                  <a:schemeClr val="dk1"/>
                </a:solidFill>
              </a:rPr>
              <a:t>・</a:t>
            </a:r>
            <a:r>
              <a:rPr lang="en" sz="1400">
                <a:solidFill>
                  <a:schemeClr val="dk1"/>
                </a:solidFill>
              </a:rPr>
              <a:t>unibo経由で状況確認が行えるから、</a:t>
            </a:r>
            <a:r>
              <a:rPr lang="en" sz="1800" u="sng">
                <a:solidFill>
                  <a:srgbClr val="FF0000"/>
                </a:solidFill>
              </a:rPr>
              <a:t>常時夜間見回りが楽になる</a:t>
            </a:r>
            <a:r>
              <a:rPr lang="en" sz="1800">
                <a:solidFill>
                  <a:srgbClr val="FF0000"/>
                </a:solidFill>
              </a:rPr>
              <a:t>。</a:t>
            </a:r>
          </a:p>
          <a:p>
            <a:pPr lvl="0" rtl="0" algn="l">
              <a:spcBef>
                <a:spcPts val="0"/>
              </a:spcBef>
              <a:buNone/>
            </a:pPr>
            <a:r>
              <a:rPr lang="en" sz="1800">
                <a:solidFill>
                  <a:schemeClr val="dk1"/>
                </a:solidFill>
              </a:rPr>
              <a:t>・</a:t>
            </a:r>
            <a:r>
              <a:rPr lang="en" sz="1800" u="sng">
                <a:solidFill>
                  <a:srgbClr val="FF0000"/>
                </a:solidFill>
              </a:rPr>
              <a:t>介護施設が複数あれば、集中管理できる。</a:t>
            </a:r>
          </a:p>
          <a:p>
            <a:pPr lvl="0" rtl="0" algn="l">
              <a:spcBef>
                <a:spcPts val="0"/>
              </a:spcBef>
              <a:buNone/>
            </a:pPr>
            <a:r>
              <a:rPr lang="en" sz="1400">
                <a:solidFill>
                  <a:schemeClr val="dk1"/>
                </a:solidFill>
              </a:rPr>
              <a:t>・その他、uniboがご老人とのコミュニケーションをとってくれるから、</a:t>
            </a:r>
          </a:p>
          <a:p>
            <a:pPr lvl="0" rtl="0" algn="l">
              <a:spcBef>
                <a:spcPts val="0"/>
              </a:spcBef>
              <a:buNone/>
            </a:pPr>
            <a:r>
              <a:rPr lang="en" sz="1400">
                <a:solidFill>
                  <a:schemeClr val="dk1"/>
                </a:solidFill>
              </a:rPr>
              <a:t>　uniboを介したコミュニケーションができる。</a:t>
            </a:r>
          </a:p>
          <a:p>
            <a:pPr lvl="0" rtl="0" algn="l">
              <a:spcBef>
                <a:spcPts val="0"/>
              </a:spcBef>
              <a:buNone/>
            </a:pPr>
            <a:r>
              <a:t/>
            </a:r>
            <a:endParaRPr sz="1400">
              <a:solidFill>
                <a:schemeClr val="dk1"/>
              </a:solidFill>
            </a:endParaRPr>
          </a:p>
          <a:p>
            <a:pPr lvl="0" rtl="0" algn="l">
              <a:spcBef>
                <a:spcPts val="0"/>
              </a:spcBef>
              <a:buNone/>
            </a:pPr>
            <a:r>
              <a:rPr lang="en" sz="1800"/>
              <a:t>＜</a:t>
            </a:r>
            <a:r>
              <a:rPr lang="en" sz="1800"/>
              <a:t>経済効果</a:t>
            </a:r>
            <a:r>
              <a:rPr lang="en" sz="1800"/>
              <a:t>＞</a:t>
            </a:r>
          </a:p>
          <a:p>
            <a:pPr lvl="0" rtl="0" algn="l">
              <a:spcBef>
                <a:spcPts val="0"/>
              </a:spcBef>
              <a:buNone/>
            </a:pPr>
            <a:r>
              <a:rPr lang="en" sz="1800"/>
              <a:t>　</a:t>
            </a:r>
            <a:r>
              <a:rPr b="1" lang="en" sz="1800" u="sng">
                <a:solidFill>
                  <a:srgbClr val="FF0000"/>
                </a:solidFill>
              </a:rPr>
              <a:t>集中管理できることで、要員の負荷軽減が見込める。</a:t>
            </a:r>
          </a:p>
          <a:p>
            <a:pPr lvl="0" rtl="0" algn="l">
              <a:spcBef>
                <a:spcPts val="0"/>
              </a:spcBef>
              <a:buNone/>
            </a:pPr>
            <a:r>
              <a:rPr lang="en" sz="1400">
                <a:solidFill>
                  <a:srgbClr val="000000"/>
                </a:solidFill>
              </a:rPr>
              <a:t>　※</a:t>
            </a:r>
            <a:r>
              <a:rPr lang="en" sz="1400">
                <a:solidFill>
                  <a:srgbClr val="000000"/>
                </a:solidFill>
              </a:rPr>
              <a:t>50人規模老人ホームで、何も起こらなくても常に3人宿直が必要</a:t>
            </a:r>
          </a:p>
          <a:p>
            <a:pPr lvl="0" rtl="0" algn="l">
              <a:spcBef>
                <a:spcPts val="0"/>
              </a:spcBef>
              <a:buNone/>
            </a:pPr>
            <a:r>
              <a:rPr lang="en" sz="1400">
                <a:solidFill>
                  <a:srgbClr val="000000"/>
                </a:solidFill>
              </a:rPr>
              <a:t>　</a:t>
            </a:r>
          </a:p>
        </p:txBody>
      </p:sp>
      <p:pic>
        <p:nvPicPr>
          <p:cNvPr descr="88932ac5a1efe87870130ad2b534d83f_s.jpg" id="162" name="Shape 162"/>
          <p:cNvPicPr preferRelativeResize="0"/>
          <p:nvPr/>
        </p:nvPicPr>
        <p:blipFill>
          <a:blip r:embed="rId3">
            <a:alphaModFix/>
          </a:blip>
          <a:stretch>
            <a:fillRect/>
          </a:stretch>
        </p:blipFill>
        <p:spPr>
          <a:xfrm>
            <a:off x="0" y="1097235"/>
            <a:ext cx="2041545" cy="1362087"/>
          </a:xfrm>
          <a:prstGeom prst="rect">
            <a:avLst/>
          </a:prstGeom>
          <a:noFill/>
          <a:ln>
            <a:noFill/>
          </a:ln>
        </p:spPr>
      </p:pic>
      <p:sp>
        <p:nvSpPr>
          <p:cNvPr id="163" name="Shape 163"/>
          <p:cNvSpPr txBox="1"/>
          <p:nvPr>
            <p:ph idx="1" type="subTitle"/>
          </p:nvPr>
        </p:nvSpPr>
        <p:spPr>
          <a:xfrm>
            <a:off x="0" y="2022225"/>
            <a:ext cx="1152000" cy="437100"/>
          </a:xfrm>
          <a:prstGeom prst="rect">
            <a:avLst/>
          </a:prstGeom>
          <a:solidFill>
            <a:srgbClr val="38761D"/>
          </a:solidFill>
        </p:spPr>
        <p:txBody>
          <a:bodyPr anchorCtr="0" anchor="t" bIns="91425" lIns="91425" rIns="91425" tIns="91425">
            <a:noAutofit/>
          </a:bodyPr>
          <a:lstStyle/>
          <a:p>
            <a:pPr indent="0" lvl="0" marL="0" marR="0" rtl="0" algn="ctr">
              <a:lnSpc>
                <a:spcPct val="100000"/>
              </a:lnSpc>
              <a:spcBef>
                <a:spcPts val="0"/>
              </a:spcBef>
              <a:spcAft>
                <a:spcPts val="0"/>
              </a:spcAft>
              <a:buNone/>
            </a:pPr>
            <a:r>
              <a:rPr lang="en" sz="1400">
                <a:solidFill>
                  <a:schemeClr val="lt1"/>
                </a:solidFill>
              </a:rPr>
              <a:t>介護士</a:t>
            </a:r>
          </a:p>
        </p:txBody>
      </p:sp>
      <p:pic>
        <p:nvPicPr>
          <p:cNvPr id="164" name="Shape 164"/>
          <p:cNvPicPr preferRelativeResize="0"/>
          <p:nvPr/>
        </p:nvPicPr>
        <p:blipFill>
          <a:blip r:embed="rId4">
            <a:alphaModFix/>
          </a:blip>
          <a:stretch>
            <a:fillRect/>
          </a:stretch>
        </p:blipFill>
        <p:spPr>
          <a:xfrm>
            <a:off x="0" y="2987700"/>
            <a:ext cx="2135575" cy="149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Clr>
                <a:schemeClr val="dk1"/>
              </a:buClr>
              <a:buSzPct val="39285"/>
              <a:buFont typeface="Arial"/>
              <a:buNone/>
            </a:pPr>
            <a:r>
              <a:rPr lang="en" sz="2800">
                <a:solidFill>
                  <a:schemeClr val="dk2"/>
                </a:solidFill>
              </a:rPr>
              <a:t>２．サービスの狙い</a:t>
            </a:r>
            <a:r>
              <a:rPr lang="en" sz="2800">
                <a:solidFill>
                  <a:schemeClr val="dk2"/>
                </a:solidFill>
              </a:rPr>
              <a:t>（不動産編）</a:t>
            </a:r>
          </a:p>
        </p:txBody>
      </p:sp>
      <p:sp>
        <p:nvSpPr>
          <p:cNvPr id="170" name="Shape 170"/>
          <p:cNvSpPr txBox="1"/>
          <p:nvPr>
            <p:ph idx="1" type="subTitle"/>
          </p:nvPr>
        </p:nvSpPr>
        <p:spPr>
          <a:xfrm>
            <a:off x="2198300" y="1097225"/>
            <a:ext cx="6402900" cy="3752100"/>
          </a:xfrm>
          <a:prstGeom prst="rect">
            <a:avLst/>
          </a:prstGeom>
          <a:ln cap="flat" cmpd="sng" w="9525">
            <a:solidFill>
              <a:schemeClr val="dk1"/>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lang="en" sz="1800"/>
              <a:t>＜課題＞</a:t>
            </a:r>
          </a:p>
          <a:p>
            <a:pPr lvl="0" rtl="0" algn="l">
              <a:spcBef>
                <a:spcPts val="0"/>
              </a:spcBef>
              <a:buNone/>
            </a:pPr>
            <a:r>
              <a:rPr lang="en" sz="1400">
                <a:solidFill>
                  <a:schemeClr val="dk1"/>
                </a:solidFill>
              </a:rPr>
              <a:t>　</a:t>
            </a:r>
            <a:r>
              <a:rPr lang="en" sz="1400" u="sng">
                <a:solidFill>
                  <a:schemeClr val="dk1"/>
                </a:solidFill>
              </a:rPr>
              <a:t>高齢者の見回りが大変</a:t>
            </a:r>
            <a:r>
              <a:rPr lang="en" sz="1400">
                <a:solidFill>
                  <a:schemeClr val="dk1"/>
                </a:solidFill>
              </a:rPr>
              <a:t>だなぁ。◯◯さん、この頃見てないなぁ。。</a:t>
            </a:r>
          </a:p>
          <a:p>
            <a:pPr lvl="0" rtl="0" algn="l">
              <a:spcBef>
                <a:spcPts val="0"/>
              </a:spcBef>
              <a:buNone/>
            </a:pPr>
            <a:r>
              <a:rPr lang="en" sz="1400">
                <a:solidFill>
                  <a:schemeClr val="dk1"/>
                </a:solidFill>
              </a:rPr>
              <a:t>　高齢者一人だし、万が一の事があったら、</a:t>
            </a:r>
          </a:p>
          <a:p>
            <a:pPr lvl="0" rtl="0" algn="l">
              <a:spcBef>
                <a:spcPts val="0"/>
              </a:spcBef>
              <a:buNone/>
            </a:pPr>
            <a:r>
              <a:rPr lang="en" sz="1400">
                <a:solidFill>
                  <a:schemeClr val="dk1"/>
                </a:solidFill>
              </a:rPr>
              <a:t>　事故物件で建物の価値が下がっちゃうよ。。</a:t>
            </a:r>
          </a:p>
          <a:p>
            <a:pPr lvl="0" rtl="0" algn="l">
              <a:spcBef>
                <a:spcPts val="0"/>
              </a:spcBef>
              <a:buNone/>
            </a:pPr>
            <a:r>
              <a:rPr lang="en" sz="1400">
                <a:solidFill>
                  <a:schemeClr val="dk1"/>
                </a:solidFill>
              </a:rPr>
              <a:t>　金銭的には、もう１つマンション運営できそうだけど、管理がなぁ。。</a:t>
            </a:r>
          </a:p>
          <a:p>
            <a:pPr lvl="0" rtl="0" algn="l">
              <a:spcBef>
                <a:spcPts val="0"/>
              </a:spcBef>
              <a:buNone/>
            </a:pPr>
            <a:r>
              <a:t/>
            </a:r>
            <a:endParaRPr sz="1400">
              <a:solidFill>
                <a:schemeClr val="dk1"/>
              </a:solidFill>
            </a:endParaRPr>
          </a:p>
          <a:p>
            <a:pPr lvl="0" rtl="0" algn="l">
              <a:spcBef>
                <a:spcPts val="0"/>
              </a:spcBef>
              <a:buNone/>
            </a:pPr>
            <a:r>
              <a:rPr lang="en" sz="1800"/>
              <a:t>＜安否通知機能の効果＞</a:t>
            </a:r>
          </a:p>
          <a:p>
            <a:pPr lvl="0" rtl="0" algn="l">
              <a:spcBef>
                <a:spcPts val="0"/>
              </a:spcBef>
              <a:buNone/>
            </a:pPr>
            <a:r>
              <a:rPr lang="en" sz="1400">
                <a:solidFill>
                  <a:schemeClr val="dk1"/>
                </a:solidFill>
              </a:rPr>
              <a:t>　ユニボいるから、全部の部屋を回らなくていいじゃん！</a:t>
            </a:r>
          </a:p>
          <a:p>
            <a:pPr lvl="0" rtl="0" algn="l">
              <a:spcBef>
                <a:spcPts val="0"/>
              </a:spcBef>
              <a:buNone/>
            </a:pPr>
            <a:r>
              <a:rPr lang="en" sz="1400">
                <a:solidFill>
                  <a:schemeClr val="dk1"/>
                </a:solidFill>
              </a:rPr>
              <a:t>　</a:t>
            </a:r>
            <a:r>
              <a:rPr lang="en" sz="1400" u="sng">
                <a:solidFill>
                  <a:schemeClr val="dk1"/>
                </a:solidFill>
              </a:rPr>
              <a:t>気になるところだけ見回ろう</a:t>
            </a:r>
            <a:r>
              <a:rPr lang="en" sz="1400">
                <a:solidFill>
                  <a:schemeClr val="dk1"/>
                </a:solidFill>
              </a:rPr>
              <a:t>っと。</a:t>
            </a:r>
          </a:p>
          <a:p>
            <a:pPr lvl="0" rtl="0" algn="l">
              <a:spcBef>
                <a:spcPts val="0"/>
              </a:spcBef>
              <a:buNone/>
            </a:pPr>
            <a:r>
              <a:rPr lang="en" sz="1400">
                <a:solidFill>
                  <a:schemeClr val="dk1"/>
                </a:solidFill>
              </a:rPr>
              <a:t>　</a:t>
            </a:r>
            <a:r>
              <a:rPr lang="en" sz="1400" u="sng">
                <a:solidFill>
                  <a:schemeClr val="dk1"/>
                </a:solidFill>
              </a:rPr>
              <a:t>管理が楽になったから、マンションもう１個運営できるな。</a:t>
            </a:r>
          </a:p>
          <a:p>
            <a:pPr lvl="0" rtl="0" algn="l">
              <a:spcBef>
                <a:spcPts val="0"/>
              </a:spcBef>
              <a:buNone/>
            </a:pPr>
            <a:r>
              <a:t/>
            </a:r>
            <a:endParaRPr sz="1400">
              <a:solidFill>
                <a:schemeClr val="dk1"/>
              </a:solidFill>
            </a:endParaRPr>
          </a:p>
          <a:p>
            <a:pPr lvl="0" rtl="0" algn="l">
              <a:spcBef>
                <a:spcPts val="0"/>
              </a:spcBef>
              <a:buNone/>
            </a:pPr>
            <a:r>
              <a:rPr lang="en" sz="1800"/>
              <a:t>＜</a:t>
            </a:r>
            <a:r>
              <a:rPr lang="en" sz="1800"/>
              <a:t>経済効果</a:t>
            </a:r>
            <a:r>
              <a:rPr lang="en" sz="1800"/>
              <a:t>＞</a:t>
            </a:r>
          </a:p>
          <a:p>
            <a:pPr lvl="0" rtl="0" algn="l">
              <a:spcBef>
                <a:spcPts val="0"/>
              </a:spcBef>
              <a:buNone/>
            </a:pPr>
            <a:r>
              <a:rPr lang="en" sz="1400">
                <a:solidFill>
                  <a:srgbClr val="000000"/>
                </a:solidFill>
              </a:rPr>
              <a:t>　</a:t>
            </a:r>
            <a:r>
              <a:rPr lang="en" sz="1400" u="sng">
                <a:solidFill>
                  <a:srgbClr val="000000"/>
                </a:solidFill>
              </a:rPr>
              <a:t>管理負荷の削減</a:t>
            </a:r>
          </a:p>
          <a:p>
            <a:pPr lvl="0" rtl="0" algn="l">
              <a:spcBef>
                <a:spcPts val="0"/>
              </a:spcBef>
              <a:buNone/>
            </a:pPr>
            <a:r>
              <a:rPr lang="en" sz="1400">
                <a:solidFill>
                  <a:srgbClr val="000000"/>
                </a:solidFill>
              </a:rPr>
              <a:t>　・</a:t>
            </a:r>
            <a:r>
              <a:rPr lang="en" sz="1400">
                <a:solidFill>
                  <a:srgbClr val="000000"/>
                </a:solidFill>
              </a:rPr>
              <a:t>1</a:t>
            </a:r>
            <a:r>
              <a:rPr lang="en" sz="1400">
                <a:solidFill>
                  <a:srgbClr val="000000"/>
                </a:solidFill>
              </a:rPr>
              <a:t>部屋5～10分×100部屋　⇒　1棟確認するのに1日/1人</a:t>
            </a:r>
          </a:p>
          <a:p>
            <a:pPr lvl="0" rtl="0" algn="l">
              <a:spcBef>
                <a:spcPts val="0"/>
              </a:spcBef>
              <a:buNone/>
            </a:pPr>
            <a:r>
              <a:rPr lang="en" sz="1400">
                <a:solidFill>
                  <a:srgbClr val="000000"/>
                </a:solidFill>
              </a:rPr>
              <a:t>　・事故物件の清掃費は、5〜50万円</a:t>
            </a:r>
          </a:p>
          <a:p>
            <a:pPr lvl="0" rtl="0" algn="l">
              <a:spcBef>
                <a:spcPts val="0"/>
              </a:spcBef>
              <a:buNone/>
            </a:pPr>
            <a:r>
              <a:rPr lang="en" sz="1400">
                <a:solidFill>
                  <a:srgbClr val="000000"/>
                </a:solidFill>
              </a:rPr>
              <a:t>　　</a:t>
            </a:r>
          </a:p>
        </p:txBody>
      </p:sp>
      <p:pic>
        <p:nvPicPr>
          <p:cNvPr descr="ca8f61332f1961cfca058b9a16c990a5_s.jpg" id="171" name="Shape 171"/>
          <p:cNvPicPr preferRelativeResize="0"/>
          <p:nvPr/>
        </p:nvPicPr>
        <p:blipFill>
          <a:blip r:embed="rId3">
            <a:alphaModFix/>
          </a:blip>
          <a:stretch>
            <a:fillRect/>
          </a:stretch>
        </p:blipFill>
        <p:spPr>
          <a:xfrm>
            <a:off x="75800" y="1097225"/>
            <a:ext cx="1998000" cy="1498500"/>
          </a:xfrm>
          <a:prstGeom prst="rect">
            <a:avLst/>
          </a:prstGeom>
          <a:noFill/>
          <a:ln>
            <a:noFill/>
          </a:ln>
        </p:spPr>
      </p:pic>
      <p:sp>
        <p:nvSpPr>
          <p:cNvPr id="172" name="Shape 172"/>
          <p:cNvSpPr txBox="1"/>
          <p:nvPr>
            <p:ph idx="1" type="subTitle"/>
          </p:nvPr>
        </p:nvSpPr>
        <p:spPr>
          <a:xfrm>
            <a:off x="75800" y="2158625"/>
            <a:ext cx="1152000" cy="437100"/>
          </a:xfrm>
          <a:prstGeom prst="rect">
            <a:avLst/>
          </a:prstGeom>
          <a:solidFill>
            <a:srgbClr val="38761D"/>
          </a:solidFill>
        </p:spPr>
        <p:txBody>
          <a:bodyPr anchorCtr="0" anchor="t" bIns="91425" lIns="91425" rIns="91425" tIns="91425">
            <a:noAutofit/>
          </a:bodyPr>
          <a:lstStyle/>
          <a:p>
            <a:pPr indent="0" lvl="0" marL="0" marR="0" rtl="0" algn="ctr">
              <a:lnSpc>
                <a:spcPct val="100000"/>
              </a:lnSpc>
              <a:spcBef>
                <a:spcPts val="0"/>
              </a:spcBef>
              <a:spcAft>
                <a:spcPts val="0"/>
              </a:spcAft>
              <a:buNone/>
            </a:pPr>
            <a:r>
              <a:rPr lang="en" sz="1400">
                <a:solidFill>
                  <a:schemeClr val="lt1"/>
                </a:solidFill>
              </a:rPr>
              <a:t>不動産</a:t>
            </a:r>
          </a:p>
        </p:txBody>
      </p:sp>
      <p:pic>
        <p:nvPicPr>
          <p:cNvPr id="173" name="Shape 173"/>
          <p:cNvPicPr preferRelativeResize="0"/>
          <p:nvPr/>
        </p:nvPicPr>
        <p:blipFill>
          <a:blip r:embed="rId4">
            <a:alphaModFix/>
          </a:blip>
          <a:stretch>
            <a:fillRect/>
          </a:stretch>
        </p:blipFill>
        <p:spPr>
          <a:xfrm>
            <a:off x="187362" y="3182475"/>
            <a:ext cx="1774875" cy="1498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Clr>
                <a:schemeClr val="dk1"/>
              </a:buClr>
              <a:buSzPct val="39285"/>
              <a:buFont typeface="Arial"/>
              <a:buNone/>
            </a:pPr>
            <a:r>
              <a:rPr lang="en" sz="2800">
                <a:solidFill>
                  <a:schemeClr val="dk2"/>
                </a:solidFill>
              </a:rPr>
              <a:t>２．サービスの狙い（</a:t>
            </a:r>
            <a:r>
              <a:rPr lang="en" sz="2800">
                <a:solidFill>
                  <a:schemeClr val="dk2"/>
                </a:solidFill>
              </a:rPr>
              <a:t>市町村編）</a:t>
            </a:r>
          </a:p>
        </p:txBody>
      </p:sp>
      <p:sp>
        <p:nvSpPr>
          <p:cNvPr id="179" name="Shape 179"/>
          <p:cNvSpPr txBox="1"/>
          <p:nvPr>
            <p:ph idx="1" type="subTitle"/>
          </p:nvPr>
        </p:nvSpPr>
        <p:spPr>
          <a:xfrm>
            <a:off x="2198300" y="1097225"/>
            <a:ext cx="6402900" cy="37521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lang="en" sz="1800"/>
              <a:t>＜課題＞</a:t>
            </a:r>
          </a:p>
          <a:p>
            <a:pPr lvl="0" rtl="0" algn="l">
              <a:spcBef>
                <a:spcPts val="0"/>
              </a:spcBef>
              <a:buNone/>
            </a:pPr>
            <a:r>
              <a:rPr lang="en" sz="1400">
                <a:solidFill>
                  <a:schemeClr val="dk1"/>
                </a:solidFill>
              </a:rPr>
              <a:t>　民法委員法で</a:t>
            </a:r>
            <a:r>
              <a:rPr lang="en" sz="1400" u="sng">
                <a:solidFill>
                  <a:schemeClr val="dk1"/>
                </a:solidFill>
              </a:rPr>
              <a:t>年寄りのお家に訪問する</a:t>
            </a:r>
            <a:r>
              <a:rPr lang="en" sz="1400">
                <a:solidFill>
                  <a:schemeClr val="dk1"/>
                </a:solidFill>
              </a:rPr>
              <a:t>ことを、地方自治体は義務</a:t>
            </a:r>
          </a:p>
          <a:p>
            <a:pPr lvl="0" rtl="0" algn="l">
              <a:spcBef>
                <a:spcPts val="0"/>
              </a:spcBef>
              <a:buNone/>
            </a:pPr>
            <a:r>
              <a:rPr lang="en" sz="1400">
                <a:solidFill>
                  <a:schemeClr val="dk1"/>
                </a:solidFill>
              </a:rPr>
              <a:t>　付けられており、それらの人員確保や移動費用は税金で賄われている。</a:t>
            </a:r>
          </a:p>
          <a:p>
            <a:pPr lvl="0" rtl="0" algn="l">
              <a:spcBef>
                <a:spcPts val="0"/>
              </a:spcBef>
              <a:buNone/>
            </a:pPr>
            <a:r>
              <a:t/>
            </a:r>
            <a:endParaRPr sz="1400">
              <a:solidFill>
                <a:schemeClr val="dk1"/>
              </a:solidFill>
            </a:endParaRPr>
          </a:p>
          <a:p>
            <a:pPr lvl="0" rtl="0" algn="l">
              <a:spcBef>
                <a:spcPts val="0"/>
              </a:spcBef>
              <a:buNone/>
            </a:pPr>
            <a:r>
              <a:rPr lang="en" sz="1800"/>
              <a:t>＜安否通知機能の効果＞</a:t>
            </a:r>
          </a:p>
          <a:p>
            <a:pPr lvl="0" rtl="0" algn="l">
              <a:spcBef>
                <a:spcPts val="0"/>
              </a:spcBef>
              <a:buNone/>
            </a:pPr>
            <a:r>
              <a:rPr lang="en" sz="1400">
                <a:solidFill>
                  <a:schemeClr val="dk1"/>
                </a:solidFill>
              </a:rPr>
              <a:t>　uniboを各家に普及させれば、生存確認が把握できるため、</a:t>
            </a:r>
          </a:p>
          <a:p>
            <a:pPr lvl="0" rtl="0" algn="l">
              <a:spcBef>
                <a:spcPts val="0"/>
              </a:spcBef>
              <a:buNone/>
            </a:pPr>
            <a:r>
              <a:rPr lang="en" sz="1400">
                <a:solidFill>
                  <a:schemeClr val="dk1"/>
                </a:solidFill>
              </a:rPr>
              <a:t>　</a:t>
            </a:r>
            <a:r>
              <a:rPr lang="en" sz="1400" u="sng">
                <a:solidFill>
                  <a:schemeClr val="dk1"/>
                </a:solidFill>
              </a:rPr>
              <a:t>訪問業務の労働負担や費用削減が期待できる</a:t>
            </a:r>
            <a:r>
              <a:rPr lang="en" sz="1400">
                <a:solidFill>
                  <a:schemeClr val="dk1"/>
                </a:solidFill>
              </a:rPr>
              <a:t>。</a:t>
            </a:r>
          </a:p>
          <a:p>
            <a:pPr lvl="0" rtl="0" algn="l">
              <a:spcBef>
                <a:spcPts val="0"/>
              </a:spcBef>
              <a:buNone/>
            </a:pPr>
            <a:r>
              <a:t/>
            </a:r>
            <a:endParaRPr sz="1400">
              <a:solidFill>
                <a:schemeClr val="dk1"/>
              </a:solidFill>
            </a:endParaRPr>
          </a:p>
          <a:p>
            <a:pPr lvl="0" rtl="0" algn="l">
              <a:spcBef>
                <a:spcPts val="0"/>
              </a:spcBef>
              <a:buNone/>
            </a:pPr>
            <a:r>
              <a:rPr lang="en" sz="1800"/>
              <a:t>＜</a:t>
            </a:r>
            <a:r>
              <a:rPr lang="en" sz="1800"/>
              <a:t>経済効果</a:t>
            </a:r>
            <a:r>
              <a:rPr lang="en" sz="1800"/>
              <a:t>＞</a:t>
            </a:r>
          </a:p>
          <a:p>
            <a:pPr lvl="0" rtl="0" algn="l">
              <a:spcBef>
                <a:spcPts val="0"/>
              </a:spcBef>
              <a:buNone/>
            </a:pPr>
            <a:r>
              <a:rPr lang="en" sz="1400">
                <a:solidFill>
                  <a:srgbClr val="000000"/>
                </a:solidFill>
              </a:rPr>
              <a:t>　訪問数　訪問員1人あたり１日50件が限界？</a:t>
            </a:r>
          </a:p>
          <a:p>
            <a:pPr lvl="0" rtl="0" algn="l">
              <a:spcBef>
                <a:spcPts val="0"/>
              </a:spcBef>
              <a:buNone/>
            </a:pPr>
            <a:r>
              <a:rPr lang="en" sz="1400"/>
              <a:t>　そこを、</a:t>
            </a:r>
            <a:r>
              <a:rPr lang="en" sz="1400" u="sng"/>
              <a:t>連絡がこない訪問先にしぼって調査ができる。</a:t>
            </a:r>
          </a:p>
        </p:txBody>
      </p:sp>
      <p:pic>
        <p:nvPicPr>
          <p:cNvPr descr="5455.jpg" id="180" name="Shape 180"/>
          <p:cNvPicPr preferRelativeResize="0"/>
          <p:nvPr/>
        </p:nvPicPr>
        <p:blipFill>
          <a:blip r:embed="rId3">
            <a:alphaModFix/>
          </a:blip>
          <a:stretch>
            <a:fillRect/>
          </a:stretch>
        </p:blipFill>
        <p:spPr>
          <a:xfrm>
            <a:off x="75825" y="1097229"/>
            <a:ext cx="1921500" cy="1274595"/>
          </a:xfrm>
          <a:prstGeom prst="rect">
            <a:avLst/>
          </a:prstGeom>
          <a:noFill/>
          <a:ln>
            <a:noFill/>
          </a:ln>
        </p:spPr>
      </p:pic>
      <p:sp>
        <p:nvSpPr>
          <p:cNvPr id="181" name="Shape 181"/>
          <p:cNvSpPr txBox="1"/>
          <p:nvPr>
            <p:ph idx="1" type="subTitle"/>
          </p:nvPr>
        </p:nvSpPr>
        <p:spPr>
          <a:xfrm>
            <a:off x="126825" y="1924575"/>
            <a:ext cx="1152000" cy="437100"/>
          </a:xfrm>
          <a:prstGeom prst="rect">
            <a:avLst/>
          </a:prstGeom>
          <a:solidFill>
            <a:srgbClr val="38761D"/>
          </a:solidFill>
        </p:spPr>
        <p:txBody>
          <a:bodyPr anchorCtr="0" anchor="t" bIns="91425" lIns="91425" rIns="91425" tIns="91425">
            <a:noAutofit/>
          </a:bodyPr>
          <a:lstStyle/>
          <a:p>
            <a:pPr indent="0" lvl="0" marL="0" marR="0" rtl="0" algn="ctr">
              <a:lnSpc>
                <a:spcPct val="100000"/>
              </a:lnSpc>
              <a:spcBef>
                <a:spcPts val="0"/>
              </a:spcBef>
              <a:spcAft>
                <a:spcPts val="0"/>
              </a:spcAft>
              <a:buNone/>
            </a:pPr>
            <a:r>
              <a:rPr lang="en" sz="1400">
                <a:solidFill>
                  <a:schemeClr val="lt1"/>
                </a:solidFill>
              </a:rPr>
              <a:t>市町村</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3000"/>
              <a:t>アジェンダ</a:t>
            </a:r>
          </a:p>
        </p:txBody>
      </p:sp>
      <p:sp>
        <p:nvSpPr>
          <p:cNvPr id="187" name="Shape 187"/>
          <p:cNvSpPr txBox="1"/>
          <p:nvPr>
            <p:ph idx="1" type="subTitle"/>
          </p:nvPr>
        </p:nvSpPr>
        <p:spPr>
          <a:xfrm>
            <a:off x="311700" y="913125"/>
            <a:ext cx="8520600" cy="2713500"/>
          </a:xfrm>
          <a:prstGeom prst="rect">
            <a:avLst/>
          </a:prstGeom>
        </p:spPr>
        <p:txBody>
          <a:bodyPr anchorCtr="0" anchor="t" bIns="91425" lIns="91425" rIns="91425" tIns="91425">
            <a:noAutofit/>
          </a:bodyPr>
          <a:lstStyle/>
          <a:p>
            <a:pPr lvl="0" rtl="0" algn="l">
              <a:spcBef>
                <a:spcPts val="0"/>
              </a:spcBef>
              <a:buNone/>
            </a:pPr>
            <a:r>
              <a:rPr lang="en"/>
              <a:t>１．サービス名</a:t>
            </a:r>
          </a:p>
          <a:p>
            <a:pPr lvl="0" rtl="0" algn="l">
              <a:spcBef>
                <a:spcPts val="0"/>
              </a:spcBef>
              <a:buNone/>
            </a:pPr>
            <a:r>
              <a:rPr b="1" lang="en">
                <a:solidFill>
                  <a:srgbClr val="FF0000"/>
                </a:solidFill>
              </a:rPr>
              <a:t>２．サービスの狙い（BEFとAFT）</a:t>
            </a:r>
          </a:p>
          <a:p>
            <a:pPr lvl="0" rtl="0" algn="l">
              <a:spcBef>
                <a:spcPts val="0"/>
              </a:spcBef>
              <a:buNone/>
            </a:pPr>
            <a:r>
              <a:rPr lang="en"/>
              <a:t>３．サービス内容</a:t>
            </a:r>
          </a:p>
          <a:p>
            <a:pPr lvl="0" rtl="0" algn="l">
              <a:spcBef>
                <a:spcPts val="0"/>
              </a:spcBef>
              <a:buNone/>
            </a:pPr>
            <a:r>
              <a:rPr lang="en"/>
              <a:t>４．</a:t>
            </a:r>
            <a:r>
              <a:rPr lang="en"/>
              <a:t>他にもこんな案が出ました</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3000"/>
              <a:t>アジェンダ</a:t>
            </a:r>
          </a:p>
        </p:txBody>
      </p:sp>
      <p:sp>
        <p:nvSpPr>
          <p:cNvPr id="193" name="Shape 193"/>
          <p:cNvSpPr txBox="1"/>
          <p:nvPr>
            <p:ph idx="1" type="subTitle"/>
          </p:nvPr>
        </p:nvSpPr>
        <p:spPr>
          <a:xfrm>
            <a:off x="311700" y="913125"/>
            <a:ext cx="8520600" cy="2713500"/>
          </a:xfrm>
          <a:prstGeom prst="rect">
            <a:avLst/>
          </a:prstGeom>
        </p:spPr>
        <p:txBody>
          <a:bodyPr anchorCtr="0" anchor="t" bIns="91425" lIns="91425" rIns="91425" tIns="91425">
            <a:noAutofit/>
          </a:bodyPr>
          <a:lstStyle/>
          <a:p>
            <a:pPr lvl="0" rtl="0" algn="l">
              <a:spcBef>
                <a:spcPts val="0"/>
              </a:spcBef>
              <a:buNone/>
            </a:pPr>
            <a:r>
              <a:rPr lang="en"/>
              <a:t>１．サービス名</a:t>
            </a:r>
          </a:p>
          <a:p>
            <a:pPr lvl="0" rtl="0" algn="l">
              <a:spcBef>
                <a:spcPts val="0"/>
              </a:spcBef>
              <a:buNone/>
            </a:pPr>
            <a:r>
              <a:rPr lang="en"/>
              <a:t>２．サービスの狙い（BEFとAFT）</a:t>
            </a:r>
          </a:p>
          <a:p>
            <a:pPr lvl="0" rtl="0" algn="l">
              <a:spcBef>
                <a:spcPts val="0"/>
              </a:spcBef>
              <a:buNone/>
            </a:pPr>
            <a:r>
              <a:rPr b="1" lang="en">
                <a:solidFill>
                  <a:srgbClr val="FF0000"/>
                </a:solidFill>
              </a:rPr>
              <a:t>３．サービス内容</a:t>
            </a:r>
          </a:p>
          <a:p>
            <a:pPr lvl="0" rtl="0" algn="l">
              <a:spcBef>
                <a:spcPts val="0"/>
              </a:spcBef>
              <a:buNone/>
            </a:pPr>
            <a:r>
              <a:rPr lang="en"/>
              <a:t>４．</a:t>
            </a:r>
            <a:r>
              <a:rPr lang="en"/>
              <a:t>他にもこんな案が出ました</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Clr>
                <a:schemeClr val="dk1"/>
              </a:buClr>
              <a:buSzPct val="39285"/>
              <a:buFont typeface="Arial"/>
              <a:buNone/>
            </a:pPr>
            <a:r>
              <a:rPr lang="en" sz="2800">
                <a:solidFill>
                  <a:schemeClr val="dk2"/>
                </a:solidFill>
              </a:rPr>
              <a:t>３．サービス内容</a:t>
            </a:r>
          </a:p>
        </p:txBody>
      </p:sp>
      <p:sp>
        <p:nvSpPr>
          <p:cNvPr id="199" name="Shape 199"/>
          <p:cNvSpPr txBox="1"/>
          <p:nvPr>
            <p:ph idx="1" type="subTitle"/>
          </p:nvPr>
        </p:nvSpPr>
        <p:spPr>
          <a:xfrm>
            <a:off x="311700" y="628900"/>
            <a:ext cx="8520600" cy="44385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lang="en" sz="2400" u="sng">
                <a:solidFill>
                  <a:srgbClr val="FF0000"/>
                </a:solidFill>
              </a:rPr>
              <a:t>その人のライフスタイルに合った</a:t>
            </a:r>
          </a:p>
          <a:p>
            <a:pPr lvl="0" rtl="0" algn="l">
              <a:spcBef>
                <a:spcPts val="0"/>
              </a:spcBef>
              <a:buNone/>
            </a:pPr>
            <a:r>
              <a:rPr lang="en" sz="2400" u="sng">
                <a:solidFill>
                  <a:srgbClr val="FF0000"/>
                </a:solidFill>
              </a:rPr>
              <a:t>通知条件の設定が可能。</a:t>
            </a:r>
          </a:p>
          <a:p>
            <a:pPr lvl="0" rtl="0" algn="l">
              <a:spcBef>
                <a:spcPts val="0"/>
              </a:spcBef>
              <a:buNone/>
            </a:pPr>
            <a:r>
              <a:t/>
            </a:r>
            <a:endParaRPr sz="1800"/>
          </a:p>
          <a:p>
            <a:pPr lvl="0" rtl="0" algn="l">
              <a:spcBef>
                <a:spcPts val="0"/>
              </a:spcBef>
              <a:buNone/>
            </a:pPr>
            <a:r>
              <a:rPr lang="en" sz="1800">
                <a:solidFill>
                  <a:srgbClr val="000000"/>
                </a:solidFill>
              </a:rPr>
              <a:t>＜</a:t>
            </a:r>
            <a:r>
              <a:rPr lang="en" sz="1800">
                <a:solidFill>
                  <a:srgbClr val="000000"/>
                </a:solidFill>
              </a:rPr>
              <a:t>通知条件＞</a:t>
            </a:r>
          </a:p>
          <a:p>
            <a:pPr lvl="0" rtl="0" algn="l">
              <a:spcBef>
                <a:spcPts val="0"/>
              </a:spcBef>
              <a:buNone/>
            </a:pPr>
            <a:r>
              <a:rPr lang="en" sz="1800"/>
              <a:t>　①</a:t>
            </a:r>
            <a:r>
              <a:rPr b="1" lang="en" sz="1800">
                <a:solidFill>
                  <a:srgbClr val="FF0000"/>
                </a:solidFill>
              </a:rPr>
              <a:t>IoTを利用した通知</a:t>
            </a:r>
          </a:p>
          <a:p>
            <a:pPr lvl="0" rtl="0" algn="l">
              <a:spcBef>
                <a:spcPts val="0"/>
              </a:spcBef>
              <a:buNone/>
            </a:pPr>
            <a:r>
              <a:rPr lang="en" sz="1800">
                <a:solidFill>
                  <a:srgbClr val="000000"/>
                </a:solidFill>
              </a:rPr>
              <a:t>　　□夜電気がついたか？（家電コントロールと連携）</a:t>
            </a:r>
          </a:p>
          <a:p>
            <a:pPr lvl="0" rtl="0" algn="l">
              <a:spcBef>
                <a:spcPts val="0"/>
              </a:spcBef>
              <a:buNone/>
            </a:pPr>
            <a:r>
              <a:rPr lang="en" sz="1800">
                <a:solidFill>
                  <a:srgbClr val="000000"/>
                </a:solidFill>
              </a:rPr>
              <a:t>　　□内鍵がロックされており、検知センサーに反応しているか？</a:t>
            </a:r>
          </a:p>
          <a:p>
            <a:pPr lvl="0" rtl="0" algn="l">
              <a:spcBef>
                <a:spcPts val="0"/>
              </a:spcBef>
              <a:buNone/>
            </a:pPr>
            <a:r>
              <a:rPr lang="en" sz="1800"/>
              <a:t>　②</a:t>
            </a:r>
            <a:r>
              <a:rPr b="1" lang="en" sz="1800">
                <a:solidFill>
                  <a:srgbClr val="FF0000"/>
                </a:solidFill>
              </a:rPr>
              <a:t>通常家にいる時間帯にいなければ通知</a:t>
            </a:r>
          </a:p>
          <a:p>
            <a:pPr lvl="0" rtl="0" algn="l">
              <a:spcBef>
                <a:spcPts val="0"/>
              </a:spcBef>
              <a:buNone/>
            </a:pPr>
            <a:r>
              <a:rPr lang="en" sz="1800">
                <a:solidFill>
                  <a:srgbClr val="000000"/>
                </a:solidFill>
              </a:rPr>
              <a:t>　※入浴時の事故は多い。</a:t>
            </a:r>
          </a:p>
          <a:p>
            <a:pPr lvl="0" rtl="0" algn="l">
              <a:spcBef>
                <a:spcPts val="0"/>
              </a:spcBef>
              <a:buNone/>
            </a:pPr>
            <a:r>
              <a:rPr lang="en" sz="1800">
                <a:solidFill>
                  <a:srgbClr val="000000"/>
                </a:solidFill>
              </a:rPr>
              <a:t>　　そのため入浴後1時間検知センサに反応しなかったら数回確認など</a:t>
            </a:r>
          </a:p>
          <a:p>
            <a:pPr lvl="0" rtl="0" algn="l">
              <a:spcBef>
                <a:spcPts val="0"/>
              </a:spcBef>
              <a:buNone/>
            </a:pPr>
            <a:r>
              <a:rPr lang="en" sz="1800"/>
              <a:t>　③</a:t>
            </a:r>
            <a:r>
              <a:rPr b="1" lang="en" sz="1800">
                <a:solidFill>
                  <a:srgbClr val="FF0000"/>
                </a:solidFill>
              </a:rPr>
              <a:t>コミュニケーションの回答がなければ通知</a:t>
            </a:r>
          </a:p>
          <a:p>
            <a:pPr lvl="0" rtl="0" algn="l">
              <a:spcBef>
                <a:spcPts val="0"/>
              </a:spcBef>
              <a:buClr>
                <a:schemeClr val="dk1"/>
              </a:buClr>
              <a:buSzPct val="61111"/>
              <a:buFont typeface="Arial"/>
              <a:buNone/>
            </a:pPr>
            <a:r>
              <a:rPr lang="en" sz="1800">
                <a:solidFill>
                  <a:srgbClr val="000000"/>
                </a:solidFill>
              </a:rPr>
              <a:t>　※uniboからの問い合わせ「生きてますか〜？」に対する回答があるか？</a:t>
            </a:r>
          </a:p>
          <a:p>
            <a:pPr lvl="0" rtl="0" algn="l">
              <a:spcBef>
                <a:spcPts val="0"/>
              </a:spcBef>
              <a:buNone/>
            </a:pPr>
            <a:r>
              <a:t/>
            </a:r>
            <a:endParaRPr sz="1800">
              <a:solidFill>
                <a:srgbClr val="000000"/>
              </a:solidFill>
            </a:endParaRPr>
          </a:p>
          <a:p>
            <a:pPr lvl="0" rtl="0" algn="l">
              <a:spcBef>
                <a:spcPts val="0"/>
              </a:spcBef>
              <a:buNone/>
            </a:pPr>
            <a:r>
              <a:rPr lang="en" sz="1800">
                <a:solidFill>
                  <a:srgbClr val="000000"/>
                </a:solidFill>
              </a:rPr>
              <a:t>【補足】</a:t>
            </a:r>
          </a:p>
          <a:p>
            <a:pPr lvl="0" rtl="0" algn="l">
              <a:spcBef>
                <a:spcPts val="0"/>
              </a:spcBef>
              <a:buNone/>
            </a:pPr>
            <a:r>
              <a:rPr lang="en" sz="1800">
                <a:solidFill>
                  <a:srgbClr val="000000"/>
                </a:solidFill>
              </a:rPr>
              <a:t>　他社サービス例：「見守りくん」：</a:t>
            </a:r>
            <a:r>
              <a:rPr lang="en" sz="1800" u="sng">
                <a:solidFill>
                  <a:srgbClr val="000000"/>
                </a:solidFill>
              </a:rPr>
              <a:t>家の電力使用量の増減のみで通知</a:t>
            </a:r>
          </a:p>
          <a:p>
            <a:pPr lvl="0" rtl="0" algn="l">
              <a:spcBef>
                <a:spcPts val="0"/>
              </a:spcBef>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p:nvPr/>
        </p:nvSpPr>
        <p:spPr>
          <a:xfrm>
            <a:off x="1664425" y="2427275"/>
            <a:ext cx="2382600" cy="2414100"/>
          </a:xfrm>
          <a:prstGeom prst="roundRect">
            <a:avLst>
              <a:gd fmla="val 16667" name="adj"/>
            </a:avLst>
          </a:prstGeom>
          <a:solidFill>
            <a:schemeClr val="lt1"/>
          </a:solid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txBox="1"/>
          <p:nvPr>
            <p:ph idx="1" type="subTitle"/>
          </p:nvPr>
        </p:nvSpPr>
        <p:spPr>
          <a:xfrm>
            <a:off x="369500" y="277425"/>
            <a:ext cx="8520600" cy="1884000"/>
          </a:xfrm>
          <a:prstGeom prst="rect">
            <a:avLst/>
          </a:prstGeom>
        </p:spPr>
        <p:txBody>
          <a:bodyPr anchorCtr="0" anchor="t" bIns="91425" lIns="91425" rIns="91425" tIns="91425">
            <a:noAutofit/>
          </a:bodyPr>
          <a:lstStyle/>
          <a:p>
            <a:pPr lvl="0">
              <a:spcBef>
                <a:spcPts val="0"/>
              </a:spcBef>
              <a:buNone/>
            </a:pPr>
            <a:r>
              <a:rPr lang="en"/>
              <a:t>デモ（demo）</a:t>
            </a:r>
          </a:p>
          <a:p>
            <a:pPr lvl="0">
              <a:spcBef>
                <a:spcPts val="0"/>
              </a:spcBef>
              <a:buNone/>
            </a:pPr>
            <a:r>
              <a:t/>
            </a:r>
            <a:endParaRPr/>
          </a:p>
          <a:p>
            <a:pPr lvl="0">
              <a:spcBef>
                <a:spcPts val="0"/>
              </a:spcBef>
              <a:buNone/>
            </a:pPr>
            <a:r>
              <a:rPr lang="en"/>
              <a:t>おじいちゃんが</a:t>
            </a:r>
          </a:p>
          <a:p>
            <a:pPr lvl="0" rtl="0">
              <a:spcBef>
                <a:spcPts val="0"/>
              </a:spcBef>
              <a:buNone/>
            </a:pPr>
            <a:r>
              <a:rPr lang="en"/>
              <a:t>時間になっても帰ってこない！</a:t>
            </a:r>
          </a:p>
        </p:txBody>
      </p:sp>
      <p:pic>
        <p:nvPicPr>
          <p:cNvPr id="206" name="Shape 206"/>
          <p:cNvPicPr preferRelativeResize="0"/>
          <p:nvPr/>
        </p:nvPicPr>
        <p:blipFill>
          <a:blip r:embed="rId3">
            <a:alphaModFix/>
          </a:blip>
          <a:stretch>
            <a:fillRect/>
          </a:stretch>
        </p:blipFill>
        <p:spPr>
          <a:xfrm>
            <a:off x="2093125" y="3634325"/>
            <a:ext cx="1525200" cy="938575"/>
          </a:xfrm>
          <a:prstGeom prst="rect">
            <a:avLst/>
          </a:prstGeom>
          <a:noFill/>
          <a:ln>
            <a:noFill/>
          </a:ln>
        </p:spPr>
      </p:pic>
      <p:pic>
        <p:nvPicPr>
          <p:cNvPr id="207" name="Shape 207"/>
          <p:cNvPicPr preferRelativeResize="0"/>
          <p:nvPr/>
        </p:nvPicPr>
        <p:blipFill>
          <a:blip r:embed="rId4">
            <a:alphaModFix/>
          </a:blip>
          <a:stretch>
            <a:fillRect/>
          </a:stretch>
        </p:blipFill>
        <p:spPr>
          <a:xfrm>
            <a:off x="268125" y="3187424"/>
            <a:ext cx="958950" cy="1581776"/>
          </a:xfrm>
          <a:prstGeom prst="rect">
            <a:avLst/>
          </a:prstGeom>
          <a:noFill/>
          <a:ln>
            <a:noFill/>
          </a:ln>
        </p:spPr>
      </p:pic>
      <p:sp>
        <p:nvSpPr>
          <p:cNvPr id="208" name="Shape 208"/>
          <p:cNvSpPr/>
          <p:nvPr/>
        </p:nvSpPr>
        <p:spPr>
          <a:xfrm>
            <a:off x="5769800" y="2447075"/>
            <a:ext cx="2982000" cy="2414100"/>
          </a:xfrm>
          <a:prstGeom prst="roundRect">
            <a:avLst>
              <a:gd fmla="val 16667" name="adj"/>
            </a:avLst>
          </a:prstGeom>
          <a:solidFill>
            <a:schemeClr val="lt1"/>
          </a:solid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txBox="1"/>
          <p:nvPr>
            <p:ph idx="1" type="subTitle"/>
          </p:nvPr>
        </p:nvSpPr>
        <p:spPr>
          <a:xfrm>
            <a:off x="1664425" y="2380425"/>
            <a:ext cx="1734000" cy="656700"/>
          </a:xfrm>
          <a:prstGeom prst="rect">
            <a:avLst/>
          </a:prstGeom>
        </p:spPr>
        <p:txBody>
          <a:bodyPr anchorCtr="0" anchor="t" bIns="91425" lIns="91425" rIns="91425" tIns="91425">
            <a:noAutofit/>
          </a:bodyPr>
          <a:lstStyle/>
          <a:p>
            <a:pPr lvl="0" rtl="0">
              <a:spcBef>
                <a:spcPts val="0"/>
              </a:spcBef>
              <a:buNone/>
            </a:pPr>
            <a:r>
              <a:rPr lang="en" sz="2400"/>
              <a:t>九州＠家</a:t>
            </a:r>
          </a:p>
        </p:txBody>
      </p:sp>
      <p:pic>
        <p:nvPicPr>
          <p:cNvPr id="210" name="Shape 210"/>
          <p:cNvPicPr preferRelativeResize="0"/>
          <p:nvPr/>
        </p:nvPicPr>
        <p:blipFill rotWithShape="1">
          <a:blip r:embed="rId5">
            <a:alphaModFix/>
          </a:blip>
          <a:srcRect b="27465" l="0" r="50828" t="3611"/>
          <a:stretch/>
        </p:blipFill>
        <p:spPr>
          <a:xfrm>
            <a:off x="6596262" y="2621287"/>
            <a:ext cx="1329075" cy="1796575"/>
          </a:xfrm>
          <a:prstGeom prst="rect">
            <a:avLst/>
          </a:prstGeom>
          <a:noFill/>
          <a:ln>
            <a:noFill/>
          </a:ln>
        </p:spPr>
      </p:pic>
      <p:sp>
        <p:nvSpPr>
          <p:cNvPr id="211" name="Shape 211"/>
          <p:cNvSpPr txBox="1"/>
          <p:nvPr>
            <p:ph idx="1" type="subTitle"/>
          </p:nvPr>
        </p:nvSpPr>
        <p:spPr>
          <a:xfrm>
            <a:off x="5515525" y="2380425"/>
            <a:ext cx="1734000" cy="656700"/>
          </a:xfrm>
          <a:prstGeom prst="rect">
            <a:avLst/>
          </a:prstGeom>
        </p:spPr>
        <p:txBody>
          <a:bodyPr anchorCtr="0" anchor="t" bIns="91425" lIns="91425" rIns="91425" tIns="91425">
            <a:noAutofit/>
          </a:bodyPr>
          <a:lstStyle/>
          <a:p>
            <a:pPr lvl="0" rtl="0">
              <a:spcBef>
                <a:spcPts val="0"/>
              </a:spcBef>
              <a:buNone/>
            </a:pPr>
            <a:r>
              <a:rPr lang="en" sz="2400"/>
              <a:t>東京</a:t>
            </a:r>
          </a:p>
        </p:txBody>
      </p:sp>
      <p:sp>
        <p:nvSpPr>
          <p:cNvPr id="212" name="Shape 212"/>
          <p:cNvSpPr txBox="1"/>
          <p:nvPr>
            <p:ph idx="1" type="subTitle"/>
          </p:nvPr>
        </p:nvSpPr>
        <p:spPr>
          <a:xfrm>
            <a:off x="6276925" y="4314425"/>
            <a:ext cx="2135700" cy="656700"/>
          </a:xfrm>
          <a:prstGeom prst="rect">
            <a:avLst/>
          </a:prstGeom>
        </p:spPr>
        <p:txBody>
          <a:bodyPr anchorCtr="0" anchor="t" bIns="91425" lIns="91425" rIns="91425" tIns="91425">
            <a:noAutofit/>
          </a:bodyPr>
          <a:lstStyle/>
          <a:p>
            <a:pPr lvl="0" rtl="0">
              <a:spcBef>
                <a:spcPts val="0"/>
              </a:spcBef>
              <a:buNone/>
            </a:pPr>
            <a:r>
              <a:rPr lang="en" sz="2400"/>
              <a:t>せわしくん</a:t>
            </a:r>
          </a:p>
        </p:txBody>
      </p:sp>
      <p:sp>
        <p:nvSpPr>
          <p:cNvPr id="213" name="Shape 213"/>
          <p:cNvSpPr txBox="1"/>
          <p:nvPr>
            <p:ph idx="1" type="subTitle"/>
          </p:nvPr>
        </p:nvSpPr>
        <p:spPr>
          <a:xfrm>
            <a:off x="134100" y="2621275"/>
            <a:ext cx="1227000" cy="656700"/>
          </a:xfrm>
          <a:prstGeom prst="rect">
            <a:avLst/>
          </a:prstGeom>
        </p:spPr>
        <p:txBody>
          <a:bodyPr anchorCtr="0" anchor="t" bIns="91425" lIns="91425" rIns="91425" tIns="91425">
            <a:noAutofit/>
          </a:bodyPr>
          <a:lstStyle/>
          <a:p>
            <a:pPr lvl="0" rtl="0">
              <a:spcBef>
                <a:spcPts val="0"/>
              </a:spcBef>
              <a:buNone/>
            </a:pPr>
            <a:r>
              <a:rPr lang="en" sz="2400"/>
              <a:t>のび太</a:t>
            </a:r>
          </a:p>
        </p:txBody>
      </p:sp>
      <p:sp>
        <p:nvSpPr>
          <p:cNvPr id="214" name="Shape 214"/>
          <p:cNvSpPr txBox="1"/>
          <p:nvPr>
            <p:ph idx="1" type="subTitle"/>
          </p:nvPr>
        </p:nvSpPr>
        <p:spPr>
          <a:xfrm>
            <a:off x="1850125" y="2956100"/>
            <a:ext cx="2196900" cy="523200"/>
          </a:xfrm>
          <a:prstGeom prst="rect">
            <a:avLst/>
          </a:prstGeom>
        </p:spPr>
        <p:txBody>
          <a:bodyPr anchorCtr="0" anchor="t" bIns="91425" lIns="91425" rIns="91425" tIns="91425">
            <a:noAutofit/>
          </a:bodyPr>
          <a:lstStyle/>
          <a:p>
            <a:pPr lvl="0">
              <a:spcBef>
                <a:spcPts val="0"/>
              </a:spcBef>
              <a:buNone/>
            </a:pPr>
            <a:r>
              <a:rPr lang="en" sz="1800"/>
              <a:t>あれ？</a:t>
            </a:r>
          </a:p>
          <a:p>
            <a:pPr lvl="0" rtl="0">
              <a:spcBef>
                <a:spcPts val="0"/>
              </a:spcBef>
              <a:buNone/>
            </a:pPr>
            <a:r>
              <a:rPr lang="en" sz="1800"/>
              <a:t>かえってこない？</a:t>
            </a:r>
          </a:p>
        </p:txBody>
      </p:sp>
      <p:cxnSp>
        <p:nvCxnSpPr>
          <p:cNvPr id="215" name="Shape 215"/>
          <p:cNvCxnSpPr>
            <a:endCxn id="208" idx="1"/>
          </p:cNvCxnSpPr>
          <p:nvPr/>
        </p:nvCxnSpPr>
        <p:spPr>
          <a:xfrm>
            <a:off x="4046900" y="3634325"/>
            <a:ext cx="1722900" cy="198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3000"/>
              <a:t>アジェンダ</a:t>
            </a:r>
          </a:p>
        </p:txBody>
      </p:sp>
      <p:sp>
        <p:nvSpPr>
          <p:cNvPr id="62" name="Shape 62"/>
          <p:cNvSpPr txBox="1"/>
          <p:nvPr>
            <p:ph idx="1" type="subTitle"/>
          </p:nvPr>
        </p:nvSpPr>
        <p:spPr>
          <a:xfrm>
            <a:off x="311700" y="913125"/>
            <a:ext cx="8520600" cy="2713500"/>
          </a:xfrm>
          <a:prstGeom prst="rect">
            <a:avLst/>
          </a:prstGeom>
        </p:spPr>
        <p:txBody>
          <a:bodyPr anchorCtr="0" anchor="t" bIns="91425" lIns="91425" rIns="91425" tIns="91425">
            <a:noAutofit/>
          </a:bodyPr>
          <a:lstStyle/>
          <a:p>
            <a:pPr lvl="0" rtl="0" algn="l">
              <a:spcBef>
                <a:spcPts val="0"/>
              </a:spcBef>
              <a:buNone/>
            </a:pPr>
            <a:r>
              <a:rPr lang="en"/>
              <a:t>１．</a:t>
            </a:r>
            <a:r>
              <a:rPr lang="en"/>
              <a:t>サービス名</a:t>
            </a:r>
          </a:p>
          <a:p>
            <a:pPr lvl="0" rtl="0" algn="l">
              <a:spcBef>
                <a:spcPts val="0"/>
              </a:spcBef>
              <a:buNone/>
            </a:pPr>
            <a:r>
              <a:rPr lang="en"/>
              <a:t>２．サービスの狙い（BEFとAFT）</a:t>
            </a:r>
          </a:p>
          <a:p>
            <a:pPr lvl="0" rtl="0" algn="l">
              <a:spcBef>
                <a:spcPts val="0"/>
              </a:spcBef>
              <a:buNone/>
            </a:pPr>
            <a:r>
              <a:rPr lang="en"/>
              <a:t>３．サービス内容</a:t>
            </a:r>
          </a:p>
          <a:p>
            <a:pPr lvl="0" rtl="0" algn="l">
              <a:spcBef>
                <a:spcPts val="0"/>
              </a:spcBef>
              <a:buNone/>
            </a:pPr>
            <a:r>
              <a:rPr lang="en"/>
              <a:t>４．他にもこんな案が出ました</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idx="1" type="subTitle"/>
          </p:nvPr>
        </p:nvSpPr>
        <p:spPr>
          <a:xfrm>
            <a:off x="196125" y="138725"/>
            <a:ext cx="3768300" cy="635700"/>
          </a:xfrm>
          <a:prstGeom prst="rect">
            <a:avLst/>
          </a:prstGeom>
        </p:spPr>
        <p:txBody>
          <a:bodyPr anchorCtr="0" anchor="t" bIns="91425" lIns="91425" rIns="91425" tIns="91425">
            <a:noAutofit/>
          </a:bodyPr>
          <a:lstStyle/>
          <a:p>
            <a:pPr lvl="0" rtl="0" algn="l">
              <a:spcBef>
                <a:spcPts val="0"/>
              </a:spcBef>
              <a:buNone/>
            </a:pPr>
            <a:r>
              <a:rPr lang="en"/>
              <a:t>受信イメージ</a:t>
            </a:r>
          </a:p>
        </p:txBody>
      </p:sp>
      <p:sp>
        <p:nvSpPr>
          <p:cNvPr id="221" name="Shape 221"/>
          <p:cNvSpPr txBox="1"/>
          <p:nvPr>
            <p:ph idx="1" type="subTitle"/>
          </p:nvPr>
        </p:nvSpPr>
        <p:spPr>
          <a:xfrm>
            <a:off x="493550" y="840025"/>
            <a:ext cx="2009400" cy="635700"/>
          </a:xfrm>
          <a:prstGeom prst="rect">
            <a:avLst/>
          </a:prstGeom>
        </p:spPr>
        <p:txBody>
          <a:bodyPr anchorCtr="0" anchor="t" bIns="91425" lIns="91425" rIns="91425" tIns="91425">
            <a:noAutofit/>
          </a:bodyPr>
          <a:lstStyle/>
          <a:p>
            <a:pPr lvl="0" rtl="0" algn="l">
              <a:spcBef>
                <a:spcPts val="0"/>
              </a:spcBef>
              <a:buNone/>
            </a:pPr>
            <a:r>
              <a:rPr b="1" lang="en">
                <a:solidFill>
                  <a:srgbClr val="FF0000"/>
                </a:solidFill>
              </a:rPr>
              <a:t>＜</a:t>
            </a:r>
            <a:r>
              <a:rPr b="1" lang="en">
                <a:solidFill>
                  <a:srgbClr val="FF0000"/>
                </a:solidFill>
              </a:rPr>
              <a:t>メール＞</a:t>
            </a:r>
          </a:p>
        </p:txBody>
      </p:sp>
      <p:sp>
        <p:nvSpPr>
          <p:cNvPr id="222" name="Shape 222"/>
          <p:cNvSpPr txBox="1"/>
          <p:nvPr>
            <p:ph idx="1" type="subTitle"/>
          </p:nvPr>
        </p:nvSpPr>
        <p:spPr>
          <a:xfrm>
            <a:off x="3288400" y="840025"/>
            <a:ext cx="2009400" cy="635700"/>
          </a:xfrm>
          <a:prstGeom prst="rect">
            <a:avLst/>
          </a:prstGeom>
        </p:spPr>
        <p:txBody>
          <a:bodyPr anchorCtr="0" anchor="t" bIns="91425" lIns="91425" rIns="91425" tIns="91425">
            <a:noAutofit/>
          </a:bodyPr>
          <a:lstStyle/>
          <a:p>
            <a:pPr lvl="0" rtl="0" algn="l">
              <a:spcBef>
                <a:spcPts val="0"/>
              </a:spcBef>
              <a:buNone/>
            </a:pPr>
            <a:r>
              <a:rPr lang="en"/>
              <a:t>＜LINE＞</a:t>
            </a:r>
          </a:p>
        </p:txBody>
      </p:sp>
      <p:sp>
        <p:nvSpPr>
          <p:cNvPr id="223" name="Shape 223"/>
          <p:cNvSpPr txBox="1"/>
          <p:nvPr>
            <p:ph idx="1" type="subTitle"/>
          </p:nvPr>
        </p:nvSpPr>
        <p:spPr>
          <a:xfrm>
            <a:off x="6083250" y="840025"/>
            <a:ext cx="2009400" cy="635700"/>
          </a:xfrm>
          <a:prstGeom prst="rect">
            <a:avLst/>
          </a:prstGeom>
        </p:spPr>
        <p:txBody>
          <a:bodyPr anchorCtr="0" anchor="t" bIns="91425" lIns="91425" rIns="91425" tIns="91425">
            <a:noAutofit/>
          </a:bodyPr>
          <a:lstStyle/>
          <a:p>
            <a:pPr lvl="0" rtl="0" algn="l">
              <a:spcBef>
                <a:spcPts val="0"/>
              </a:spcBef>
              <a:buNone/>
            </a:pPr>
            <a:r>
              <a:rPr lang="en"/>
              <a:t>＜twitter＞</a:t>
            </a:r>
          </a:p>
        </p:txBody>
      </p:sp>
      <p:pic>
        <p:nvPicPr>
          <p:cNvPr id="224" name="Shape 224"/>
          <p:cNvPicPr preferRelativeResize="0"/>
          <p:nvPr/>
        </p:nvPicPr>
        <p:blipFill>
          <a:blip r:embed="rId3">
            <a:alphaModFix/>
          </a:blip>
          <a:stretch>
            <a:fillRect/>
          </a:stretch>
        </p:blipFill>
        <p:spPr>
          <a:xfrm>
            <a:off x="152400" y="1628125"/>
            <a:ext cx="8839199" cy="2983933"/>
          </a:xfrm>
          <a:prstGeom prst="rect">
            <a:avLst/>
          </a:prstGeom>
          <a:noFill/>
          <a:ln>
            <a:noFill/>
          </a:ln>
        </p:spPr>
      </p:pic>
      <p:pic>
        <p:nvPicPr>
          <p:cNvPr id="225" name="Shape 225"/>
          <p:cNvPicPr preferRelativeResize="0"/>
          <p:nvPr/>
        </p:nvPicPr>
        <p:blipFill>
          <a:blip r:embed="rId4">
            <a:alphaModFix/>
          </a:blip>
          <a:stretch>
            <a:fillRect/>
          </a:stretch>
        </p:blipFill>
        <p:spPr>
          <a:xfrm>
            <a:off x="6219998" y="1443325"/>
            <a:ext cx="2082475" cy="3700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idx="1" type="subTitle"/>
          </p:nvPr>
        </p:nvSpPr>
        <p:spPr>
          <a:xfrm>
            <a:off x="196125" y="138725"/>
            <a:ext cx="3768300" cy="635700"/>
          </a:xfrm>
          <a:prstGeom prst="rect">
            <a:avLst/>
          </a:prstGeom>
        </p:spPr>
        <p:txBody>
          <a:bodyPr anchorCtr="0" anchor="t" bIns="91425" lIns="91425" rIns="91425" tIns="91425">
            <a:noAutofit/>
          </a:bodyPr>
          <a:lstStyle/>
          <a:p>
            <a:pPr lvl="0" rtl="0" algn="l">
              <a:spcBef>
                <a:spcPts val="0"/>
              </a:spcBef>
              <a:buNone/>
            </a:pPr>
            <a:r>
              <a:rPr lang="en"/>
              <a:t>受信イメージ</a:t>
            </a:r>
          </a:p>
        </p:txBody>
      </p:sp>
      <p:sp>
        <p:nvSpPr>
          <p:cNvPr id="231" name="Shape 231"/>
          <p:cNvSpPr txBox="1"/>
          <p:nvPr>
            <p:ph idx="1" type="subTitle"/>
          </p:nvPr>
        </p:nvSpPr>
        <p:spPr>
          <a:xfrm>
            <a:off x="493550" y="840025"/>
            <a:ext cx="2009400" cy="635700"/>
          </a:xfrm>
          <a:prstGeom prst="rect">
            <a:avLst/>
          </a:prstGeom>
        </p:spPr>
        <p:txBody>
          <a:bodyPr anchorCtr="0" anchor="t" bIns="91425" lIns="91425" rIns="91425" tIns="91425">
            <a:noAutofit/>
          </a:bodyPr>
          <a:lstStyle/>
          <a:p>
            <a:pPr lvl="0" rtl="0" algn="l">
              <a:spcBef>
                <a:spcPts val="0"/>
              </a:spcBef>
              <a:buNone/>
            </a:pPr>
            <a:r>
              <a:rPr lang="en"/>
              <a:t>＜メール＞</a:t>
            </a:r>
          </a:p>
        </p:txBody>
      </p:sp>
      <p:sp>
        <p:nvSpPr>
          <p:cNvPr id="232" name="Shape 232"/>
          <p:cNvSpPr txBox="1"/>
          <p:nvPr>
            <p:ph idx="1" type="subTitle"/>
          </p:nvPr>
        </p:nvSpPr>
        <p:spPr>
          <a:xfrm>
            <a:off x="3288400" y="840025"/>
            <a:ext cx="2009400" cy="635700"/>
          </a:xfrm>
          <a:prstGeom prst="rect">
            <a:avLst/>
          </a:prstGeom>
        </p:spPr>
        <p:txBody>
          <a:bodyPr anchorCtr="0" anchor="t" bIns="91425" lIns="91425" rIns="91425" tIns="91425">
            <a:noAutofit/>
          </a:bodyPr>
          <a:lstStyle/>
          <a:p>
            <a:pPr lvl="0" rtl="0" algn="l">
              <a:spcBef>
                <a:spcPts val="0"/>
              </a:spcBef>
              <a:buNone/>
            </a:pPr>
            <a:r>
              <a:rPr b="1" lang="en">
                <a:solidFill>
                  <a:srgbClr val="FF0000"/>
                </a:solidFill>
              </a:rPr>
              <a:t>＜LINE＞</a:t>
            </a:r>
          </a:p>
        </p:txBody>
      </p:sp>
      <p:sp>
        <p:nvSpPr>
          <p:cNvPr id="233" name="Shape 233"/>
          <p:cNvSpPr txBox="1"/>
          <p:nvPr>
            <p:ph idx="1" type="subTitle"/>
          </p:nvPr>
        </p:nvSpPr>
        <p:spPr>
          <a:xfrm>
            <a:off x="6083250" y="840025"/>
            <a:ext cx="2009400" cy="635700"/>
          </a:xfrm>
          <a:prstGeom prst="rect">
            <a:avLst/>
          </a:prstGeom>
        </p:spPr>
        <p:txBody>
          <a:bodyPr anchorCtr="0" anchor="t" bIns="91425" lIns="91425" rIns="91425" tIns="91425">
            <a:noAutofit/>
          </a:bodyPr>
          <a:lstStyle/>
          <a:p>
            <a:pPr lvl="0" rtl="0" algn="l">
              <a:spcBef>
                <a:spcPts val="0"/>
              </a:spcBef>
              <a:buNone/>
            </a:pPr>
            <a:r>
              <a:rPr lang="en"/>
              <a:t>＜twitter＞</a:t>
            </a:r>
          </a:p>
        </p:txBody>
      </p:sp>
      <p:pic>
        <p:nvPicPr>
          <p:cNvPr id="234" name="Shape 234"/>
          <p:cNvPicPr preferRelativeResize="0"/>
          <p:nvPr/>
        </p:nvPicPr>
        <p:blipFill>
          <a:blip r:embed="rId3">
            <a:alphaModFix/>
          </a:blip>
          <a:stretch>
            <a:fillRect/>
          </a:stretch>
        </p:blipFill>
        <p:spPr>
          <a:xfrm>
            <a:off x="1766350" y="1681184"/>
            <a:ext cx="4733125" cy="3134299"/>
          </a:xfrm>
          <a:prstGeom prst="rect">
            <a:avLst/>
          </a:prstGeom>
          <a:noFill/>
          <a:ln>
            <a:noFill/>
          </a:ln>
        </p:spPr>
      </p:pic>
      <p:sp>
        <p:nvSpPr>
          <p:cNvPr id="235" name="Shape 235"/>
          <p:cNvSpPr txBox="1"/>
          <p:nvPr/>
        </p:nvSpPr>
        <p:spPr>
          <a:xfrm>
            <a:off x="2624674" y="3293424"/>
            <a:ext cx="1915200" cy="635700"/>
          </a:xfrm>
          <a:prstGeom prst="rect">
            <a:avLst/>
          </a:prstGeom>
          <a:noFill/>
          <a:ln>
            <a:noFill/>
          </a:ln>
        </p:spPr>
        <p:txBody>
          <a:bodyPr anchorCtr="0" anchor="t" bIns="91425" lIns="91425" rIns="91425" tIns="91425">
            <a:noAutofit/>
          </a:bodyPr>
          <a:lstStyle/>
          <a:p>
            <a:pPr lvl="0" rtl="0">
              <a:spcBef>
                <a:spcPts val="0"/>
              </a:spcBef>
              <a:buNone/>
            </a:pPr>
            <a:r>
              <a:rPr lang="en" sz="1000"/>
              <a:t>前田さんが、水曜日はゲートボールだからいつも19時には帰ってくるのに、今日は戻ってきてないよ</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idx="1" type="subTitle"/>
          </p:nvPr>
        </p:nvSpPr>
        <p:spPr>
          <a:xfrm>
            <a:off x="196125" y="138725"/>
            <a:ext cx="3768300" cy="635700"/>
          </a:xfrm>
          <a:prstGeom prst="rect">
            <a:avLst/>
          </a:prstGeom>
        </p:spPr>
        <p:txBody>
          <a:bodyPr anchorCtr="0" anchor="t" bIns="91425" lIns="91425" rIns="91425" tIns="91425">
            <a:noAutofit/>
          </a:bodyPr>
          <a:lstStyle/>
          <a:p>
            <a:pPr lvl="0" rtl="0" algn="l">
              <a:spcBef>
                <a:spcPts val="0"/>
              </a:spcBef>
              <a:buNone/>
            </a:pPr>
            <a:r>
              <a:rPr lang="en"/>
              <a:t>受信イメージ</a:t>
            </a:r>
          </a:p>
        </p:txBody>
      </p:sp>
      <p:sp>
        <p:nvSpPr>
          <p:cNvPr id="241" name="Shape 241"/>
          <p:cNvSpPr txBox="1"/>
          <p:nvPr>
            <p:ph idx="1" type="subTitle"/>
          </p:nvPr>
        </p:nvSpPr>
        <p:spPr>
          <a:xfrm>
            <a:off x="493550" y="840025"/>
            <a:ext cx="2009400" cy="635700"/>
          </a:xfrm>
          <a:prstGeom prst="rect">
            <a:avLst/>
          </a:prstGeom>
        </p:spPr>
        <p:txBody>
          <a:bodyPr anchorCtr="0" anchor="t" bIns="91425" lIns="91425" rIns="91425" tIns="91425">
            <a:noAutofit/>
          </a:bodyPr>
          <a:lstStyle/>
          <a:p>
            <a:pPr lvl="0" rtl="0" algn="l">
              <a:spcBef>
                <a:spcPts val="0"/>
              </a:spcBef>
              <a:buNone/>
            </a:pPr>
            <a:r>
              <a:rPr lang="en"/>
              <a:t>＜メール＞</a:t>
            </a:r>
          </a:p>
        </p:txBody>
      </p:sp>
      <p:sp>
        <p:nvSpPr>
          <p:cNvPr id="242" name="Shape 242"/>
          <p:cNvSpPr txBox="1"/>
          <p:nvPr>
            <p:ph idx="1" type="subTitle"/>
          </p:nvPr>
        </p:nvSpPr>
        <p:spPr>
          <a:xfrm>
            <a:off x="3288400" y="840025"/>
            <a:ext cx="2009400" cy="635700"/>
          </a:xfrm>
          <a:prstGeom prst="rect">
            <a:avLst/>
          </a:prstGeom>
        </p:spPr>
        <p:txBody>
          <a:bodyPr anchorCtr="0" anchor="t" bIns="91425" lIns="91425" rIns="91425" tIns="91425">
            <a:noAutofit/>
          </a:bodyPr>
          <a:lstStyle/>
          <a:p>
            <a:pPr lvl="0" rtl="0" algn="l">
              <a:spcBef>
                <a:spcPts val="0"/>
              </a:spcBef>
              <a:buNone/>
            </a:pPr>
            <a:r>
              <a:rPr lang="en"/>
              <a:t>＜LINE＞</a:t>
            </a:r>
          </a:p>
        </p:txBody>
      </p:sp>
      <p:sp>
        <p:nvSpPr>
          <p:cNvPr id="243" name="Shape 243"/>
          <p:cNvSpPr txBox="1"/>
          <p:nvPr>
            <p:ph idx="1" type="subTitle"/>
          </p:nvPr>
        </p:nvSpPr>
        <p:spPr>
          <a:xfrm>
            <a:off x="6083250" y="840025"/>
            <a:ext cx="2009400" cy="635700"/>
          </a:xfrm>
          <a:prstGeom prst="rect">
            <a:avLst/>
          </a:prstGeom>
        </p:spPr>
        <p:txBody>
          <a:bodyPr anchorCtr="0" anchor="t" bIns="91425" lIns="91425" rIns="91425" tIns="91425">
            <a:noAutofit/>
          </a:bodyPr>
          <a:lstStyle/>
          <a:p>
            <a:pPr lvl="0" rtl="0" algn="l">
              <a:spcBef>
                <a:spcPts val="0"/>
              </a:spcBef>
              <a:buNone/>
            </a:pPr>
            <a:r>
              <a:rPr b="1" lang="en">
                <a:solidFill>
                  <a:srgbClr val="FF0000"/>
                </a:solidFill>
              </a:rPr>
              <a:t>＜twitter＞</a:t>
            </a:r>
          </a:p>
        </p:txBody>
      </p:sp>
      <p:pic>
        <p:nvPicPr>
          <p:cNvPr id="244" name="Shape 244"/>
          <p:cNvPicPr preferRelativeResize="0"/>
          <p:nvPr/>
        </p:nvPicPr>
        <p:blipFill>
          <a:blip r:embed="rId3">
            <a:alphaModFix/>
          </a:blip>
          <a:stretch>
            <a:fillRect/>
          </a:stretch>
        </p:blipFill>
        <p:spPr>
          <a:xfrm>
            <a:off x="1346425" y="1541325"/>
            <a:ext cx="6078917" cy="3362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3000"/>
              <a:t>アジェンダ</a:t>
            </a:r>
          </a:p>
        </p:txBody>
      </p:sp>
      <p:sp>
        <p:nvSpPr>
          <p:cNvPr id="250" name="Shape 250"/>
          <p:cNvSpPr txBox="1"/>
          <p:nvPr>
            <p:ph idx="1" type="subTitle"/>
          </p:nvPr>
        </p:nvSpPr>
        <p:spPr>
          <a:xfrm>
            <a:off x="311700" y="913125"/>
            <a:ext cx="8520600" cy="2713500"/>
          </a:xfrm>
          <a:prstGeom prst="rect">
            <a:avLst/>
          </a:prstGeom>
        </p:spPr>
        <p:txBody>
          <a:bodyPr anchorCtr="0" anchor="t" bIns="91425" lIns="91425" rIns="91425" tIns="91425">
            <a:noAutofit/>
          </a:bodyPr>
          <a:lstStyle/>
          <a:p>
            <a:pPr lvl="0" rtl="0" algn="l">
              <a:spcBef>
                <a:spcPts val="0"/>
              </a:spcBef>
              <a:buNone/>
            </a:pPr>
            <a:r>
              <a:rPr lang="en"/>
              <a:t>１．サービス名</a:t>
            </a:r>
          </a:p>
          <a:p>
            <a:pPr lvl="0" rtl="0" algn="l">
              <a:spcBef>
                <a:spcPts val="0"/>
              </a:spcBef>
              <a:buNone/>
            </a:pPr>
            <a:r>
              <a:rPr lang="en"/>
              <a:t>２．サービスの狙い（BEFとAFT）</a:t>
            </a:r>
          </a:p>
          <a:p>
            <a:pPr lvl="0" rtl="0" algn="l">
              <a:spcBef>
                <a:spcPts val="0"/>
              </a:spcBef>
              <a:buNone/>
            </a:pPr>
            <a:r>
              <a:rPr b="1" lang="en">
                <a:solidFill>
                  <a:srgbClr val="FF0000"/>
                </a:solidFill>
              </a:rPr>
              <a:t>３．サービス内容</a:t>
            </a:r>
          </a:p>
          <a:p>
            <a:pPr lvl="0" rtl="0" algn="l">
              <a:spcBef>
                <a:spcPts val="0"/>
              </a:spcBef>
              <a:buNone/>
            </a:pPr>
            <a:r>
              <a:rPr lang="en"/>
              <a:t>４．</a:t>
            </a:r>
            <a:r>
              <a:rPr lang="en"/>
              <a:t>他にもこんな案がでました</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3000"/>
              <a:t>アジェンダ</a:t>
            </a:r>
          </a:p>
        </p:txBody>
      </p:sp>
      <p:sp>
        <p:nvSpPr>
          <p:cNvPr id="256" name="Shape 256"/>
          <p:cNvSpPr txBox="1"/>
          <p:nvPr>
            <p:ph idx="1" type="subTitle"/>
          </p:nvPr>
        </p:nvSpPr>
        <p:spPr>
          <a:xfrm>
            <a:off x="311700" y="913125"/>
            <a:ext cx="8520600" cy="2713500"/>
          </a:xfrm>
          <a:prstGeom prst="rect">
            <a:avLst/>
          </a:prstGeom>
        </p:spPr>
        <p:txBody>
          <a:bodyPr anchorCtr="0" anchor="t" bIns="91425" lIns="91425" rIns="91425" tIns="91425">
            <a:noAutofit/>
          </a:bodyPr>
          <a:lstStyle/>
          <a:p>
            <a:pPr lvl="0" rtl="0" algn="l">
              <a:spcBef>
                <a:spcPts val="0"/>
              </a:spcBef>
              <a:buNone/>
            </a:pPr>
            <a:r>
              <a:rPr lang="en"/>
              <a:t>１．サービス名</a:t>
            </a:r>
          </a:p>
          <a:p>
            <a:pPr lvl="0" rtl="0" algn="l">
              <a:spcBef>
                <a:spcPts val="0"/>
              </a:spcBef>
              <a:buNone/>
            </a:pPr>
            <a:r>
              <a:rPr lang="en"/>
              <a:t>２．サービスの狙い（BEFとAFT）</a:t>
            </a:r>
          </a:p>
          <a:p>
            <a:pPr lvl="0" rtl="0" algn="l">
              <a:spcBef>
                <a:spcPts val="0"/>
              </a:spcBef>
              <a:buNone/>
            </a:pPr>
            <a:r>
              <a:rPr lang="en"/>
              <a:t>３．サービス内容</a:t>
            </a:r>
          </a:p>
          <a:p>
            <a:pPr lvl="0" rtl="0" algn="l">
              <a:spcBef>
                <a:spcPts val="0"/>
              </a:spcBef>
              <a:buNone/>
            </a:pPr>
            <a:r>
              <a:rPr b="1" lang="en">
                <a:solidFill>
                  <a:srgbClr val="FF0000"/>
                </a:solidFill>
              </a:rPr>
              <a:t>４．</a:t>
            </a:r>
            <a:r>
              <a:rPr b="1" lang="en">
                <a:solidFill>
                  <a:srgbClr val="FF0000"/>
                </a:solidFill>
              </a:rPr>
              <a:t>他にもこんな案が出ました</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４．他にもこんな案が出ました</a:t>
            </a:r>
          </a:p>
        </p:txBody>
      </p:sp>
      <p:sp>
        <p:nvSpPr>
          <p:cNvPr id="262" name="Shape 262"/>
          <p:cNvSpPr txBox="1"/>
          <p:nvPr>
            <p:ph idx="1" type="subTitle"/>
          </p:nvPr>
        </p:nvSpPr>
        <p:spPr>
          <a:xfrm>
            <a:off x="311700" y="913125"/>
            <a:ext cx="8520600" cy="2713500"/>
          </a:xfrm>
          <a:prstGeom prst="rect">
            <a:avLst/>
          </a:prstGeom>
        </p:spPr>
        <p:txBody>
          <a:bodyPr anchorCtr="0" anchor="t" bIns="91425" lIns="91425" rIns="91425" tIns="91425">
            <a:noAutofit/>
          </a:bodyPr>
          <a:lstStyle/>
          <a:p>
            <a:pPr lvl="0" rtl="0" algn="l">
              <a:spcBef>
                <a:spcPts val="0"/>
              </a:spcBef>
              <a:buNone/>
            </a:pPr>
            <a:r>
              <a:rPr b="1" lang="en">
                <a:solidFill>
                  <a:srgbClr val="FF0000"/>
                </a:solidFill>
              </a:rPr>
              <a:t>孤独死は年々増加</a:t>
            </a:r>
            <a:r>
              <a:rPr lang="en"/>
              <a:t>傾向</a:t>
            </a:r>
          </a:p>
          <a:p>
            <a:pPr lvl="0" rtl="0" algn="l">
              <a:spcBef>
                <a:spcPts val="0"/>
              </a:spcBef>
              <a:buNone/>
            </a:pPr>
            <a:r>
              <a:rPr lang="en"/>
              <a:t>根本的な問題は</a:t>
            </a:r>
            <a:r>
              <a:rPr b="1" lang="en">
                <a:solidFill>
                  <a:srgbClr val="FF0000"/>
                </a:solidFill>
              </a:rPr>
              <a:t>地域コミュニティ</a:t>
            </a:r>
            <a:r>
              <a:rPr lang="en"/>
              <a:t>意識の希薄化</a:t>
            </a:r>
          </a:p>
          <a:p>
            <a:pPr lvl="0" rtl="0" algn="l">
              <a:spcBef>
                <a:spcPts val="0"/>
              </a:spcBef>
              <a:buNone/>
            </a:pPr>
            <a:r>
              <a:rPr lang="en"/>
              <a:t>　　　　　　　</a:t>
            </a:r>
          </a:p>
          <a:p>
            <a:pPr lvl="0" rtl="0" algn="l">
              <a:spcBef>
                <a:spcPts val="0"/>
              </a:spcBef>
              <a:buNone/>
            </a:pPr>
            <a:r>
              <a:rPr lang="en"/>
              <a:t>　　　　　　　　　　　　　</a:t>
            </a:r>
          </a:p>
        </p:txBody>
      </p:sp>
      <p:sp>
        <p:nvSpPr>
          <p:cNvPr id="263" name="Shape 263"/>
          <p:cNvSpPr txBox="1"/>
          <p:nvPr>
            <p:ph idx="1" type="subTitle"/>
          </p:nvPr>
        </p:nvSpPr>
        <p:spPr>
          <a:xfrm>
            <a:off x="603050" y="4454700"/>
            <a:ext cx="8102100" cy="688800"/>
          </a:xfrm>
          <a:prstGeom prst="rect">
            <a:avLst/>
          </a:prstGeom>
        </p:spPr>
        <p:txBody>
          <a:bodyPr anchorCtr="0" anchor="t" bIns="91425" lIns="91425" rIns="91425" tIns="91425">
            <a:noAutofit/>
          </a:bodyPr>
          <a:lstStyle/>
          <a:p>
            <a:pPr lvl="0" rtl="0" algn="l">
              <a:spcBef>
                <a:spcPts val="0"/>
              </a:spcBef>
              <a:buNone/>
            </a:pPr>
            <a:r>
              <a:rPr lang="en" sz="1100"/>
              <a:t>内容：厚生労働省「</a:t>
            </a:r>
            <a:r>
              <a:rPr b="1" lang="en" sz="1100"/>
              <a:t>高齢者等が一人でも安心して暮らせるコミュニティづくり推進会議報告書」参照</a:t>
            </a:r>
          </a:p>
          <a:p>
            <a:pPr indent="0" lvl="0" marL="0" rtl="0" algn="l">
              <a:lnSpc>
                <a:spcPct val="115000"/>
              </a:lnSpc>
              <a:spcBef>
                <a:spcPts val="0"/>
              </a:spcBef>
              <a:buNone/>
            </a:pPr>
            <a:r>
              <a:rPr b="1" lang="en" sz="1100"/>
              <a:t>左図：東京都監査医務院「東京都２３区における孤立死統計」参照</a:t>
            </a:r>
          </a:p>
          <a:p>
            <a:pPr indent="0" lvl="0" marL="0" rtl="0" algn="l">
              <a:lnSpc>
                <a:spcPct val="115000"/>
              </a:lnSpc>
              <a:spcBef>
                <a:spcPts val="0"/>
              </a:spcBef>
              <a:buNone/>
            </a:pPr>
            <a:r>
              <a:rPr b="1" lang="en" sz="1100"/>
              <a:t>右図：内閣府「高齢者の住宅と生活環境に関する意識調査」参照</a:t>
            </a:r>
          </a:p>
        </p:txBody>
      </p:sp>
      <p:pic>
        <p:nvPicPr>
          <p:cNvPr id="264" name="Shape 264"/>
          <p:cNvPicPr preferRelativeResize="0"/>
          <p:nvPr/>
        </p:nvPicPr>
        <p:blipFill>
          <a:blip r:embed="rId3">
            <a:alphaModFix/>
          </a:blip>
          <a:stretch>
            <a:fillRect/>
          </a:stretch>
        </p:blipFill>
        <p:spPr>
          <a:xfrm>
            <a:off x="603049" y="2024349"/>
            <a:ext cx="3135448" cy="2365725"/>
          </a:xfrm>
          <a:prstGeom prst="rect">
            <a:avLst/>
          </a:prstGeom>
          <a:noFill/>
          <a:ln>
            <a:noFill/>
          </a:ln>
        </p:spPr>
      </p:pic>
      <p:pic>
        <p:nvPicPr>
          <p:cNvPr id="265" name="Shape 265"/>
          <p:cNvPicPr preferRelativeResize="0"/>
          <p:nvPr/>
        </p:nvPicPr>
        <p:blipFill>
          <a:blip r:embed="rId4">
            <a:alphaModFix/>
          </a:blip>
          <a:stretch>
            <a:fillRect/>
          </a:stretch>
        </p:blipFill>
        <p:spPr>
          <a:xfrm>
            <a:off x="3874325" y="2024352"/>
            <a:ext cx="3135451" cy="2365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４．他にもこんな案が出ました</a:t>
            </a:r>
          </a:p>
        </p:txBody>
      </p:sp>
      <p:pic>
        <p:nvPicPr>
          <p:cNvPr id="271" name="Shape 271"/>
          <p:cNvPicPr preferRelativeResize="0"/>
          <p:nvPr/>
        </p:nvPicPr>
        <p:blipFill>
          <a:blip r:embed="rId3">
            <a:alphaModFix/>
          </a:blip>
          <a:stretch>
            <a:fillRect/>
          </a:stretch>
        </p:blipFill>
        <p:spPr>
          <a:xfrm>
            <a:off x="603049" y="2024349"/>
            <a:ext cx="3135448" cy="2365725"/>
          </a:xfrm>
          <a:prstGeom prst="rect">
            <a:avLst/>
          </a:prstGeom>
          <a:noFill/>
          <a:ln>
            <a:noFill/>
          </a:ln>
        </p:spPr>
      </p:pic>
      <p:pic>
        <p:nvPicPr>
          <p:cNvPr id="272" name="Shape 272"/>
          <p:cNvPicPr preferRelativeResize="0"/>
          <p:nvPr/>
        </p:nvPicPr>
        <p:blipFill>
          <a:blip r:embed="rId4">
            <a:alphaModFix/>
          </a:blip>
          <a:stretch>
            <a:fillRect/>
          </a:stretch>
        </p:blipFill>
        <p:spPr>
          <a:xfrm>
            <a:off x="3874325" y="2024352"/>
            <a:ext cx="3135451" cy="2365725"/>
          </a:xfrm>
          <a:prstGeom prst="rect">
            <a:avLst/>
          </a:prstGeom>
          <a:noFill/>
          <a:ln>
            <a:noFill/>
          </a:ln>
        </p:spPr>
      </p:pic>
      <p:sp>
        <p:nvSpPr>
          <p:cNvPr id="273" name="Shape 273"/>
          <p:cNvSpPr/>
          <p:nvPr/>
        </p:nvSpPr>
        <p:spPr>
          <a:xfrm>
            <a:off x="515875" y="470350"/>
            <a:ext cx="7616700" cy="42786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74" name="Shape 274"/>
          <p:cNvPicPr preferRelativeResize="0"/>
          <p:nvPr/>
        </p:nvPicPr>
        <p:blipFill>
          <a:blip r:embed="rId5">
            <a:alphaModFix/>
          </a:blip>
          <a:stretch>
            <a:fillRect/>
          </a:stretch>
        </p:blipFill>
        <p:spPr>
          <a:xfrm>
            <a:off x="515875" y="470350"/>
            <a:ext cx="3535200" cy="2651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４．他にもこんな案が出ました</a:t>
            </a:r>
          </a:p>
        </p:txBody>
      </p:sp>
      <p:pic>
        <p:nvPicPr>
          <p:cNvPr id="280" name="Shape 280"/>
          <p:cNvPicPr preferRelativeResize="0"/>
          <p:nvPr/>
        </p:nvPicPr>
        <p:blipFill>
          <a:blip r:embed="rId3">
            <a:alphaModFix/>
          </a:blip>
          <a:stretch>
            <a:fillRect/>
          </a:stretch>
        </p:blipFill>
        <p:spPr>
          <a:xfrm>
            <a:off x="603049" y="2024349"/>
            <a:ext cx="3135448" cy="2365725"/>
          </a:xfrm>
          <a:prstGeom prst="rect">
            <a:avLst/>
          </a:prstGeom>
          <a:noFill/>
          <a:ln>
            <a:noFill/>
          </a:ln>
        </p:spPr>
      </p:pic>
      <p:pic>
        <p:nvPicPr>
          <p:cNvPr id="281" name="Shape 281"/>
          <p:cNvPicPr preferRelativeResize="0"/>
          <p:nvPr/>
        </p:nvPicPr>
        <p:blipFill>
          <a:blip r:embed="rId4">
            <a:alphaModFix/>
          </a:blip>
          <a:stretch>
            <a:fillRect/>
          </a:stretch>
        </p:blipFill>
        <p:spPr>
          <a:xfrm>
            <a:off x="3874325" y="2024352"/>
            <a:ext cx="3135451" cy="2365725"/>
          </a:xfrm>
          <a:prstGeom prst="rect">
            <a:avLst/>
          </a:prstGeom>
          <a:noFill/>
          <a:ln>
            <a:noFill/>
          </a:ln>
        </p:spPr>
      </p:pic>
      <p:sp>
        <p:nvSpPr>
          <p:cNvPr id="282" name="Shape 282"/>
          <p:cNvSpPr/>
          <p:nvPr/>
        </p:nvSpPr>
        <p:spPr>
          <a:xfrm>
            <a:off x="515875" y="470350"/>
            <a:ext cx="7616700" cy="42786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83" name="Shape 283"/>
          <p:cNvPicPr preferRelativeResize="0"/>
          <p:nvPr/>
        </p:nvPicPr>
        <p:blipFill>
          <a:blip r:embed="rId5">
            <a:alphaModFix/>
          </a:blip>
          <a:stretch>
            <a:fillRect/>
          </a:stretch>
        </p:blipFill>
        <p:spPr>
          <a:xfrm>
            <a:off x="515875" y="470350"/>
            <a:ext cx="3535200" cy="2651400"/>
          </a:xfrm>
          <a:prstGeom prst="rect">
            <a:avLst/>
          </a:prstGeom>
          <a:noFill/>
          <a:ln>
            <a:noFill/>
          </a:ln>
        </p:spPr>
      </p:pic>
      <p:pic>
        <p:nvPicPr>
          <p:cNvPr id="284" name="Shape 284"/>
          <p:cNvPicPr preferRelativeResize="0"/>
          <p:nvPr/>
        </p:nvPicPr>
        <p:blipFill>
          <a:blip r:embed="rId6">
            <a:alphaModFix/>
          </a:blip>
          <a:stretch>
            <a:fillRect/>
          </a:stretch>
        </p:blipFill>
        <p:spPr>
          <a:xfrm>
            <a:off x="5280049" y="620273"/>
            <a:ext cx="2690599" cy="20179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４．他にもこんな案が出ました</a:t>
            </a:r>
          </a:p>
        </p:txBody>
      </p:sp>
      <p:pic>
        <p:nvPicPr>
          <p:cNvPr id="290" name="Shape 290"/>
          <p:cNvPicPr preferRelativeResize="0"/>
          <p:nvPr/>
        </p:nvPicPr>
        <p:blipFill>
          <a:blip r:embed="rId3">
            <a:alphaModFix/>
          </a:blip>
          <a:stretch>
            <a:fillRect/>
          </a:stretch>
        </p:blipFill>
        <p:spPr>
          <a:xfrm>
            <a:off x="603049" y="2024349"/>
            <a:ext cx="3135448" cy="2365725"/>
          </a:xfrm>
          <a:prstGeom prst="rect">
            <a:avLst/>
          </a:prstGeom>
          <a:noFill/>
          <a:ln>
            <a:noFill/>
          </a:ln>
        </p:spPr>
      </p:pic>
      <p:pic>
        <p:nvPicPr>
          <p:cNvPr id="291" name="Shape 291"/>
          <p:cNvPicPr preferRelativeResize="0"/>
          <p:nvPr/>
        </p:nvPicPr>
        <p:blipFill>
          <a:blip r:embed="rId4">
            <a:alphaModFix/>
          </a:blip>
          <a:stretch>
            <a:fillRect/>
          </a:stretch>
        </p:blipFill>
        <p:spPr>
          <a:xfrm>
            <a:off x="3874325" y="2024352"/>
            <a:ext cx="3135451" cy="2365725"/>
          </a:xfrm>
          <a:prstGeom prst="rect">
            <a:avLst/>
          </a:prstGeom>
          <a:noFill/>
          <a:ln>
            <a:noFill/>
          </a:ln>
        </p:spPr>
      </p:pic>
      <p:sp>
        <p:nvSpPr>
          <p:cNvPr id="292" name="Shape 292"/>
          <p:cNvSpPr/>
          <p:nvPr/>
        </p:nvSpPr>
        <p:spPr>
          <a:xfrm>
            <a:off x="515875" y="470350"/>
            <a:ext cx="7616700" cy="42786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93" name="Shape 293"/>
          <p:cNvPicPr preferRelativeResize="0"/>
          <p:nvPr/>
        </p:nvPicPr>
        <p:blipFill>
          <a:blip r:embed="rId5">
            <a:alphaModFix/>
          </a:blip>
          <a:stretch>
            <a:fillRect/>
          </a:stretch>
        </p:blipFill>
        <p:spPr>
          <a:xfrm>
            <a:off x="515875" y="470350"/>
            <a:ext cx="3535200" cy="2651400"/>
          </a:xfrm>
          <a:prstGeom prst="rect">
            <a:avLst/>
          </a:prstGeom>
          <a:noFill/>
          <a:ln>
            <a:noFill/>
          </a:ln>
        </p:spPr>
      </p:pic>
      <p:pic>
        <p:nvPicPr>
          <p:cNvPr id="294" name="Shape 294"/>
          <p:cNvPicPr preferRelativeResize="0"/>
          <p:nvPr/>
        </p:nvPicPr>
        <p:blipFill>
          <a:blip r:embed="rId6">
            <a:alphaModFix/>
          </a:blip>
          <a:stretch>
            <a:fillRect/>
          </a:stretch>
        </p:blipFill>
        <p:spPr>
          <a:xfrm>
            <a:off x="5280049" y="620273"/>
            <a:ext cx="2690599" cy="2017924"/>
          </a:xfrm>
          <a:prstGeom prst="rect">
            <a:avLst/>
          </a:prstGeom>
          <a:noFill/>
          <a:ln>
            <a:noFill/>
          </a:ln>
        </p:spPr>
      </p:pic>
      <p:pic>
        <p:nvPicPr>
          <p:cNvPr id="295" name="Shape 295"/>
          <p:cNvPicPr preferRelativeResize="0"/>
          <p:nvPr/>
        </p:nvPicPr>
        <p:blipFill>
          <a:blip r:embed="rId7">
            <a:alphaModFix/>
          </a:blip>
          <a:stretch>
            <a:fillRect/>
          </a:stretch>
        </p:blipFill>
        <p:spPr>
          <a:xfrm>
            <a:off x="3985350" y="2638199"/>
            <a:ext cx="2690572" cy="20179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４．他にもこんな案が出ました</a:t>
            </a:r>
          </a:p>
        </p:txBody>
      </p:sp>
      <p:pic>
        <p:nvPicPr>
          <p:cNvPr id="301" name="Shape 301"/>
          <p:cNvPicPr preferRelativeResize="0"/>
          <p:nvPr/>
        </p:nvPicPr>
        <p:blipFill>
          <a:blip r:embed="rId3">
            <a:alphaModFix/>
          </a:blip>
          <a:stretch>
            <a:fillRect/>
          </a:stretch>
        </p:blipFill>
        <p:spPr>
          <a:xfrm>
            <a:off x="603049" y="2024349"/>
            <a:ext cx="3135448" cy="2365725"/>
          </a:xfrm>
          <a:prstGeom prst="rect">
            <a:avLst/>
          </a:prstGeom>
          <a:noFill/>
          <a:ln>
            <a:noFill/>
          </a:ln>
        </p:spPr>
      </p:pic>
      <p:pic>
        <p:nvPicPr>
          <p:cNvPr id="302" name="Shape 302"/>
          <p:cNvPicPr preferRelativeResize="0"/>
          <p:nvPr/>
        </p:nvPicPr>
        <p:blipFill>
          <a:blip r:embed="rId4">
            <a:alphaModFix/>
          </a:blip>
          <a:stretch>
            <a:fillRect/>
          </a:stretch>
        </p:blipFill>
        <p:spPr>
          <a:xfrm>
            <a:off x="3874325" y="2024352"/>
            <a:ext cx="3135451" cy="2365725"/>
          </a:xfrm>
          <a:prstGeom prst="rect">
            <a:avLst/>
          </a:prstGeom>
          <a:noFill/>
          <a:ln>
            <a:noFill/>
          </a:ln>
        </p:spPr>
      </p:pic>
      <p:sp>
        <p:nvSpPr>
          <p:cNvPr id="303" name="Shape 303"/>
          <p:cNvSpPr/>
          <p:nvPr/>
        </p:nvSpPr>
        <p:spPr>
          <a:xfrm>
            <a:off x="515875" y="470350"/>
            <a:ext cx="7616700" cy="42786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304" name="Shape 304"/>
          <p:cNvPicPr preferRelativeResize="0"/>
          <p:nvPr/>
        </p:nvPicPr>
        <p:blipFill>
          <a:blip r:embed="rId5">
            <a:alphaModFix/>
          </a:blip>
          <a:stretch>
            <a:fillRect/>
          </a:stretch>
        </p:blipFill>
        <p:spPr>
          <a:xfrm>
            <a:off x="515875" y="470350"/>
            <a:ext cx="3535200" cy="2651400"/>
          </a:xfrm>
          <a:prstGeom prst="rect">
            <a:avLst/>
          </a:prstGeom>
          <a:noFill/>
          <a:ln>
            <a:noFill/>
          </a:ln>
        </p:spPr>
      </p:pic>
      <p:pic>
        <p:nvPicPr>
          <p:cNvPr id="305" name="Shape 305"/>
          <p:cNvPicPr preferRelativeResize="0"/>
          <p:nvPr/>
        </p:nvPicPr>
        <p:blipFill>
          <a:blip r:embed="rId6">
            <a:alphaModFix/>
          </a:blip>
          <a:stretch>
            <a:fillRect/>
          </a:stretch>
        </p:blipFill>
        <p:spPr>
          <a:xfrm>
            <a:off x="5280049" y="620273"/>
            <a:ext cx="2690599" cy="2017924"/>
          </a:xfrm>
          <a:prstGeom prst="rect">
            <a:avLst/>
          </a:prstGeom>
          <a:noFill/>
          <a:ln>
            <a:noFill/>
          </a:ln>
        </p:spPr>
      </p:pic>
      <p:pic>
        <p:nvPicPr>
          <p:cNvPr id="306" name="Shape 306"/>
          <p:cNvPicPr preferRelativeResize="0"/>
          <p:nvPr/>
        </p:nvPicPr>
        <p:blipFill>
          <a:blip r:embed="rId7">
            <a:alphaModFix/>
          </a:blip>
          <a:stretch>
            <a:fillRect/>
          </a:stretch>
        </p:blipFill>
        <p:spPr>
          <a:xfrm>
            <a:off x="3985350" y="2638199"/>
            <a:ext cx="2690572" cy="2017924"/>
          </a:xfrm>
          <a:prstGeom prst="rect">
            <a:avLst/>
          </a:prstGeom>
          <a:noFill/>
          <a:ln>
            <a:noFill/>
          </a:ln>
        </p:spPr>
      </p:pic>
      <p:sp>
        <p:nvSpPr>
          <p:cNvPr id="307" name="Shape 307"/>
          <p:cNvSpPr/>
          <p:nvPr/>
        </p:nvSpPr>
        <p:spPr>
          <a:xfrm>
            <a:off x="1577950" y="1532425"/>
            <a:ext cx="5264700" cy="2651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2400"/>
              <a:t>周りからのアプローチ</a:t>
            </a:r>
          </a:p>
          <a:p>
            <a:pPr lvl="0">
              <a:spcBef>
                <a:spcPts val="0"/>
              </a:spcBef>
              <a:buNone/>
            </a:pPr>
            <a:r>
              <a:rPr lang="en" sz="2400"/>
              <a:t>コミュニティ構築 = </a:t>
            </a:r>
            <a:r>
              <a:rPr lang="en" sz="2400">
                <a:solidFill>
                  <a:srgbClr val="FF0000"/>
                </a:solidFill>
              </a:rPr>
              <a:t>限界</a:t>
            </a:r>
          </a:p>
          <a:p>
            <a:pPr lvl="0">
              <a:spcBef>
                <a:spcPts val="0"/>
              </a:spcBef>
              <a:buNone/>
            </a:pPr>
            <a:r>
              <a:rPr lang="en" sz="2400"/>
              <a:t>　　　　　　　　↓</a:t>
            </a:r>
          </a:p>
          <a:p>
            <a:pPr lvl="0">
              <a:spcBef>
                <a:spcPts val="0"/>
              </a:spcBef>
              <a:buNone/>
            </a:pPr>
            <a:r>
              <a:rPr lang="en" sz="2400"/>
              <a:t>本人がコミュニティへ参入できる</a:t>
            </a:r>
          </a:p>
          <a:p>
            <a:pPr lvl="0">
              <a:spcBef>
                <a:spcPts val="0"/>
              </a:spcBef>
              <a:buNone/>
            </a:pPr>
            <a:r>
              <a:rPr lang="en" sz="2400"/>
              <a:t>仕組みの構築が必要！</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3000"/>
              <a:t>アジェンダ</a:t>
            </a:r>
          </a:p>
        </p:txBody>
      </p:sp>
      <p:sp>
        <p:nvSpPr>
          <p:cNvPr id="68" name="Shape 68"/>
          <p:cNvSpPr txBox="1"/>
          <p:nvPr>
            <p:ph idx="1" type="subTitle"/>
          </p:nvPr>
        </p:nvSpPr>
        <p:spPr>
          <a:xfrm>
            <a:off x="311700" y="913125"/>
            <a:ext cx="8520600" cy="2713500"/>
          </a:xfrm>
          <a:prstGeom prst="rect">
            <a:avLst/>
          </a:prstGeom>
        </p:spPr>
        <p:txBody>
          <a:bodyPr anchorCtr="0" anchor="t" bIns="91425" lIns="91425" rIns="91425" tIns="91425">
            <a:noAutofit/>
          </a:bodyPr>
          <a:lstStyle/>
          <a:p>
            <a:pPr lvl="0" rtl="0" algn="l">
              <a:spcBef>
                <a:spcPts val="0"/>
              </a:spcBef>
              <a:buNone/>
            </a:pPr>
            <a:r>
              <a:rPr b="1" lang="en">
                <a:solidFill>
                  <a:srgbClr val="FF0000"/>
                </a:solidFill>
              </a:rPr>
              <a:t>１．サービス名</a:t>
            </a:r>
          </a:p>
          <a:p>
            <a:pPr lvl="0" rtl="0" algn="l">
              <a:spcBef>
                <a:spcPts val="0"/>
              </a:spcBef>
              <a:buNone/>
            </a:pPr>
            <a:r>
              <a:rPr lang="en"/>
              <a:t>２．サービスの狙い（BEFとAFT）</a:t>
            </a:r>
          </a:p>
          <a:p>
            <a:pPr lvl="0" rtl="0" algn="l">
              <a:spcBef>
                <a:spcPts val="0"/>
              </a:spcBef>
              <a:buNone/>
            </a:pPr>
            <a:r>
              <a:rPr lang="en"/>
              <a:t>３．サービス内容</a:t>
            </a:r>
          </a:p>
          <a:p>
            <a:pPr lvl="0" rtl="0" algn="l">
              <a:spcBef>
                <a:spcPts val="0"/>
              </a:spcBef>
              <a:buNone/>
            </a:pPr>
            <a:r>
              <a:rPr lang="en"/>
              <a:t>４．</a:t>
            </a:r>
            <a:r>
              <a:rPr lang="en"/>
              <a:t>他にもこんな案が出ました</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４．他にもこんな案が出ました</a:t>
            </a:r>
          </a:p>
        </p:txBody>
      </p:sp>
      <p:sp>
        <p:nvSpPr>
          <p:cNvPr id="313" name="Shape 313"/>
          <p:cNvSpPr txBox="1"/>
          <p:nvPr>
            <p:ph idx="1" type="subTitle"/>
          </p:nvPr>
        </p:nvSpPr>
        <p:spPr>
          <a:xfrm>
            <a:off x="311700" y="913125"/>
            <a:ext cx="8520600" cy="2713500"/>
          </a:xfrm>
          <a:prstGeom prst="rect">
            <a:avLst/>
          </a:prstGeom>
        </p:spPr>
        <p:txBody>
          <a:bodyPr anchorCtr="0" anchor="t" bIns="91425" lIns="91425" rIns="91425" tIns="91425">
            <a:noAutofit/>
          </a:bodyPr>
          <a:lstStyle/>
          <a:p>
            <a:pPr lvl="0" rtl="0" algn="l">
              <a:spcBef>
                <a:spcPts val="0"/>
              </a:spcBef>
              <a:buNone/>
            </a:pPr>
            <a:r>
              <a:rPr lang="en"/>
              <a:t>地域コミュニティーの構築</a:t>
            </a:r>
          </a:p>
        </p:txBody>
      </p:sp>
      <p:pic>
        <p:nvPicPr>
          <p:cNvPr id="314" name="Shape 314"/>
          <p:cNvPicPr preferRelativeResize="0"/>
          <p:nvPr/>
        </p:nvPicPr>
        <p:blipFill>
          <a:blip r:embed="rId3">
            <a:alphaModFix/>
          </a:blip>
          <a:stretch>
            <a:fillRect/>
          </a:stretch>
        </p:blipFill>
        <p:spPr>
          <a:xfrm>
            <a:off x="1025525" y="3626625"/>
            <a:ext cx="1632325" cy="1004500"/>
          </a:xfrm>
          <a:prstGeom prst="rect">
            <a:avLst/>
          </a:prstGeom>
          <a:noFill/>
          <a:ln>
            <a:noFill/>
          </a:ln>
        </p:spPr>
      </p:pic>
      <p:pic>
        <p:nvPicPr>
          <p:cNvPr id="315" name="Shape 315"/>
          <p:cNvPicPr preferRelativeResize="0"/>
          <p:nvPr/>
        </p:nvPicPr>
        <p:blipFill>
          <a:blip r:embed="rId3">
            <a:alphaModFix/>
          </a:blip>
          <a:stretch>
            <a:fillRect/>
          </a:stretch>
        </p:blipFill>
        <p:spPr>
          <a:xfrm>
            <a:off x="6017975" y="3626625"/>
            <a:ext cx="1632325" cy="1004500"/>
          </a:xfrm>
          <a:prstGeom prst="rect">
            <a:avLst/>
          </a:prstGeom>
          <a:noFill/>
          <a:ln>
            <a:noFill/>
          </a:ln>
        </p:spPr>
      </p:pic>
      <p:pic>
        <p:nvPicPr>
          <p:cNvPr id="316" name="Shape 316"/>
          <p:cNvPicPr preferRelativeResize="0"/>
          <p:nvPr/>
        </p:nvPicPr>
        <p:blipFill>
          <a:blip r:embed="rId4">
            <a:alphaModFix/>
          </a:blip>
          <a:stretch>
            <a:fillRect/>
          </a:stretch>
        </p:blipFill>
        <p:spPr>
          <a:xfrm>
            <a:off x="2512225" y="1527212"/>
            <a:ext cx="3865250" cy="2239025"/>
          </a:xfrm>
          <a:prstGeom prst="rect">
            <a:avLst/>
          </a:prstGeom>
          <a:noFill/>
          <a:ln>
            <a:noFill/>
          </a:ln>
        </p:spPr>
      </p:pic>
      <p:sp>
        <p:nvSpPr>
          <p:cNvPr id="317" name="Shape 317"/>
          <p:cNvSpPr/>
          <p:nvPr/>
        </p:nvSpPr>
        <p:spPr>
          <a:xfrm>
            <a:off x="2999125" y="2834175"/>
            <a:ext cx="764775" cy="7198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DB</a:t>
            </a:r>
          </a:p>
        </p:txBody>
      </p:sp>
      <p:sp>
        <p:nvSpPr>
          <p:cNvPr id="318" name="Shape 318"/>
          <p:cNvSpPr/>
          <p:nvPr/>
        </p:nvSpPr>
        <p:spPr>
          <a:xfrm>
            <a:off x="5125800" y="2834175"/>
            <a:ext cx="764775" cy="7198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DB</a:t>
            </a:r>
          </a:p>
        </p:txBody>
      </p:sp>
      <p:sp>
        <p:nvSpPr>
          <p:cNvPr id="319" name="Shape 319"/>
          <p:cNvSpPr/>
          <p:nvPr/>
        </p:nvSpPr>
        <p:spPr>
          <a:xfrm rot="-2822488">
            <a:off x="2228083" y="3628044"/>
            <a:ext cx="881331" cy="284863"/>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0" name="Shape 320"/>
          <p:cNvSpPr/>
          <p:nvPr/>
        </p:nvSpPr>
        <p:spPr>
          <a:xfrm rot="2417548">
            <a:off x="5615652" y="3805223"/>
            <a:ext cx="881412" cy="285019"/>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1" name="Shape 321"/>
          <p:cNvSpPr/>
          <p:nvPr/>
        </p:nvSpPr>
        <p:spPr>
          <a:xfrm>
            <a:off x="4016600" y="3059075"/>
            <a:ext cx="856500" cy="270000"/>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322" name="Shape 322"/>
          <p:cNvPicPr preferRelativeResize="0"/>
          <p:nvPr/>
        </p:nvPicPr>
        <p:blipFill>
          <a:blip r:embed="rId5">
            <a:alphaModFix/>
          </a:blip>
          <a:stretch>
            <a:fillRect/>
          </a:stretch>
        </p:blipFill>
        <p:spPr>
          <a:xfrm>
            <a:off x="6930875" y="2457949"/>
            <a:ext cx="1050074" cy="1732074"/>
          </a:xfrm>
          <a:prstGeom prst="rect">
            <a:avLst/>
          </a:prstGeom>
          <a:noFill/>
          <a:ln>
            <a:noFill/>
          </a:ln>
        </p:spPr>
      </p:pic>
      <p:pic>
        <p:nvPicPr>
          <p:cNvPr id="323" name="Shape 323"/>
          <p:cNvPicPr preferRelativeResize="0"/>
          <p:nvPr/>
        </p:nvPicPr>
        <p:blipFill>
          <a:blip r:embed="rId5">
            <a:alphaModFix/>
          </a:blip>
          <a:stretch>
            <a:fillRect/>
          </a:stretch>
        </p:blipFill>
        <p:spPr>
          <a:xfrm>
            <a:off x="587150" y="2609399"/>
            <a:ext cx="1050074" cy="1732074"/>
          </a:xfrm>
          <a:prstGeom prst="rect">
            <a:avLst/>
          </a:prstGeom>
          <a:noFill/>
          <a:ln>
            <a:noFill/>
          </a:ln>
        </p:spPr>
      </p:pic>
      <p:sp>
        <p:nvSpPr>
          <p:cNvPr id="324" name="Shape 324"/>
          <p:cNvSpPr txBox="1"/>
          <p:nvPr/>
        </p:nvSpPr>
        <p:spPr>
          <a:xfrm>
            <a:off x="5628100" y="1459325"/>
            <a:ext cx="2767500" cy="787500"/>
          </a:xfrm>
          <a:prstGeom prst="rect">
            <a:avLst/>
          </a:prstGeom>
          <a:noFill/>
          <a:ln>
            <a:noFill/>
          </a:ln>
        </p:spPr>
        <p:txBody>
          <a:bodyPr anchorCtr="0" anchor="t" bIns="91425" lIns="91425" rIns="91425" tIns="91425">
            <a:noAutofit/>
          </a:bodyPr>
          <a:lstStyle/>
          <a:p>
            <a:pPr lvl="0" rtl="0">
              <a:spcBef>
                <a:spcPts val="0"/>
              </a:spcBef>
              <a:buNone/>
            </a:pPr>
            <a:r>
              <a:rPr lang="en" sz="1800"/>
              <a:t>趣味趣向、地域から</a:t>
            </a:r>
          </a:p>
          <a:p>
            <a:pPr lvl="0" rtl="0">
              <a:spcBef>
                <a:spcPts val="0"/>
              </a:spcBef>
              <a:buNone/>
            </a:pPr>
            <a:r>
              <a:rPr lang="en" sz="1800"/>
              <a:t>仲間のマッチング</a:t>
            </a:r>
          </a:p>
        </p:txBody>
      </p:sp>
      <p:sp>
        <p:nvSpPr>
          <p:cNvPr id="325" name="Shape 325"/>
          <p:cNvSpPr txBox="1"/>
          <p:nvPr/>
        </p:nvSpPr>
        <p:spPr>
          <a:xfrm>
            <a:off x="2689412" y="4038575"/>
            <a:ext cx="3297000" cy="787500"/>
          </a:xfrm>
          <a:prstGeom prst="rect">
            <a:avLst/>
          </a:prstGeom>
          <a:noFill/>
          <a:ln>
            <a:noFill/>
          </a:ln>
        </p:spPr>
        <p:txBody>
          <a:bodyPr anchorCtr="0" anchor="t" bIns="91425" lIns="91425" rIns="91425" tIns="91425">
            <a:noAutofit/>
          </a:bodyPr>
          <a:lstStyle/>
          <a:p>
            <a:pPr lvl="0" rtl="0">
              <a:spcBef>
                <a:spcPts val="0"/>
              </a:spcBef>
              <a:buNone/>
            </a:pPr>
            <a:r>
              <a:rPr lang="en" sz="1800"/>
              <a:t>ユニボネットワーク間で</a:t>
            </a:r>
          </a:p>
          <a:p>
            <a:pPr lvl="0" rtl="0">
              <a:spcBef>
                <a:spcPts val="0"/>
              </a:spcBef>
              <a:buNone/>
            </a:pPr>
            <a:r>
              <a:rPr lang="en" sz="1800"/>
              <a:t>ゲートボール仲間の構築可能</a:t>
            </a:r>
          </a:p>
        </p:txBody>
      </p:sp>
      <p:sp>
        <p:nvSpPr>
          <p:cNvPr id="326" name="Shape 326"/>
          <p:cNvSpPr txBox="1"/>
          <p:nvPr/>
        </p:nvSpPr>
        <p:spPr>
          <a:xfrm>
            <a:off x="697950" y="1851037"/>
            <a:ext cx="4051200" cy="10821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CC0000"/>
                </a:solidFill>
              </a:rPr>
              <a:t>S N S</a:t>
            </a:r>
            <a:r>
              <a:rPr lang="en">
                <a:solidFill>
                  <a:srgbClr val="CC0000"/>
                </a:solidFill>
              </a:rPr>
              <a:t>(Social Network Service)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４．他にもこんな案が出ました</a:t>
            </a:r>
          </a:p>
        </p:txBody>
      </p:sp>
      <p:sp>
        <p:nvSpPr>
          <p:cNvPr id="332" name="Shape 332"/>
          <p:cNvSpPr txBox="1"/>
          <p:nvPr>
            <p:ph idx="1" type="subTitle"/>
          </p:nvPr>
        </p:nvSpPr>
        <p:spPr>
          <a:xfrm>
            <a:off x="311700" y="913125"/>
            <a:ext cx="8520600" cy="2713500"/>
          </a:xfrm>
          <a:prstGeom prst="rect">
            <a:avLst/>
          </a:prstGeom>
        </p:spPr>
        <p:txBody>
          <a:bodyPr anchorCtr="0" anchor="t" bIns="91425" lIns="91425" rIns="91425" tIns="91425">
            <a:noAutofit/>
          </a:bodyPr>
          <a:lstStyle/>
          <a:p>
            <a:pPr lvl="0" rtl="0" algn="l">
              <a:spcBef>
                <a:spcPts val="0"/>
              </a:spcBef>
              <a:buNone/>
            </a:pPr>
            <a:r>
              <a:rPr lang="en"/>
              <a:t>地域コミュニティーの構築</a:t>
            </a:r>
          </a:p>
        </p:txBody>
      </p:sp>
      <p:pic>
        <p:nvPicPr>
          <p:cNvPr id="333" name="Shape 333"/>
          <p:cNvPicPr preferRelativeResize="0"/>
          <p:nvPr/>
        </p:nvPicPr>
        <p:blipFill>
          <a:blip r:embed="rId3">
            <a:alphaModFix/>
          </a:blip>
          <a:stretch>
            <a:fillRect/>
          </a:stretch>
        </p:blipFill>
        <p:spPr>
          <a:xfrm>
            <a:off x="1025525" y="3626625"/>
            <a:ext cx="1632325" cy="1004500"/>
          </a:xfrm>
          <a:prstGeom prst="rect">
            <a:avLst/>
          </a:prstGeom>
          <a:noFill/>
          <a:ln>
            <a:noFill/>
          </a:ln>
        </p:spPr>
      </p:pic>
      <p:pic>
        <p:nvPicPr>
          <p:cNvPr id="334" name="Shape 334"/>
          <p:cNvPicPr preferRelativeResize="0"/>
          <p:nvPr/>
        </p:nvPicPr>
        <p:blipFill>
          <a:blip r:embed="rId3">
            <a:alphaModFix/>
          </a:blip>
          <a:stretch>
            <a:fillRect/>
          </a:stretch>
        </p:blipFill>
        <p:spPr>
          <a:xfrm>
            <a:off x="6017975" y="3626625"/>
            <a:ext cx="1632325" cy="1004500"/>
          </a:xfrm>
          <a:prstGeom prst="rect">
            <a:avLst/>
          </a:prstGeom>
          <a:noFill/>
          <a:ln>
            <a:noFill/>
          </a:ln>
        </p:spPr>
      </p:pic>
      <p:pic>
        <p:nvPicPr>
          <p:cNvPr id="335" name="Shape 335"/>
          <p:cNvPicPr preferRelativeResize="0"/>
          <p:nvPr/>
        </p:nvPicPr>
        <p:blipFill>
          <a:blip r:embed="rId4">
            <a:alphaModFix/>
          </a:blip>
          <a:stretch>
            <a:fillRect/>
          </a:stretch>
        </p:blipFill>
        <p:spPr>
          <a:xfrm>
            <a:off x="2512225" y="1527212"/>
            <a:ext cx="3865250" cy="2239025"/>
          </a:xfrm>
          <a:prstGeom prst="rect">
            <a:avLst/>
          </a:prstGeom>
          <a:noFill/>
          <a:ln>
            <a:noFill/>
          </a:ln>
        </p:spPr>
      </p:pic>
      <p:sp>
        <p:nvSpPr>
          <p:cNvPr id="336" name="Shape 336"/>
          <p:cNvSpPr/>
          <p:nvPr/>
        </p:nvSpPr>
        <p:spPr>
          <a:xfrm>
            <a:off x="2999125" y="2834175"/>
            <a:ext cx="764775" cy="7198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DB</a:t>
            </a:r>
          </a:p>
        </p:txBody>
      </p:sp>
      <p:sp>
        <p:nvSpPr>
          <p:cNvPr id="337" name="Shape 337"/>
          <p:cNvSpPr/>
          <p:nvPr/>
        </p:nvSpPr>
        <p:spPr>
          <a:xfrm>
            <a:off x="5125800" y="2834175"/>
            <a:ext cx="764775" cy="7198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DB</a:t>
            </a:r>
          </a:p>
        </p:txBody>
      </p:sp>
      <p:sp>
        <p:nvSpPr>
          <p:cNvPr id="338" name="Shape 338"/>
          <p:cNvSpPr/>
          <p:nvPr/>
        </p:nvSpPr>
        <p:spPr>
          <a:xfrm rot="-2822488">
            <a:off x="2228083" y="3628044"/>
            <a:ext cx="881331" cy="284863"/>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9" name="Shape 339"/>
          <p:cNvSpPr/>
          <p:nvPr/>
        </p:nvSpPr>
        <p:spPr>
          <a:xfrm rot="2417548">
            <a:off x="5615652" y="3805223"/>
            <a:ext cx="881412" cy="285019"/>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0" name="Shape 340"/>
          <p:cNvSpPr/>
          <p:nvPr/>
        </p:nvSpPr>
        <p:spPr>
          <a:xfrm>
            <a:off x="4016600" y="3059075"/>
            <a:ext cx="856500" cy="270000"/>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341" name="Shape 341"/>
          <p:cNvPicPr preferRelativeResize="0"/>
          <p:nvPr/>
        </p:nvPicPr>
        <p:blipFill>
          <a:blip r:embed="rId5">
            <a:alphaModFix/>
          </a:blip>
          <a:stretch>
            <a:fillRect/>
          </a:stretch>
        </p:blipFill>
        <p:spPr>
          <a:xfrm>
            <a:off x="6930875" y="2457949"/>
            <a:ext cx="1050074" cy="1732074"/>
          </a:xfrm>
          <a:prstGeom prst="rect">
            <a:avLst/>
          </a:prstGeom>
          <a:noFill/>
          <a:ln>
            <a:noFill/>
          </a:ln>
        </p:spPr>
      </p:pic>
      <p:pic>
        <p:nvPicPr>
          <p:cNvPr id="342" name="Shape 342"/>
          <p:cNvPicPr preferRelativeResize="0"/>
          <p:nvPr/>
        </p:nvPicPr>
        <p:blipFill>
          <a:blip r:embed="rId5">
            <a:alphaModFix/>
          </a:blip>
          <a:stretch>
            <a:fillRect/>
          </a:stretch>
        </p:blipFill>
        <p:spPr>
          <a:xfrm>
            <a:off x="587150" y="2609399"/>
            <a:ext cx="1050074" cy="1732074"/>
          </a:xfrm>
          <a:prstGeom prst="rect">
            <a:avLst/>
          </a:prstGeom>
          <a:noFill/>
          <a:ln>
            <a:noFill/>
          </a:ln>
        </p:spPr>
      </p:pic>
      <p:sp>
        <p:nvSpPr>
          <p:cNvPr id="343" name="Shape 343"/>
          <p:cNvSpPr txBox="1"/>
          <p:nvPr/>
        </p:nvSpPr>
        <p:spPr>
          <a:xfrm>
            <a:off x="5628100" y="1459325"/>
            <a:ext cx="2767500" cy="787500"/>
          </a:xfrm>
          <a:prstGeom prst="rect">
            <a:avLst/>
          </a:prstGeom>
          <a:noFill/>
          <a:ln>
            <a:noFill/>
          </a:ln>
        </p:spPr>
        <p:txBody>
          <a:bodyPr anchorCtr="0" anchor="t" bIns="91425" lIns="91425" rIns="91425" tIns="91425">
            <a:noAutofit/>
          </a:bodyPr>
          <a:lstStyle/>
          <a:p>
            <a:pPr lvl="0" rtl="0">
              <a:spcBef>
                <a:spcPts val="0"/>
              </a:spcBef>
              <a:buNone/>
            </a:pPr>
            <a:r>
              <a:rPr lang="en" sz="1800"/>
              <a:t>趣味趣向、地域から</a:t>
            </a:r>
          </a:p>
          <a:p>
            <a:pPr lvl="0" rtl="0">
              <a:spcBef>
                <a:spcPts val="0"/>
              </a:spcBef>
              <a:buNone/>
            </a:pPr>
            <a:r>
              <a:rPr lang="en" sz="1800"/>
              <a:t>仲間のマッチング</a:t>
            </a:r>
          </a:p>
        </p:txBody>
      </p:sp>
      <p:sp>
        <p:nvSpPr>
          <p:cNvPr id="344" name="Shape 344"/>
          <p:cNvSpPr txBox="1"/>
          <p:nvPr/>
        </p:nvSpPr>
        <p:spPr>
          <a:xfrm>
            <a:off x="2689412" y="4038575"/>
            <a:ext cx="3297000" cy="787500"/>
          </a:xfrm>
          <a:prstGeom prst="rect">
            <a:avLst/>
          </a:prstGeom>
          <a:noFill/>
          <a:ln>
            <a:noFill/>
          </a:ln>
        </p:spPr>
        <p:txBody>
          <a:bodyPr anchorCtr="0" anchor="t" bIns="91425" lIns="91425" rIns="91425" tIns="91425">
            <a:noAutofit/>
          </a:bodyPr>
          <a:lstStyle/>
          <a:p>
            <a:pPr lvl="0" rtl="0">
              <a:spcBef>
                <a:spcPts val="0"/>
              </a:spcBef>
              <a:buNone/>
            </a:pPr>
            <a:r>
              <a:rPr lang="en" sz="1800"/>
              <a:t>ユニボネットワーク間で</a:t>
            </a:r>
          </a:p>
          <a:p>
            <a:pPr lvl="0" rtl="0">
              <a:spcBef>
                <a:spcPts val="0"/>
              </a:spcBef>
              <a:buNone/>
            </a:pPr>
            <a:r>
              <a:rPr lang="en" sz="1800"/>
              <a:t>ゲートボール仲間の構築可能</a:t>
            </a:r>
          </a:p>
        </p:txBody>
      </p:sp>
      <p:sp>
        <p:nvSpPr>
          <p:cNvPr id="345" name="Shape 345"/>
          <p:cNvSpPr txBox="1"/>
          <p:nvPr/>
        </p:nvSpPr>
        <p:spPr>
          <a:xfrm>
            <a:off x="697950" y="1851037"/>
            <a:ext cx="4051200" cy="10821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CC0000"/>
                </a:solidFill>
              </a:rPr>
              <a:t>S N S</a:t>
            </a:r>
            <a:r>
              <a:rPr lang="en">
                <a:solidFill>
                  <a:srgbClr val="CC0000"/>
                </a:solidFill>
              </a:rPr>
              <a:t>(Social Network Service)</a:t>
            </a:r>
          </a:p>
        </p:txBody>
      </p:sp>
      <p:sp>
        <p:nvSpPr>
          <p:cNvPr id="346" name="Shape 346"/>
          <p:cNvSpPr/>
          <p:nvPr/>
        </p:nvSpPr>
        <p:spPr>
          <a:xfrm>
            <a:off x="697950" y="1900062"/>
            <a:ext cx="333900" cy="379200"/>
          </a:xfrm>
          <a:prstGeom prst="mathMultiply">
            <a:avLst>
              <a:gd fmla="val 24415"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４．他にもこんな案が出ました</a:t>
            </a:r>
          </a:p>
        </p:txBody>
      </p:sp>
      <p:sp>
        <p:nvSpPr>
          <p:cNvPr id="352" name="Shape 352"/>
          <p:cNvSpPr txBox="1"/>
          <p:nvPr>
            <p:ph idx="1" type="subTitle"/>
          </p:nvPr>
        </p:nvSpPr>
        <p:spPr>
          <a:xfrm>
            <a:off x="311700" y="913125"/>
            <a:ext cx="8520600" cy="2713500"/>
          </a:xfrm>
          <a:prstGeom prst="rect">
            <a:avLst/>
          </a:prstGeom>
        </p:spPr>
        <p:txBody>
          <a:bodyPr anchorCtr="0" anchor="t" bIns="91425" lIns="91425" rIns="91425" tIns="91425">
            <a:noAutofit/>
          </a:bodyPr>
          <a:lstStyle/>
          <a:p>
            <a:pPr lvl="0" rtl="0" algn="l">
              <a:spcBef>
                <a:spcPts val="0"/>
              </a:spcBef>
              <a:buNone/>
            </a:pPr>
            <a:r>
              <a:rPr lang="en"/>
              <a:t>地域コミュニティーの構築</a:t>
            </a:r>
          </a:p>
        </p:txBody>
      </p:sp>
      <p:pic>
        <p:nvPicPr>
          <p:cNvPr id="353" name="Shape 353"/>
          <p:cNvPicPr preferRelativeResize="0"/>
          <p:nvPr/>
        </p:nvPicPr>
        <p:blipFill>
          <a:blip r:embed="rId3">
            <a:alphaModFix/>
          </a:blip>
          <a:stretch>
            <a:fillRect/>
          </a:stretch>
        </p:blipFill>
        <p:spPr>
          <a:xfrm>
            <a:off x="1025525" y="3626625"/>
            <a:ext cx="1632325" cy="1004500"/>
          </a:xfrm>
          <a:prstGeom prst="rect">
            <a:avLst/>
          </a:prstGeom>
          <a:noFill/>
          <a:ln>
            <a:noFill/>
          </a:ln>
        </p:spPr>
      </p:pic>
      <p:pic>
        <p:nvPicPr>
          <p:cNvPr id="354" name="Shape 354"/>
          <p:cNvPicPr preferRelativeResize="0"/>
          <p:nvPr/>
        </p:nvPicPr>
        <p:blipFill>
          <a:blip r:embed="rId3">
            <a:alphaModFix/>
          </a:blip>
          <a:stretch>
            <a:fillRect/>
          </a:stretch>
        </p:blipFill>
        <p:spPr>
          <a:xfrm>
            <a:off x="6017975" y="3626625"/>
            <a:ext cx="1632325" cy="1004500"/>
          </a:xfrm>
          <a:prstGeom prst="rect">
            <a:avLst/>
          </a:prstGeom>
          <a:noFill/>
          <a:ln>
            <a:noFill/>
          </a:ln>
        </p:spPr>
      </p:pic>
      <p:pic>
        <p:nvPicPr>
          <p:cNvPr id="355" name="Shape 355"/>
          <p:cNvPicPr preferRelativeResize="0"/>
          <p:nvPr/>
        </p:nvPicPr>
        <p:blipFill>
          <a:blip r:embed="rId4">
            <a:alphaModFix/>
          </a:blip>
          <a:stretch>
            <a:fillRect/>
          </a:stretch>
        </p:blipFill>
        <p:spPr>
          <a:xfrm>
            <a:off x="2512225" y="1527212"/>
            <a:ext cx="3865250" cy="2239025"/>
          </a:xfrm>
          <a:prstGeom prst="rect">
            <a:avLst/>
          </a:prstGeom>
          <a:noFill/>
          <a:ln>
            <a:noFill/>
          </a:ln>
        </p:spPr>
      </p:pic>
      <p:sp>
        <p:nvSpPr>
          <p:cNvPr id="356" name="Shape 356"/>
          <p:cNvSpPr/>
          <p:nvPr/>
        </p:nvSpPr>
        <p:spPr>
          <a:xfrm>
            <a:off x="2999125" y="2834175"/>
            <a:ext cx="764775" cy="7198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DB</a:t>
            </a:r>
          </a:p>
        </p:txBody>
      </p:sp>
      <p:sp>
        <p:nvSpPr>
          <p:cNvPr id="357" name="Shape 357"/>
          <p:cNvSpPr/>
          <p:nvPr/>
        </p:nvSpPr>
        <p:spPr>
          <a:xfrm>
            <a:off x="5125800" y="2834175"/>
            <a:ext cx="764775" cy="7198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DB</a:t>
            </a:r>
          </a:p>
        </p:txBody>
      </p:sp>
      <p:sp>
        <p:nvSpPr>
          <p:cNvPr id="358" name="Shape 358"/>
          <p:cNvSpPr/>
          <p:nvPr/>
        </p:nvSpPr>
        <p:spPr>
          <a:xfrm rot="-2822488">
            <a:off x="2228083" y="3628044"/>
            <a:ext cx="881331" cy="284863"/>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9" name="Shape 359"/>
          <p:cNvSpPr/>
          <p:nvPr/>
        </p:nvSpPr>
        <p:spPr>
          <a:xfrm rot="2417548">
            <a:off x="5615652" y="3805223"/>
            <a:ext cx="881412" cy="285019"/>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0" name="Shape 360"/>
          <p:cNvSpPr/>
          <p:nvPr/>
        </p:nvSpPr>
        <p:spPr>
          <a:xfrm>
            <a:off x="4016600" y="3059075"/>
            <a:ext cx="856500" cy="270000"/>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361" name="Shape 361"/>
          <p:cNvPicPr preferRelativeResize="0"/>
          <p:nvPr/>
        </p:nvPicPr>
        <p:blipFill>
          <a:blip r:embed="rId5">
            <a:alphaModFix/>
          </a:blip>
          <a:stretch>
            <a:fillRect/>
          </a:stretch>
        </p:blipFill>
        <p:spPr>
          <a:xfrm>
            <a:off x="6930875" y="2457949"/>
            <a:ext cx="1050074" cy="1732074"/>
          </a:xfrm>
          <a:prstGeom prst="rect">
            <a:avLst/>
          </a:prstGeom>
          <a:noFill/>
          <a:ln>
            <a:noFill/>
          </a:ln>
        </p:spPr>
      </p:pic>
      <p:pic>
        <p:nvPicPr>
          <p:cNvPr id="362" name="Shape 362"/>
          <p:cNvPicPr preferRelativeResize="0"/>
          <p:nvPr/>
        </p:nvPicPr>
        <p:blipFill>
          <a:blip r:embed="rId5">
            <a:alphaModFix/>
          </a:blip>
          <a:stretch>
            <a:fillRect/>
          </a:stretch>
        </p:blipFill>
        <p:spPr>
          <a:xfrm>
            <a:off x="587150" y="2609399"/>
            <a:ext cx="1050074" cy="1732074"/>
          </a:xfrm>
          <a:prstGeom prst="rect">
            <a:avLst/>
          </a:prstGeom>
          <a:noFill/>
          <a:ln>
            <a:noFill/>
          </a:ln>
        </p:spPr>
      </p:pic>
      <p:sp>
        <p:nvSpPr>
          <p:cNvPr id="363" name="Shape 363"/>
          <p:cNvSpPr txBox="1"/>
          <p:nvPr/>
        </p:nvSpPr>
        <p:spPr>
          <a:xfrm>
            <a:off x="5628100" y="1459325"/>
            <a:ext cx="2767500" cy="787500"/>
          </a:xfrm>
          <a:prstGeom prst="rect">
            <a:avLst/>
          </a:prstGeom>
          <a:noFill/>
          <a:ln>
            <a:noFill/>
          </a:ln>
        </p:spPr>
        <p:txBody>
          <a:bodyPr anchorCtr="0" anchor="t" bIns="91425" lIns="91425" rIns="91425" tIns="91425">
            <a:noAutofit/>
          </a:bodyPr>
          <a:lstStyle/>
          <a:p>
            <a:pPr lvl="0" rtl="0">
              <a:spcBef>
                <a:spcPts val="0"/>
              </a:spcBef>
              <a:buNone/>
            </a:pPr>
            <a:r>
              <a:rPr lang="en" sz="1800"/>
              <a:t>趣味趣向、地域から</a:t>
            </a:r>
          </a:p>
          <a:p>
            <a:pPr lvl="0" rtl="0">
              <a:spcBef>
                <a:spcPts val="0"/>
              </a:spcBef>
              <a:buNone/>
            </a:pPr>
            <a:r>
              <a:rPr lang="en" sz="1800"/>
              <a:t>仲間のマッチング</a:t>
            </a:r>
          </a:p>
        </p:txBody>
      </p:sp>
      <p:sp>
        <p:nvSpPr>
          <p:cNvPr id="364" name="Shape 364"/>
          <p:cNvSpPr txBox="1"/>
          <p:nvPr/>
        </p:nvSpPr>
        <p:spPr>
          <a:xfrm>
            <a:off x="2689412" y="4038575"/>
            <a:ext cx="3297000" cy="787500"/>
          </a:xfrm>
          <a:prstGeom prst="rect">
            <a:avLst/>
          </a:prstGeom>
          <a:noFill/>
          <a:ln>
            <a:noFill/>
          </a:ln>
        </p:spPr>
        <p:txBody>
          <a:bodyPr anchorCtr="0" anchor="t" bIns="91425" lIns="91425" rIns="91425" tIns="91425">
            <a:noAutofit/>
          </a:bodyPr>
          <a:lstStyle/>
          <a:p>
            <a:pPr lvl="0" rtl="0">
              <a:spcBef>
                <a:spcPts val="0"/>
              </a:spcBef>
              <a:buNone/>
            </a:pPr>
            <a:r>
              <a:rPr lang="en" sz="1800"/>
              <a:t>ユニボネットワーク間で</a:t>
            </a:r>
          </a:p>
          <a:p>
            <a:pPr lvl="0" rtl="0">
              <a:spcBef>
                <a:spcPts val="0"/>
              </a:spcBef>
              <a:buNone/>
            </a:pPr>
            <a:r>
              <a:rPr lang="en" sz="1800"/>
              <a:t>ゲートボール仲間の構築可能</a:t>
            </a:r>
          </a:p>
        </p:txBody>
      </p:sp>
      <p:sp>
        <p:nvSpPr>
          <p:cNvPr id="365" name="Shape 365"/>
          <p:cNvSpPr txBox="1"/>
          <p:nvPr/>
        </p:nvSpPr>
        <p:spPr>
          <a:xfrm>
            <a:off x="697950" y="1851050"/>
            <a:ext cx="4051200" cy="1082100"/>
          </a:xfrm>
          <a:prstGeom prst="rect">
            <a:avLst/>
          </a:prstGeom>
          <a:noFill/>
          <a:ln>
            <a:noFill/>
          </a:ln>
        </p:spPr>
        <p:txBody>
          <a:bodyPr anchorCtr="0" anchor="t" bIns="91425" lIns="91425" rIns="91425" tIns="91425">
            <a:noAutofit/>
          </a:bodyPr>
          <a:lstStyle/>
          <a:p>
            <a:pPr lvl="0">
              <a:spcBef>
                <a:spcPts val="0"/>
              </a:spcBef>
              <a:buNone/>
            </a:pPr>
            <a:r>
              <a:rPr b="1" lang="en" sz="2400">
                <a:solidFill>
                  <a:srgbClr val="CC0000"/>
                </a:solidFill>
              </a:rPr>
              <a:t>U N S</a:t>
            </a:r>
            <a:r>
              <a:rPr lang="en">
                <a:solidFill>
                  <a:srgbClr val="CC0000"/>
                </a:solidFill>
              </a:rPr>
              <a:t>(Unibo Network Service)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idx="1" type="subTitle"/>
          </p:nvPr>
        </p:nvSpPr>
        <p:spPr>
          <a:xfrm>
            <a:off x="184550" y="772787"/>
            <a:ext cx="8520600" cy="2713500"/>
          </a:xfrm>
          <a:prstGeom prst="rect">
            <a:avLst/>
          </a:prstGeom>
        </p:spPr>
        <p:txBody>
          <a:bodyPr anchorCtr="0" anchor="t" bIns="91425" lIns="91425" rIns="91425" tIns="91425">
            <a:noAutofit/>
          </a:bodyPr>
          <a:lstStyle/>
          <a:p>
            <a:pPr lvl="0" rtl="0" algn="l">
              <a:spcBef>
                <a:spcPts val="0"/>
              </a:spcBef>
              <a:buNone/>
            </a:pPr>
            <a:r>
              <a:rPr lang="en"/>
              <a:t>目的は様々・・</a:t>
            </a:r>
          </a:p>
        </p:txBody>
      </p:sp>
      <p:pic>
        <p:nvPicPr>
          <p:cNvPr id="371" name="Shape 371"/>
          <p:cNvPicPr preferRelativeResize="0"/>
          <p:nvPr/>
        </p:nvPicPr>
        <p:blipFill>
          <a:blip r:embed="rId3">
            <a:alphaModFix/>
          </a:blip>
          <a:stretch>
            <a:fillRect/>
          </a:stretch>
        </p:blipFill>
        <p:spPr>
          <a:xfrm>
            <a:off x="1025525" y="3626625"/>
            <a:ext cx="1632325" cy="1004500"/>
          </a:xfrm>
          <a:prstGeom prst="rect">
            <a:avLst/>
          </a:prstGeom>
          <a:noFill/>
          <a:ln>
            <a:noFill/>
          </a:ln>
        </p:spPr>
      </p:pic>
      <p:pic>
        <p:nvPicPr>
          <p:cNvPr id="372" name="Shape 372"/>
          <p:cNvPicPr preferRelativeResize="0"/>
          <p:nvPr/>
        </p:nvPicPr>
        <p:blipFill rotWithShape="1">
          <a:blip r:embed="rId4">
            <a:alphaModFix/>
          </a:blip>
          <a:srcRect b="0" l="29045" r="30780" t="0"/>
          <a:stretch/>
        </p:blipFill>
        <p:spPr>
          <a:xfrm>
            <a:off x="561399" y="2951275"/>
            <a:ext cx="849675" cy="1634349"/>
          </a:xfrm>
          <a:prstGeom prst="rect">
            <a:avLst/>
          </a:prstGeom>
          <a:noFill/>
          <a:ln>
            <a:noFill/>
          </a:ln>
        </p:spPr>
      </p:pic>
      <p:pic>
        <p:nvPicPr>
          <p:cNvPr id="373" name="Shape 373"/>
          <p:cNvPicPr preferRelativeResize="0"/>
          <p:nvPr/>
        </p:nvPicPr>
        <p:blipFill>
          <a:blip r:embed="rId3">
            <a:alphaModFix/>
          </a:blip>
          <a:stretch>
            <a:fillRect/>
          </a:stretch>
        </p:blipFill>
        <p:spPr>
          <a:xfrm>
            <a:off x="6017975" y="3626625"/>
            <a:ext cx="1632325" cy="1004500"/>
          </a:xfrm>
          <a:prstGeom prst="rect">
            <a:avLst/>
          </a:prstGeom>
          <a:noFill/>
          <a:ln>
            <a:noFill/>
          </a:ln>
        </p:spPr>
      </p:pic>
      <p:pic>
        <p:nvPicPr>
          <p:cNvPr id="374" name="Shape 374"/>
          <p:cNvPicPr preferRelativeResize="0"/>
          <p:nvPr/>
        </p:nvPicPr>
        <p:blipFill rotWithShape="1">
          <a:blip r:embed="rId5">
            <a:alphaModFix/>
          </a:blip>
          <a:srcRect b="6136" l="24845" r="57313" t="20897"/>
          <a:stretch/>
        </p:blipFill>
        <p:spPr>
          <a:xfrm>
            <a:off x="7252475" y="2309725"/>
            <a:ext cx="849675" cy="2321400"/>
          </a:xfrm>
          <a:prstGeom prst="rect">
            <a:avLst/>
          </a:prstGeom>
          <a:noFill/>
          <a:ln>
            <a:noFill/>
          </a:ln>
        </p:spPr>
      </p:pic>
      <p:pic>
        <p:nvPicPr>
          <p:cNvPr id="375" name="Shape 375"/>
          <p:cNvPicPr preferRelativeResize="0"/>
          <p:nvPr/>
        </p:nvPicPr>
        <p:blipFill>
          <a:blip r:embed="rId6">
            <a:alphaModFix/>
          </a:blip>
          <a:stretch>
            <a:fillRect/>
          </a:stretch>
        </p:blipFill>
        <p:spPr>
          <a:xfrm>
            <a:off x="2512225" y="1527212"/>
            <a:ext cx="3865250" cy="2239025"/>
          </a:xfrm>
          <a:prstGeom prst="rect">
            <a:avLst/>
          </a:prstGeom>
          <a:noFill/>
          <a:ln>
            <a:noFill/>
          </a:ln>
        </p:spPr>
      </p:pic>
      <p:sp>
        <p:nvSpPr>
          <p:cNvPr id="376" name="Shape 376"/>
          <p:cNvSpPr/>
          <p:nvPr/>
        </p:nvSpPr>
        <p:spPr>
          <a:xfrm>
            <a:off x="2999125" y="2834175"/>
            <a:ext cx="764775" cy="7198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DB</a:t>
            </a:r>
          </a:p>
        </p:txBody>
      </p:sp>
      <p:sp>
        <p:nvSpPr>
          <p:cNvPr id="377" name="Shape 377"/>
          <p:cNvSpPr/>
          <p:nvPr/>
        </p:nvSpPr>
        <p:spPr>
          <a:xfrm>
            <a:off x="5125800" y="2834175"/>
            <a:ext cx="764775" cy="7198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DB</a:t>
            </a:r>
          </a:p>
        </p:txBody>
      </p:sp>
      <p:sp>
        <p:nvSpPr>
          <p:cNvPr id="378" name="Shape 378"/>
          <p:cNvSpPr/>
          <p:nvPr/>
        </p:nvSpPr>
        <p:spPr>
          <a:xfrm rot="-2822488">
            <a:off x="2228083" y="3628044"/>
            <a:ext cx="881331" cy="284863"/>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rot="2417548">
            <a:off x="5615652" y="3805223"/>
            <a:ext cx="881412" cy="285019"/>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4016600" y="3059075"/>
            <a:ext cx="856500" cy="270000"/>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1" name="Shape 381"/>
          <p:cNvSpPr txBox="1"/>
          <p:nvPr/>
        </p:nvSpPr>
        <p:spPr>
          <a:xfrm>
            <a:off x="2657850" y="4544100"/>
            <a:ext cx="4218300" cy="441600"/>
          </a:xfrm>
          <a:prstGeom prst="rect">
            <a:avLst/>
          </a:prstGeom>
          <a:noFill/>
          <a:ln>
            <a:noFill/>
          </a:ln>
        </p:spPr>
        <p:txBody>
          <a:bodyPr anchorCtr="0" anchor="t" bIns="91425" lIns="91425" rIns="91425" tIns="91425">
            <a:noAutofit/>
          </a:bodyPr>
          <a:lstStyle/>
          <a:p>
            <a:pPr lvl="0" rtl="0">
              <a:spcBef>
                <a:spcPts val="0"/>
              </a:spcBef>
              <a:buNone/>
            </a:pPr>
            <a:r>
              <a:rPr lang="en" sz="1800"/>
              <a:t>カラオケ友達になれるかも・・・・</a:t>
            </a:r>
          </a:p>
        </p:txBody>
      </p:sp>
      <p:sp>
        <p:nvSpPr>
          <p:cNvPr id="382" name="Shape 382"/>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４</a:t>
            </a:r>
            <a:r>
              <a:rPr lang="en" sz="2800">
                <a:solidFill>
                  <a:schemeClr val="dk2"/>
                </a:solidFill>
              </a:rPr>
              <a:t>．他にもこんな案が出ました</a:t>
            </a:r>
          </a:p>
        </p:txBody>
      </p:sp>
      <p:sp>
        <p:nvSpPr>
          <p:cNvPr id="383" name="Shape 383"/>
          <p:cNvSpPr/>
          <p:nvPr/>
        </p:nvSpPr>
        <p:spPr>
          <a:xfrm>
            <a:off x="2264200" y="1266975"/>
            <a:ext cx="1632300" cy="719700"/>
          </a:xfrm>
          <a:prstGeom prst="ellipse">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2400"/>
              <a:t>英会話</a:t>
            </a:r>
          </a:p>
        </p:txBody>
      </p:sp>
      <p:sp>
        <p:nvSpPr>
          <p:cNvPr id="384" name="Shape 384"/>
          <p:cNvSpPr/>
          <p:nvPr/>
        </p:nvSpPr>
        <p:spPr>
          <a:xfrm>
            <a:off x="4016600" y="1522237"/>
            <a:ext cx="3375600" cy="719700"/>
          </a:xfrm>
          <a:prstGeom prst="ellipse">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社会人サークル</a:t>
            </a:r>
          </a:p>
        </p:txBody>
      </p:sp>
      <p:sp>
        <p:nvSpPr>
          <p:cNvPr id="385" name="Shape 385"/>
          <p:cNvSpPr/>
          <p:nvPr/>
        </p:nvSpPr>
        <p:spPr>
          <a:xfrm>
            <a:off x="1025525" y="1910025"/>
            <a:ext cx="1247400" cy="719700"/>
          </a:xfrm>
          <a:prstGeom prst="ellipse">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婚活</a:t>
            </a:r>
          </a:p>
        </p:txBody>
      </p:sp>
      <p:sp>
        <p:nvSpPr>
          <p:cNvPr id="386" name="Shape 386"/>
          <p:cNvSpPr/>
          <p:nvPr/>
        </p:nvSpPr>
        <p:spPr>
          <a:xfrm>
            <a:off x="1874000" y="2538112"/>
            <a:ext cx="5518200" cy="719700"/>
          </a:xfrm>
          <a:prstGeom prst="ellipse">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solidFill>
                  <a:schemeClr val="dk1"/>
                </a:solidFill>
              </a:rPr>
              <a:t>他人にしか言えない相談事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p:nvPr/>
        </p:nvSpPr>
        <p:spPr>
          <a:xfrm>
            <a:off x="0" y="0"/>
            <a:ext cx="4582200" cy="5143500"/>
          </a:xfrm>
          <a:prstGeom prst="triangle">
            <a:avLst>
              <a:gd fmla="val 0"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2" name="Shape 392"/>
          <p:cNvSpPr/>
          <p:nvPr/>
        </p:nvSpPr>
        <p:spPr>
          <a:xfrm>
            <a:off x="4561800" y="0"/>
            <a:ext cx="4582200" cy="5143500"/>
          </a:xfrm>
          <a:prstGeom prst="triangle">
            <a:avLst>
              <a:gd fmla="val 100000"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393" name="Shape 393"/>
          <p:cNvPicPr preferRelativeResize="0"/>
          <p:nvPr/>
        </p:nvPicPr>
        <p:blipFill>
          <a:blip r:embed="rId3">
            <a:alphaModFix amt="80000"/>
          </a:blip>
          <a:stretch>
            <a:fillRect/>
          </a:stretch>
        </p:blipFill>
        <p:spPr>
          <a:xfrm>
            <a:off x="0" y="0"/>
            <a:ext cx="9144000" cy="5143500"/>
          </a:xfrm>
          <a:prstGeom prst="rect">
            <a:avLst/>
          </a:prstGeom>
          <a:noFill/>
          <a:ln>
            <a:noFill/>
          </a:ln>
        </p:spPr>
      </p:pic>
      <p:sp>
        <p:nvSpPr>
          <p:cNvPr id="394" name="Shape 394"/>
          <p:cNvSpPr txBox="1"/>
          <p:nvPr>
            <p:ph idx="1" type="subTitle"/>
          </p:nvPr>
        </p:nvSpPr>
        <p:spPr>
          <a:xfrm>
            <a:off x="404175" y="516875"/>
            <a:ext cx="8520600" cy="624000"/>
          </a:xfrm>
          <a:prstGeom prst="rect">
            <a:avLst/>
          </a:prstGeom>
        </p:spPr>
        <p:txBody>
          <a:bodyPr anchorCtr="0" anchor="t" bIns="91425" lIns="91425" rIns="91425" tIns="91425">
            <a:noAutofit/>
          </a:bodyPr>
          <a:lstStyle/>
          <a:p>
            <a:pPr lvl="0" rtl="0">
              <a:spcBef>
                <a:spcPts val="0"/>
              </a:spcBef>
              <a:buNone/>
            </a:pPr>
            <a:r>
              <a:rPr lang="en"/>
              <a:t>ご静聴ありがとうございました。</a:t>
            </a:r>
          </a:p>
        </p:txBody>
      </p:sp>
      <p:sp>
        <p:nvSpPr>
          <p:cNvPr id="395" name="Shape 395"/>
          <p:cNvSpPr txBox="1"/>
          <p:nvPr>
            <p:ph idx="1" type="subTitle"/>
          </p:nvPr>
        </p:nvSpPr>
        <p:spPr>
          <a:xfrm>
            <a:off x="404175" y="3674100"/>
            <a:ext cx="8520600" cy="1469400"/>
          </a:xfrm>
          <a:prstGeom prst="rect">
            <a:avLst/>
          </a:prstGeom>
        </p:spPr>
        <p:txBody>
          <a:bodyPr anchorCtr="0" anchor="t" bIns="91425" lIns="91425" rIns="91425" tIns="91425">
            <a:noAutofit/>
          </a:bodyPr>
          <a:lstStyle/>
          <a:p>
            <a:pPr lvl="0">
              <a:spcBef>
                <a:spcPts val="0"/>
              </a:spcBef>
              <a:buNone/>
            </a:pPr>
            <a:r>
              <a:rPr lang="en">
                <a:solidFill>
                  <a:srgbClr val="FF0000"/>
                </a:solidFill>
              </a:rPr>
              <a:t>このような機会を与えていただき、</a:t>
            </a:r>
          </a:p>
          <a:p>
            <a:pPr lvl="0">
              <a:spcBef>
                <a:spcPts val="0"/>
              </a:spcBef>
              <a:buNone/>
            </a:pPr>
            <a:r>
              <a:rPr lang="en">
                <a:solidFill>
                  <a:srgbClr val="FF0000"/>
                </a:solidFill>
              </a:rPr>
              <a:t>ありがとうございました m( _  _ )m</a:t>
            </a:r>
          </a:p>
          <a:p>
            <a:pPr lvl="0" rtl="0">
              <a:spcBef>
                <a:spcPts val="0"/>
              </a:spcBef>
              <a:buNone/>
            </a:pPr>
            <a:r>
              <a:rPr lang="en">
                <a:solidFill>
                  <a:srgbClr val="FF0000"/>
                </a:solidFill>
              </a:rPr>
              <a:t>とても楽しかったです♫</a:t>
            </a:r>
          </a:p>
        </p:txBody>
      </p:sp>
      <p:sp>
        <p:nvSpPr>
          <p:cNvPr id="396" name="Shape 396"/>
          <p:cNvSpPr/>
          <p:nvPr/>
        </p:nvSpPr>
        <p:spPr>
          <a:xfrm>
            <a:off x="5455400" y="1842575"/>
            <a:ext cx="758700" cy="715800"/>
          </a:xfrm>
          <a:prstGeom prst="mathMultiply">
            <a:avLst>
              <a:gd fmla="val 2352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397" name="Shape 397"/>
          <p:cNvPicPr preferRelativeResize="0"/>
          <p:nvPr/>
        </p:nvPicPr>
        <p:blipFill>
          <a:blip r:embed="rId4">
            <a:alphaModFix/>
          </a:blip>
          <a:stretch>
            <a:fillRect/>
          </a:stretch>
        </p:blipFill>
        <p:spPr>
          <a:xfrm>
            <a:off x="6485750" y="1842575"/>
            <a:ext cx="2439023" cy="715799"/>
          </a:xfrm>
          <a:prstGeom prst="rect">
            <a:avLst/>
          </a:prstGeom>
          <a:noFill/>
          <a:ln>
            <a:noFill/>
          </a:ln>
        </p:spPr>
      </p:pic>
      <p:sp>
        <p:nvSpPr>
          <p:cNvPr id="398" name="Shape 398"/>
          <p:cNvSpPr/>
          <p:nvPr/>
        </p:nvSpPr>
        <p:spPr>
          <a:xfrm>
            <a:off x="4838325" y="1215275"/>
            <a:ext cx="475500" cy="1970400"/>
          </a:xfrm>
          <a:prstGeom prst="rightBrace">
            <a:avLst>
              <a:gd fmla="val 8333" name="adj1"/>
              <a:gd fmla="val 50298" name="adj2"/>
            </a:avLst>
          </a:prstGeom>
          <a:noFill/>
          <a:ln cap="flat" cmpd="sng" w="2857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１．サービス名</a:t>
            </a:r>
          </a:p>
        </p:txBody>
      </p:sp>
      <p:sp>
        <p:nvSpPr>
          <p:cNvPr id="74" name="Shape 74"/>
          <p:cNvSpPr txBox="1"/>
          <p:nvPr>
            <p:ph idx="1" type="subTitle"/>
          </p:nvPr>
        </p:nvSpPr>
        <p:spPr>
          <a:xfrm>
            <a:off x="3756499" y="774400"/>
            <a:ext cx="5212500" cy="728100"/>
          </a:xfrm>
          <a:prstGeom prst="rect">
            <a:avLst/>
          </a:prstGeom>
          <a:solidFill>
            <a:srgbClr val="1155CC"/>
          </a:solidFill>
        </p:spPr>
        <p:txBody>
          <a:bodyPr anchorCtr="0" anchor="t" bIns="91425" lIns="91425" rIns="91425" tIns="91425">
            <a:noAutofit/>
          </a:bodyPr>
          <a:lstStyle/>
          <a:p>
            <a:pPr lvl="0" rtl="0">
              <a:spcBef>
                <a:spcPts val="0"/>
              </a:spcBef>
              <a:buNone/>
            </a:pPr>
            <a:r>
              <a:rPr lang="en" sz="3600">
                <a:solidFill>
                  <a:schemeClr val="lt1"/>
                </a:solidFill>
              </a:rPr>
              <a:t>安否通知サービス</a:t>
            </a:r>
          </a:p>
        </p:txBody>
      </p:sp>
      <p:sp>
        <p:nvSpPr>
          <p:cNvPr id="75" name="Shape 75"/>
          <p:cNvSpPr txBox="1"/>
          <p:nvPr>
            <p:ph idx="1" type="subTitle"/>
          </p:nvPr>
        </p:nvSpPr>
        <p:spPr>
          <a:xfrm>
            <a:off x="3664025" y="2866625"/>
            <a:ext cx="5470200" cy="1548600"/>
          </a:xfrm>
          <a:prstGeom prst="rect">
            <a:avLst/>
          </a:prstGeom>
        </p:spPr>
        <p:txBody>
          <a:bodyPr anchorCtr="0" anchor="t" bIns="91425" lIns="91425" rIns="91425" tIns="91425">
            <a:noAutofit/>
          </a:bodyPr>
          <a:lstStyle/>
          <a:p>
            <a:pPr lvl="0" rtl="0" algn="l">
              <a:spcBef>
                <a:spcPts val="0"/>
              </a:spcBef>
              <a:buNone/>
            </a:pPr>
            <a:r>
              <a:rPr lang="en"/>
              <a:t>家族の執事役に留まらず、</a:t>
            </a:r>
          </a:p>
          <a:p>
            <a:pPr lvl="0" rtl="0" algn="l">
              <a:spcBef>
                <a:spcPts val="0"/>
              </a:spcBef>
              <a:buNone/>
            </a:pPr>
            <a:r>
              <a:rPr lang="en"/>
              <a:t>大事な人の安否をuniboが</a:t>
            </a:r>
          </a:p>
          <a:p>
            <a:pPr lvl="0" rtl="0" algn="l">
              <a:spcBef>
                <a:spcPts val="0"/>
              </a:spcBef>
              <a:buNone/>
            </a:pPr>
            <a:r>
              <a:rPr lang="en"/>
              <a:t>お知らせしてくれます。</a:t>
            </a:r>
          </a:p>
        </p:txBody>
      </p:sp>
      <p:sp>
        <p:nvSpPr>
          <p:cNvPr id="76" name="Shape 76"/>
          <p:cNvSpPr txBox="1"/>
          <p:nvPr>
            <p:ph idx="1" type="subTitle"/>
          </p:nvPr>
        </p:nvSpPr>
        <p:spPr>
          <a:xfrm>
            <a:off x="3664025" y="1675925"/>
            <a:ext cx="5479800" cy="1190700"/>
          </a:xfrm>
          <a:prstGeom prst="rect">
            <a:avLst/>
          </a:prstGeom>
        </p:spPr>
        <p:txBody>
          <a:bodyPr anchorCtr="0" anchor="t" bIns="91425" lIns="91425" rIns="91425" tIns="91425">
            <a:noAutofit/>
          </a:bodyPr>
          <a:lstStyle/>
          <a:p>
            <a:pPr lvl="0" rtl="0" algn="l">
              <a:spcBef>
                <a:spcPts val="0"/>
              </a:spcBef>
              <a:buNone/>
            </a:pPr>
            <a:r>
              <a:rPr lang="en">
                <a:solidFill>
                  <a:srgbClr val="1155CC"/>
                </a:solidFill>
              </a:rPr>
              <a:t>パーソナルデータから</a:t>
            </a:r>
          </a:p>
          <a:p>
            <a:pPr lvl="0" rtl="0" algn="l">
              <a:spcBef>
                <a:spcPts val="0"/>
              </a:spcBef>
              <a:buNone/>
            </a:pPr>
            <a:r>
              <a:rPr lang="en">
                <a:solidFill>
                  <a:srgbClr val="1155CC"/>
                </a:solidFill>
              </a:rPr>
              <a:t>いつもと違う</a:t>
            </a:r>
            <a:r>
              <a:rPr lang="en">
                <a:solidFill>
                  <a:srgbClr val="1155CC"/>
                </a:solidFill>
              </a:rPr>
              <a:t>考動</a:t>
            </a:r>
            <a:r>
              <a:rPr lang="en">
                <a:solidFill>
                  <a:srgbClr val="1155CC"/>
                </a:solidFill>
              </a:rPr>
              <a:t>パターンを検知</a:t>
            </a:r>
          </a:p>
          <a:p>
            <a:pPr lvl="0" rtl="0" algn="l">
              <a:spcBef>
                <a:spcPts val="0"/>
              </a:spcBef>
              <a:buNone/>
            </a:pPr>
            <a:r>
              <a:t/>
            </a:r>
            <a:endParaRPr>
              <a:solidFill>
                <a:srgbClr val="1155CC"/>
              </a:solidFill>
            </a:endParaRPr>
          </a:p>
        </p:txBody>
      </p:sp>
      <p:pic>
        <p:nvPicPr>
          <p:cNvPr descr="829dcdbfedab06746ff1acd019453742_s.jpg" id="77" name="Shape 77"/>
          <p:cNvPicPr preferRelativeResize="0"/>
          <p:nvPr/>
        </p:nvPicPr>
        <p:blipFill>
          <a:blip r:embed="rId3">
            <a:alphaModFix/>
          </a:blip>
          <a:stretch>
            <a:fillRect/>
          </a:stretch>
        </p:blipFill>
        <p:spPr>
          <a:xfrm>
            <a:off x="113900" y="919550"/>
            <a:ext cx="3403924" cy="369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１．サービス名</a:t>
            </a:r>
          </a:p>
        </p:txBody>
      </p:sp>
      <p:sp>
        <p:nvSpPr>
          <p:cNvPr id="83" name="Shape 83"/>
          <p:cNvSpPr txBox="1"/>
          <p:nvPr>
            <p:ph idx="1" type="subTitle"/>
          </p:nvPr>
        </p:nvSpPr>
        <p:spPr>
          <a:xfrm>
            <a:off x="346375" y="797525"/>
            <a:ext cx="8599800" cy="1444200"/>
          </a:xfrm>
          <a:prstGeom prst="rect">
            <a:avLst/>
          </a:prstGeom>
        </p:spPr>
        <p:txBody>
          <a:bodyPr anchorCtr="0" anchor="t" bIns="91425" lIns="91425" rIns="91425" tIns="91425">
            <a:noAutofit/>
          </a:bodyPr>
          <a:lstStyle/>
          <a:p>
            <a:pPr lvl="0" rtl="0" algn="l">
              <a:spcBef>
                <a:spcPts val="0"/>
              </a:spcBef>
              <a:buNone/>
            </a:pPr>
            <a:r>
              <a:rPr lang="en" sz="2400"/>
              <a:t>あれ、普通じゃね。。</a:t>
            </a:r>
          </a:p>
          <a:p>
            <a:pPr lvl="0" rtl="0" algn="l">
              <a:spcBef>
                <a:spcPts val="0"/>
              </a:spcBef>
              <a:buNone/>
            </a:pPr>
            <a:r>
              <a:rPr lang="en" sz="2400"/>
              <a:t>なんで安否通知サービスが必要なの？？</a:t>
            </a:r>
          </a:p>
          <a:p>
            <a:pPr lvl="0" rtl="0" algn="l">
              <a:spcBef>
                <a:spcPts val="0"/>
              </a:spcBef>
              <a:buClr>
                <a:schemeClr val="dk1"/>
              </a:buClr>
              <a:buSzPct val="45833"/>
              <a:buFont typeface="Arial"/>
              <a:buNone/>
            </a:pPr>
            <a:r>
              <a:t/>
            </a:r>
            <a:endParaRPr sz="2400">
              <a:solidFill>
                <a:srgbClr val="666666"/>
              </a:solidFill>
            </a:endParaRPr>
          </a:p>
        </p:txBody>
      </p:sp>
      <p:sp>
        <p:nvSpPr>
          <p:cNvPr id="84" name="Shape 84"/>
          <p:cNvSpPr txBox="1"/>
          <p:nvPr>
            <p:ph idx="1" type="subTitle"/>
          </p:nvPr>
        </p:nvSpPr>
        <p:spPr>
          <a:xfrm>
            <a:off x="346375" y="2017575"/>
            <a:ext cx="8599800" cy="2514300"/>
          </a:xfrm>
          <a:prstGeom prst="rect">
            <a:avLst/>
          </a:prstGeom>
        </p:spPr>
        <p:txBody>
          <a:bodyPr anchorCtr="0" anchor="t" bIns="91425" lIns="91425" rIns="91425" tIns="91425">
            <a:noAutofit/>
          </a:bodyPr>
          <a:lstStyle/>
          <a:p>
            <a:pPr lvl="0" rtl="0" algn="l">
              <a:spcBef>
                <a:spcPts val="0"/>
              </a:spcBef>
              <a:buNone/>
            </a:pPr>
            <a:r>
              <a:t/>
            </a:r>
            <a:endParaRPr sz="2400"/>
          </a:p>
          <a:p>
            <a:pPr lvl="0" rtl="0" algn="l">
              <a:spcBef>
                <a:spcPts val="0"/>
              </a:spcBef>
              <a:buNone/>
            </a:pPr>
            <a:r>
              <a:rPr lang="en" sz="2400"/>
              <a:t>どんなロボットなら</a:t>
            </a:r>
          </a:p>
          <a:p>
            <a:pPr lvl="0" rtl="0" algn="l">
              <a:spcBef>
                <a:spcPts val="0"/>
              </a:spcBef>
              <a:buNone/>
            </a:pPr>
            <a:r>
              <a:rPr lang="en" sz="2400" u="sng">
                <a:solidFill>
                  <a:srgbClr val="FF0000"/>
                </a:solidFill>
              </a:rPr>
              <a:t>10万円（月５千円）を払う価値があり、是非欲しい！！</a:t>
            </a:r>
          </a:p>
          <a:p>
            <a:pPr lvl="0" rtl="0" algn="l">
              <a:spcBef>
                <a:spcPts val="0"/>
              </a:spcBef>
              <a:buNone/>
            </a:pPr>
            <a:r>
              <a:rPr lang="en" sz="2400" u="sng">
                <a:solidFill>
                  <a:srgbClr val="FF0000"/>
                </a:solidFill>
              </a:rPr>
              <a:t>と思うか？？</a:t>
            </a:r>
          </a:p>
          <a:p>
            <a:pPr lvl="0" rtl="0" algn="l">
              <a:spcBef>
                <a:spcPts val="0"/>
              </a:spcBef>
              <a:buNone/>
            </a:pPr>
            <a:r>
              <a:rPr lang="en" sz="2400"/>
              <a:t>というフラットな観点で私たちは考えました。</a:t>
            </a:r>
          </a:p>
          <a:p>
            <a:pPr lvl="0" rtl="0" algn="l">
              <a:spcBef>
                <a:spcPts val="0"/>
              </a:spcBef>
              <a:buNone/>
            </a:pPr>
            <a:r>
              <a:t/>
            </a:r>
            <a:endParaRPr sz="2400">
              <a:solidFill>
                <a:srgbClr val="666666"/>
              </a:solidFill>
            </a:endParaRPr>
          </a:p>
          <a:p>
            <a:pPr lvl="0" rtl="0" algn="l">
              <a:spcBef>
                <a:spcPts val="0"/>
              </a:spcBef>
              <a:buClr>
                <a:schemeClr val="dk1"/>
              </a:buClr>
              <a:buSzPct val="45833"/>
              <a:buFont typeface="Arial"/>
              <a:buNone/>
            </a:pPr>
            <a:r>
              <a:t/>
            </a:r>
            <a:endParaRPr sz="2400">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１．サービス名</a:t>
            </a:r>
          </a:p>
        </p:txBody>
      </p:sp>
      <p:sp>
        <p:nvSpPr>
          <p:cNvPr id="90" name="Shape 90"/>
          <p:cNvSpPr txBox="1"/>
          <p:nvPr>
            <p:ph idx="1" type="subTitle"/>
          </p:nvPr>
        </p:nvSpPr>
        <p:spPr>
          <a:xfrm>
            <a:off x="346375" y="797525"/>
            <a:ext cx="8599800" cy="4207200"/>
          </a:xfrm>
          <a:prstGeom prst="rect">
            <a:avLst/>
          </a:prstGeom>
        </p:spPr>
        <p:txBody>
          <a:bodyPr anchorCtr="0" anchor="t" bIns="91425" lIns="91425" rIns="91425" tIns="91425">
            <a:noAutofit/>
          </a:bodyPr>
          <a:lstStyle/>
          <a:p>
            <a:pPr lvl="0" rtl="0" algn="l">
              <a:spcBef>
                <a:spcPts val="0"/>
              </a:spcBef>
              <a:buClr>
                <a:schemeClr val="dk1"/>
              </a:buClr>
              <a:buSzPct val="45833"/>
              <a:buFont typeface="Arial"/>
              <a:buNone/>
            </a:pPr>
            <a:r>
              <a:rPr lang="en" sz="2400"/>
              <a:t>やっぱり比較するならこれだ！</a:t>
            </a:r>
          </a:p>
        </p:txBody>
      </p:sp>
      <p:pic>
        <p:nvPicPr>
          <p:cNvPr descr="4f92601d.jpg" id="91" name="Shape 91"/>
          <p:cNvPicPr preferRelativeResize="0"/>
          <p:nvPr/>
        </p:nvPicPr>
        <p:blipFill>
          <a:blip r:embed="rId3">
            <a:alphaModFix/>
          </a:blip>
          <a:stretch>
            <a:fillRect/>
          </a:stretch>
        </p:blipFill>
        <p:spPr>
          <a:xfrm>
            <a:off x="1415199" y="1305400"/>
            <a:ext cx="5222546" cy="36993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１．サービス名</a:t>
            </a:r>
          </a:p>
        </p:txBody>
      </p:sp>
      <p:graphicFrame>
        <p:nvGraphicFramePr>
          <p:cNvPr id="97" name="Shape 97"/>
          <p:cNvGraphicFramePr/>
          <p:nvPr/>
        </p:nvGraphicFramePr>
        <p:xfrm>
          <a:off x="521850" y="841534"/>
          <a:ext cx="3000000" cy="3000000"/>
        </p:xfrm>
        <a:graphic>
          <a:graphicData uri="http://schemas.openxmlformats.org/drawingml/2006/table">
            <a:tbl>
              <a:tblPr>
                <a:noFill/>
                <a:tableStyleId>{30D239DD-F3A6-4438-9E42-5E3890BE4ACE}</a:tableStyleId>
              </a:tblPr>
              <a:tblGrid>
                <a:gridCol w="2747300"/>
                <a:gridCol w="2747300"/>
                <a:gridCol w="2747300"/>
              </a:tblGrid>
              <a:tr h="1708075">
                <a:tc>
                  <a:txBody>
                    <a:bodyPr>
                      <a:noAutofit/>
                    </a:bodyPr>
                    <a:lstStyle/>
                    <a:p>
                      <a:pPr lvl="0">
                        <a:spcBef>
                          <a:spcPts val="0"/>
                        </a:spcBef>
                        <a:buNone/>
                      </a:pPr>
                      <a:r>
                        <a:rPr lang="en"/>
                        <a:t>比較項目</a:t>
                      </a:r>
                    </a:p>
                  </a:txBody>
                  <a:tcPr marT="91425" marB="91425" marR="91425" marL="91425"/>
                </a:tc>
                <a:tc>
                  <a:txBody>
                    <a:bodyPr>
                      <a:noAutofit/>
                    </a:bodyPr>
                    <a:lstStyle/>
                    <a:p>
                      <a:pPr lvl="0">
                        <a:spcBef>
                          <a:spcPts val="0"/>
                        </a:spcBef>
                        <a:buNone/>
                      </a:pPr>
                      <a:r>
                        <a:rPr lang="en"/>
                        <a:t>ドラえもん</a:t>
                      </a:r>
                    </a:p>
                  </a:txBody>
                  <a:tcPr marT="91425" marB="91425" marR="91425" marL="91425"/>
                </a:tc>
                <a:tc>
                  <a:txBody>
                    <a:bodyPr>
                      <a:noAutofit/>
                    </a:bodyPr>
                    <a:lstStyle/>
                    <a:p>
                      <a:pPr lvl="0">
                        <a:spcBef>
                          <a:spcPts val="0"/>
                        </a:spcBef>
                        <a:buNone/>
                      </a:pPr>
                      <a:r>
                        <a:rPr lang="en"/>
                        <a:t>Unibo</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rtl="0">
                        <a:spcBef>
                          <a:spcPts val="0"/>
                        </a:spcBef>
                        <a:buNone/>
                      </a:pPr>
                      <a:r>
                        <a:t/>
                      </a:r>
                      <a:endParaRPr/>
                    </a:p>
                  </a:txBody>
                  <a:tcPr marT="91425" marB="91425" marR="91425" marL="91425"/>
                </a:tc>
              </a:tr>
              <a:tr h="496400">
                <a:tc>
                  <a:txBody>
                    <a:bodyPr>
                      <a:noAutofit/>
                    </a:bodyPr>
                    <a:lstStyle/>
                    <a:p>
                      <a:pPr lvl="0">
                        <a:spcBef>
                          <a:spcPts val="0"/>
                        </a:spcBef>
                        <a:buNone/>
                      </a:pPr>
                      <a:r>
                        <a:rPr lang="en"/>
                        <a:t>見た目</a:t>
                      </a:r>
                    </a:p>
                  </a:txBody>
                  <a:tcPr marT="91425" marB="91425" marR="91425" marL="91425"/>
                </a:tc>
                <a:tc>
                  <a:txBody>
                    <a:bodyPr>
                      <a:noAutofit/>
                    </a:bodyPr>
                    <a:lstStyle/>
                    <a:p>
                      <a:pPr lvl="0">
                        <a:spcBef>
                          <a:spcPts val="0"/>
                        </a:spcBef>
                        <a:buNone/>
                      </a:pPr>
                      <a:r>
                        <a:rPr lang="en"/>
                        <a:t>◯：</a:t>
                      </a:r>
                      <a:r>
                        <a:rPr lang="en"/>
                        <a:t>かわいい</a:t>
                      </a:r>
                    </a:p>
                  </a:txBody>
                  <a:tcPr marT="91425" marB="91425" marR="91425" marL="91425"/>
                </a:tc>
                <a:tc>
                  <a:txBody>
                    <a:bodyPr>
                      <a:noAutofit/>
                    </a:bodyPr>
                    <a:lstStyle/>
                    <a:p>
                      <a:pPr lvl="0">
                        <a:spcBef>
                          <a:spcPts val="0"/>
                        </a:spcBef>
                        <a:buNone/>
                      </a:pPr>
                      <a:r>
                        <a:rPr lang="en"/>
                        <a:t>◯：</a:t>
                      </a:r>
                      <a:r>
                        <a:rPr lang="en"/>
                        <a:t>かわいい</a:t>
                      </a:r>
                    </a:p>
                  </a:txBody>
                  <a:tcPr marT="91425" marB="91425" marR="91425" marL="91425"/>
                </a:tc>
              </a:tr>
              <a:tr h="596525">
                <a:tc>
                  <a:txBody>
                    <a:bodyPr>
                      <a:noAutofit/>
                    </a:bodyPr>
                    <a:lstStyle/>
                    <a:p>
                      <a:pPr lvl="0" rtl="0">
                        <a:spcBef>
                          <a:spcPts val="0"/>
                        </a:spcBef>
                        <a:buNone/>
                      </a:pPr>
                      <a:r>
                        <a:rPr lang="en"/>
                        <a:t>性格</a:t>
                      </a:r>
                    </a:p>
                  </a:txBody>
                  <a:tcPr marT="91425" marB="91425" marR="91425" marL="91425"/>
                </a:tc>
                <a:tc>
                  <a:txBody>
                    <a:bodyPr>
                      <a:noAutofit/>
                    </a:bodyPr>
                    <a:lstStyle/>
                    <a:p>
                      <a:pPr lvl="0" rtl="0">
                        <a:spcBef>
                          <a:spcPts val="0"/>
                        </a:spcBef>
                        <a:buNone/>
                      </a:pPr>
                      <a:r>
                        <a:rPr lang="en"/>
                        <a:t>✖</a:t>
                      </a:r>
                      <a:r>
                        <a:rPr lang="en"/>
                        <a:t>：</a:t>
                      </a:r>
                      <a:r>
                        <a:rPr lang="en"/>
                        <a:t>ちょっと怒りっぽい</a:t>
                      </a:r>
                    </a:p>
                  </a:txBody>
                  <a:tcPr marT="91425" marB="91425" marR="91425" marL="91425"/>
                </a:tc>
                <a:tc>
                  <a:txBody>
                    <a:bodyPr>
                      <a:noAutofit/>
                    </a:bodyPr>
                    <a:lstStyle/>
                    <a:p>
                      <a:pPr lvl="0">
                        <a:spcBef>
                          <a:spcPts val="0"/>
                        </a:spcBef>
                        <a:buNone/>
                      </a:pPr>
                      <a:r>
                        <a:rPr lang="en"/>
                        <a:t>◯：</a:t>
                      </a:r>
                      <a:r>
                        <a:rPr lang="en"/>
                        <a:t>優しい</a:t>
                      </a:r>
                    </a:p>
                    <a:p>
                      <a:pPr lvl="0" rtl="0">
                        <a:spcBef>
                          <a:spcPts val="0"/>
                        </a:spcBef>
                        <a:buNone/>
                      </a:pPr>
                      <a:r>
                        <a:rPr lang="en"/>
                        <a:t>※パーソナルデータに応じた優しさ</a:t>
                      </a:r>
                    </a:p>
                  </a:txBody>
                  <a:tcPr marT="91425" marB="91425" marR="91425" marL="91425"/>
                </a:tc>
              </a:tr>
              <a:tr h="596525">
                <a:tc>
                  <a:txBody>
                    <a:bodyPr>
                      <a:noAutofit/>
                    </a:bodyPr>
                    <a:lstStyle/>
                    <a:p>
                      <a:pPr lvl="0" rtl="0">
                        <a:spcBef>
                          <a:spcPts val="0"/>
                        </a:spcBef>
                        <a:buNone/>
                      </a:pPr>
                      <a:r>
                        <a:rPr lang="en"/>
                        <a:t>機能（健康な時に助ける）</a:t>
                      </a:r>
                    </a:p>
                  </a:txBody>
                  <a:tcPr marT="91425" marB="91425" marR="91425" marL="91425"/>
                </a:tc>
                <a:tc>
                  <a:txBody>
                    <a:bodyPr>
                      <a:noAutofit/>
                    </a:bodyPr>
                    <a:lstStyle/>
                    <a:p>
                      <a:pPr lvl="0" rtl="0">
                        <a:spcBef>
                          <a:spcPts val="0"/>
                        </a:spcBef>
                        <a:buNone/>
                      </a:pPr>
                      <a:r>
                        <a:rPr lang="en"/>
                        <a:t>◎：</a:t>
                      </a:r>
                      <a:r>
                        <a:rPr lang="en"/>
                        <a:t>望んだ秘密道具を出してくれる</a:t>
                      </a:r>
                    </a:p>
                  </a:txBody>
                  <a:tcPr marT="91425" marB="91425" marR="91425" marL="91425"/>
                </a:tc>
                <a:tc>
                  <a:txBody>
                    <a:bodyPr>
                      <a:noAutofit/>
                    </a:bodyPr>
                    <a:lstStyle/>
                    <a:p>
                      <a:pPr lvl="0" rtl="0">
                        <a:spcBef>
                          <a:spcPts val="0"/>
                        </a:spcBef>
                        <a:buNone/>
                      </a:pPr>
                      <a:r>
                        <a:rPr lang="en"/>
                        <a:t>◯：</a:t>
                      </a:r>
                      <a:r>
                        <a:rPr lang="en"/>
                        <a:t>望んだ提案してくれる</a:t>
                      </a:r>
                    </a:p>
                  </a:txBody>
                  <a:tcPr marT="91425" marB="91425" marR="91425" marL="91425"/>
                </a:tc>
              </a:tr>
              <a:tr h="596525">
                <a:tc>
                  <a:txBody>
                    <a:bodyPr>
                      <a:noAutofit/>
                    </a:bodyPr>
                    <a:lstStyle/>
                    <a:p>
                      <a:pPr lvl="0" rtl="0">
                        <a:spcBef>
                          <a:spcPts val="0"/>
                        </a:spcBef>
                        <a:buNone/>
                      </a:pPr>
                      <a:r>
                        <a:rPr lang="en">
                          <a:solidFill>
                            <a:schemeClr val="dk1"/>
                          </a:solidFill>
                        </a:rPr>
                        <a:t>機能（ピンチな時に</a:t>
                      </a:r>
                      <a:r>
                        <a:rPr lang="en"/>
                        <a:t>助ける）</a:t>
                      </a:r>
                    </a:p>
                  </a:txBody>
                  <a:tcPr marT="91425" marB="91425" marR="91425" marL="91425"/>
                </a:tc>
                <a:tc>
                  <a:txBody>
                    <a:bodyPr>
                      <a:noAutofit/>
                    </a:bodyPr>
                    <a:lstStyle/>
                    <a:p>
                      <a:pPr lvl="0" rtl="0">
                        <a:spcBef>
                          <a:spcPts val="0"/>
                        </a:spcBef>
                        <a:buNone/>
                      </a:pPr>
                      <a:r>
                        <a:rPr lang="en"/>
                        <a:t>◯：「</a:t>
                      </a:r>
                      <a:r>
                        <a:rPr lang="en"/>
                        <a:t>のび太くん遅いなー」</a:t>
                      </a:r>
                    </a:p>
                  </a:txBody>
                  <a:tcPr marT="91425" marB="91425" marR="91425" marL="91425"/>
                </a:tc>
                <a:tc>
                  <a:txBody>
                    <a:bodyPr>
                      <a:noAutofit/>
                    </a:bodyPr>
                    <a:lstStyle/>
                    <a:p>
                      <a:pPr lvl="0">
                        <a:spcBef>
                          <a:spcPts val="0"/>
                        </a:spcBef>
                        <a:buNone/>
                      </a:pPr>
                      <a:r>
                        <a:rPr lang="en"/>
                        <a:t>×：</a:t>
                      </a:r>
                      <a:r>
                        <a:rPr lang="en"/>
                        <a:t>機能なし</a:t>
                      </a:r>
                    </a:p>
                    <a:p>
                      <a:pPr lvl="0" rtl="0">
                        <a:spcBef>
                          <a:spcPts val="0"/>
                        </a:spcBef>
                        <a:buNone/>
                      </a:pPr>
                      <a:r>
                        <a:rPr lang="en"/>
                        <a:t>まずは安否通知機能が必要だ！</a:t>
                      </a:r>
                    </a:p>
                  </a:txBody>
                  <a:tcPr marT="91425" marB="91425" marR="91425" marL="91425">
                    <a:solidFill>
                      <a:srgbClr val="FFFF00"/>
                    </a:solidFill>
                  </a:tcPr>
                </a:tc>
              </a:tr>
            </a:tbl>
          </a:graphicData>
        </a:graphic>
      </p:graphicFrame>
      <p:pic>
        <p:nvPicPr>
          <p:cNvPr id="98" name="Shape 98"/>
          <p:cNvPicPr preferRelativeResize="0"/>
          <p:nvPr/>
        </p:nvPicPr>
        <p:blipFill>
          <a:blip r:embed="rId3">
            <a:alphaModFix/>
          </a:blip>
          <a:stretch>
            <a:fillRect/>
          </a:stretch>
        </p:blipFill>
        <p:spPr>
          <a:xfrm>
            <a:off x="6488325" y="1302275"/>
            <a:ext cx="1632325" cy="1004500"/>
          </a:xfrm>
          <a:prstGeom prst="rect">
            <a:avLst/>
          </a:prstGeom>
          <a:noFill/>
          <a:ln>
            <a:noFill/>
          </a:ln>
        </p:spPr>
      </p:pic>
      <p:pic>
        <p:nvPicPr>
          <p:cNvPr descr="626ca022b8c4272af529caa638788a1ff32696f31434167167.jpg" id="99" name="Shape 99"/>
          <p:cNvPicPr preferRelativeResize="0"/>
          <p:nvPr/>
        </p:nvPicPr>
        <p:blipFill>
          <a:blip r:embed="rId4">
            <a:alphaModFix/>
          </a:blip>
          <a:stretch>
            <a:fillRect/>
          </a:stretch>
        </p:blipFill>
        <p:spPr>
          <a:xfrm>
            <a:off x="3885475" y="1201762"/>
            <a:ext cx="1373050" cy="1205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p:nvPr/>
        </p:nvSpPr>
        <p:spPr>
          <a:xfrm>
            <a:off x="1333250" y="1050075"/>
            <a:ext cx="5922900" cy="3952500"/>
          </a:xfrm>
          <a:prstGeom prst="roundRect">
            <a:avLst>
              <a:gd fmla="val 16667"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2800">
                <a:solidFill>
                  <a:schemeClr val="dk2"/>
                </a:solidFill>
              </a:rPr>
              <a:t>１．サービス名</a:t>
            </a:r>
          </a:p>
        </p:txBody>
      </p:sp>
      <p:sp>
        <p:nvSpPr>
          <p:cNvPr id="106" name="Shape 106"/>
          <p:cNvSpPr txBox="1"/>
          <p:nvPr>
            <p:ph idx="1" type="subTitle"/>
          </p:nvPr>
        </p:nvSpPr>
        <p:spPr>
          <a:xfrm>
            <a:off x="5733450" y="1564665"/>
            <a:ext cx="2844300" cy="564299"/>
          </a:xfrm>
          <a:prstGeom prst="rect">
            <a:avLst/>
          </a:prstGeom>
          <a:solidFill>
            <a:srgbClr val="FF0000"/>
          </a:solidFill>
        </p:spPr>
        <p:txBody>
          <a:bodyPr anchorCtr="0" anchor="t" bIns="91425" lIns="91425" rIns="91425" tIns="91425">
            <a:noAutofit/>
          </a:bodyPr>
          <a:lstStyle/>
          <a:p>
            <a:pPr lvl="0" rtl="0">
              <a:spcBef>
                <a:spcPts val="0"/>
              </a:spcBef>
              <a:buNone/>
            </a:pPr>
            <a:r>
              <a:rPr lang="en" sz="1800">
                <a:solidFill>
                  <a:schemeClr val="lt1"/>
                </a:solidFill>
              </a:rPr>
              <a:t>安否通知</a:t>
            </a:r>
          </a:p>
        </p:txBody>
      </p:sp>
      <p:sp>
        <p:nvSpPr>
          <p:cNvPr id="107" name="Shape 107"/>
          <p:cNvSpPr txBox="1"/>
          <p:nvPr>
            <p:ph idx="1" type="subTitle"/>
          </p:nvPr>
        </p:nvSpPr>
        <p:spPr>
          <a:xfrm>
            <a:off x="1586000" y="2965537"/>
            <a:ext cx="2499900" cy="372000"/>
          </a:xfrm>
          <a:prstGeom prst="rect">
            <a:avLst/>
          </a:prstGeom>
          <a:solidFill>
            <a:srgbClr val="1155CC"/>
          </a:solidFill>
        </p:spPr>
        <p:txBody>
          <a:bodyPr anchorCtr="0" anchor="t" bIns="91425" lIns="91425" rIns="91425" tIns="91425">
            <a:noAutofit/>
          </a:bodyPr>
          <a:lstStyle/>
          <a:p>
            <a:pPr lvl="0" rtl="0">
              <a:spcBef>
                <a:spcPts val="0"/>
              </a:spcBef>
              <a:buNone/>
            </a:pPr>
            <a:r>
              <a:rPr lang="en" sz="1400">
                <a:solidFill>
                  <a:schemeClr val="lt1"/>
                </a:solidFill>
              </a:rPr>
              <a:t>家族の執事役</a:t>
            </a:r>
          </a:p>
        </p:txBody>
      </p:sp>
      <p:sp>
        <p:nvSpPr>
          <p:cNvPr id="108" name="Shape 108"/>
          <p:cNvSpPr txBox="1"/>
          <p:nvPr>
            <p:ph idx="1" type="subTitle"/>
          </p:nvPr>
        </p:nvSpPr>
        <p:spPr>
          <a:xfrm>
            <a:off x="1586000" y="3487848"/>
            <a:ext cx="2499900" cy="372000"/>
          </a:xfrm>
          <a:prstGeom prst="rect">
            <a:avLst/>
          </a:prstGeom>
          <a:solidFill>
            <a:srgbClr val="1155CC"/>
          </a:solidFill>
        </p:spPr>
        <p:txBody>
          <a:bodyPr anchorCtr="0" anchor="t" bIns="91425" lIns="91425" rIns="91425" tIns="91425">
            <a:noAutofit/>
          </a:bodyPr>
          <a:lstStyle/>
          <a:p>
            <a:pPr lvl="0" rtl="0">
              <a:spcBef>
                <a:spcPts val="0"/>
              </a:spcBef>
              <a:buNone/>
            </a:pPr>
            <a:r>
              <a:rPr lang="en" sz="1400">
                <a:solidFill>
                  <a:schemeClr val="lt1"/>
                </a:solidFill>
              </a:rPr>
              <a:t>食事の提案・レシピ</a:t>
            </a:r>
          </a:p>
        </p:txBody>
      </p:sp>
      <p:sp>
        <p:nvSpPr>
          <p:cNvPr id="109" name="Shape 109"/>
          <p:cNvSpPr txBox="1"/>
          <p:nvPr>
            <p:ph idx="1" type="subTitle"/>
          </p:nvPr>
        </p:nvSpPr>
        <p:spPr>
          <a:xfrm>
            <a:off x="1586000" y="4439900"/>
            <a:ext cx="2499900" cy="372000"/>
          </a:xfrm>
          <a:prstGeom prst="rect">
            <a:avLst/>
          </a:prstGeom>
          <a:solidFill>
            <a:srgbClr val="1155CC"/>
          </a:solidFill>
        </p:spPr>
        <p:txBody>
          <a:bodyPr anchorCtr="0" anchor="t" bIns="91425" lIns="91425" rIns="91425" tIns="91425">
            <a:noAutofit/>
          </a:bodyPr>
          <a:lstStyle/>
          <a:p>
            <a:pPr lvl="0" rtl="0">
              <a:spcBef>
                <a:spcPts val="0"/>
              </a:spcBef>
              <a:buNone/>
            </a:pPr>
            <a:r>
              <a:rPr lang="en" sz="1400">
                <a:solidFill>
                  <a:schemeClr val="lt1"/>
                </a:solidFill>
              </a:rPr>
              <a:t>TV電話</a:t>
            </a:r>
          </a:p>
        </p:txBody>
      </p:sp>
      <p:sp>
        <p:nvSpPr>
          <p:cNvPr id="110" name="Shape 110"/>
          <p:cNvSpPr txBox="1"/>
          <p:nvPr>
            <p:ph idx="1" type="subTitle"/>
          </p:nvPr>
        </p:nvSpPr>
        <p:spPr>
          <a:xfrm>
            <a:off x="1586000" y="3963875"/>
            <a:ext cx="2499900" cy="372000"/>
          </a:xfrm>
          <a:prstGeom prst="rect">
            <a:avLst/>
          </a:prstGeom>
          <a:solidFill>
            <a:srgbClr val="1155CC"/>
          </a:solidFill>
        </p:spPr>
        <p:txBody>
          <a:bodyPr anchorCtr="0" anchor="t" bIns="91425" lIns="91425" rIns="91425" tIns="91425">
            <a:noAutofit/>
          </a:bodyPr>
          <a:lstStyle/>
          <a:p>
            <a:pPr lvl="0" rtl="0">
              <a:spcBef>
                <a:spcPts val="0"/>
              </a:spcBef>
              <a:buNone/>
            </a:pPr>
            <a:r>
              <a:rPr lang="en" sz="1400">
                <a:solidFill>
                  <a:schemeClr val="lt1"/>
                </a:solidFill>
              </a:rPr>
              <a:t>旅行の計画</a:t>
            </a:r>
          </a:p>
        </p:txBody>
      </p:sp>
      <p:sp>
        <p:nvSpPr>
          <p:cNvPr id="111" name="Shape 111"/>
          <p:cNvSpPr txBox="1"/>
          <p:nvPr>
            <p:ph idx="1" type="subTitle"/>
          </p:nvPr>
        </p:nvSpPr>
        <p:spPr>
          <a:xfrm>
            <a:off x="4377725" y="2965550"/>
            <a:ext cx="2499900" cy="372000"/>
          </a:xfrm>
          <a:prstGeom prst="rect">
            <a:avLst/>
          </a:prstGeom>
          <a:solidFill>
            <a:srgbClr val="1155CC"/>
          </a:solidFill>
        </p:spPr>
        <p:txBody>
          <a:bodyPr anchorCtr="0" anchor="t" bIns="91425" lIns="91425" rIns="91425" tIns="91425">
            <a:noAutofit/>
          </a:bodyPr>
          <a:lstStyle/>
          <a:p>
            <a:pPr lvl="0" rtl="0">
              <a:spcBef>
                <a:spcPts val="0"/>
              </a:spcBef>
              <a:buNone/>
            </a:pPr>
            <a:r>
              <a:rPr lang="en" sz="1400">
                <a:solidFill>
                  <a:schemeClr val="lt1"/>
                </a:solidFill>
              </a:rPr>
              <a:t>ロボPGM</a:t>
            </a:r>
          </a:p>
        </p:txBody>
      </p:sp>
      <p:sp>
        <p:nvSpPr>
          <p:cNvPr id="112" name="Shape 112"/>
          <p:cNvSpPr txBox="1"/>
          <p:nvPr>
            <p:ph idx="1" type="subTitle"/>
          </p:nvPr>
        </p:nvSpPr>
        <p:spPr>
          <a:xfrm>
            <a:off x="4377725" y="3478512"/>
            <a:ext cx="2499900" cy="372000"/>
          </a:xfrm>
          <a:prstGeom prst="rect">
            <a:avLst/>
          </a:prstGeom>
          <a:solidFill>
            <a:srgbClr val="1155CC"/>
          </a:solidFill>
        </p:spPr>
        <p:txBody>
          <a:bodyPr anchorCtr="0" anchor="t" bIns="91425" lIns="91425" rIns="91425" tIns="91425">
            <a:noAutofit/>
          </a:bodyPr>
          <a:lstStyle/>
          <a:p>
            <a:pPr lvl="0" rtl="0">
              <a:spcBef>
                <a:spcPts val="0"/>
              </a:spcBef>
              <a:buNone/>
            </a:pPr>
            <a:r>
              <a:rPr lang="en" sz="1400">
                <a:solidFill>
                  <a:schemeClr val="lt1"/>
                </a:solidFill>
              </a:rPr>
              <a:t>家電コントロール</a:t>
            </a:r>
          </a:p>
        </p:txBody>
      </p:sp>
      <p:sp>
        <p:nvSpPr>
          <p:cNvPr id="113" name="Shape 113"/>
          <p:cNvSpPr txBox="1"/>
          <p:nvPr>
            <p:ph idx="1" type="subTitle"/>
          </p:nvPr>
        </p:nvSpPr>
        <p:spPr>
          <a:xfrm>
            <a:off x="4377725" y="4439900"/>
            <a:ext cx="2499900" cy="372000"/>
          </a:xfrm>
          <a:prstGeom prst="rect">
            <a:avLst/>
          </a:prstGeom>
          <a:solidFill>
            <a:srgbClr val="1155CC"/>
          </a:solidFill>
        </p:spPr>
        <p:txBody>
          <a:bodyPr anchorCtr="0" anchor="t" bIns="91425" lIns="91425" rIns="91425" tIns="91425">
            <a:noAutofit/>
          </a:bodyPr>
          <a:lstStyle/>
          <a:p>
            <a:pPr lvl="0" rtl="0">
              <a:spcBef>
                <a:spcPts val="0"/>
              </a:spcBef>
              <a:buNone/>
            </a:pPr>
            <a:r>
              <a:rPr lang="en" sz="1400">
                <a:solidFill>
                  <a:schemeClr val="lt1"/>
                </a:solidFill>
              </a:rPr>
              <a:t>コミュニケーション</a:t>
            </a:r>
          </a:p>
        </p:txBody>
      </p:sp>
      <p:sp>
        <p:nvSpPr>
          <p:cNvPr id="114" name="Shape 114"/>
          <p:cNvSpPr txBox="1"/>
          <p:nvPr>
            <p:ph idx="1" type="subTitle"/>
          </p:nvPr>
        </p:nvSpPr>
        <p:spPr>
          <a:xfrm>
            <a:off x="4377725" y="3959212"/>
            <a:ext cx="2499900" cy="372000"/>
          </a:xfrm>
          <a:prstGeom prst="rect">
            <a:avLst/>
          </a:prstGeom>
          <a:solidFill>
            <a:srgbClr val="1155CC"/>
          </a:solidFill>
        </p:spPr>
        <p:txBody>
          <a:bodyPr anchorCtr="0" anchor="t" bIns="91425" lIns="91425" rIns="91425" tIns="91425">
            <a:noAutofit/>
          </a:bodyPr>
          <a:lstStyle/>
          <a:p>
            <a:pPr lvl="0" rtl="0">
              <a:spcBef>
                <a:spcPts val="0"/>
              </a:spcBef>
              <a:buNone/>
            </a:pPr>
            <a:r>
              <a:rPr lang="en" sz="1400">
                <a:solidFill>
                  <a:schemeClr val="lt1"/>
                </a:solidFill>
              </a:rPr>
              <a:t>物販手配</a:t>
            </a:r>
          </a:p>
        </p:txBody>
      </p:sp>
      <p:sp>
        <p:nvSpPr>
          <p:cNvPr id="115" name="Shape 115"/>
          <p:cNvSpPr txBox="1"/>
          <p:nvPr>
            <p:ph idx="1" type="subTitle"/>
          </p:nvPr>
        </p:nvSpPr>
        <p:spPr>
          <a:xfrm>
            <a:off x="1586000" y="2371250"/>
            <a:ext cx="5291699" cy="520200"/>
          </a:xfrm>
          <a:prstGeom prst="rect">
            <a:avLst/>
          </a:prstGeom>
          <a:solidFill>
            <a:srgbClr val="1C4587"/>
          </a:solidFill>
        </p:spPr>
        <p:txBody>
          <a:bodyPr anchorCtr="0" anchor="t" bIns="91425" lIns="91425" rIns="91425" tIns="91425">
            <a:noAutofit/>
          </a:bodyPr>
          <a:lstStyle/>
          <a:p>
            <a:pPr lvl="0" rtl="0">
              <a:spcBef>
                <a:spcPts val="0"/>
              </a:spcBef>
              <a:buNone/>
            </a:pPr>
            <a:r>
              <a:rPr lang="en" sz="1800">
                <a:solidFill>
                  <a:schemeClr val="lt1"/>
                </a:solidFill>
              </a:rPr>
              <a:t>健康な時に助ける機能</a:t>
            </a:r>
          </a:p>
        </p:txBody>
      </p:sp>
      <p:sp>
        <p:nvSpPr>
          <p:cNvPr id="116" name="Shape 116"/>
          <p:cNvSpPr txBox="1"/>
          <p:nvPr>
            <p:ph idx="1" type="subTitle"/>
          </p:nvPr>
        </p:nvSpPr>
        <p:spPr>
          <a:xfrm>
            <a:off x="5733450" y="896700"/>
            <a:ext cx="2844299" cy="518100"/>
          </a:xfrm>
          <a:prstGeom prst="rect">
            <a:avLst/>
          </a:prstGeom>
          <a:solidFill>
            <a:srgbClr val="990000"/>
          </a:solidFill>
        </p:spPr>
        <p:txBody>
          <a:bodyPr anchorCtr="0" anchor="t" bIns="91425" lIns="91425" rIns="91425" tIns="91425">
            <a:noAutofit/>
          </a:bodyPr>
          <a:lstStyle/>
          <a:p>
            <a:pPr lvl="0" rtl="0">
              <a:spcBef>
                <a:spcPts val="0"/>
              </a:spcBef>
              <a:buNone/>
            </a:pPr>
            <a:r>
              <a:rPr lang="en" sz="1800">
                <a:solidFill>
                  <a:schemeClr val="lt1"/>
                </a:solidFill>
              </a:rPr>
              <a:t>ピンチな時に助ける機能</a:t>
            </a:r>
          </a:p>
        </p:txBody>
      </p:sp>
      <p:pic>
        <p:nvPicPr>
          <p:cNvPr id="117" name="Shape 117"/>
          <p:cNvPicPr preferRelativeResize="0"/>
          <p:nvPr/>
        </p:nvPicPr>
        <p:blipFill>
          <a:blip r:embed="rId3">
            <a:alphaModFix/>
          </a:blip>
          <a:stretch>
            <a:fillRect/>
          </a:stretch>
        </p:blipFill>
        <p:spPr>
          <a:xfrm>
            <a:off x="3415687" y="1124425"/>
            <a:ext cx="1632325" cy="1004500"/>
          </a:xfrm>
          <a:prstGeom prst="rect">
            <a:avLst/>
          </a:prstGeom>
          <a:noFill/>
          <a:ln>
            <a:noFill/>
          </a:ln>
        </p:spPr>
      </p:pic>
      <p:sp>
        <p:nvSpPr>
          <p:cNvPr id="118" name="Shape 118"/>
          <p:cNvSpPr/>
          <p:nvPr/>
        </p:nvSpPr>
        <p:spPr>
          <a:xfrm>
            <a:off x="259575" y="896700"/>
            <a:ext cx="2926200" cy="967500"/>
          </a:xfrm>
          <a:prstGeom prst="wedgeRectCallout">
            <a:avLst>
              <a:gd fmla="val 75715" name="adj1"/>
              <a:gd fmla="val 31708"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2400"/>
              <a:t>ぼく、ユニえもん♫</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ctrTitle"/>
          </p:nvPr>
        </p:nvSpPr>
        <p:spPr>
          <a:xfrm>
            <a:off x="184550" y="138700"/>
            <a:ext cx="8520600" cy="566400"/>
          </a:xfrm>
          <a:prstGeom prst="rect">
            <a:avLst/>
          </a:prstGeom>
        </p:spPr>
        <p:txBody>
          <a:bodyPr anchorCtr="0" anchor="b" bIns="91425" lIns="91425" rIns="91425" tIns="91425">
            <a:noAutofit/>
          </a:bodyPr>
          <a:lstStyle/>
          <a:p>
            <a:pPr lvl="0" rtl="0" algn="l">
              <a:spcBef>
                <a:spcPts val="0"/>
              </a:spcBef>
              <a:buNone/>
            </a:pPr>
            <a:r>
              <a:rPr lang="en" sz="3000"/>
              <a:t>アジェンダ</a:t>
            </a:r>
          </a:p>
        </p:txBody>
      </p:sp>
      <p:sp>
        <p:nvSpPr>
          <p:cNvPr id="124" name="Shape 124"/>
          <p:cNvSpPr txBox="1"/>
          <p:nvPr>
            <p:ph idx="1" type="subTitle"/>
          </p:nvPr>
        </p:nvSpPr>
        <p:spPr>
          <a:xfrm>
            <a:off x="311700" y="913125"/>
            <a:ext cx="8520600" cy="2713500"/>
          </a:xfrm>
          <a:prstGeom prst="rect">
            <a:avLst/>
          </a:prstGeom>
        </p:spPr>
        <p:txBody>
          <a:bodyPr anchorCtr="0" anchor="t" bIns="91425" lIns="91425" rIns="91425" tIns="91425">
            <a:noAutofit/>
          </a:bodyPr>
          <a:lstStyle/>
          <a:p>
            <a:pPr lvl="0" rtl="0" algn="l">
              <a:spcBef>
                <a:spcPts val="0"/>
              </a:spcBef>
              <a:buNone/>
            </a:pPr>
            <a:r>
              <a:rPr b="1" lang="en">
                <a:solidFill>
                  <a:srgbClr val="FF0000"/>
                </a:solidFill>
              </a:rPr>
              <a:t>１．サービス名</a:t>
            </a:r>
          </a:p>
          <a:p>
            <a:pPr lvl="0" rtl="0" algn="l">
              <a:spcBef>
                <a:spcPts val="0"/>
              </a:spcBef>
              <a:buNone/>
            </a:pPr>
            <a:r>
              <a:rPr lang="en"/>
              <a:t>２．サービスの狙い（BEFとAFT）</a:t>
            </a:r>
          </a:p>
          <a:p>
            <a:pPr lvl="0" rtl="0" algn="l">
              <a:spcBef>
                <a:spcPts val="0"/>
              </a:spcBef>
              <a:buNone/>
            </a:pPr>
            <a:r>
              <a:rPr lang="en"/>
              <a:t>３．サービス内容</a:t>
            </a:r>
          </a:p>
          <a:p>
            <a:pPr lvl="0" rtl="0" algn="l">
              <a:spcBef>
                <a:spcPts val="0"/>
              </a:spcBef>
              <a:buNone/>
            </a:pPr>
            <a:r>
              <a:rPr lang="en"/>
              <a:t>４．</a:t>
            </a:r>
            <a:r>
              <a:rPr lang="en"/>
              <a:t>他にもこんな案が出ました</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