
<file path=[Content_Types].xml><?xml version="1.0" encoding="utf-8"?>
<Types xmlns="http://schemas.openxmlformats.org/package/2006/content-types">
  <Override PartName="/_rels/.rels" ContentType="application/vnd.openxmlformats-package.relationships+xml"/>
  <Override PartName="/ppt/notesSlides/_rels/notesSlide72.xml.rels" ContentType="application/vnd.openxmlformats-package.relationships+xml"/>
  <Override PartName="/ppt/notesSlides/_rels/notesSlide70.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7.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32.xml.rels" ContentType="application/vnd.openxmlformats-package.relationships+xml"/>
  <Override PartName="/ppt/notesSlides/_rels/notesSlide46.xml.rels" ContentType="application/vnd.openxmlformats-package.relationships+xml"/>
  <Override PartName="/ppt/notesSlides/_rels/notesSlide24.xml.rels" ContentType="application/vnd.openxmlformats-package.relationships+xml"/>
  <Override PartName="/ppt/notesSlides/_rels/notesSlide29.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71.xml.rels" ContentType="application/vnd.openxmlformats-package.relationships+xml"/>
  <Override PartName="/ppt/notesSlides/_rels/notesSlide4.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51.xml.rels" ContentType="application/vnd.openxmlformats-package.relationships+xml"/>
  <Override PartName="/ppt/notesSlides/_rels/notesSlide3.xml.rels" ContentType="application/vnd.openxmlformats-package.relationships+xml"/>
  <Override PartName="/ppt/notesSlides/_rels/notesSlide50.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7.xml.rels" ContentType="application/vnd.openxmlformats-package.relationships+xml"/>
  <Override PartName="/ppt/notesSlides/_rels/notesSlide43.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8.xml.rels" ContentType="application/vnd.openxmlformats-package.relationships+xml"/>
  <Override PartName="/ppt/notesSlides/_rels/notesSlide44.xml.rels" ContentType="application/vnd.openxmlformats-package.relationships+xml"/>
  <Override PartName="/ppt/notesSlides/_rels/notesSlide25.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45.xml.rels" ContentType="application/vnd.openxmlformats-package.relationships+xml"/>
  <Override PartName="/ppt/notesSlides/_rels/notesSlide47.xml.rels" ContentType="application/vnd.openxmlformats-package.relationships+xml"/>
  <Override PartName="/ppt/notesSlides/_rels/notesSlide30.xml.rels" ContentType="application/vnd.openxmlformats-package.relationships+xml"/>
  <Override PartName="/ppt/notesSlides/_rels/notesSlide49.xml.rels" ContentType="application/vnd.openxmlformats-package.relationships+xml"/>
  <Override PartName="/ppt/notesSlides/_rels/notesSlide39.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64.xml" ContentType="application/vnd.openxmlformats-officedocument.presentationml.notesSlide+xml"/>
  <Override PartName="/ppt/notesSlides/notesSlide28.xml" ContentType="application/vnd.openxmlformats-officedocument.presentationml.notesSlide+xml"/>
  <Override PartName="/ppt/notesSlides/notesSlide63.xml" ContentType="application/vnd.openxmlformats-officedocument.presentationml.notesSlide+xml"/>
  <Override PartName="/ppt/notesSlides/notesSlide27.xml" ContentType="application/vnd.openxmlformats-officedocument.presentationml.notesSlide+xml"/>
  <Override PartName="/ppt/notesSlides/notesSlide62.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65.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4.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49.xml" ContentType="application/vnd.openxmlformats-officedocument.presentationml.notesSlide+xml"/>
  <Override PartName="/ppt/notesSlides/notesSlide60.xml" ContentType="application/vnd.openxmlformats-officedocument.presentationml.notesSlide+xml"/>
  <Override PartName="/ppt/notesSlides/notesSlide24.xml" ContentType="application/vnd.openxmlformats-officedocument.presentationml.notesSlide+xml"/>
  <Override PartName="/ppt/notesSlides/notesSlide61.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70.xml" ContentType="application/vnd.openxmlformats-officedocument.presentationml.notesSlide+xml"/>
  <Override PartName="/ppt/notesSlides/notesSlide34.xml" ContentType="application/vnd.openxmlformats-officedocument.presentationml.notesSlide+xml"/>
  <Override PartName="/ppt/notesSlides/notesSlide71.xml" ContentType="application/vnd.openxmlformats-officedocument.presentationml.notesSlide+xml"/>
  <Override PartName="/ppt/notesSlides/notesSlide35.xml" ContentType="application/vnd.openxmlformats-officedocument.presentationml.notesSlide+xml"/>
  <Override PartName="/ppt/notesSlides/notesSlide72.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92.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32.jpeg" ContentType="image/jpeg"/>
  <Override PartName="/ppt/media/image131.jpeg" ContentType="image/jpeg"/>
  <Override PartName="/ppt/media/image130.jpeg" ContentType="image/jpeg"/>
  <Override PartName="/ppt/media/image128.png" ContentType="image/png"/>
  <Override PartName="/ppt/media/image127.png" ContentType="image/png"/>
  <Override PartName="/ppt/media/image126.png" ContentType="image/png"/>
  <Override PartName="/ppt/media/image125.png" ContentType="image/png"/>
  <Override PartName="/ppt/media/image124.png" ContentType="image/png"/>
  <Override PartName="/ppt/media/image123.png" ContentType="image/png"/>
  <Override PartName="/ppt/media/image122.png" ContentType="image/png"/>
  <Override PartName="/ppt/media/image121.png" ContentType="image/png"/>
  <Override PartName="/ppt/media/image120.png" ContentType="image/png"/>
  <Override PartName="/ppt/media/image118.jpeg" ContentType="image/jpeg"/>
  <Override PartName="/ppt/media/image117.jpeg" ContentType="image/jpeg"/>
  <Override PartName="/ppt/media/image116.png" ContentType="image/png"/>
  <Override PartName="/ppt/media/image115.png" ContentType="image/png"/>
  <Override PartName="/ppt/media/image114.png" ContentType="image/png"/>
  <Override PartName="/ppt/media/image113.png" ContentType="image/png"/>
  <Override PartName="/ppt/media/image112.png" ContentType="image/png"/>
  <Override PartName="/ppt/media/image111.png" ContentType="image/png"/>
  <Override PartName="/ppt/media/image110.png" ContentType="image/png"/>
  <Override PartName="/ppt/media/image108.png" ContentType="image/png"/>
  <Override PartName="/ppt/media/image107.png" ContentType="image/png"/>
  <Override PartName="/ppt/media/image104.wmf" ContentType="image/x-wmf"/>
  <Override PartName="/ppt/media/image100.png" ContentType="image/png"/>
  <Override PartName="/ppt/media/image99.png" ContentType="image/png"/>
  <Override PartName="/ppt/media/image103.wmf" ContentType="image/x-wmf"/>
  <Override PartName="/ppt/media/image98.wmf" ContentType="image/x-wmf"/>
  <Override PartName="/ppt/media/image102.png" ContentType="image/png"/>
  <Override PartName="/ppt/media/image97.png" ContentType="image/png"/>
  <Override PartName="/ppt/media/image46.wmf" ContentType="image/x-wmf"/>
  <Override PartName="/ppt/media/image57.png" ContentType="image/png"/>
  <Override PartName="/ppt/media/image43.png" ContentType="image/png"/>
  <Override PartName="/ppt/media/image62.jpeg" ContentType="image/jpeg"/>
  <Override PartName="/ppt/media/image109.png" ContentType="image/png"/>
  <Override PartName="/ppt/media/image40.png" ContentType="image/png"/>
  <Override PartName="/ppt/media/image38.wmf" ContentType="image/x-wmf"/>
  <Override PartName="/ppt/media/image36.png" ContentType="image/png"/>
  <Override PartName="/ppt/media/image35.png" ContentType="image/png"/>
  <Override PartName="/ppt/media/image33.png" ContentType="image/png"/>
  <Override PartName="/ppt/media/image32.png" ContentType="image/png"/>
  <Override PartName="/ppt/media/image31.jpeg" ContentType="image/jpeg"/>
  <Override PartName="/ppt/media/image52.wmf" ContentType="image/x-wmf"/>
  <Override PartName="/ppt/media/image37.png" ContentType="image/png"/>
  <Override PartName="/ppt/media/image42.wmf" ContentType="image/x-wmf"/>
  <Override PartName="/ppt/media/image134.wmf" ContentType="image/x-wmf"/>
  <Override PartName="/ppt/media/image53.png" ContentType="image/png"/>
  <Override PartName="/ppt/media/image133.jpeg" ContentType="image/jpeg"/>
  <Override PartName="/ppt/media/image41.wmf" ContentType="image/x-wmf"/>
  <Override PartName="/ppt/media/image29.png" ContentType="image/png"/>
  <Override PartName="/ppt/media/image27.jpeg" ContentType="image/jpeg"/>
  <Override PartName="/ppt/media/image45.png" ContentType="image/png"/>
  <Override PartName="/ppt/media/image26.jpeg" ContentType="image/jpeg"/>
  <Override PartName="/ppt/media/image44.wmf" ContentType="image/x-wmf"/>
  <Override PartName="/ppt/media/image5.png" ContentType="image/png"/>
  <Override PartName="/ppt/media/image55.png" ContentType="image/png"/>
  <Override PartName="/ppt/media/image106.wmf" ContentType="image/x-wmf"/>
  <Override PartName="/ppt/media/image25.png" ContentType="image/png"/>
  <Override PartName="/ppt/media/image105.wmf" ContentType="image/x-wmf"/>
  <Override PartName="/ppt/media/image24.png" ContentType="image/png"/>
  <Override PartName="/ppt/media/image9.png" ContentType="image/png"/>
  <Override PartName="/ppt/media/image93.png" ContentType="image/png"/>
  <Override PartName="/ppt/media/image8.png" ContentType="image/png"/>
  <Override PartName="/ppt/media/image6.jpeg" ContentType="image/jpeg"/>
  <Override PartName="/ppt/media/image15.jpeg" ContentType="image/jpeg"/>
  <Override PartName="/ppt/media/image47.wmf" ContentType="image/x-wmf"/>
  <Override PartName="/ppt/media/image23.jpeg" ContentType="image/jpeg"/>
  <Override PartName="/ppt/media/image7.jpeg" ContentType="image/jpeg"/>
  <Override PartName="/ppt/media/image68.png" ContentType="image/png"/>
  <Override PartName="/ppt/media/image18.jpeg" ContentType="image/jpeg"/>
  <Override PartName="/ppt/media/image1.jpeg" ContentType="image/jpeg"/>
  <Override PartName="/ppt/media/image129.png" ContentType="image/png"/>
  <Override PartName="/ppt/media/image76.jpeg" ContentType="image/jpeg"/>
  <Override PartName="/ppt/media/image83.png" ContentType="image/png"/>
  <Override PartName="/ppt/media/image2.jpeg" ContentType="image/jpeg"/>
  <Override PartName="/ppt/media/image19.jpeg" ContentType="image/jpeg"/>
  <Override PartName="/ppt/media/image73.png" ContentType="image/png"/>
  <Override PartName="/ppt/media/image119.png" ContentType="image/png"/>
  <Override PartName="/ppt/media/image75.jpeg" ContentType="image/jpeg"/>
  <Override PartName="/ppt/media/image34.jpeg" ContentType="image/jpeg"/>
  <Override PartName="/ppt/media/image28.png" ContentType="image/png"/>
  <Override PartName="/ppt/media/image92.wmf" ContentType="image/x-wmf"/>
  <Override PartName="/ppt/media/image16.png" ContentType="image/png"/>
  <Override PartName="/ppt/media/image88.wmf" ContentType="image/x-wmf"/>
  <Override PartName="/ppt/media/image12.png" ContentType="image/png"/>
  <Override PartName="/ppt/media/image30.jpeg" ContentType="image/jpeg"/>
  <Override PartName="/ppt/media/image4.png" ContentType="image/png"/>
  <Override PartName="/ppt/media/image54.png" ContentType="image/png"/>
  <Override PartName="/ppt/media/image3.jpeg" ContentType="image/jpeg"/>
  <Override PartName="/ppt/media/image21.png" ContentType="image/png"/>
  <Override PartName="/ppt/media/image69.wmf" ContentType="image/x-wmf"/>
  <Override PartName="/ppt/media/image14.jpeg" ContentType="image/jpeg"/>
  <Override PartName="/ppt/media/image101.wmf" ContentType="image/x-wmf"/>
  <Override PartName="/ppt/media/image39.jpeg" ContentType="image/jpeg"/>
  <Override PartName="/ppt/media/image20.png" ContentType="image/png"/>
  <Override PartName="/ppt/media/image17.png" ContentType="image/png"/>
  <Override PartName="/ppt/media/image81.wmf" ContentType="image/x-wmf"/>
  <Override PartName="/ppt/media/image49.wmf" ContentType="image/x-wmf"/>
  <Override PartName="/ppt/media/image50.wmf" ContentType="image/x-wmf"/>
  <Override PartName="/ppt/media/image51.jpeg" ContentType="image/jpeg"/>
  <Override PartName="/ppt/media/image56.wmf" ContentType="image/x-wmf"/>
  <Override PartName="/ppt/media/image58.wmf" ContentType="image/x-wmf"/>
  <Override PartName="/ppt/media/image59.wmf" ContentType="image/x-wmf"/>
  <Override PartName="/ppt/media/image48.png" ContentType="image/png"/>
  <Override PartName="/ppt/media/image60.wmf" ContentType="image/x-wmf"/>
  <Override PartName="/ppt/media/image71.png" ContentType="image/png"/>
  <Override PartName="/ppt/media/image61.jpeg" ContentType="image/jpeg"/>
  <Override PartName="/ppt/media/image22.jpeg" ContentType="image/jpeg"/>
  <Override PartName="/ppt/media/image63.wmf" ContentType="image/x-wmf"/>
  <Override PartName="/ppt/media/image74.png" ContentType="image/png"/>
  <Override PartName="/ppt/media/image64.png" ContentType="image/png"/>
  <Override PartName="/ppt/media/image65.jpeg" ContentType="image/jpeg"/>
  <Override PartName="/ppt/media/image82.png" ContentType="image/png"/>
  <Override PartName="/ppt/media/image66.png" ContentType="image/png"/>
  <Override PartName="/ppt/media/image67.wmf" ContentType="image/x-wmf"/>
  <Override PartName="/ppt/media/image70.png" ContentType="image/png"/>
  <Override PartName="/ppt/media/image72.png" ContentType="image/png"/>
  <Override PartName="/ppt/media/image91.jpeg" ContentType="image/jpeg"/>
  <Override PartName="/ppt/media/image77.png" ContentType="image/png"/>
  <Override PartName="/ppt/media/image79.wmf" ContentType="image/x-wmf"/>
  <Override PartName="/ppt/media/image80.png" ContentType="image/png"/>
  <Override PartName="/ppt/media/image84.png" ContentType="image/png"/>
  <Override PartName="/ppt/media/image85.wmf" ContentType="image/x-wmf"/>
  <Override PartName="/ppt/media/image11.jpeg" ContentType="image/jpeg"/>
  <Override PartName="/ppt/media/image96.png" ContentType="image/png"/>
  <Override PartName="/ppt/media/image10.jpeg" ContentType="image/jpeg"/>
  <Override PartName="/ppt/media/image86.png" ContentType="image/png"/>
  <Override PartName="/ppt/media/image87.png" ContentType="image/png"/>
  <Override PartName="/ppt/media/image13.png" ContentType="image/png"/>
  <Override PartName="/ppt/media/image89.wmf" ContentType="image/x-wmf"/>
  <Override PartName="/ppt/media/image78.png" ContentType="image/png"/>
  <Override PartName="/ppt/media/image90.wmf" ContentType="image/x-wmf"/>
  <Override PartName="/ppt/media/image94.wmf" ContentType="image/x-wmf"/>
  <Override PartName="/ppt/media/image95.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slide" Target="slides/slide57.xml"/><Relationship Id="rId69" Type="http://schemas.openxmlformats.org/officeDocument/2006/relationships/slide" Target="slides/slide58.xml"/><Relationship Id="rId70" Type="http://schemas.openxmlformats.org/officeDocument/2006/relationships/slide" Target="slides/slide59.xml"/><Relationship Id="rId71" Type="http://schemas.openxmlformats.org/officeDocument/2006/relationships/slide" Target="slides/slide60.xml"/><Relationship Id="rId72" Type="http://schemas.openxmlformats.org/officeDocument/2006/relationships/slide" Target="slides/slide61.xml"/><Relationship Id="rId73" Type="http://schemas.openxmlformats.org/officeDocument/2006/relationships/slide" Target="slides/slide62.xml"/><Relationship Id="rId74" Type="http://schemas.openxmlformats.org/officeDocument/2006/relationships/slide" Target="slides/slide63.xml"/><Relationship Id="rId75" Type="http://schemas.openxmlformats.org/officeDocument/2006/relationships/slide" Target="slides/slide64.xml"/><Relationship Id="rId76" Type="http://schemas.openxmlformats.org/officeDocument/2006/relationships/slide" Target="slides/slide65.xml"/><Relationship Id="rId77" Type="http://schemas.openxmlformats.org/officeDocument/2006/relationships/slide" Target="slides/slide66.xml"/><Relationship Id="rId78" Type="http://schemas.openxmlformats.org/officeDocument/2006/relationships/slide" Target="slides/slide67.xml"/><Relationship Id="rId79" Type="http://schemas.openxmlformats.org/officeDocument/2006/relationships/slide" Target="slides/slide68.xml"/><Relationship Id="rId80" Type="http://schemas.openxmlformats.org/officeDocument/2006/relationships/slide" Target="slides/slide69.xml"/><Relationship Id="rId81" Type="http://schemas.openxmlformats.org/officeDocument/2006/relationships/slide" Target="slides/slide70.xml"/><Relationship Id="rId82" Type="http://schemas.openxmlformats.org/officeDocument/2006/relationships/slide" Target="slides/slide71.xml"/><Relationship Id="rId83" Type="http://schemas.openxmlformats.org/officeDocument/2006/relationships/slide" Target="slides/slide72.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8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9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9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92" name="PlaceHolder 5"/>
          <p:cNvSpPr>
            <a:spLocks noGrp="1"/>
          </p:cNvSpPr>
          <p:nvPr>
            <p:ph type="sldNum"/>
          </p:nvPr>
        </p:nvSpPr>
        <p:spPr>
          <a:xfrm>
            <a:off x="4399200" y="9555480"/>
            <a:ext cx="3372840" cy="502560"/>
          </a:xfrm>
          <a:prstGeom prst="rect">
            <a:avLst/>
          </a:prstGeom>
        </p:spPr>
        <p:txBody>
          <a:bodyPr lIns="0" rIns="0" tIns="0" bIns="0" anchor="b"/>
          <a:p>
            <a:pPr algn="r"/>
            <a:fld id="{35877551-A589-43FA-BDF1-07F9E0B9C3AB}"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Times New Roman"/>
                <a:ea typeface="ＭＳ Ｐゴシック"/>
              </a:rPr>
              <a:t>“</a:t>
            </a:r>
            <a:r>
              <a:rPr b="0" lang="en-US" sz="2000" spc="-1" strike="noStrike">
                <a:solidFill>
                  <a:srgbClr val="000000"/>
                </a:solidFill>
                <a:uFill>
                  <a:solidFill>
                    <a:srgbClr val="ffffff"/>
                  </a:solidFill>
                </a:uFill>
                <a:latin typeface="Times New Roman"/>
                <a:ea typeface="ＭＳ Ｐゴシック"/>
              </a:rPr>
              <a:t>Operating Systems: Internal and Design Principles”, 7/e, by William Stallings, Chapter 5 “Concurrency: Mutual Exclusion and Synchronization”.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688" name="TextShape 2"/>
          <p:cNvSpPr txBox="1"/>
          <p:nvPr/>
        </p:nvSpPr>
        <p:spPr>
          <a:xfrm>
            <a:off x="3884760" y="8685360"/>
            <a:ext cx="2971440" cy="456840"/>
          </a:xfrm>
          <a:prstGeom prst="rect">
            <a:avLst/>
          </a:prstGeom>
          <a:noFill/>
          <a:ln>
            <a:noFill/>
          </a:ln>
        </p:spPr>
        <p:txBody>
          <a:bodyPr anchor="b"/>
          <a:p>
            <a:pPr algn="r">
              <a:lnSpc>
                <a:spcPct val="100000"/>
              </a:lnSpc>
            </a:pPr>
            <a:fld id="{8F58E314-E541-45AB-9094-6E281AD823B0}"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What design and management issues are raised by the existence of concurrency?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We can list the following concerns: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The OS must be able to keep track of the various processes. </a:t>
            </a:r>
            <a:r>
              <a:rPr b="0" lang="en-US" sz="2000" spc="-1" strike="noStrike">
                <a:solidFill>
                  <a:srgbClr val="000000"/>
                </a:solidFill>
                <a:uFill>
                  <a:solidFill>
                    <a:srgbClr val="ffffff"/>
                  </a:solidFill>
                </a:uFill>
                <a:latin typeface="Arial"/>
              </a:rPr>
              <a:t>This is done with the use of process control blocks and was described in Chapter 4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2. The OS must allocate and de-allocate various resources for each active process.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At times, multiple processes want access to the same resource. These resources include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Processor time: </a:t>
            </a:r>
            <a:r>
              <a:rPr b="0" lang="en-US" sz="2000" spc="-1" strike="noStrike">
                <a:solidFill>
                  <a:srgbClr val="000000"/>
                </a:solidFill>
                <a:uFill>
                  <a:solidFill>
                    <a:srgbClr val="ffffff"/>
                  </a:solidFill>
                </a:uFill>
                <a:latin typeface="Arial"/>
              </a:rPr>
              <a:t>This is the scheduling function, discussed in Part Four.</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Memory</a:t>
            </a:r>
            <a:r>
              <a:rPr b="0" lang="en-US" sz="2000" spc="-1" strike="noStrike">
                <a:solidFill>
                  <a:srgbClr val="000000"/>
                </a:solidFill>
                <a:uFill>
                  <a:solidFill>
                    <a:srgbClr val="ffffff"/>
                  </a:solidFill>
                </a:uFill>
                <a:latin typeface="Arial"/>
              </a:rPr>
              <a:t>: Most operating systems use a virtual memory scheme. The topic is addressed in Part Three.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Files: </a:t>
            </a:r>
            <a:r>
              <a:rPr b="0" lang="en-US" sz="2000" spc="-1" strike="noStrike">
                <a:solidFill>
                  <a:srgbClr val="000000"/>
                </a:solidFill>
                <a:uFill>
                  <a:solidFill>
                    <a:srgbClr val="ffffff"/>
                  </a:solidFill>
                </a:uFill>
                <a:latin typeface="Arial"/>
              </a:rPr>
              <a:t>Discussed in Chapter 12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I/O devices: </a:t>
            </a:r>
            <a:r>
              <a:rPr b="0" lang="en-US" sz="2000" spc="-1" strike="noStrike">
                <a:solidFill>
                  <a:srgbClr val="000000"/>
                </a:solidFill>
                <a:uFill>
                  <a:solidFill>
                    <a:srgbClr val="ffffff"/>
                  </a:solidFill>
                </a:uFill>
                <a:latin typeface="Arial"/>
              </a:rPr>
              <a:t>Discussed in Chapter 11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3. The OS must protect the data and physical resources of each process against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unintended interference by other processes. This involves techniques that relate to memory, files, and I/O devices. A general treatment of protection is found in Chapter 14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4. The functioning of a process, and the output it produces, must be independent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of the speed at which its execution is carried out relative to the speed of other</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concurrent processes. This is the subject of this chapter.</a:t>
            </a:r>
            <a:endParaRPr b="0" lang="en-US" sz="2000" spc="-1" strike="noStrike">
              <a:solidFill>
                <a:srgbClr val="000000"/>
              </a:solidFill>
              <a:uFill>
                <a:solidFill>
                  <a:srgbClr val="ffffff"/>
                </a:solidFill>
              </a:uFill>
              <a:latin typeface="Arial"/>
            </a:endParaRPr>
          </a:p>
        </p:txBody>
      </p:sp>
      <p:sp>
        <p:nvSpPr>
          <p:cNvPr id="704" name="TextShape 2"/>
          <p:cNvSpPr txBox="1"/>
          <p:nvPr/>
        </p:nvSpPr>
        <p:spPr>
          <a:xfrm>
            <a:off x="3884760" y="8685360"/>
            <a:ext cx="2971440" cy="456840"/>
          </a:xfrm>
          <a:prstGeom prst="rect">
            <a:avLst/>
          </a:prstGeom>
          <a:noFill/>
          <a:ln>
            <a:noFill/>
          </a:ln>
        </p:spPr>
        <p:txBody>
          <a:bodyPr anchor="b"/>
          <a:p>
            <a:pPr algn="r">
              <a:lnSpc>
                <a:spcPct val="100000"/>
              </a:lnSpc>
            </a:pPr>
            <a:fld id="{436F36E4-23ED-4301-ABC1-34068EBA2B7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We can classify the ways in which processes interact on the basis of the degree to which they are aware of each other’s existence. Table 5.2 lists three possible degrees of awareness plus the consequences of each:</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Processes unaware of each other: These are independent processes that are not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b="1" lang="en-US" sz="2000" spc="-1" strike="noStrike">
                <a:solidFill>
                  <a:srgbClr val="000000"/>
                </a:solidFill>
                <a:uFill>
                  <a:solidFill>
                    <a:srgbClr val="ffffff"/>
                  </a:solidFill>
                </a:uFill>
                <a:latin typeface="Arial"/>
              </a:rPr>
              <a:t>competition for resources. For </a:t>
            </a:r>
            <a:r>
              <a:rPr b="0" lang="en-US" sz="2000" spc="-1" strike="noStrike">
                <a:solidFill>
                  <a:srgbClr val="000000"/>
                </a:solidFill>
                <a:uFill>
                  <a:solidFill>
                    <a:srgbClr val="ffffff"/>
                  </a:solidFill>
                </a:uFill>
                <a:latin typeface="Arial"/>
              </a:rPr>
              <a:t>example, two independent applications may both want to access the same disk or file or printer. The OS must regulate these accesses.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Processes indirectly aware of each other: These are processes that are not necessarily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aware of each other by their respective process IDs but that share access to some object, such as an I/O buffer. Such processes exhibit </a:t>
            </a:r>
            <a:r>
              <a:rPr b="1" lang="en-US" sz="2000" spc="-1" strike="noStrike">
                <a:solidFill>
                  <a:srgbClr val="000000"/>
                </a:solidFill>
                <a:uFill>
                  <a:solidFill>
                    <a:srgbClr val="ffffff"/>
                  </a:solidFill>
                </a:uFill>
                <a:latin typeface="Arial"/>
              </a:rPr>
              <a:t>cooperation </a:t>
            </a:r>
            <a:r>
              <a:rPr b="0" lang="en-US" sz="2000" spc="-1" strike="noStrike">
                <a:solidFill>
                  <a:srgbClr val="000000"/>
                </a:solidFill>
                <a:uFill>
                  <a:solidFill>
                    <a:srgbClr val="ffffff"/>
                  </a:solidFill>
                </a:uFill>
                <a:latin typeface="Arial"/>
              </a:rPr>
              <a:t>in sharing the common object.</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Processes directly aware of each other: These are processes that are able to</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communicate with each other by process ID and that are designed to work jointly on some activity. Again, such processes exhibit </a:t>
            </a:r>
            <a:r>
              <a:rPr b="1" lang="en-US" sz="2000" spc="-1" strike="noStrike">
                <a:solidFill>
                  <a:srgbClr val="000000"/>
                </a:solidFill>
                <a:uFill>
                  <a:solidFill>
                    <a:srgbClr val="ffffff"/>
                  </a:solidFill>
                </a:uFill>
                <a:latin typeface="Arial"/>
              </a:rPr>
              <a:t>cooperation . </a:t>
            </a:r>
            <a:r>
              <a:rPr b="0" lang="en-US" sz="2000" spc="-1" strike="noStrike">
                <a:solidFill>
                  <a:srgbClr val="000000"/>
                </a:solidFill>
                <a:uFill>
                  <a:solidFill>
                    <a:srgbClr val="ffffff"/>
                  </a:solidFill>
                </a:uFill>
                <a:latin typeface="Arial"/>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b="0" lang="en-US" sz="2000" spc="-1" strike="noStrike">
              <a:solidFill>
                <a:srgbClr val="000000"/>
              </a:solidFill>
              <a:uFill>
                <a:solidFill>
                  <a:srgbClr val="ffffff"/>
                </a:solidFill>
              </a:uFill>
              <a:latin typeface="Arial"/>
            </a:endParaRPr>
          </a:p>
        </p:txBody>
      </p:sp>
      <p:sp>
        <p:nvSpPr>
          <p:cNvPr id="706" name="CustomShape 2"/>
          <p:cNvSpPr/>
          <p:nvPr/>
        </p:nvSpPr>
        <p:spPr>
          <a:xfrm>
            <a:off x="3884760" y="8685360"/>
            <a:ext cx="2971440" cy="456840"/>
          </a:xfrm>
          <a:prstGeom prst="rect">
            <a:avLst/>
          </a:prstGeom>
          <a:noFill/>
          <a:ln>
            <a:noFill/>
          </a:ln>
        </p:spPr>
        <p:style>
          <a:lnRef idx="0"/>
          <a:fillRef idx="0"/>
          <a:effectRef idx="0"/>
          <a:fontRef idx="minor"/>
        </p:style>
        <p:txBody>
          <a:bodyPr lIns="90000" rIns="90000" tIns="45000" bIns="45000" anchor="b"/>
          <a:p>
            <a:pPr algn="r">
              <a:lnSpc>
                <a:spcPct val="100000"/>
              </a:lnSpc>
            </a:pPr>
            <a:fld id="{BE2DDA45-097B-443B-87A1-20A8AF46017C}"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In the case of competing processes three control problems must be faced. First is the need for </a:t>
            </a:r>
            <a:r>
              <a:rPr b="1" lang="en-US" sz="2000" spc="-1" strike="noStrike">
                <a:solidFill>
                  <a:srgbClr val="000000"/>
                </a:solidFill>
                <a:uFill>
                  <a:solidFill>
                    <a:srgbClr val="ffffff"/>
                  </a:solidFill>
                </a:uFill>
                <a:latin typeface="Arial"/>
              </a:rPr>
              <a:t>mutual exclusion . </a:t>
            </a:r>
            <a:r>
              <a:rPr b="0" lang="en-US" sz="2000" spc="-1" strike="noStrike">
                <a:solidFill>
                  <a:srgbClr val="000000"/>
                </a:solidFill>
                <a:uFill>
                  <a:solidFill>
                    <a:srgbClr val="ffffff"/>
                  </a:solidFill>
                </a:uFill>
                <a:latin typeface="Arial"/>
              </a:rPr>
              <a:t>Suppose two or more processes require access to a single non-sharable resource, such as a printer. During the course of execution, each process will be sending commands to the I/O device, receiving</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status information, sending data, and/or receiving data. We will refer to such a resource as a </a:t>
            </a:r>
            <a:r>
              <a:rPr b="1" lang="en-US" sz="2000" spc="-1" strike="noStrike">
                <a:solidFill>
                  <a:srgbClr val="000000"/>
                </a:solidFill>
                <a:uFill>
                  <a:solidFill>
                    <a:srgbClr val="ffffff"/>
                  </a:solidFill>
                </a:uFill>
                <a:latin typeface="Arial"/>
              </a:rPr>
              <a:t>critical resource , </a:t>
            </a:r>
            <a:r>
              <a:rPr b="0" lang="en-US" sz="2000" spc="-1" strike="noStrike">
                <a:solidFill>
                  <a:srgbClr val="000000"/>
                </a:solidFill>
                <a:uFill>
                  <a:solidFill>
                    <a:srgbClr val="ffffff"/>
                  </a:solidFill>
                </a:uFill>
                <a:latin typeface="Arial"/>
              </a:rPr>
              <a:t>and the portion of the program that uses it as a </a:t>
            </a:r>
            <a:r>
              <a:rPr b="1" lang="en-US" sz="2000" spc="-1" strike="noStrike">
                <a:solidFill>
                  <a:srgbClr val="000000"/>
                </a:solidFill>
                <a:uFill>
                  <a:solidFill>
                    <a:srgbClr val="ffffff"/>
                  </a:solidFill>
                </a:uFill>
                <a:latin typeface="Arial"/>
              </a:rPr>
              <a:t>critical section </a:t>
            </a:r>
            <a:r>
              <a:rPr b="0" lang="en-US" sz="2000" spc="-1" strike="noStrike">
                <a:solidFill>
                  <a:srgbClr val="000000"/>
                </a:solidFill>
                <a:uFill>
                  <a:solidFill>
                    <a:srgbClr val="ffffff"/>
                  </a:solidFill>
                </a:uFill>
                <a:latin typeface="Arial"/>
              </a:rPr>
              <a:t>of the program. It is important that only one program at a time be 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enforcement of mutual exclusion creates two additional control problems. One is that of </a:t>
            </a:r>
            <a:r>
              <a:rPr b="1" lang="en-US" sz="2000" spc="-1" strike="noStrike">
                <a:solidFill>
                  <a:srgbClr val="000000"/>
                </a:solidFill>
                <a:uFill>
                  <a:solidFill>
                    <a:srgbClr val="ffffff"/>
                  </a:solidFill>
                </a:uFill>
                <a:latin typeface="Arial"/>
              </a:rPr>
              <a:t>deadlock . </a:t>
            </a:r>
            <a:r>
              <a:rPr b="0" lang="en-US" sz="2000" spc="-1" strike="noStrike">
                <a:solidFill>
                  <a:srgbClr val="000000"/>
                </a:solidFill>
                <a:uFill>
                  <a:solidFill>
                    <a:srgbClr val="ffffff"/>
                  </a:solidFill>
                </a:uFill>
                <a:latin typeface="Arial"/>
              </a:rPr>
              <a:t>For example, consider two processes, P1 and P2, and two 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 final control problem is </a:t>
            </a:r>
            <a:r>
              <a:rPr b="1" lang="en-US" sz="2000" spc="-1" strike="noStrike">
                <a:solidFill>
                  <a:srgbClr val="000000"/>
                </a:solidFill>
                <a:uFill>
                  <a:solidFill>
                    <a:srgbClr val="ffffff"/>
                  </a:solidFill>
                </a:uFill>
                <a:latin typeface="Arial"/>
              </a:rPr>
              <a:t>starvation . </a:t>
            </a:r>
            <a:r>
              <a:rPr b="0" lang="en-US" sz="2000" spc="-1" strike="noStrike">
                <a:solidFill>
                  <a:srgbClr val="000000"/>
                </a:solidFill>
                <a:uFill>
                  <a:solidFill>
                    <a:srgbClr val="ffffff"/>
                  </a:solidFill>
                </a:uFill>
                <a:latin typeface="Arial"/>
              </a:rPr>
              <a:t>Suppose that three processes (P1, P2</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b="0" lang="en-US" sz="2000" spc="-1" strike="noStrike">
              <a:solidFill>
                <a:srgbClr val="000000"/>
              </a:solidFill>
              <a:uFill>
                <a:solidFill>
                  <a:srgbClr val="ffffff"/>
                </a:solidFill>
              </a:uFill>
              <a:latin typeface="Arial"/>
            </a:endParaRPr>
          </a:p>
        </p:txBody>
      </p:sp>
      <p:sp>
        <p:nvSpPr>
          <p:cNvPr id="708" name="TextShape 2"/>
          <p:cNvSpPr txBox="1"/>
          <p:nvPr/>
        </p:nvSpPr>
        <p:spPr>
          <a:xfrm>
            <a:off x="3884760" y="8685360"/>
            <a:ext cx="2971440" cy="456840"/>
          </a:xfrm>
          <a:prstGeom prst="rect">
            <a:avLst/>
          </a:prstGeom>
          <a:noFill/>
          <a:ln>
            <a:noFill/>
          </a:ln>
        </p:spPr>
        <p:txBody>
          <a:bodyPr anchor="b"/>
          <a:p>
            <a:pPr algn="r">
              <a:lnSpc>
                <a:spcPct val="100000"/>
              </a:lnSpc>
            </a:pPr>
            <a:fld id="{A731F336-4938-4130-8E04-7147926B8B9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This chapter begins with an introduction to the concept of concurrency and the implications of the execution of multiple concurrent processes. 1 We find that the basic requirement for support of concurrent processes is the ability to enforce mutual exclusion; that is, the ability to exclude all other processes from a course of action while one process is granted that ability. Next, we examine some hardware mechanisms that can support mutual exclusion. Then we look at solutions that do not involve busy waiting and that can be supported either by the OS or enforced by language compilers. We examine three approaches: semaphores, monitors, and message passing.</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Two classic problems in concurrency are used to illustrate the concepts and compare the approaches presented in this chapter. The producer/consumer problem is introduced in Section 5.3 and used as a running example. The chapter closes with the readers/writers problem.</a:t>
            </a:r>
            <a:endParaRPr b="0" lang="en-US" sz="2000" spc="-1" strike="noStrike">
              <a:solidFill>
                <a:srgbClr val="000000"/>
              </a:solidFill>
              <a:uFill>
                <a:solidFill>
                  <a:srgbClr val="ffffff"/>
                </a:solidFill>
              </a:uFill>
              <a:latin typeface="Arial"/>
            </a:endParaRPr>
          </a:p>
        </p:txBody>
      </p:sp>
      <p:sp>
        <p:nvSpPr>
          <p:cNvPr id="690" name="TextShape 2"/>
          <p:cNvSpPr txBox="1"/>
          <p:nvPr/>
        </p:nvSpPr>
        <p:spPr>
          <a:xfrm>
            <a:off x="3884760" y="8685360"/>
            <a:ext cx="2971440" cy="456840"/>
          </a:xfrm>
          <a:prstGeom prst="rect">
            <a:avLst/>
          </a:prstGeom>
          <a:noFill/>
          <a:ln>
            <a:noFill/>
          </a:ln>
        </p:spPr>
        <p:txBody>
          <a:bodyPr anchor="b"/>
          <a:p>
            <a:pPr algn="r">
              <a:lnSpc>
                <a:spcPct val="100000"/>
              </a:lnSpc>
            </a:pPr>
            <a:fld id="{AA3C102D-B926-4C07-ABF1-B5DAB2ABAEE4}"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Figure 5.1 illustrates the mutual exclusion mechanism in abstract terms. There are </a:t>
            </a:r>
            <a:r>
              <a:rPr b="0" i="1" lang="en-US" sz="2000" spc="-1" strike="noStrike">
                <a:solidFill>
                  <a:srgbClr val="000000"/>
                </a:solidFill>
                <a:uFill>
                  <a:solidFill>
                    <a:srgbClr val="ffffff"/>
                  </a:solidFill>
                </a:uFill>
                <a:latin typeface="Arial"/>
              </a:rPr>
              <a:t>n processes to be executed concurrently. </a:t>
            </a:r>
            <a:r>
              <a:rPr b="0" lang="en-US" sz="2000" spc="-1" strike="noStrike">
                <a:solidFill>
                  <a:srgbClr val="000000"/>
                </a:solidFill>
                <a:uFill>
                  <a:solidFill>
                    <a:srgbClr val="ffffff"/>
                  </a:solidFill>
                </a:uFill>
                <a:latin typeface="Arial"/>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entercritical and exitcritical . Each function takes as an argument the name of the resource that is the subject of competition. Any process that attempts to enter its critical section while another process is in its critical section, for the same resource, is made to wait.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It remains to examine specific mechanisms for providing the functions entercritical and exitcritical . For the moment, we defer this issue while we consider the other cases of process interaction.</a:t>
            </a:r>
            <a:endParaRPr b="0" lang="en-US" sz="2000" spc="-1" strike="noStrike">
              <a:solidFill>
                <a:srgbClr val="000000"/>
              </a:solidFill>
              <a:uFill>
                <a:solidFill>
                  <a:srgbClr val="ffffff"/>
                </a:solidFill>
              </a:uFill>
              <a:latin typeface="Arial"/>
            </a:endParaRPr>
          </a:p>
        </p:txBody>
      </p:sp>
      <p:sp>
        <p:nvSpPr>
          <p:cNvPr id="710" name="TextShape 2"/>
          <p:cNvSpPr txBox="1"/>
          <p:nvPr/>
        </p:nvSpPr>
        <p:spPr>
          <a:xfrm>
            <a:off x="3884760" y="8685360"/>
            <a:ext cx="2971440" cy="456840"/>
          </a:xfrm>
          <a:prstGeom prst="rect">
            <a:avLst/>
          </a:prstGeom>
          <a:noFill/>
          <a:ln>
            <a:noFill/>
          </a:ln>
        </p:spPr>
        <p:txBody>
          <a:bodyPr anchor="b"/>
          <a:p>
            <a:pPr algn="r">
              <a:lnSpc>
                <a:spcPct val="100000"/>
              </a:lnSpc>
            </a:pPr>
            <a:fld id="{E7FEC524-021A-480F-A2F4-9326C3D7B550}"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Any facility or capability that is to provide support for mutual exclusion should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meet the following requirements: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Mutual exclusion must be enforced: Only one process at a time is allowed into</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its critical section, among all processes that have critical sections for the same resource or shared object.</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2. A process that halts in its noncritical section must do so without interfering</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with other processes.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3. It must not be possible for a process requiring access to a critical section to be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delayed indefinitely: no deadlock or starvation.</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4. When no process is in a critical section, any process that requests entry to its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critical section must be permitted to enter without delay.</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5. No assumptions are made about relative process speeds or number of processors.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6. A process remains inside its critical section for a finite time only.</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b="0" lang="en-US" sz="2000" spc="-1" strike="noStrike">
              <a:solidFill>
                <a:srgbClr val="000000"/>
              </a:solidFill>
              <a:uFill>
                <a:solidFill>
                  <a:srgbClr val="ffffff"/>
                </a:solidFill>
              </a:uFill>
              <a:latin typeface="Arial"/>
            </a:endParaRPr>
          </a:p>
        </p:txBody>
      </p:sp>
      <p:sp>
        <p:nvSpPr>
          <p:cNvPr id="712" name="TextShape 2"/>
          <p:cNvSpPr txBox="1"/>
          <p:nvPr/>
        </p:nvSpPr>
        <p:spPr>
          <a:xfrm>
            <a:off x="3884760" y="8685360"/>
            <a:ext cx="2971440" cy="456840"/>
          </a:xfrm>
          <a:prstGeom prst="rect">
            <a:avLst/>
          </a:prstGeom>
          <a:noFill/>
          <a:ln>
            <a:noFill/>
          </a:ln>
        </p:spPr>
        <p:txBody>
          <a:bodyPr anchor="b"/>
          <a:p>
            <a:pPr algn="r">
              <a:lnSpc>
                <a:spcPct val="100000"/>
              </a:lnSpc>
            </a:pPr>
            <a:fld id="{BE0B7E96-6B2E-4DF1-99AA-32F829BE455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685800" y="4343400"/>
            <a:ext cx="5486040" cy="4114440"/>
          </a:xfrm>
          <a:prstGeom prst="rect">
            <a:avLst/>
          </a:prstGeom>
        </p:spPr>
        <p:txBody>
          <a:bodyPr/>
          <a:p>
            <a:r>
              <a:rPr b="1" i="1" lang="en-US" sz="2000" spc="-1" strike="noStrike">
                <a:solidFill>
                  <a:srgbClr val="000000"/>
                </a:solidFill>
                <a:uFill>
                  <a:solidFill>
                    <a:srgbClr val="ffffff"/>
                  </a:solidFill>
                </a:uFill>
                <a:latin typeface="Arial"/>
              </a:rPr>
              <a:t>COMPARE&amp;SWAP INSTRUCTION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version of the instruction checks a memory location ( *word ) against a test value ( testval ). If the memory location’s current value is testval, it is replaced with newval ; otherwise it is left unchanged. The old memory value is always returned; thus, the memory location has been updated if the returned value is the same as the test value. This atomic instruction therefore has two parts: A </a:t>
            </a:r>
            <a:r>
              <a:rPr b="1" lang="en-US" sz="2000" spc="-1" strike="noStrike">
                <a:solidFill>
                  <a:srgbClr val="000000"/>
                </a:solidFill>
                <a:uFill>
                  <a:solidFill>
                    <a:srgbClr val="ffffff"/>
                  </a:solidFill>
                </a:uFill>
                <a:latin typeface="Arial"/>
              </a:rPr>
              <a:t>compare is made </a:t>
            </a:r>
            <a:r>
              <a:rPr b="0" lang="en-US" sz="2000" spc="-1" strike="noStrike">
                <a:solidFill>
                  <a:srgbClr val="000000"/>
                </a:solidFill>
                <a:uFill>
                  <a:solidFill>
                    <a:srgbClr val="ffffff"/>
                  </a:solidFill>
                </a:uFill>
                <a:latin typeface="Arial"/>
              </a:rPr>
              <a:t>between a memory value and a test value; if the values are the same, a </a:t>
            </a:r>
            <a:r>
              <a:rPr b="1" lang="en-US" sz="2000" spc="-1" strike="noStrike">
                <a:solidFill>
                  <a:srgbClr val="000000"/>
                </a:solidFill>
                <a:uFill>
                  <a:solidFill>
                    <a:srgbClr val="ffffff"/>
                  </a:solidFill>
                </a:uFill>
                <a:latin typeface="Arial"/>
              </a:rPr>
              <a:t>swap occurs. </a:t>
            </a:r>
            <a:r>
              <a:rPr b="0" lang="en-US" sz="2000" spc="-1" strike="noStrike">
                <a:solidFill>
                  <a:srgbClr val="000000"/>
                </a:solidFill>
                <a:uFill>
                  <a:solidFill>
                    <a:srgbClr val="ffffff"/>
                  </a:solidFill>
                </a:uFill>
                <a:latin typeface="Arial"/>
              </a:rPr>
              <a:t>The entire compare&amp;swap function is carried out atomically—that is, it is not subject to interruption.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Another version of this instruction returns a Boolean value: true if the swap occurred; false otherwise. Some version of this instruction is available on nearly all processor families (x86, IA64, sparc, /390, etc.), and most operating systems use this instruction for support of concurrency.</a:t>
            </a:r>
            <a:endParaRPr b="0" lang="en-US" sz="2000" spc="-1" strike="noStrike">
              <a:solidFill>
                <a:srgbClr val="000000"/>
              </a:solidFill>
              <a:uFill>
                <a:solidFill>
                  <a:srgbClr val="ffffff"/>
                </a:solidFill>
              </a:uFill>
              <a:latin typeface="Arial"/>
            </a:endParaRPr>
          </a:p>
        </p:txBody>
      </p:sp>
      <p:sp>
        <p:nvSpPr>
          <p:cNvPr id="714" name="TextShape 2"/>
          <p:cNvSpPr txBox="1"/>
          <p:nvPr/>
        </p:nvSpPr>
        <p:spPr>
          <a:xfrm>
            <a:off x="3884760" y="8685360"/>
            <a:ext cx="2971440" cy="456840"/>
          </a:xfrm>
          <a:prstGeom prst="rect">
            <a:avLst/>
          </a:prstGeom>
          <a:noFill/>
          <a:ln>
            <a:noFill/>
          </a:ln>
        </p:spPr>
        <p:txBody>
          <a:bodyPr anchor="b"/>
          <a:p>
            <a:pPr algn="r">
              <a:lnSpc>
                <a:spcPct val="100000"/>
              </a:lnSpc>
            </a:pPr>
            <a:fld id="{D9EE7822-9291-4380-91D3-C3AD31D4093D}"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body"/>
          </p:nvPr>
        </p:nvSpPr>
        <p:spPr>
          <a:xfrm>
            <a:off x="685800" y="4343400"/>
            <a:ext cx="5486040" cy="4114440"/>
          </a:xfrm>
          <a:prstGeom prst="rect">
            <a:avLst/>
          </a:prstGeom>
        </p:spPr>
        <p:txBody>
          <a:bodyPr/>
          <a:p>
            <a:r>
              <a:rPr b="1" i="1" lang="en-US" sz="2000" spc="-1" strike="noStrike">
                <a:solidFill>
                  <a:srgbClr val="000000"/>
                </a:solidFill>
                <a:uFill>
                  <a:solidFill>
                    <a:srgbClr val="ffffff"/>
                  </a:solidFill>
                </a:uFill>
                <a:latin typeface="Arial"/>
              </a:rPr>
              <a:t>COMPARE&amp;SWAP INSTRUCTION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version of the instruction checks a memory location ( *word ) against a test value ( testval ). If the memory location’s current value is testval, it is replaced with newval ; otherwise it is left unchanged. The old memory value is always returned; thus, the memory location has been updated if the returned value is the same as the test value. This atomic instruction therefore has two parts: A </a:t>
            </a:r>
            <a:r>
              <a:rPr b="1" lang="en-US" sz="2000" spc="-1" strike="noStrike">
                <a:solidFill>
                  <a:srgbClr val="000000"/>
                </a:solidFill>
                <a:uFill>
                  <a:solidFill>
                    <a:srgbClr val="ffffff"/>
                  </a:solidFill>
                </a:uFill>
                <a:latin typeface="Arial"/>
              </a:rPr>
              <a:t>compare is made </a:t>
            </a:r>
            <a:r>
              <a:rPr b="0" lang="en-US" sz="2000" spc="-1" strike="noStrike">
                <a:solidFill>
                  <a:srgbClr val="000000"/>
                </a:solidFill>
                <a:uFill>
                  <a:solidFill>
                    <a:srgbClr val="ffffff"/>
                  </a:solidFill>
                </a:uFill>
                <a:latin typeface="Arial"/>
              </a:rPr>
              <a:t>between a memory value and a test value; if the values are the same, a </a:t>
            </a:r>
            <a:r>
              <a:rPr b="1" lang="en-US" sz="2000" spc="-1" strike="noStrike">
                <a:solidFill>
                  <a:srgbClr val="000000"/>
                </a:solidFill>
                <a:uFill>
                  <a:solidFill>
                    <a:srgbClr val="ffffff"/>
                  </a:solidFill>
                </a:uFill>
                <a:latin typeface="Arial"/>
              </a:rPr>
              <a:t>swap occurs. </a:t>
            </a:r>
            <a:r>
              <a:rPr b="0" lang="en-US" sz="2000" spc="-1" strike="noStrike">
                <a:solidFill>
                  <a:srgbClr val="000000"/>
                </a:solidFill>
                <a:uFill>
                  <a:solidFill>
                    <a:srgbClr val="ffffff"/>
                  </a:solidFill>
                </a:uFill>
                <a:latin typeface="Arial"/>
              </a:rPr>
              <a:t>The entire compare&amp;swap function is carried out atomically—that is, it is not subject to interruption.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Another version of this instruction returns a Boolean value: true if the swap occurred; false otherwise. Some version of this instruction is available on nearly all processor families (x86, IA64, sparc, /390, etc.), and most operating systems use this instruction for support of concurrency.</a:t>
            </a:r>
            <a:endParaRPr b="0" lang="en-US" sz="2000" spc="-1" strike="noStrike">
              <a:solidFill>
                <a:srgbClr val="000000"/>
              </a:solidFill>
              <a:uFill>
                <a:solidFill>
                  <a:srgbClr val="ffffff"/>
                </a:solidFill>
              </a:uFill>
              <a:latin typeface="Arial"/>
            </a:endParaRPr>
          </a:p>
        </p:txBody>
      </p:sp>
      <p:sp>
        <p:nvSpPr>
          <p:cNvPr id="716" name="TextShape 2"/>
          <p:cNvSpPr txBox="1"/>
          <p:nvPr/>
        </p:nvSpPr>
        <p:spPr>
          <a:xfrm>
            <a:off x="3884760" y="8685360"/>
            <a:ext cx="2971440" cy="456840"/>
          </a:xfrm>
          <a:prstGeom prst="rect">
            <a:avLst/>
          </a:prstGeom>
          <a:noFill/>
          <a:ln>
            <a:noFill/>
          </a:ln>
        </p:spPr>
        <p:txBody>
          <a:bodyPr anchor="b"/>
          <a:p>
            <a:pPr algn="r">
              <a:lnSpc>
                <a:spcPct val="100000"/>
              </a:lnSpc>
            </a:pPr>
            <a:fld id="{A9E20AC0-4EDD-4A02-AB19-51798F2F1708}"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5.2a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b="1" lang="en-US" sz="2000" spc="-1" strike="noStrike">
                <a:solidFill>
                  <a:srgbClr val="000000"/>
                </a:solidFill>
                <a:uFill>
                  <a:solidFill>
                    <a:srgbClr val="ffffff"/>
                  </a:solidFill>
                </a:uFill>
                <a:latin typeface="Arial"/>
              </a:rPr>
              <a:t>busy waiting , </a:t>
            </a:r>
            <a:r>
              <a:rPr b="0" lang="en-US" sz="2000" spc="-1" strike="noStrike">
                <a:solidFill>
                  <a:srgbClr val="000000"/>
                </a:solidFill>
                <a:uFill>
                  <a:solidFill>
                    <a:srgbClr val="ffffff"/>
                  </a:solidFill>
                </a:uFill>
                <a:latin typeface="Arial"/>
              </a:rPr>
              <a:t>or </a:t>
            </a:r>
            <a:r>
              <a:rPr b="1" lang="en-US" sz="2000" spc="-1" strike="noStrike">
                <a:solidFill>
                  <a:srgbClr val="000000"/>
                </a:solidFill>
                <a:uFill>
                  <a:solidFill>
                    <a:srgbClr val="ffffff"/>
                  </a:solidFill>
                </a:uFill>
                <a:latin typeface="Arial"/>
              </a:rPr>
              <a:t>spin waiting </a:t>
            </a:r>
            <a:r>
              <a:rPr b="0" lang="en-US" sz="2000" spc="-1" strike="noStrike">
                <a:solidFill>
                  <a:srgbClr val="000000"/>
                </a:solidFill>
                <a:uFill>
                  <a:solidFill>
                    <a:srgbClr val="ffffff"/>
                  </a:solidFill>
                </a:uFill>
                <a:latin typeface="Arial"/>
              </a:rPr>
              <a:t>, refers to a technique in which a process can do nothing until it gets permission to enter its critical section but continues to execute an instruction or set of instructions that tests the appropriate variable to gain entrance. When a process leaves its critical section, it resets </a:t>
            </a:r>
            <a:r>
              <a:rPr b="0" i="1" lang="en-US" sz="2000" spc="-1" strike="noStrike">
                <a:solidFill>
                  <a:srgbClr val="000000"/>
                </a:solidFill>
                <a:uFill>
                  <a:solidFill>
                    <a:srgbClr val="ffffff"/>
                  </a:solidFill>
                </a:uFill>
                <a:latin typeface="Arial"/>
              </a:rPr>
              <a:t>bolt to 0; at this point one and only one of the waiting </a:t>
            </a:r>
            <a:r>
              <a:rPr b="0" lang="en-US" sz="2000" spc="-1" strike="noStrike">
                <a:solidFill>
                  <a:srgbClr val="000000"/>
                </a:solidFill>
                <a:uFill>
                  <a:solidFill>
                    <a:srgbClr val="ffffff"/>
                  </a:solidFill>
                </a:uFill>
                <a:latin typeface="Arial"/>
              </a:rPr>
              <a:t>processes is granted access to its critical section. The choice of process depends on which process happens to execute the compare &amp; swap instruction next.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718" name="TextShape 2"/>
          <p:cNvSpPr txBox="1"/>
          <p:nvPr/>
        </p:nvSpPr>
        <p:spPr>
          <a:xfrm>
            <a:off x="3884760" y="8685360"/>
            <a:ext cx="2971440" cy="456840"/>
          </a:xfrm>
          <a:prstGeom prst="rect">
            <a:avLst/>
          </a:prstGeom>
          <a:noFill/>
          <a:ln>
            <a:noFill/>
          </a:ln>
        </p:spPr>
        <p:txBody>
          <a:bodyPr anchor="b"/>
          <a:p>
            <a:pPr algn="r">
              <a:lnSpc>
                <a:spcPct val="100000"/>
              </a:lnSpc>
            </a:pPr>
            <a:fld id="{8B5C2260-F13A-4462-AEEE-469F47B1A82C}"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5.2b shows a mutual exclusion protocol based on the use of an exchange instruction. A shared variable </a:t>
            </a:r>
            <a:r>
              <a:rPr b="0" i="1" lang="en-US" sz="2000" spc="-1" strike="noStrike">
                <a:solidFill>
                  <a:srgbClr val="000000"/>
                </a:solidFill>
                <a:uFill>
                  <a:solidFill>
                    <a:srgbClr val="ffffff"/>
                  </a:solidFill>
                </a:uFill>
                <a:latin typeface="Arial"/>
              </a:rPr>
              <a:t>bolt is initialized to 0. Each process uses a local variable key that is initialized to 1. The only process that may enter its critical section </a:t>
            </a:r>
            <a:r>
              <a:rPr b="0" lang="en-US" sz="2000" spc="-1" strike="noStrike">
                <a:solidFill>
                  <a:srgbClr val="000000"/>
                </a:solidFill>
                <a:uFill>
                  <a:solidFill>
                    <a:srgbClr val="ffffff"/>
                  </a:solidFill>
                </a:uFill>
                <a:latin typeface="Arial"/>
              </a:rPr>
              <a:t>is one that finds </a:t>
            </a:r>
            <a:r>
              <a:rPr b="0" i="1" lang="en-US" sz="2000" spc="-1" strike="noStrike">
                <a:solidFill>
                  <a:srgbClr val="000000"/>
                </a:solidFill>
                <a:uFill>
                  <a:solidFill>
                    <a:srgbClr val="ffffff"/>
                  </a:solidFill>
                </a:uFill>
                <a:latin typeface="Arial"/>
              </a:rPr>
              <a:t>bolt equal to 0. It excludes all other processes from the critical section </a:t>
            </a:r>
            <a:r>
              <a:rPr b="0" lang="en-US" sz="2000" spc="-1" strike="noStrike">
                <a:solidFill>
                  <a:srgbClr val="000000"/>
                </a:solidFill>
                <a:uFill>
                  <a:solidFill>
                    <a:srgbClr val="ffffff"/>
                  </a:solidFill>
                </a:uFill>
                <a:latin typeface="Arial"/>
              </a:rPr>
              <a:t>by setting </a:t>
            </a:r>
            <a:r>
              <a:rPr b="0" i="1" lang="en-US" sz="2000" spc="-1" strike="noStrike">
                <a:solidFill>
                  <a:srgbClr val="000000"/>
                </a:solidFill>
                <a:uFill>
                  <a:solidFill>
                    <a:srgbClr val="ffffff"/>
                  </a:solidFill>
                </a:uFill>
                <a:latin typeface="Arial"/>
              </a:rPr>
              <a:t>bolt to 1. When a process leaves its critical section, it resets bolt to 0, </a:t>
            </a:r>
            <a:r>
              <a:rPr b="0" lang="en-US" sz="2000" spc="-1" strike="noStrike">
                <a:solidFill>
                  <a:srgbClr val="000000"/>
                </a:solidFill>
                <a:uFill>
                  <a:solidFill>
                    <a:srgbClr val="ffffff"/>
                  </a:solidFill>
                </a:uFill>
                <a:latin typeface="Arial"/>
              </a:rPr>
              <a:t>allowing another process to gain access to its critical section.</a:t>
            </a:r>
            <a:endParaRPr b="0" lang="en-US" sz="2000" spc="-1" strike="noStrike">
              <a:solidFill>
                <a:srgbClr val="000000"/>
              </a:solidFill>
              <a:uFill>
                <a:solidFill>
                  <a:srgbClr val="ffffff"/>
                </a:solidFill>
              </a:uFill>
              <a:latin typeface="Arial"/>
            </a:endParaRPr>
          </a:p>
        </p:txBody>
      </p:sp>
      <p:sp>
        <p:nvSpPr>
          <p:cNvPr id="720" name="TextShape 2"/>
          <p:cNvSpPr txBox="1"/>
          <p:nvPr/>
        </p:nvSpPr>
        <p:spPr>
          <a:xfrm>
            <a:off x="3884760" y="8685360"/>
            <a:ext cx="2971440" cy="456840"/>
          </a:xfrm>
          <a:prstGeom prst="rect">
            <a:avLst/>
          </a:prstGeom>
          <a:noFill/>
          <a:ln>
            <a:noFill/>
          </a:ln>
        </p:spPr>
        <p:txBody>
          <a:bodyPr anchor="b"/>
          <a:p>
            <a:pPr algn="r">
              <a:lnSpc>
                <a:spcPct val="100000"/>
              </a:lnSpc>
            </a:pPr>
            <a:fld id="{070CD2EC-EFA0-408A-9297-7B4EA36AC7A1}"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use of a special machine instruction to enforce mutual exclusion has a number of advantages: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It is applicable to any number of processes on either a single processor or multiple processors sharing main memory.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It is simple and therefore easy to verify.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It can be used to support multiple critical sections; each critical section can be defined by its own variable.</a:t>
            </a:r>
            <a:endParaRPr b="0" lang="en-US" sz="2000" spc="-1" strike="noStrike">
              <a:solidFill>
                <a:srgbClr val="000000"/>
              </a:solidFill>
              <a:uFill>
                <a:solidFill>
                  <a:srgbClr val="ffffff"/>
                </a:solidFill>
              </a:uFill>
              <a:latin typeface="Arial"/>
            </a:endParaRPr>
          </a:p>
        </p:txBody>
      </p:sp>
      <p:sp>
        <p:nvSpPr>
          <p:cNvPr id="722" name="TextShape 2"/>
          <p:cNvSpPr txBox="1"/>
          <p:nvPr/>
        </p:nvSpPr>
        <p:spPr>
          <a:xfrm>
            <a:off x="3884760" y="8685360"/>
            <a:ext cx="2971440" cy="456840"/>
          </a:xfrm>
          <a:prstGeom prst="rect">
            <a:avLst/>
          </a:prstGeom>
          <a:noFill/>
          <a:ln>
            <a:noFill/>
          </a:ln>
        </p:spPr>
        <p:txBody>
          <a:bodyPr anchor="b"/>
          <a:p>
            <a:pPr algn="r">
              <a:lnSpc>
                <a:spcPct val="100000"/>
              </a:lnSpc>
            </a:pPr>
            <a:fld id="{3C8100FF-A3F1-456D-BE8E-7CE3C90561A3}"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There are some serious disadvantages: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Busy waiting is employed: </a:t>
            </a:r>
            <a:r>
              <a:rPr b="0" lang="en-US" sz="2000" spc="-1" strike="noStrike">
                <a:solidFill>
                  <a:srgbClr val="000000"/>
                </a:solidFill>
                <a:uFill>
                  <a:solidFill>
                    <a:srgbClr val="ffffff"/>
                  </a:solidFill>
                </a:uFill>
                <a:latin typeface="Arial"/>
              </a:rPr>
              <a:t>Thus, while a process is waiting for access to a critical section, it continues to consume processor time.</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ymbol" charset="2"/>
              <a:buChar char=""/>
            </a:pPr>
            <a:r>
              <a:rPr b="1" lang="en-US" sz="2000" spc="-1" strike="noStrike">
                <a:solidFill>
                  <a:srgbClr val="000000"/>
                </a:solidFill>
                <a:uFill>
                  <a:solidFill>
                    <a:srgbClr val="ffffff"/>
                  </a:solidFill>
                </a:uFill>
                <a:latin typeface="Arial"/>
              </a:rPr>
              <a:t>Starvation is possible: </a:t>
            </a:r>
            <a:r>
              <a:rPr b="0" lang="en-US" sz="2000" spc="-1" strike="noStrike">
                <a:solidFill>
                  <a:srgbClr val="000000"/>
                </a:solidFill>
                <a:uFill>
                  <a:solidFill>
                    <a:srgbClr val="ffffff"/>
                  </a:solidFill>
                </a:uFill>
                <a:latin typeface="Arial"/>
              </a:rPr>
              <a:t>When a process leaves a critical section and more than one process is waiting, the selection of a waiting process is arbitrary. Thus, some process could indefinitely be denied access.</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Deadlock is possible: </a:t>
            </a:r>
            <a:r>
              <a:rPr b="0" lang="en-US" sz="2000" spc="-1" strike="noStrike">
                <a:solidFill>
                  <a:srgbClr val="000000"/>
                </a:solidFill>
                <a:uFill>
                  <a:solidFill>
                    <a:srgbClr val="ffffff"/>
                  </a:solidFill>
                </a:uFill>
                <a:latin typeface="Arial"/>
              </a:rPr>
              <a:t>Consider the following scenario on a single-processor 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because it is of lower priority than another ready process, P2.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Because of the drawbacks of both the software and hardware solutions just outlined, we need to look for other mechanisms.</a:t>
            </a:r>
            <a:endParaRPr b="0" lang="en-US" sz="2000" spc="-1" strike="noStrike">
              <a:solidFill>
                <a:srgbClr val="000000"/>
              </a:solidFill>
              <a:uFill>
                <a:solidFill>
                  <a:srgbClr val="ffffff"/>
                </a:solidFill>
              </a:uFill>
              <a:latin typeface="Arial"/>
            </a:endParaRPr>
          </a:p>
        </p:txBody>
      </p:sp>
      <p:sp>
        <p:nvSpPr>
          <p:cNvPr id="724" name="TextShape 2"/>
          <p:cNvSpPr txBox="1"/>
          <p:nvPr/>
        </p:nvSpPr>
        <p:spPr>
          <a:xfrm>
            <a:off x="3884760" y="8685360"/>
            <a:ext cx="2971440" cy="456840"/>
          </a:xfrm>
          <a:prstGeom prst="rect">
            <a:avLst/>
          </a:prstGeom>
          <a:noFill/>
          <a:ln>
            <a:noFill/>
          </a:ln>
        </p:spPr>
        <p:txBody>
          <a:bodyPr anchor="b"/>
          <a:p>
            <a:pPr algn="r">
              <a:lnSpc>
                <a:spcPct val="100000"/>
              </a:lnSpc>
            </a:pPr>
            <a:fld id="{B04470FF-394F-4C3C-9431-A6D4617CFDC9}"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central themes of operating system design are all concerned with the management of processes and threads: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Multiprogramming: </a:t>
            </a:r>
            <a:r>
              <a:rPr b="0" lang="en-US" sz="2000" spc="-1" strike="noStrike">
                <a:solidFill>
                  <a:srgbClr val="000000"/>
                </a:solidFill>
                <a:uFill>
                  <a:solidFill>
                    <a:srgbClr val="ffffff"/>
                  </a:solidFill>
                </a:uFill>
                <a:latin typeface="Arial"/>
              </a:rPr>
              <a:t>The management of multiple processes within a uniprocessor system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Multiprocessing : </a:t>
            </a:r>
            <a:r>
              <a:rPr b="0" lang="en-US" sz="2000" spc="-1" strike="noStrike">
                <a:solidFill>
                  <a:srgbClr val="000000"/>
                </a:solidFill>
                <a:uFill>
                  <a:solidFill>
                    <a:srgbClr val="ffffff"/>
                  </a:solidFill>
                </a:uFill>
                <a:latin typeface="Arial"/>
              </a:rPr>
              <a:t>The management of multiple processes within a multiprocessor</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Distributed processing: </a:t>
            </a:r>
            <a:r>
              <a:rPr b="0" lang="en-US" sz="2000" spc="-1" strike="noStrike">
                <a:solidFill>
                  <a:srgbClr val="000000"/>
                </a:solidFill>
                <a:uFill>
                  <a:solidFill>
                    <a:srgbClr val="ffffff"/>
                  </a:solidFill>
                </a:uFill>
                <a:latin typeface="Arial"/>
              </a:rPr>
              <a:t>The management of multiple processes executing on multiple, distributed computer systems. The recent proliferation of clusters is a prime example of this type of system.</a:t>
            </a:r>
            <a:endParaRPr b="0" lang="en-US" sz="2000" spc="-1" strike="noStrike">
              <a:solidFill>
                <a:srgbClr val="000000"/>
              </a:solidFill>
              <a:uFill>
                <a:solidFill>
                  <a:srgbClr val="ffffff"/>
                </a:solidFill>
              </a:uFill>
              <a:latin typeface="Arial"/>
            </a:endParaRPr>
          </a:p>
        </p:txBody>
      </p:sp>
      <p:sp>
        <p:nvSpPr>
          <p:cNvPr id="692" name="TextShape 2"/>
          <p:cNvSpPr txBox="1"/>
          <p:nvPr/>
        </p:nvSpPr>
        <p:spPr>
          <a:xfrm>
            <a:off x="3884760" y="8685360"/>
            <a:ext cx="2971440" cy="456840"/>
          </a:xfrm>
          <a:prstGeom prst="rect">
            <a:avLst/>
          </a:prstGeom>
          <a:noFill/>
          <a:ln>
            <a:noFill/>
          </a:ln>
        </p:spPr>
        <p:txBody>
          <a:bodyPr anchor="b"/>
          <a:p>
            <a:pPr algn="r">
              <a:lnSpc>
                <a:spcPct val="100000"/>
              </a:lnSpc>
            </a:pPr>
            <a:fld id="{6913003E-3005-4745-B1B1-757350BF3B04}"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b="0" lang="en-US" sz="2000" spc="-1" strike="noStrike">
              <a:solidFill>
                <a:srgbClr val="000000"/>
              </a:solidFill>
              <a:uFill>
                <a:solidFill>
                  <a:srgbClr val="ffffff"/>
                </a:solidFill>
              </a:uFill>
              <a:latin typeface="Arial"/>
            </a:endParaRPr>
          </a:p>
        </p:txBody>
      </p:sp>
      <p:sp>
        <p:nvSpPr>
          <p:cNvPr id="726" name="TextShape 2"/>
          <p:cNvSpPr txBox="1"/>
          <p:nvPr/>
        </p:nvSpPr>
        <p:spPr>
          <a:xfrm>
            <a:off x="3884760" y="8685360"/>
            <a:ext cx="2971440" cy="456840"/>
          </a:xfrm>
          <a:prstGeom prst="rect">
            <a:avLst/>
          </a:prstGeom>
          <a:noFill/>
          <a:ln>
            <a:noFill/>
          </a:ln>
        </p:spPr>
        <p:txBody>
          <a:bodyPr anchor="b"/>
          <a:p>
            <a:pPr algn="r">
              <a:lnSpc>
                <a:spcPct val="100000"/>
              </a:lnSpc>
            </a:pPr>
            <a:fld id="{DF17E513-31C2-4166-B405-95C9069538D6}"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s , a process executes the primitive semSignal(s) . To receive a signal via semaphore s , a process executes the primitive semWait(s) ; if the corresponding signal has not yet been transmitted, the process is suspended until the transmission takes place.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To achieve the desired effect, we can view the semaphore as a variable that has an integer value upon which only three operations are defined:</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A semaphore may be initialized to a nonnegative integer value.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2. The semWait operation decrements the semaphore value. </a:t>
            </a:r>
            <a:r>
              <a:rPr b="0" lang="en-US" sz="2000" spc="-1" strike="noStrike">
                <a:solidFill>
                  <a:srgbClr val="000000"/>
                </a:solidFill>
                <a:uFill>
                  <a:solidFill>
                    <a:srgbClr val="ffffff"/>
                  </a:solidFill>
                </a:uFill>
                <a:latin typeface="Arial"/>
              </a:rPr>
              <a:t>If the value becomes negative, then the process executing the semWait is blocked.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Otherwise, the process continues execution.</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3. The semSignal operation increments the semaphore value</a:t>
            </a:r>
            <a:r>
              <a:rPr b="0" lang="en-US" sz="2000" spc="-1" strike="noStrike">
                <a:solidFill>
                  <a:srgbClr val="000000"/>
                </a:solidFill>
                <a:uFill>
                  <a:solidFill>
                    <a:srgbClr val="ffffff"/>
                  </a:solidFill>
                </a:uFill>
                <a:latin typeface="Arial"/>
              </a:rPr>
              <a:t>. If the resulting value is less than or equal to zero, then a process blocked by a semWait operation,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if any, is unblocked. Other than these three operations, there is no way to inspect or manipulate semaphores.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b="0" lang="en-US" sz="2000" spc="-1" strike="noStrike">
              <a:solidFill>
                <a:srgbClr val="000000"/>
              </a:solidFill>
              <a:uFill>
                <a:solidFill>
                  <a:srgbClr val="ffffff"/>
                </a:solidFill>
              </a:uFill>
              <a:latin typeface="Arial"/>
            </a:endParaRPr>
          </a:p>
        </p:txBody>
      </p:sp>
      <p:sp>
        <p:nvSpPr>
          <p:cNvPr id="728" name="TextShape 2"/>
          <p:cNvSpPr txBox="1"/>
          <p:nvPr/>
        </p:nvSpPr>
        <p:spPr>
          <a:xfrm>
            <a:off x="3884760" y="8685360"/>
            <a:ext cx="2971440" cy="456840"/>
          </a:xfrm>
          <a:prstGeom prst="rect">
            <a:avLst/>
          </a:prstGeom>
          <a:noFill/>
          <a:ln>
            <a:noFill/>
          </a:ln>
        </p:spPr>
        <p:txBody>
          <a:bodyPr anchor="b"/>
          <a:p>
            <a:pPr algn="r">
              <a:lnSpc>
                <a:spcPct val="100000"/>
              </a:lnSpc>
            </a:pPr>
            <a:fld id="{0940AA99-BF58-4A52-90A5-883F04C7903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[DOWN08] points out three interesting consequences of the semaphore definition: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In general, there is no way to know before a process decrements a semaphore whether it will block or not.</a:t>
            </a:r>
            <a:endParaRPr b="0" lang="en-US" sz="2000" spc="-1" strike="noStrike">
              <a:solidFill>
                <a:srgbClr val="000000"/>
              </a:solidFill>
              <a:uFill>
                <a:solidFill>
                  <a:srgbClr val="ffffff"/>
                </a:solidFill>
              </a:uFill>
              <a:latin typeface="Arial"/>
            </a:endParaRPr>
          </a:p>
          <a:p>
            <a:pPr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After a process increments a semaphore and another process gets woken up, both processes continue running concurrently. There is no way to know which process, if either, will continue immediately on a uniprocessor system.</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When you signal a semaphore, you don’t necessarily know whether another process is waiting, so the number of unblocked processes may be zero or one. </a:t>
            </a:r>
            <a:endParaRPr b="0" lang="en-US" sz="2000" spc="-1" strike="noStrike">
              <a:solidFill>
                <a:srgbClr val="000000"/>
              </a:solidFill>
              <a:uFill>
                <a:solidFill>
                  <a:srgbClr val="ffffff"/>
                </a:solidFill>
              </a:uFill>
              <a:latin typeface="Arial"/>
            </a:endParaRPr>
          </a:p>
        </p:txBody>
      </p:sp>
      <p:sp>
        <p:nvSpPr>
          <p:cNvPr id="730" name="TextShape 2"/>
          <p:cNvSpPr txBox="1"/>
          <p:nvPr/>
        </p:nvSpPr>
        <p:spPr>
          <a:xfrm>
            <a:off x="3884760" y="8685360"/>
            <a:ext cx="2971440" cy="456840"/>
          </a:xfrm>
          <a:prstGeom prst="rect">
            <a:avLst/>
          </a:prstGeom>
          <a:noFill/>
          <a:ln>
            <a:noFill/>
          </a:ln>
        </p:spPr>
        <p:txBody>
          <a:bodyPr anchor="b"/>
          <a:p>
            <a:pPr algn="r">
              <a:lnSpc>
                <a:spcPct val="100000"/>
              </a:lnSpc>
            </a:pPr>
            <a:fld id="{7FE9F768-44C1-472B-921B-3B3BCAA80A7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5.3 suggests a more formal definition of the primitives for semaphores. The semWait and semSignal primitives are assumed to be atomic.</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732" name="TextShape 2"/>
          <p:cNvSpPr txBox="1"/>
          <p:nvPr/>
        </p:nvSpPr>
        <p:spPr>
          <a:xfrm>
            <a:off x="3884760" y="8685360"/>
            <a:ext cx="2971440" cy="456840"/>
          </a:xfrm>
          <a:prstGeom prst="rect">
            <a:avLst/>
          </a:prstGeom>
          <a:noFill/>
          <a:ln>
            <a:noFill/>
          </a:ln>
        </p:spPr>
        <p:txBody>
          <a:bodyPr anchor="b"/>
          <a:p>
            <a:pPr algn="r">
              <a:lnSpc>
                <a:spcPct val="100000"/>
              </a:lnSpc>
            </a:pPr>
            <a:fld id="{622D239D-0AE6-47B2-B7DD-9F254CECF23B}"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 more restricted version, known as the </a:t>
            </a:r>
            <a:r>
              <a:rPr b="1" lang="en-US" sz="2000" spc="-1" strike="noStrike">
                <a:solidFill>
                  <a:srgbClr val="000000"/>
                </a:solidFill>
                <a:uFill>
                  <a:solidFill>
                    <a:srgbClr val="ffffff"/>
                  </a:solidFill>
                </a:uFill>
                <a:latin typeface="Arial"/>
              </a:rPr>
              <a:t>binary semaphore , </a:t>
            </a:r>
            <a:r>
              <a:rPr b="0" lang="en-US" sz="2000" spc="-1" strike="noStrike">
                <a:solidFill>
                  <a:srgbClr val="000000"/>
                </a:solidFill>
                <a:uFill>
                  <a:solidFill>
                    <a:srgbClr val="ffffff"/>
                  </a:solidFill>
                </a:uFill>
                <a:latin typeface="Arial"/>
              </a:rPr>
              <a:t>is defined in Figure 5.4 . A binary semaphore may only take on the values 0 and 1 and can be defined by the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following three operations: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1. A binary semaphore may be initialized to 0 or 1.</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2. The semWaitB operation checks the semaphore value</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the value is zero, then the process executing the semWaitB is blocked. If the value is one, then the value is changed to zero and the process continues execution.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3. The semSignalB operation checks to see if any processes are blocked</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on this semaphore (semaphore value equals 0). If so, then a process blocked by a semWaitB operation is unblocked. If no processes are blocked, then the value of the semaphore is set to one.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In principle, it should be easier to implement the binary semaphore, and it can be shown that it has the same expressive power as the general semaphore (see Problem 5.17). To contrast the two types of semaphores, the nonbinary semaphore is often referred to as either a </a:t>
            </a:r>
            <a:r>
              <a:rPr b="1" lang="en-US" sz="2000" spc="-1" strike="noStrike">
                <a:solidFill>
                  <a:srgbClr val="000000"/>
                </a:solidFill>
                <a:uFill>
                  <a:solidFill>
                    <a:srgbClr val="ffffff"/>
                  </a:solidFill>
                </a:uFill>
                <a:latin typeface="Arial"/>
              </a:rPr>
              <a:t>counting semaphore </a:t>
            </a:r>
            <a:r>
              <a:rPr b="0" lang="en-US" sz="2000" spc="-1" strike="noStrike">
                <a:solidFill>
                  <a:srgbClr val="000000"/>
                </a:solidFill>
                <a:uFill>
                  <a:solidFill>
                    <a:srgbClr val="ffffff"/>
                  </a:solidFill>
                </a:uFill>
                <a:latin typeface="Arial"/>
              </a:rPr>
              <a:t>or a</a:t>
            </a:r>
            <a:r>
              <a:rPr b="1" lang="en-US" sz="2000" spc="-1" strike="noStrike">
                <a:solidFill>
                  <a:srgbClr val="000000"/>
                </a:solidFill>
                <a:uFill>
                  <a:solidFill>
                    <a:srgbClr val="ffffff"/>
                  </a:solidFill>
                </a:uFill>
                <a:latin typeface="Arial"/>
              </a:rPr>
              <a:t> general semaphore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 concept related to the binary semaphore is the </a:t>
            </a:r>
            <a:r>
              <a:rPr b="1" lang="en-US" sz="2000" spc="-1" strike="noStrike">
                <a:solidFill>
                  <a:srgbClr val="000000"/>
                </a:solidFill>
                <a:uFill>
                  <a:solidFill>
                    <a:srgbClr val="ffffff"/>
                  </a:solidFill>
                </a:uFill>
                <a:latin typeface="Arial"/>
              </a:rPr>
              <a:t>mutex . </a:t>
            </a:r>
            <a:r>
              <a:rPr b="0" lang="en-US" sz="2000" spc="-1" strike="noStrike">
                <a:solidFill>
                  <a:srgbClr val="000000"/>
                </a:solidFill>
                <a:uFill>
                  <a:solidFill>
                    <a:srgbClr val="ffffff"/>
                  </a:solidFill>
                </a:uFill>
                <a:latin typeface="Arial"/>
              </a:rPr>
              <a:t>A key difference between the two is that the process that locks the mutex (sets the value to zero) must be the one to unlock it (sets the value to 1). In contrast, it is possible for one process to lock a binary semaphore and for another to unlock it.</a:t>
            </a:r>
            <a:endParaRPr b="0" lang="en-US" sz="2000" spc="-1" strike="noStrike">
              <a:solidFill>
                <a:srgbClr val="000000"/>
              </a:solidFill>
              <a:uFill>
                <a:solidFill>
                  <a:srgbClr val="ffffff"/>
                </a:solidFill>
              </a:uFill>
              <a:latin typeface="Arial"/>
            </a:endParaRPr>
          </a:p>
        </p:txBody>
      </p:sp>
      <p:sp>
        <p:nvSpPr>
          <p:cNvPr id="734" name="TextShape 2"/>
          <p:cNvSpPr txBox="1"/>
          <p:nvPr/>
        </p:nvSpPr>
        <p:spPr>
          <a:xfrm>
            <a:off x="3884760" y="8685360"/>
            <a:ext cx="2971440" cy="456840"/>
          </a:xfrm>
          <a:prstGeom prst="rect">
            <a:avLst/>
          </a:prstGeom>
          <a:noFill/>
          <a:ln>
            <a:noFill/>
          </a:ln>
        </p:spPr>
        <p:txBody>
          <a:bodyPr anchor="b"/>
          <a:p>
            <a:pPr algn="r">
              <a:lnSpc>
                <a:spcPct val="100000"/>
              </a:lnSpc>
            </a:pPr>
            <a:fld id="{8C622185-C53C-4786-91FA-4DEF43AD5FEA}"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b="1" lang="en-US" sz="2000" spc="-1" strike="noStrike">
                <a:solidFill>
                  <a:srgbClr val="000000"/>
                </a:solidFill>
                <a:uFill>
                  <a:solidFill>
                    <a:srgbClr val="ffffff"/>
                  </a:solidFill>
                </a:uFill>
                <a:latin typeface="Arial"/>
              </a:rPr>
              <a:t>strong semaphore . </a:t>
            </a:r>
            <a:r>
              <a:rPr b="0" lang="en-US" sz="2000" spc="-1" strike="noStrike">
                <a:solidFill>
                  <a:srgbClr val="000000"/>
                </a:solidFill>
                <a:uFill>
                  <a:solidFill>
                    <a:srgbClr val="ffffff"/>
                  </a:solidFill>
                </a:uFill>
                <a:latin typeface="Arial"/>
              </a:rPr>
              <a:t>A semaphore that does not specify the order in which processes are removed from the queue is a </a:t>
            </a:r>
            <a:r>
              <a:rPr b="1" lang="en-US" sz="2000" spc="-1" strike="noStrike">
                <a:solidFill>
                  <a:srgbClr val="000000"/>
                </a:solidFill>
                <a:uFill>
                  <a:solidFill>
                    <a:srgbClr val="ffffff"/>
                  </a:solidFill>
                </a:uFill>
                <a:latin typeface="Arial"/>
              </a:rPr>
              <a:t>weak semaphore .</a:t>
            </a:r>
            <a:endParaRPr b="0" lang="en-US" sz="2000" spc="-1" strike="noStrike">
              <a:solidFill>
                <a:srgbClr val="000000"/>
              </a:solidFill>
              <a:uFill>
                <a:solidFill>
                  <a:srgbClr val="ffffff"/>
                </a:solidFill>
              </a:uFill>
              <a:latin typeface="Arial"/>
            </a:endParaRPr>
          </a:p>
        </p:txBody>
      </p:sp>
      <p:sp>
        <p:nvSpPr>
          <p:cNvPr id="736" name="TextShape 2"/>
          <p:cNvSpPr txBox="1"/>
          <p:nvPr/>
        </p:nvSpPr>
        <p:spPr>
          <a:xfrm>
            <a:off x="3884760" y="8685360"/>
            <a:ext cx="2971440" cy="456840"/>
          </a:xfrm>
          <a:prstGeom prst="rect">
            <a:avLst/>
          </a:prstGeom>
          <a:noFill/>
          <a:ln>
            <a:noFill/>
          </a:ln>
        </p:spPr>
        <p:txBody>
          <a:bodyPr anchor="b"/>
          <a:p>
            <a:pPr algn="r">
              <a:lnSpc>
                <a:spcPct val="100000"/>
              </a:lnSpc>
            </a:pPr>
            <a:fld id="{1FA46C4C-EF85-4DBD-B3BC-51327CE9920D}"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5.5 , based on one in [DENN84], is an example of the operation of a strong semaphore. Here processes A, B, and C depend on a result from process D. Initially (1), A is running;</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B, C, and D are ready; and the semaphore count is 1, indicating that one of D’s results is available. When A issues a semWait instruction on semaphore </a:t>
            </a:r>
            <a:r>
              <a:rPr b="0" i="1" lang="en-US" sz="2000" spc="-1" strike="noStrike">
                <a:solidFill>
                  <a:srgbClr val="000000"/>
                </a:solidFill>
                <a:uFill>
                  <a:solidFill>
                    <a:srgbClr val="ffffff"/>
                  </a:solidFill>
                </a:uFill>
                <a:latin typeface="Arial"/>
              </a:rPr>
              <a:t>s , </a:t>
            </a:r>
            <a:r>
              <a:rPr b="0" lang="en-US" sz="2000" spc="-1" strike="noStrike">
                <a:solidFill>
                  <a:srgbClr val="000000"/>
                </a:solidFill>
                <a:uFill>
                  <a:solidFill>
                    <a:srgbClr val="ffffff"/>
                  </a:solidFill>
                </a:uFill>
                <a:latin typeface="Arial"/>
              </a:rPr>
              <a:t>the semaphore decrements to 0, and A can continue to execute; subsequently it rejoins the ready queue. Then B runs (2), eventually issues a semWait instruction, and is blocked, allowing D to run (3). When D completes a new result, it issues a semSignal instruction, which allows B to move to the ready queue (4). D rejoins the ready queue and C begins to run (5) but is blocked when it issues a semWait instruction. Similarly, A and B run and are blocked on the semaphore, allowing D to resume execution (6). When D has a result, it issues a semSignal , which transfers C to the ready queue. Later cycles of D will release A and B from the Blocked state.</a:t>
            </a:r>
            <a:endParaRPr b="0" lang="en-US" sz="2000" spc="-1" strike="noStrike">
              <a:solidFill>
                <a:srgbClr val="000000"/>
              </a:solidFill>
              <a:uFill>
                <a:solidFill>
                  <a:srgbClr val="ffffff"/>
                </a:solidFill>
              </a:uFill>
              <a:latin typeface="Arial"/>
            </a:endParaRPr>
          </a:p>
        </p:txBody>
      </p:sp>
      <p:sp>
        <p:nvSpPr>
          <p:cNvPr id="738" name="TextShape 2"/>
          <p:cNvSpPr txBox="1"/>
          <p:nvPr/>
        </p:nvSpPr>
        <p:spPr>
          <a:xfrm>
            <a:off x="3884760" y="8685360"/>
            <a:ext cx="2971440" cy="456840"/>
          </a:xfrm>
          <a:prstGeom prst="rect">
            <a:avLst/>
          </a:prstGeom>
          <a:noFill/>
          <a:ln>
            <a:noFill/>
          </a:ln>
        </p:spPr>
        <p:txBody>
          <a:bodyPr anchor="b"/>
          <a:p>
            <a:pPr algn="r">
              <a:lnSpc>
                <a:spcPct val="100000"/>
              </a:lnSpc>
            </a:pPr>
            <a:fld id="{97D81033-0C9C-4203-AF70-B4F23FBCE175}"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For the mutual exclusion algorithm discussed in the next subsection and illustrated in Figure 5.6 , strong semaphores guarantee freedom from starvation, while weak semaphores do not. We will assume strong semaphores because they are more convenient and because this is the form of semaphore typically provided by operating systems.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Figure 5.6 shows a straightforward solution to the mutual exclusion problem using a semaphore </a:t>
            </a:r>
            <a:r>
              <a:rPr b="0" i="1" lang="en-US" sz="2000" spc="-1" strike="noStrike">
                <a:solidFill>
                  <a:srgbClr val="000000"/>
                </a:solidFill>
                <a:uFill>
                  <a:solidFill>
                    <a:srgbClr val="ffffff"/>
                  </a:solidFill>
                </a:uFill>
                <a:latin typeface="Arial"/>
              </a:rPr>
              <a:t>s (compare Figure 5.1 ). Consider n processes, identified in the array P ( i ), all of which need access to the same resource. Each process has a critical section </a:t>
            </a:r>
            <a:r>
              <a:rPr b="0" lang="en-US" sz="2000" spc="-1" strike="noStrike">
                <a:solidFill>
                  <a:srgbClr val="000000"/>
                </a:solidFill>
                <a:uFill>
                  <a:solidFill>
                    <a:srgbClr val="ffffff"/>
                  </a:solidFill>
                </a:uFill>
                <a:latin typeface="Arial"/>
              </a:rPr>
              <a:t>used to access the resource. In each process, a semWait(s) is executed just before its critical section. If the value of s becomes negative, the process is blocked. If the value is 1, then it is decremented to 0 and the process immediately enters its critical section; because s is no longer positive, no other process will be able to enter its critical section.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semaphore is initialized to 1. Thus, the first process that executes a semWait will be able to enter the critical section immediately, setting the value of s to 0. Any other process attempting to enter the critical section will find it busy and will be blocked, setting the value of s to –1. Any number of processes may attempt entry; each such unsuccessful attempt results in a further decrement of the value of s . When the process that initially entered its critical section departs, s is incremented and one of the blocked processes (if any) is removed from the queue of blocked processes associated with the semaphore and put in a Ready state. When it is next scheduled by the OS, it may enter the critical section.</a:t>
            </a:r>
            <a:endParaRPr b="0" lang="en-US" sz="2000" spc="-1" strike="noStrike">
              <a:solidFill>
                <a:srgbClr val="000000"/>
              </a:solidFill>
              <a:uFill>
                <a:solidFill>
                  <a:srgbClr val="ffffff"/>
                </a:solidFill>
              </a:uFill>
              <a:latin typeface="Arial"/>
            </a:endParaRPr>
          </a:p>
        </p:txBody>
      </p:sp>
      <p:sp>
        <p:nvSpPr>
          <p:cNvPr id="740" name="TextShape 2"/>
          <p:cNvSpPr txBox="1"/>
          <p:nvPr/>
        </p:nvSpPr>
        <p:spPr>
          <a:xfrm>
            <a:off x="3884760" y="8685360"/>
            <a:ext cx="2971440" cy="456840"/>
          </a:xfrm>
          <a:prstGeom prst="rect">
            <a:avLst/>
          </a:prstGeom>
          <a:noFill/>
          <a:ln>
            <a:noFill/>
          </a:ln>
        </p:spPr>
        <p:txBody>
          <a:bodyPr anchor="b"/>
          <a:p>
            <a:pPr algn="r">
              <a:lnSpc>
                <a:spcPct val="100000"/>
              </a:lnSpc>
            </a:pPr>
            <a:fld id="{CBD284B1-6B8D-4F41-B55F-6769DA25B96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5.7 , based on one in [BACO03], shows a possible sequence for three processes using the mutual exclusion discipline of Figure 5.6 . In this example three processes (A, B, C) access a shared resource protected by the semaphore </a:t>
            </a:r>
            <a:r>
              <a:rPr b="0" i="1" lang="en-US" sz="2000" spc="-1" strike="noStrike">
                <a:solidFill>
                  <a:srgbClr val="000000"/>
                </a:solidFill>
                <a:uFill>
                  <a:solidFill>
                    <a:srgbClr val="ffffff"/>
                  </a:solidFill>
                </a:uFill>
                <a:latin typeface="Arial"/>
              </a:rPr>
              <a:t>lock . </a:t>
            </a:r>
            <a:r>
              <a:rPr b="0" lang="en-US" sz="2000" spc="-1" strike="noStrike">
                <a:solidFill>
                  <a:srgbClr val="000000"/>
                </a:solidFill>
                <a:uFill>
                  <a:solidFill>
                    <a:srgbClr val="ffffff"/>
                  </a:solidFill>
                </a:uFill>
                <a:latin typeface="Arial"/>
              </a:rPr>
              <a:t>Process A executes semWait( </a:t>
            </a:r>
            <a:r>
              <a:rPr b="0" i="1" lang="en-US" sz="2000" spc="-1" strike="noStrike">
                <a:solidFill>
                  <a:srgbClr val="000000"/>
                </a:solidFill>
                <a:uFill>
                  <a:solidFill>
                    <a:srgbClr val="ffffff"/>
                  </a:solidFill>
                </a:uFill>
                <a:latin typeface="Arial"/>
              </a:rPr>
              <a:t>lock ) ; because the semaphore has a value of 1 at </a:t>
            </a:r>
            <a:r>
              <a:rPr b="0" lang="en-US" sz="2000" spc="-1" strike="noStrike">
                <a:solidFill>
                  <a:srgbClr val="000000"/>
                </a:solidFill>
                <a:uFill>
                  <a:solidFill>
                    <a:srgbClr val="ffffff"/>
                  </a:solidFill>
                </a:uFill>
                <a:latin typeface="Arial"/>
              </a:rPr>
              <a:t>the time of the semWait operation, A can immediately enter its critical section and the semaphore takes on the value 0. While A is in its critical section, both B and CFigure 5.7 , based on one in [BACO03], shows a possible sequence for three processes using the mutual exclusion discipline of Figure 5.6 . In this example three processes (A, B, C) access a shared resource protected by the semaphore </a:t>
            </a:r>
            <a:r>
              <a:rPr b="0" i="1" lang="en-US" sz="2000" spc="-1" strike="noStrike">
                <a:solidFill>
                  <a:srgbClr val="000000"/>
                </a:solidFill>
                <a:uFill>
                  <a:solidFill>
                    <a:srgbClr val="ffffff"/>
                  </a:solidFill>
                </a:uFill>
                <a:latin typeface="Arial"/>
              </a:rPr>
              <a:t>lock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Process A executes semWait( </a:t>
            </a:r>
            <a:r>
              <a:rPr b="0" i="1" lang="en-US" sz="2000" spc="-1" strike="noStrike">
                <a:solidFill>
                  <a:srgbClr val="000000"/>
                </a:solidFill>
                <a:uFill>
                  <a:solidFill>
                    <a:srgbClr val="ffffff"/>
                  </a:solidFill>
                </a:uFill>
                <a:latin typeface="Arial"/>
              </a:rPr>
              <a:t>lock ) ; because the semaphore has a value of 1 at </a:t>
            </a:r>
            <a:r>
              <a:rPr b="0" lang="en-US" sz="2000" spc="-1" strike="noStrike">
                <a:solidFill>
                  <a:srgbClr val="000000"/>
                </a:solidFill>
                <a:uFill>
                  <a:solidFill>
                    <a:srgbClr val="ffffff"/>
                  </a:solidFill>
                </a:uFill>
                <a:latin typeface="Arial"/>
              </a:rPr>
              <a:t>the time of the semWait operation, A can immediately enter its critical section and the semaphore takes on the value 0. While A is in its critical section, both B and C perform a semWait operation and are blocked pending the availability of the semaphore. When A exits its critical section and performs semSignal( </a:t>
            </a:r>
            <a:r>
              <a:rPr b="0" i="1" lang="en-US" sz="2000" spc="-1" strike="noStrike">
                <a:solidFill>
                  <a:srgbClr val="000000"/>
                </a:solidFill>
                <a:uFill>
                  <a:solidFill>
                    <a:srgbClr val="ffffff"/>
                  </a:solidFill>
                </a:uFill>
                <a:latin typeface="Arial"/>
              </a:rPr>
              <a:t>lock ) , B, which </a:t>
            </a:r>
            <a:r>
              <a:rPr b="0" lang="en-US" sz="2000" spc="-1" strike="noStrike">
                <a:solidFill>
                  <a:srgbClr val="000000"/>
                </a:solidFill>
                <a:uFill>
                  <a:solidFill>
                    <a:srgbClr val="ffffff"/>
                  </a:solidFill>
                </a:uFill>
                <a:latin typeface="Arial"/>
              </a:rPr>
              <a:t>was the first process in the queue, can now enter its critical section.</a:t>
            </a:r>
            <a:endParaRPr b="0" lang="en-US" sz="2000" spc="-1" strike="noStrike">
              <a:solidFill>
                <a:srgbClr val="000000"/>
              </a:solidFill>
              <a:uFill>
                <a:solidFill>
                  <a:srgbClr val="ffffff"/>
                </a:solidFill>
              </a:uFill>
              <a:latin typeface="Arial"/>
            </a:endParaRPr>
          </a:p>
        </p:txBody>
      </p:sp>
      <p:sp>
        <p:nvSpPr>
          <p:cNvPr id="742" name="TextShape 2"/>
          <p:cNvSpPr txBox="1"/>
          <p:nvPr/>
        </p:nvSpPr>
        <p:spPr>
          <a:xfrm>
            <a:off x="3884760" y="8685360"/>
            <a:ext cx="2971440" cy="456840"/>
          </a:xfrm>
          <a:prstGeom prst="rect">
            <a:avLst/>
          </a:prstGeom>
          <a:noFill/>
          <a:ln>
            <a:noFill/>
          </a:ln>
        </p:spPr>
        <p:txBody>
          <a:bodyPr anchor="b"/>
          <a:p>
            <a:pPr algn="r">
              <a:lnSpc>
                <a:spcPct val="100000"/>
              </a:lnSpc>
            </a:pPr>
            <a:fld id="{18C7C88E-95BA-4616-80EB-6CD51710C1B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To begin, let us assume that the buffer is infinite and consists of a linear array of elements.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b="0" lang="en-US" sz="2000" spc="-1" strike="noStrike">
              <a:solidFill>
                <a:srgbClr val="000000"/>
              </a:solidFill>
              <a:uFill>
                <a:solidFill>
                  <a:srgbClr val="ffffff"/>
                </a:solidFill>
              </a:uFill>
              <a:latin typeface="Arial"/>
            </a:endParaRPr>
          </a:p>
        </p:txBody>
      </p:sp>
      <p:sp>
        <p:nvSpPr>
          <p:cNvPr id="744" name="TextShape 2"/>
          <p:cNvSpPr txBox="1"/>
          <p:nvPr/>
        </p:nvSpPr>
        <p:spPr>
          <a:xfrm>
            <a:off x="3884760" y="8685360"/>
            <a:ext cx="2971440" cy="456840"/>
          </a:xfrm>
          <a:prstGeom prst="rect">
            <a:avLst/>
          </a:prstGeom>
          <a:noFill/>
          <a:ln>
            <a:noFill/>
          </a:ln>
        </p:spPr>
        <p:txBody>
          <a:bodyPr anchor="b"/>
          <a:p>
            <a:pPr algn="r">
              <a:lnSpc>
                <a:spcPct val="100000"/>
              </a:lnSpc>
            </a:pPr>
            <a:fld id="{31D16A1E-4F51-4D7A-97C6-C187299D1B67}"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Concurrency arises in three different contexts: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Multiple applications: </a:t>
            </a:r>
            <a:r>
              <a:rPr b="0" lang="en-US" sz="2000" spc="-1" strike="noStrike">
                <a:solidFill>
                  <a:srgbClr val="000000"/>
                </a:solidFill>
                <a:uFill>
                  <a:solidFill>
                    <a:srgbClr val="ffffff"/>
                  </a:solidFill>
                </a:uFill>
                <a:latin typeface="Arial"/>
              </a:rPr>
              <a:t>Multiprogramming was invented to allow processing time to be dynamically shared among a number of active applications.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Structured applications: </a:t>
            </a:r>
            <a:r>
              <a:rPr b="0" lang="en-US" sz="2000" spc="-1" strike="noStrike">
                <a:solidFill>
                  <a:srgbClr val="000000"/>
                </a:solidFill>
                <a:uFill>
                  <a:solidFill>
                    <a:srgbClr val="ffffff"/>
                  </a:solidFill>
                </a:uFill>
                <a:latin typeface="Arial"/>
              </a:rPr>
              <a:t>As an extension of the principles of modular design and structured programming, some applications can be effectively programmed as a set of concurrent processes.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Operating system structure: </a:t>
            </a:r>
            <a:r>
              <a:rPr b="0" lang="en-US" sz="2000" spc="-1" strike="noStrike">
                <a:solidFill>
                  <a:srgbClr val="000000"/>
                </a:solidFill>
                <a:uFill>
                  <a:solidFill>
                    <a:srgbClr val="ffffff"/>
                  </a:solidFill>
                </a:uFill>
                <a:latin typeface="Arial"/>
              </a:rPr>
              <a:t>The same structuring advantages apply to systems programs, and we have seen that operating systems are themselves often implemented as a set of processes or threads.</a:t>
            </a:r>
            <a:endParaRPr b="0" lang="en-US" sz="2000" spc="-1" strike="noStrike">
              <a:solidFill>
                <a:srgbClr val="000000"/>
              </a:solidFill>
              <a:uFill>
                <a:solidFill>
                  <a:srgbClr val="ffffff"/>
                </a:solidFill>
              </a:uFill>
              <a:latin typeface="Arial"/>
            </a:endParaRPr>
          </a:p>
        </p:txBody>
      </p:sp>
      <p:sp>
        <p:nvSpPr>
          <p:cNvPr id="694" name="TextShape 2"/>
          <p:cNvSpPr txBox="1"/>
          <p:nvPr/>
        </p:nvSpPr>
        <p:spPr>
          <a:xfrm>
            <a:off x="3884760" y="8685360"/>
            <a:ext cx="2971440" cy="456840"/>
          </a:xfrm>
          <a:prstGeom prst="rect">
            <a:avLst/>
          </a:prstGeom>
          <a:noFill/>
          <a:ln>
            <a:noFill/>
          </a:ln>
        </p:spPr>
        <p:txBody>
          <a:bodyPr anchor="b"/>
          <a:p>
            <a:pPr algn="r">
              <a:lnSpc>
                <a:spcPct val="100000"/>
              </a:lnSpc>
            </a:pPr>
            <a:fld id="{A51E2145-19F1-491E-87A0-44F74ECB3F87}"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5.8 illustrates the structure of buffer b . The producer can generate items and store them in the buffer at its own pace. Each time, an index ( </a:t>
            </a:r>
            <a:r>
              <a:rPr b="0" i="1" lang="en-US" sz="2000" spc="-1" strike="noStrike">
                <a:solidFill>
                  <a:srgbClr val="000000"/>
                </a:solidFill>
                <a:uFill>
                  <a:solidFill>
                    <a:srgbClr val="ffffff"/>
                  </a:solidFill>
                </a:uFill>
                <a:latin typeface="Arial"/>
              </a:rPr>
              <a:t>in ) into the </a:t>
            </a:r>
            <a:r>
              <a:rPr b="0" lang="en-US" sz="2000" spc="-1" strike="noStrike">
                <a:solidFill>
                  <a:srgbClr val="000000"/>
                </a:solidFill>
                <a:uFill>
                  <a:solidFill>
                    <a:srgbClr val="ffffff"/>
                  </a:solidFill>
                </a:uFill>
                <a:latin typeface="Arial"/>
              </a:rPr>
              <a:t>buffer is incremented. The consumer proceeds in a similar fashion but must make sure that it does not attempt to read from an empty buffer. Hence, the consumer makes sure that the producer has advanced beyond it ( </a:t>
            </a:r>
            <a:r>
              <a:rPr b="0" i="1" lang="en-US" sz="2000" spc="-1" strike="noStrike">
                <a:solidFill>
                  <a:srgbClr val="000000"/>
                </a:solidFill>
                <a:uFill>
                  <a:solidFill>
                    <a:srgbClr val="ffffff"/>
                  </a:solidFill>
                </a:uFill>
                <a:latin typeface="Arial"/>
              </a:rPr>
              <a:t>in &gt; out ) before proceeding.</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746" name="TextShape 2"/>
          <p:cNvSpPr txBox="1"/>
          <p:nvPr/>
        </p:nvSpPr>
        <p:spPr>
          <a:xfrm>
            <a:off x="3884760" y="8685360"/>
            <a:ext cx="2971440" cy="456840"/>
          </a:xfrm>
          <a:prstGeom prst="rect">
            <a:avLst/>
          </a:prstGeom>
          <a:noFill/>
          <a:ln>
            <a:noFill/>
          </a:ln>
        </p:spPr>
        <p:txBody>
          <a:bodyPr anchor="b"/>
          <a:p>
            <a:pPr algn="r">
              <a:lnSpc>
                <a:spcPct val="100000"/>
              </a:lnSpc>
            </a:pPr>
            <a:fld id="{6709B6DE-50A4-4B21-8CBA-E9194B2C98C6}"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Let us try to implement this system using binary semaphores. Figure 5.9 is a first attempt. Rather than deal with the indices </a:t>
            </a:r>
            <a:r>
              <a:rPr b="0" i="1" lang="en-US" sz="2000" spc="-1" strike="noStrike">
                <a:solidFill>
                  <a:srgbClr val="000000"/>
                </a:solidFill>
                <a:uFill>
                  <a:solidFill>
                    <a:srgbClr val="ffffff"/>
                  </a:solidFill>
                </a:uFill>
                <a:latin typeface="Arial"/>
              </a:rPr>
              <a:t>in and out , we can simply keep track </a:t>
            </a:r>
            <a:r>
              <a:rPr b="0" lang="en-US" sz="2000" spc="-1" strike="noStrike">
                <a:solidFill>
                  <a:srgbClr val="000000"/>
                </a:solidFill>
                <a:uFill>
                  <a:solidFill>
                    <a:srgbClr val="ffffff"/>
                  </a:solidFill>
                </a:uFill>
                <a:latin typeface="Arial"/>
              </a:rPr>
              <a:t>of the number of items in the buffer, using the integer variable </a:t>
            </a:r>
            <a:r>
              <a:rPr b="0" i="1" lang="en-US" sz="2000" spc="-1" strike="noStrike">
                <a:solidFill>
                  <a:srgbClr val="000000"/>
                </a:solidFill>
                <a:uFill>
                  <a:solidFill>
                    <a:srgbClr val="ffffff"/>
                  </a:solidFill>
                </a:uFill>
                <a:latin typeface="Arial"/>
              </a:rPr>
              <a:t>n (= in – out ). The </a:t>
            </a:r>
            <a:r>
              <a:rPr b="0" lang="en-US" sz="2000" spc="-1" strike="noStrike">
                <a:solidFill>
                  <a:srgbClr val="000000"/>
                </a:solidFill>
                <a:uFill>
                  <a:solidFill>
                    <a:srgbClr val="ffffff"/>
                  </a:solidFill>
                </a:uFill>
                <a:latin typeface="Arial"/>
              </a:rPr>
              <a:t>semaphore s is used to enforce mutual exclusion; the semaphore delay is used to force the consumer to semWait if the buffer is empty.</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solution seems rather straightforward. The producer is free to add to the buffer at any time. It performs semWaitB(s) before appending and semSignalB(s) afterward to prevent the consumer or any other producer from accessing the buffer during the append operation. Also, while in the critical section, the producer increments the value of </a:t>
            </a:r>
            <a:r>
              <a:rPr b="0" i="1" lang="en-US" sz="2000" spc="-1" strike="noStrike">
                <a:solidFill>
                  <a:srgbClr val="000000"/>
                </a:solidFill>
                <a:uFill>
                  <a:solidFill>
                    <a:srgbClr val="ffffff"/>
                  </a:solidFill>
                </a:uFill>
                <a:latin typeface="Arial"/>
              </a:rPr>
              <a:t>n . If n = 1, then the buffer was empty just prior </a:t>
            </a:r>
            <a:r>
              <a:rPr b="0" lang="en-US" sz="2000" spc="-1" strike="noStrike">
                <a:solidFill>
                  <a:srgbClr val="000000"/>
                </a:solidFill>
                <a:uFill>
                  <a:solidFill>
                    <a:srgbClr val="ffffff"/>
                  </a:solidFill>
                </a:uFill>
                <a:latin typeface="Arial"/>
              </a:rPr>
              <a:t>to this append, so the producer performs semSignalB(delay) to alert the consumer of this fact. The consumer begins by waiting for the first item to be produced,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using semWaitB(delay) . It then takes an item and decrements </a:t>
            </a:r>
            <a:r>
              <a:rPr b="0" i="1" lang="en-US" sz="2000" spc="-1" strike="noStrike">
                <a:solidFill>
                  <a:srgbClr val="000000"/>
                </a:solidFill>
                <a:uFill>
                  <a:solidFill>
                    <a:srgbClr val="ffffff"/>
                  </a:solidFill>
                </a:uFill>
                <a:latin typeface="Arial"/>
              </a:rPr>
              <a:t>n in its critical </a:t>
            </a:r>
            <a:r>
              <a:rPr b="0" lang="en-US" sz="2000" spc="-1" strike="noStrike">
                <a:solidFill>
                  <a:srgbClr val="000000"/>
                </a:solidFill>
                <a:uFill>
                  <a:solidFill>
                    <a:srgbClr val="ffffff"/>
                  </a:solidFill>
                </a:uFill>
                <a:latin typeface="Arial"/>
              </a:rPr>
              <a:t>section. If the producer is able to stay ahead of the consumer (a common situation), then the consumer will rarely block on the semaphore delay because </a:t>
            </a:r>
            <a:r>
              <a:rPr b="0" i="1" lang="en-US" sz="2000" spc="-1" strike="noStrike">
                <a:solidFill>
                  <a:srgbClr val="000000"/>
                </a:solidFill>
                <a:uFill>
                  <a:solidFill>
                    <a:srgbClr val="ffffff"/>
                  </a:solidFill>
                </a:uFill>
                <a:latin typeface="Arial"/>
              </a:rPr>
              <a:t>n will usually </a:t>
            </a:r>
            <a:r>
              <a:rPr b="0" lang="en-US" sz="2000" spc="-1" strike="noStrike">
                <a:solidFill>
                  <a:srgbClr val="000000"/>
                </a:solidFill>
                <a:uFill>
                  <a:solidFill>
                    <a:srgbClr val="ffffff"/>
                  </a:solidFill>
                </a:uFill>
                <a:latin typeface="Arial"/>
              </a:rPr>
              <a:t>be positive. Hence both producer and consumer run smoothly.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There is, however, a flaw in this program. When the consumer has exhausted the buffer, it needs to reset the delay semaphore so that it will be forced to wait until the producer has placed more items in the buffer. This is the purpose of the statement: </a:t>
            </a:r>
            <a:r>
              <a:rPr b="1" lang="en-US" sz="2000" spc="-1" strike="noStrike">
                <a:solidFill>
                  <a:srgbClr val="000000"/>
                </a:solidFill>
                <a:uFill>
                  <a:solidFill>
                    <a:srgbClr val="ffffff"/>
                  </a:solidFill>
                </a:uFill>
                <a:latin typeface="Arial"/>
              </a:rPr>
              <a:t>if </a:t>
            </a:r>
            <a:r>
              <a:rPr b="1" i="1" lang="en-US" sz="2000" spc="-1" strike="noStrike">
                <a:solidFill>
                  <a:srgbClr val="000000"/>
                </a:solidFill>
                <a:uFill>
                  <a:solidFill>
                    <a:srgbClr val="ffffff"/>
                  </a:solidFill>
                </a:uFill>
                <a:latin typeface="Arial"/>
              </a:rPr>
              <a:t>n == 0 semWaitB(delay) .</a:t>
            </a:r>
            <a:endParaRPr b="0" lang="en-US" sz="2000" spc="-1" strike="noStrike">
              <a:solidFill>
                <a:srgbClr val="000000"/>
              </a:solidFill>
              <a:uFill>
                <a:solidFill>
                  <a:srgbClr val="ffffff"/>
                </a:solidFill>
              </a:uFill>
              <a:latin typeface="Arial"/>
            </a:endParaRPr>
          </a:p>
        </p:txBody>
      </p:sp>
      <p:sp>
        <p:nvSpPr>
          <p:cNvPr id="748" name="TextShape 2"/>
          <p:cNvSpPr txBox="1"/>
          <p:nvPr/>
        </p:nvSpPr>
        <p:spPr>
          <a:xfrm>
            <a:off x="3884760" y="8685360"/>
            <a:ext cx="2971440" cy="456840"/>
          </a:xfrm>
          <a:prstGeom prst="rect">
            <a:avLst/>
          </a:prstGeom>
          <a:noFill/>
          <a:ln>
            <a:noFill/>
          </a:ln>
        </p:spPr>
        <p:txBody>
          <a:bodyPr anchor="b"/>
          <a:p>
            <a:pPr algn="r">
              <a:lnSpc>
                <a:spcPct val="100000"/>
              </a:lnSpc>
            </a:pPr>
            <a:fld id="{3C300FB0-521C-4920-9E9A-333F4B15D075}"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Consider the scenario outlined in Table 5.4 . In line 14, the consumer fails to execute the semWaitB operation. The consumer did indeed exhaust the buffer and set </a:t>
            </a:r>
            <a:r>
              <a:rPr b="0" i="1" lang="en-US" sz="2000" spc="-1" strike="noStrike">
                <a:solidFill>
                  <a:srgbClr val="000000"/>
                </a:solidFill>
                <a:uFill>
                  <a:solidFill>
                    <a:srgbClr val="ffffff"/>
                  </a:solidFill>
                </a:uFill>
                <a:latin typeface="Arial"/>
              </a:rPr>
              <a:t>n to 0 (line 8), but the producer has incremented n </a:t>
            </a:r>
            <a:r>
              <a:rPr b="0" lang="en-US" sz="2000" spc="-1" strike="noStrike">
                <a:solidFill>
                  <a:srgbClr val="000000"/>
                </a:solidFill>
                <a:uFill>
                  <a:solidFill>
                    <a:srgbClr val="ffffff"/>
                  </a:solidFill>
                </a:uFill>
                <a:latin typeface="Arial"/>
              </a:rPr>
              <a:t>before the consumer can test it in line 14. The result is a semSignalB not matched by a prior semWaitB . The value of –1 for </a:t>
            </a:r>
            <a:r>
              <a:rPr b="0" i="1" lang="en-US" sz="2000" spc="-1" strike="noStrike">
                <a:solidFill>
                  <a:srgbClr val="000000"/>
                </a:solidFill>
                <a:uFill>
                  <a:solidFill>
                    <a:srgbClr val="ffffff"/>
                  </a:solidFill>
                </a:uFill>
                <a:latin typeface="Arial"/>
              </a:rPr>
              <a:t>n in line 20 means that the consumer has </a:t>
            </a:r>
            <a:r>
              <a:rPr b="0" lang="en-US" sz="2000" spc="-1" strike="noStrike">
                <a:solidFill>
                  <a:srgbClr val="000000"/>
                </a:solidFill>
                <a:uFill>
                  <a:solidFill>
                    <a:srgbClr val="ffffff"/>
                  </a:solidFill>
                </a:uFill>
                <a:latin typeface="Arial"/>
              </a:rPr>
              <a:t>consumed an item from the buffer that does not exist. It would not do simply to move the conditional statement inside the critical section of the consumer because this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could lead to deadlock (e.g., after line 8 of Table 5.4 ).</a:t>
            </a:r>
            <a:endParaRPr b="0" lang="en-US" sz="2000" spc="-1" strike="noStrike">
              <a:solidFill>
                <a:srgbClr val="000000"/>
              </a:solidFill>
              <a:uFill>
                <a:solidFill>
                  <a:srgbClr val="ffffff"/>
                </a:solidFill>
              </a:uFill>
              <a:latin typeface="Arial"/>
            </a:endParaRPr>
          </a:p>
        </p:txBody>
      </p:sp>
      <p:sp>
        <p:nvSpPr>
          <p:cNvPr id="750" name="TextShape 2"/>
          <p:cNvSpPr txBox="1"/>
          <p:nvPr/>
        </p:nvSpPr>
        <p:spPr>
          <a:xfrm>
            <a:off x="3884760" y="8685360"/>
            <a:ext cx="2971440" cy="456840"/>
          </a:xfrm>
          <a:prstGeom prst="rect">
            <a:avLst/>
          </a:prstGeom>
          <a:noFill/>
          <a:ln>
            <a:noFill/>
          </a:ln>
        </p:spPr>
        <p:txBody>
          <a:bodyPr anchor="b"/>
          <a:p>
            <a:pPr algn="r">
              <a:lnSpc>
                <a:spcPct val="100000"/>
              </a:lnSpc>
            </a:pPr>
            <a:fld id="{CF0C1F6C-7D47-422F-A4D0-12CE5BEDFE62}"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 fix for the problem is to introduce an auxiliary variable that can be set in the consumer’s critical section for use later on. This is shown in Figure 5.10 . A careful trace of the logic should convince you that deadlock can no longer occur.</a:t>
            </a:r>
            <a:endParaRPr b="0" lang="en-US" sz="2000" spc="-1" strike="noStrike">
              <a:solidFill>
                <a:srgbClr val="000000"/>
              </a:solidFill>
              <a:uFill>
                <a:solidFill>
                  <a:srgbClr val="ffffff"/>
                </a:solidFill>
              </a:uFill>
              <a:latin typeface="Arial"/>
            </a:endParaRPr>
          </a:p>
        </p:txBody>
      </p:sp>
      <p:sp>
        <p:nvSpPr>
          <p:cNvPr id="752" name="TextShape 2"/>
          <p:cNvSpPr txBox="1"/>
          <p:nvPr/>
        </p:nvSpPr>
        <p:spPr>
          <a:xfrm>
            <a:off x="3884760" y="8685360"/>
            <a:ext cx="2971440" cy="456840"/>
          </a:xfrm>
          <a:prstGeom prst="rect">
            <a:avLst/>
          </a:prstGeom>
          <a:noFill/>
          <a:ln>
            <a:noFill/>
          </a:ln>
        </p:spPr>
        <p:txBody>
          <a:bodyPr anchor="b"/>
          <a:p>
            <a:pPr algn="r">
              <a:lnSpc>
                <a:spcPct val="100000"/>
              </a:lnSpc>
            </a:pPr>
            <a:fld id="{3DEC7A86-48F0-4C01-9068-C08FFFE7073A}"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 somewhat cleaner solution can be obtained if general semaphores (also called counting semaphores) are used, as shown in Figure 5.11 . The variable n is now a semaphore. Its value still is equal to the number of items in the buffer. Suppose now that in transcribing this program, a mistake is made and the operations semSignal(s) and semSignal(n) are interchanged. This would require that the semSignal(n) operation be performed in the producer’s critical section without interruption by the consumer or another producer. Would this affect the program? No, because the consumer must wait on both semaphores before proceeding in any case.</a:t>
            </a:r>
            <a:endParaRPr b="0" lang="en-US" sz="2000" spc="-1" strike="noStrike">
              <a:solidFill>
                <a:srgbClr val="000000"/>
              </a:solidFill>
              <a:uFill>
                <a:solidFill>
                  <a:srgbClr val="ffffff"/>
                </a:solidFill>
              </a:uFill>
              <a:latin typeface="Arial"/>
            </a:endParaRPr>
          </a:p>
        </p:txBody>
      </p:sp>
      <p:sp>
        <p:nvSpPr>
          <p:cNvPr id="754" name="TextShape 2"/>
          <p:cNvSpPr txBox="1"/>
          <p:nvPr/>
        </p:nvSpPr>
        <p:spPr>
          <a:xfrm>
            <a:off x="3884760" y="8685360"/>
            <a:ext cx="2971440" cy="456840"/>
          </a:xfrm>
          <a:prstGeom prst="rect">
            <a:avLst/>
          </a:prstGeom>
          <a:noFill/>
          <a:ln>
            <a:noFill/>
          </a:ln>
        </p:spPr>
        <p:txBody>
          <a:bodyPr anchor="b"/>
          <a:p>
            <a:pPr algn="r">
              <a:lnSpc>
                <a:spcPct val="100000"/>
              </a:lnSpc>
            </a:pPr>
            <a:fld id="{B8D08DD5-1000-4CE8-96BA-1747CF1A497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Finally, let us add a new and realistic restriction to the producer/consumer problem: namely, that the buffer is finite. The buffer is treated as a circular storage ( Figure 5.12 ), and pointer values must be expressed modulo the size of the buffer.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756" name="TextShape 2"/>
          <p:cNvSpPr txBox="1"/>
          <p:nvPr/>
        </p:nvSpPr>
        <p:spPr>
          <a:xfrm>
            <a:off x="3884760" y="8685360"/>
            <a:ext cx="2971440" cy="456840"/>
          </a:xfrm>
          <a:prstGeom prst="rect">
            <a:avLst/>
          </a:prstGeom>
          <a:noFill/>
          <a:ln>
            <a:noFill/>
          </a:ln>
        </p:spPr>
        <p:txBody>
          <a:bodyPr anchor="b"/>
          <a:p>
            <a:pPr algn="r">
              <a:lnSpc>
                <a:spcPct val="100000"/>
              </a:lnSpc>
            </a:pPr>
            <a:fld id="{4333499C-9902-416F-AA48-C5DDCDC67AC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5.13 shows a solution using general semaphores. The semaphore </a:t>
            </a:r>
            <a:r>
              <a:rPr b="0" i="1" lang="en-US" sz="2000" spc="-1" strike="noStrike">
                <a:solidFill>
                  <a:srgbClr val="000000"/>
                </a:solidFill>
                <a:uFill>
                  <a:solidFill>
                    <a:srgbClr val="ffffff"/>
                  </a:solidFill>
                </a:uFill>
                <a:latin typeface="Arial"/>
              </a:rPr>
              <a:t>e has </a:t>
            </a:r>
            <a:r>
              <a:rPr b="0" lang="en-US" sz="2000" spc="-1" strike="noStrike">
                <a:solidFill>
                  <a:srgbClr val="000000"/>
                </a:solidFill>
                <a:uFill>
                  <a:solidFill>
                    <a:srgbClr val="ffffff"/>
                  </a:solidFill>
                </a:uFill>
                <a:latin typeface="Arial"/>
              </a:rPr>
              <a:t>been added to keep track of the number of empty spaces.</a:t>
            </a:r>
            <a:endParaRPr b="0" lang="en-US" sz="2000" spc="-1" strike="noStrike">
              <a:solidFill>
                <a:srgbClr val="000000"/>
              </a:solidFill>
              <a:uFill>
                <a:solidFill>
                  <a:srgbClr val="ffffff"/>
                </a:solidFill>
              </a:uFill>
              <a:latin typeface="Arial"/>
            </a:endParaRPr>
          </a:p>
        </p:txBody>
      </p:sp>
      <p:sp>
        <p:nvSpPr>
          <p:cNvPr id="758" name="TextShape 2"/>
          <p:cNvSpPr txBox="1"/>
          <p:nvPr/>
        </p:nvSpPr>
        <p:spPr>
          <a:xfrm>
            <a:off x="3884760" y="8685360"/>
            <a:ext cx="2971440" cy="456840"/>
          </a:xfrm>
          <a:prstGeom prst="rect">
            <a:avLst/>
          </a:prstGeom>
          <a:noFill/>
          <a:ln>
            <a:noFill/>
          </a:ln>
        </p:spPr>
        <p:txBody>
          <a:bodyPr anchor="b"/>
          <a:p>
            <a:pPr algn="r">
              <a:lnSpc>
                <a:spcPct val="100000"/>
              </a:lnSpc>
            </a:pPr>
            <a:fld id="{06A15014-0153-4745-9302-F753CE855667}"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As was mentioned earlier, it is imperative that the semWait and semSignal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semWait or semSignal operation. Thus, any of the software schemes, such as Dekker’s algorithm or Peterson’s algorithm ( Appendix A ), could be used; this would entail a substantial processing overhead.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Another alternative is to use one of the hardware-supported schemes for mutual exclusion.</a:t>
            </a:r>
            <a:endParaRPr b="0" lang="en-US" sz="2000" spc="-1" strike="noStrike">
              <a:solidFill>
                <a:srgbClr val="000000"/>
              </a:solidFill>
              <a:uFill>
                <a:solidFill>
                  <a:srgbClr val="ffffff"/>
                </a:solidFill>
              </a:uFill>
              <a:latin typeface="Arial"/>
            </a:endParaRPr>
          </a:p>
        </p:txBody>
      </p:sp>
      <p:sp>
        <p:nvSpPr>
          <p:cNvPr id="760" name="TextShape 2"/>
          <p:cNvSpPr txBox="1"/>
          <p:nvPr/>
        </p:nvSpPr>
        <p:spPr>
          <a:xfrm>
            <a:off x="3884760" y="8685360"/>
            <a:ext cx="2971440" cy="456840"/>
          </a:xfrm>
          <a:prstGeom prst="rect">
            <a:avLst/>
          </a:prstGeom>
          <a:noFill/>
          <a:ln>
            <a:noFill/>
          </a:ln>
        </p:spPr>
        <p:txBody>
          <a:bodyPr anchor="b"/>
          <a:p>
            <a:pPr algn="r">
              <a:lnSpc>
                <a:spcPct val="100000"/>
              </a:lnSpc>
            </a:pPr>
            <a:fld id="{7F93ACD4-9E39-46E9-A357-A34AE824D38D}"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 monitor is a software module consisting of one or more procedures, an initialization sequence, and local data.</a:t>
            </a:r>
            <a:endParaRPr b="0" lang="en-US" sz="2000" spc="-1" strike="noStrike">
              <a:solidFill>
                <a:srgbClr val="000000"/>
              </a:solidFill>
              <a:uFill>
                <a:solidFill>
                  <a:srgbClr val="ffffff"/>
                </a:solidFill>
              </a:uFill>
              <a:latin typeface="Arial"/>
            </a:endParaRPr>
          </a:p>
        </p:txBody>
      </p:sp>
      <p:sp>
        <p:nvSpPr>
          <p:cNvPr id="762" name="TextShape 2"/>
          <p:cNvSpPr txBox="1"/>
          <p:nvPr/>
        </p:nvSpPr>
        <p:spPr>
          <a:xfrm>
            <a:off x="3884760" y="8685360"/>
            <a:ext cx="2971440" cy="456840"/>
          </a:xfrm>
          <a:prstGeom prst="rect">
            <a:avLst/>
          </a:prstGeom>
          <a:noFill/>
          <a:ln>
            <a:noFill/>
          </a:ln>
        </p:spPr>
        <p:txBody>
          <a:bodyPr anchor="b"/>
          <a:p>
            <a:pPr algn="r">
              <a:lnSpc>
                <a:spcPct val="100000"/>
              </a:lnSpc>
            </a:pPr>
            <a:fld id="{45491169-B158-414D-91D0-F4020AC34217}"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chief characteristics of a monitor are the following:</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1. The local data variables are accessible only by the monitor’s procedures and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 by any external procedure.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2. A process enters the monitor by invoking one of its procedures.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3. Only one process may be executing in the monitor at a time; any other processes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that have invoked the monitor are blocked, waiting for the monitor to become available.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first two characteristics are reminiscent of those for objects in object-oriented software. Indeed, an object-oriented OS or programming language can readily implement a monitor as an object with special characteristics.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To be useful for concurrent processing, the monitor must include synchronization tools. For example, suppose a process invokes the monitor and, while in the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b="0" lang="en-US" sz="2000" spc="-1" strike="noStrike">
              <a:solidFill>
                <a:srgbClr val="000000"/>
              </a:solidFill>
              <a:uFill>
                <a:solidFill>
                  <a:srgbClr val="ffffff"/>
                </a:solidFill>
              </a:uFill>
              <a:latin typeface="Arial"/>
            </a:endParaRPr>
          </a:p>
        </p:txBody>
      </p:sp>
      <p:sp>
        <p:nvSpPr>
          <p:cNvPr id="764" name="TextShape 2"/>
          <p:cNvSpPr txBox="1"/>
          <p:nvPr/>
        </p:nvSpPr>
        <p:spPr>
          <a:xfrm>
            <a:off x="3884760" y="8685360"/>
            <a:ext cx="2971440" cy="456840"/>
          </a:xfrm>
          <a:prstGeom prst="rect">
            <a:avLst/>
          </a:prstGeom>
          <a:noFill/>
          <a:ln>
            <a:noFill/>
          </a:ln>
        </p:spPr>
        <p:txBody>
          <a:bodyPr anchor="b"/>
          <a:p>
            <a:pPr algn="r">
              <a:lnSpc>
                <a:spcPct val="100000"/>
              </a:lnSpc>
            </a:pPr>
            <a:fld id="{D1BC3234-C52C-4671-8E75-7A4DED28D172}"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 monitor supports synchronization by the use of </a:t>
            </a:r>
            <a:r>
              <a:rPr b="1" lang="en-US" sz="2000" spc="-1" strike="noStrike">
                <a:solidFill>
                  <a:srgbClr val="000000"/>
                </a:solidFill>
                <a:uFill>
                  <a:solidFill>
                    <a:srgbClr val="ffffff"/>
                  </a:solidFill>
                </a:uFill>
                <a:latin typeface="Arial"/>
              </a:rPr>
              <a:t>condition variables that are </a:t>
            </a:r>
            <a:r>
              <a:rPr b="0" lang="en-US" sz="2000" spc="-1" strike="noStrike">
                <a:solidFill>
                  <a:srgbClr val="000000"/>
                </a:solidFill>
                <a:uFill>
                  <a:solidFill>
                    <a:srgbClr val="ffffff"/>
                  </a:solidFill>
                </a:uFill>
                <a:latin typeface="Arial"/>
              </a:rPr>
              <a:t>contained within the monitor and accessible only within the monitor. Condition variables are a special data type in monitors, which are operated on by two functions: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cwait(c) : Suspend execution of the calling process on condition </a:t>
            </a:r>
            <a:r>
              <a:rPr b="0" i="1" lang="en-US" sz="2000" spc="-1" strike="noStrike">
                <a:solidFill>
                  <a:srgbClr val="000000"/>
                </a:solidFill>
                <a:uFill>
                  <a:solidFill>
                    <a:srgbClr val="ffffff"/>
                  </a:solidFill>
                </a:uFill>
                <a:latin typeface="Arial"/>
              </a:rPr>
              <a:t>c . The monitor </a:t>
            </a:r>
            <a:r>
              <a:rPr b="0" lang="en-US" sz="2000" spc="-1" strike="noStrike">
                <a:solidFill>
                  <a:srgbClr val="000000"/>
                </a:solidFill>
                <a:uFill>
                  <a:solidFill>
                    <a:srgbClr val="ffffff"/>
                  </a:solidFill>
                </a:uFill>
                <a:latin typeface="Arial"/>
              </a:rPr>
              <a:t>is now available for use by another process.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csignal(c) : Resume execution of some process blocked after a cwait on the same condition. If there are several such processes, choose one of them; if there is no such process, do nothing.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Note that monitor </a:t>
            </a:r>
            <a:r>
              <a:rPr b="0" i="1" lang="en-US" sz="2000" spc="-1" strike="noStrike">
                <a:solidFill>
                  <a:srgbClr val="000000"/>
                </a:solidFill>
                <a:uFill>
                  <a:solidFill>
                    <a:srgbClr val="ffffff"/>
                  </a:solidFill>
                </a:uFill>
                <a:latin typeface="Arial"/>
              </a:rPr>
              <a:t>wait and signal operations are different from those for the </a:t>
            </a:r>
            <a:r>
              <a:rPr b="0" lang="en-US" sz="2000" spc="-1" strike="noStrike">
                <a:solidFill>
                  <a:srgbClr val="000000"/>
                </a:solidFill>
                <a:uFill>
                  <a:solidFill>
                    <a:srgbClr val="ffffff"/>
                  </a:solidFill>
                </a:uFill>
                <a:latin typeface="Arial"/>
              </a:rPr>
              <a:t>semaphore. If a process in a monitor signals and no task is waiting on the condition variable, the signal is lost.</a:t>
            </a:r>
            <a:endParaRPr b="0" lang="en-US" sz="2000" spc="-1" strike="noStrike">
              <a:solidFill>
                <a:srgbClr val="000000"/>
              </a:solidFill>
              <a:uFill>
                <a:solidFill>
                  <a:srgbClr val="ffffff"/>
                </a:solidFill>
              </a:uFill>
              <a:latin typeface="Arial"/>
            </a:endParaRPr>
          </a:p>
        </p:txBody>
      </p:sp>
      <p:sp>
        <p:nvSpPr>
          <p:cNvPr id="766" name="TextShape 2"/>
          <p:cNvSpPr txBox="1"/>
          <p:nvPr/>
        </p:nvSpPr>
        <p:spPr>
          <a:xfrm>
            <a:off x="3884760" y="8685360"/>
            <a:ext cx="2971440" cy="456840"/>
          </a:xfrm>
          <a:prstGeom prst="rect">
            <a:avLst/>
          </a:prstGeom>
          <a:noFill/>
          <a:ln>
            <a:noFill/>
          </a:ln>
        </p:spPr>
        <p:txBody>
          <a:bodyPr anchor="b"/>
          <a:p>
            <a:pPr algn="r">
              <a:lnSpc>
                <a:spcPct val="100000"/>
              </a:lnSpc>
            </a:pPr>
            <a:fld id="{F76DBEAD-2A42-4EFE-BDBB-D40BDC99CF1A}"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b="0" i="1" lang="en-US" sz="2000" spc="-1" strike="noStrike">
                <a:solidFill>
                  <a:srgbClr val="000000"/>
                </a:solidFill>
                <a:uFill>
                  <a:solidFill>
                    <a:srgbClr val="ffffff"/>
                  </a:solidFill>
                </a:uFill>
                <a:latin typeface="Arial"/>
              </a:rPr>
              <a:t>x by issuing cwait(x) ; it is then placed </a:t>
            </a:r>
            <a:r>
              <a:rPr b="0" lang="en-US" sz="2000" spc="-1" strike="noStrike">
                <a:solidFill>
                  <a:srgbClr val="000000"/>
                </a:solidFill>
                <a:uFill>
                  <a:solidFill>
                    <a:srgbClr val="ffffff"/>
                  </a:solidFill>
                </a:uFill>
                <a:latin typeface="Arial"/>
              </a:rPr>
              <a:t>in a queue of processes waiting to reenter the monitor when the condition changes, and resume execution at the point in its program following the cwait(x) call. If a process that is executing in the monitor detects a change in the condition variable x , it issues csignal(x) , which alerts the corresponding condition queue that the condition has changed.</a:t>
            </a:r>
            <a:endParaRPr b="0" lang="en-US" sz="2000" spc="-1" strike="noStrike">
              <a:solidFill>
                <a:srgbClr val="000000"/>
              </a:solidFill>
              <a:uFill>
                <a:solidFill>
                  <a:srgbClr val="ffffff"/>
                </a:solidFill>
              </a:uFill>
              <a:latin typeface="Arial"/>
            </a:endParaRPr>
          </a:p>
        </p:txBody>
      </p:sp>
      <p:sp>
        <p:nvSpPr>
          <p:cNvPr id="768" name="TextShape 2"/>
          <p:cNvSpPr txBox="1"/>
          <p:nvPr/>
        </p:nvSpPr>
        <p:spPr>
          <a:xfrm>
            <a:off x="3884760" y="8685360"/>
            <a:ext cx="2971440" cy="456840"/>
          </a:xfrm>
          <a:prstGeom prst="rect">
            <a:avLst/>
          </a:prstGeom>
          <a:noFill/>
          <a:ln>
            <a:noFill/>
          </a:ln>
        </p:spPr>
        <p:txBody>
          <a:bodyPr anchor="b"/>
          <a:p>
            <a:pPr algn="r">
              <a:lnSpc>
                <a:spcPct val="100000"/>
              </a:lnSpc>
            </a:pPr>
            <a:fld id="{F6CC20FA-66FC-4AD9-A058-E3C37462F325}"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As an example of the use of a monitor, let us return to the bounded-buffer producer/consumer problem. Figure 5.16 shows a solution using a monitor. The monitor module, boundedbuffer , controls the buffer used to store and retrieve characters. The monitor includes two condition variables (declared with the construct </a:t>
            </a:r>
            <a:r>
              <a:rPr b="1" lang="en-US" sz="2000" spc="-1" strike="noStrike">
                <a:solidFill>
                  <a:srgbClr val="000000"/>
                </a:solidFill>
                <a:uFill>
                  <a:solidFill>
                    <a:srgbClr val="ffffff"/>
                  </a:solidFill>
                </a:uFill>
                <a:latin typeface="Arial"/>
              </a:rPr>
              <a:t>cond ): </a:t>
            </a:r>
            <a:r>
              <a:rPr b="1" i="1" lang="en-US" sz="2000" spc="-1" strike="noStrike">
                <a:solidFill>
                  <a:srgbClr val="000000"/>
                </a:solidFill>
                <a:uFill>
                  <a:solidFill>
                    <a:srgbClr val="ffffff"/>
                  </a:solidFill>
                </a:uFill>
                <a:latin typeface="Arial"/>
              </a:rPr>
              <a:t>notfull is true when there is room to add at least one character to the </a:t>
            </a:r>
            <a:r>
              <a:rPr b="0" lang="en-US" sz="2000" spc="-1" strike="noStrike">
                <a:solidFill>
                  <a:srgbClr val="000000"/>
                </a:solidFill>
                <a:uFill>
                  <a:solidFill>
                    <a:srgbClr val="ffffff"/>
                  </a:solidFill>
                </a:uFill>
                <a:latin typeface="Arial"/>
              </a:rPr>
              <a:t>buffer, and </a:t>
            </a:r>
            <a:r>
              <a:rPr b="0" i="1" lang="en-US" sz="2000" spc="-1" strike="noStrike">
                <a:solidFill>
                  <a:srgbClr val="000000"/>
                </a:solidFill>
                <a:uFill>
                  <a:solidFill>
                    <a:srgbClr val="ffffff"/>
                  </a:solidFill>
                </a:uFill>
                <a:latin typeface="Arial"/>
              </a:rPr>
              <a:t>notempty is true when there is at least one character in the buffer.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 producer can add characters to the buffer only by means of the procedure append inside the monitor; the producer does not have direct access to </a:t>
            </a:r>
            <a:r>
              <a:rPr b="0" i="1" lang="en-US" sz="2000" spc="-1" strike="noStrike">
                <a:solidFill>
                  <a:srgbClr val="000000"/>
                </a:solidFill>
                <a:uFill>
                  <a:solidFill>
                    <a:srgbClr val="ffffff"/>
                  </a:solidFill>
                </a:uFill>
                <a:latin typeface="Arial"/>
              </a:rPr>
              <a:t>buffer . The </a:t>
            </a:r>
            <a:r>
              <a:rPr b="0" lang="en-US" sz="2000" spc="-1" strike="noStrike">
                <a:solidFill>
                  <a:srgbClr val="000000"/>
                </a:solidFill>
                <a:uFill>
                  <a:solidFill>
                    <a:srgbClr val="ffffff"/>
                  </a:solidFill>
                </a:uFill>
                <a:latin typeface="Arial"/>
              </a:rPr>
              <a:t>procedure first checks the condition </a:t>
            </a:r>
            <a:r>
              <a:rPr b="0" i="1" lang="en-US" sz="2000" spc="-1" strike="noStrike">
                <a:solidFill>
                  <a:srgbClr val="000000"/>
                </a:solidFill>
                <a:uFill>
                  <a:solidFill>
                    <a:srgbClr val="ffffff"/>
                  </a:solidFill>
                </a:uFill>
                <a:latin typeface="Arial"/>
              </a:rPr>
              <a:t>notfull to determine if there is space available </a:t>
            </a:r>
            <a:r>
              <a:rPr b="0" lang="en-US" sz="2000" spc="-1" strike="noStrike">
                <a:solidFill>
                  <a:srgbClr val="000000"/>
                </a:solidFill>
                <a:uFill>
                  <a:solidFill>
                    <a:srgbClr val="ffffff"/>
                  </a:solidFill>
                </a:uFill>
                <a:latin typeface="Arial"/>
              </a:rPr>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b="0" i="1" lang="en-US" sz="2000" spc="-1" strike="noStrike">
                <a:solidFill>
                  <a:srgbClr val="000000"/>
                </a:solidFill>
                <a:uFill>
                  <a:solidFill>
                    <a:srgbClr val="ffffff"/>
                  </a:solidFill>
                </a:uFill>
                <a:latin typeface="Arial"/>
              </a:rPr>
              <a:t>notempty condition. A similar description can be made of the </a:t>
            </a:r>
            <a:r>
              <a:rPr b="0" lang="en-US" sz="2000" spc="-1" strike="noStrike">
                <a:solidFill>
                  <a:srgbClr val="000000"/>
                </a:solidFill>
                <a:uFill>
                  <a:solidFill>
                    <a:srgbClr val="ffffff"/>
                  </a:solidFill>
                </a:uFill>
                <a:latin typeface="Arial"/>
              </a:rPr>
              <a:t>consumer function.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cwait and csignal primitives inside the monitor to prevent processes from depositing items in a full buffer or removing them from an empty one. In the case of semaphores, both mutual exclusion and synchronization are the responsibility of the programmer.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Note that in Figure 5.16 , a process exits the monitor immediately after executing the csignal function. If the csignal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csignal function has already partially performed its task in the monitor, it makes sense to give this process precedence over newly entering processes by setting up a separate urgent queue ( Figure 5.15 ). One language that uses monitors, Concurrent Pascal, requires that csignal only appear as the last operation executed by a monitor procedure.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there are no processes waiting on condition </a:t>
            </a:r>
            <a:r>
              <a:rPr b="0" i="1" lang="en-US" sz="2000" spc="-1" strike="noStrike">
                <a:solidFill>
                  <a:srgbClr val="000000"/>
                </a:solidFill>
                <a:uFill>
                  <a:solidFill>
                    <a:srgbClr val="ffffff"/>
                  </a:solidFill>
                </a:uFill>
                <a:latin typeface="Arial"/>
              </a:rPr>
              <a:t>x , then the execution of </a:t>
            </a:r>
            <a:r>
              <a:rPr b="0" lang="en-US" sz="2000" spc="-1" strike="noStrike">
                <a:solidFill>
                  <a:srgbClr val="000000"/>
                </a:solidFill>
                <a:uFill>
                  <a:solidFill>
                    <a:srgbClr val="ffffff"/>
                  </a:solidFill>
                </a:uFill>
                <a:latin typeface="Arial"/>
              </a:rPr>
              <a:t>csignal( </a:t>
            </a:r>
            <a:r>
              <a:rPr b="0" i="1" lang="en-US" sz="2000" spc="-1" strike="noStrike">
                <a:solidFill>
                  <a:srgbClr val="000000"/>
                </a:solidFill>
                <a:uFill>
                  <a:solidFill>
                    <a:srgbClr val="ffffff"/>
                  </a:solidFill>
                </a:uFill>
                <a:latin typeface="Arial"/>
              </a:rPr>
              <a:t>x ) has no effect.</a:t>
            </a:r>
            <a:endParaRPr b="0" lang="en-US" sz="2000" spc="-1" strike="noStrike">
              <a:solidFill>
                <a:srgbClr val="000000"/>
              </a:solidFill>
              <a:uFill>
                <a:solidFill>
                  <a:srgbClr val="ffffff"/>
                </a:solidFill>
              </a:uFill>
              <a:latin typeface="Arial"/>
            </a:endParaRPr>
          </a:p>
        </p:txBody>
      </p:sp>
      <p:sp>
        <p:nvSpPr>
          <p:cNvPr id="770" name="TextShape 2"/>
          <p:cNvSpPr txBox="1"/>
          <p:nvPr/>
        </p:nvSpPr>
        <p:spPr>
          <a:xfrm>
            <a:off x="3884760" y="8685360"/>
            <a:ext cx="2971440" cy="456840"/>
          </a:xfrm>
          <a:prstGeom prst="rect">
            <a:avLst/>
          </a:prstGeom>
          <a:noFill/>
          <a:ln>
            <a:noFill/>
          </a:ln>
        </p:spPr>
        <p:txBody>
          <a:bodyPr anchor="b"/>
          <a:p>
            <a:pPr algn="r">
              <a:lnSpc>
                <a:spcPct val="100000"/>
              </a:lnSpc>
            </a:pPr>
            <a:fld id="{43C4B8E7-52FD-4376-9F13-7818D6EC9900}"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When processes interact with one another, two fundamental requirements must be satisfied: synchronization and communication. Processes need to be synchronized to enforce mutual exclusion; cooperating processes may need to exchange information. One approach to providing both of these functions is message passing. Message passing has the further advantage that it lends itself to implementation in distributed systems as well as in shared-memory multiprocessor and uniprocessor systems.</a:t>
            </a:r>
            <a:endParaRPr b="0" lang="en-US" sz="2000" spc="-1" strike="noStrike">
              <a:solidFill>
                <a:srgbClr val="000000"/>
              </a:solidFill>
              <a:uFill>
                <a:solidFill>
                  <a:srgbClr val="ffffff"/>
                </a:solidFill>
              </a:uFill>
              <a:latin typeface="Arial"/>
            </a:endParaRPr>
          </a:p>
        </p:txBody>
      </p:sp>
      <p:sp>
        <p:nvSpPr>
          <p:cNvPr id="772" name="TextShape 2"/>
          <p:cNvSpPr txBox="1"/>
          <p:nvPr/>
        </p:nvSpPr>
        <p:spPr>
          <a:xfrm>
            <a:off x="3884760" y="8685360"/>
            <a:ext cx="2971440" cy="456840"/>
          </a:xfrm>
          <a:prstGeom prst="rect">
            <a:avLst/>
          </a:prstGeom>
          <a:noFill/>
          <a:ln>
            <a:noFill/>
          </a:ln>
        </p:spPr>
        <p:txBody>
          <a:bodyPr anchor="b"/>
          <a:p>
            <a:pPr algn="r">
              <a:lnSpc>
                <a:spcPct val="100000"/>
              </a:lnSpc>
            </a:pPr>
            <a:fld id="{2095EB45-E53B-4436-AC79-1A424AF161F3}"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Message-passing systems come in many forms. In this section, we provide a general introduction that discusses features typically found in such systems. The actual function of message passing is normally provided in the form of a pair of primitives: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send (destination, message)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receive (source, message)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This is the minimum set of operations needed for processes to engage in message passing. A process sends information in the form of a </a:t>
            </a:r>
            <a:r>
              <a:rPr b="0" i="1" lang="en-US" sz="2000" spc="-1" strike="noStrike">
                <a:solidFill>
                  <a:srgbClr val="000000"/>
                </a:solidFill>
                <a:uFill>
                  <a:solidFill>
                    <a:srgbClr val="ffffff"/>
                  </a:solidFill>
                </a:uFill>
                <a:latin typeface="Arial"/>
              </a:rPr>
              <a:t>message to another process </a:t>
            </a:r>
            <a:r>
              <a:rPr b="0" lang="en-US" sz="2000" spc="-1" strike="noStrike">
                <a:solidFill>
                  <a:srgbClr val="000000"/>
                </a:solidFill>
                <a:uFill>
                  <a:solidFill>
                    <a:srgbClr val="ffffff"/>
                  </a:solidFill>
                </a:uFill>
                <a:latin typeface="Arial"/>
              </a:rPr>
              <a:t>designated by a </a:t>
            </a:r>
            <a:r>
              <a:rPr b="0" i="1" lang="en-US" sz="2000" spc="-1" strike="noStrike">
                <a:solidFill>
                  <a:srgbClr val="000000"/>
                </a:solidFill>
                <a:uFill>
                  <a:solidFill>
                    <a:srgbClr val="ffffff"/>
                  </a:solidFill>
                </a:uFill>
                <a:latin typeface="Arial"/>
              </a:rPr>
              <a:t>destination . A process receives information by executing the </a:t>
            </a:r>
            <a:r>
              <a:rPr b="0" lang="en-US" sz="2000" spc="-1" strike="noStrike">
                <a:solidFill>
                  <a:srgbClr val="000000"/>
                </a:solidFill>
                <a:uFill>
                  <a:solidFill>
                    <a:srgbClr val="ffffff"/>
                  </a:solidFill>
                </a:uFill>
                <a:latin typeface="Arial"/>
              </a:rPr>
              <a:t>receive primitive, indicating the </a:t>
            </a:r>
            <a:r>
              <a:rPr b="0" i="1" lang="en-US" sz="2000" spc="-1" strike="noStrike">
                <a:solidFill>
                  <a:srgbClr val="000000"/>
                </a:solidFill>
                <a:uFill>
                  <a:solidFill>
                    <a:srgbClr val="ffffff"/>
                  </a:solidFill>
                </a:uFill>
                <a:latin typeface="Arial"/>
              </a:rPr>
              <a:t>source and the message .</a:t>
            </a:r>
            <a:endParaRPr b="0" lang="en-US" sz="2000" spc="-1" strike="noStrike">
              <a:solidFill>
                <a:srgbClr val="000000"/>
              </a:solidFill>
              <a:uFill>
                <a:solidFill>
                  <a:srgbClr val="ffffff"/>
                </a:solidFill>
              </a:uFill>
              <a:latin typeface="Arial"/>
            </a:endParaRPr>
          </a:p>
        </p:txBody>
      </p:sp>
      <p:sp>
        <p:nvSpPr>
          <p:cNvPr id="774" name="TextShape 2"/>
          <p:cNvSpPr txBox="1"/>
          <p:nvPr/>
        </p:nvSpPr>
        <p:spPr>
          <a:xfrm>
            <a:off x="3884760" y="8685360"/>
            <a:ext cx="2971440" cy="456840"/>
          </a:xfrm>
          <a:prstGeom prst="rect">
            <a:avLst/>
          </a:prstGeom>
          <a:noFill/>
          <a:ln>
            <a:noFill/>
          </a:ln>
        </p:spPr>
        <p:txBody>
          <a:bodyPr anchor="b"/>
          <a:p>
            <a:pPr algn="r">
              <a:lnSpc>
                <a:spcPct val="100000"/>
              </a:lnSpc>
            </a:pPr>
            <a:fld id="{3B27EF2D-0E67-4549-9736-ACD19D280E5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 number of design issues relating to message-passing systems are listed in Table 5.5 , and examined in the remainder of this section.</a:t>
            </a:r>
            <a:endParaRPr b="0" lang="en-US" sz="2000" spc="-1" strike="noStrike">
              <a:solidFill>
                <a:srgbClr val="000000"/>
              </a:solidFill>
              <a:uFill>
                <a:solidFill>
                  <a:srgbClr val="ffffff"/>
                </a:solidFill>
              </a:uFill>
              <a:latin typeface="Arial"/>
            </a:endParaRPr>
          </a:p>
        </p:txBody>
      </p:sp>
      <p:sp>
        <p:nvSpPr>
          <p:cNvPr id="776" name="TextShape 2"/>
          <p:cNvSpPr txBox="1"/>
          <p:nvPr/>
        </p:nvSpPr>
        <p:spPr>
          <a:xfrm>
            <a:off x="3884760" y="8685360"/>
            <a:ext cx="2971440" cy="456840"/>
          </a:xfrm>
          <a:prstGeom prst="rect">
            <a:avLst/>
          </a:prstGeom>
          <a:noFill/>
          <a:ln>
            <a:noFill/>
          </a:ln>
        </p:spPr>
        <p:txBody>
          <a:bodyPr anchor="b"/>
          <a:p>
            <a:pPr algn="r">
              <a:lnSpc>
                <a:spcPct val="100000"/>
              </a:lnSpc>
            </a:pPr>
            <a:fld id="{D7492951-7675-45AF-B00F-3088B2218143}"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communication of a message between two processes implies some level of synchronization between the two: The receiver cannot receive a message until it has been sent by another process. In addition, we need to specify what happens to a process after it issues a send or receive primitive. Consider the send primitive first. When a send primitive is executed in a process, there are two possibilities: Either the sending process is blocked until the message is received, or it is not. Similarly, when a process issues a receive primitive, there are two possibilities: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1. If a message has previously been sent, the message is received and execution continues.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2. If there is no waiting message, then either (a) the process is blocked until</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 message arrives, or (b) the process continues to execute, abandoning the attempt to receive.</a:t>
            </a:r>
            <a:endParaRPr b="0" lang="en-US" sz="2000" spc="-1" strike="noStrike">
              <a:solidFill>
                <a:srgbClr val="000000"/>
              </a:solidFill>
              <a:uFill>
                <a:solidFill>
                  <a:srgbClr val="ffffff"/>
                </a:solidFill>
              </a:uFill>
              <a:latin typeface="Arial"/>
            </a:endParaRPr>
          </a:p>
        </p:txBody>
      </p:sp>
      <p:sp>
        <p:nvSpPr>
          <p:cNvPr id="778" name="TextShape 2"/>
          <p:cNvSpPr txBox="1"/>
          <p:nvPr/>
        </p:nvSpPr>
        <p:spPr>
          <a:xfrm>
            <a:off x="3884760" y="8685360"/>
            <a:ext cx="2971440" cy="456840"/>
          </a:xfrm>
          <a:prstGeom prst="rect">
            <a:avLst/>
          </a:prstGeom>
          <a:noFill/>
          <a:ln>
            <a:noFill/>
          </a:ln>
        </p:spPr>
        <p:txBody>
          <a:bodyPr anchor="b"/>
          <a:p>
            <a:pPr algn="r">
              <a:lnSpc>
                <a:spcPct val="100000"/>
              </a:lnSpc>
            </a:pPr>
            <a:fld id="{4C6001D1-29F4-4FF5-A07A-4A949C49B869}"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Thus, both the sender and receiver can be blocking or nonblocking. Three combinations are common, although any particular system will usually have only one or two combinations implemented: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Blocking send, blocking receive: </a:t>
            </a:r>
            <a:r>
              <a:rPr b="0" lang="en-US" sz="2000" spc="-1" strike="noStrike">
                <a:solidFill>
                  <a:srgbClr val="000000"/>
                </a:solidFill>
                <a:uFill>
                  <a:solidFill>
                    <a:srgbClr val="ffffff"/>
                  </a:solidFill>
                </a:uFill>
                <a:latin typeface="Arial"/>
              </a:rPr>
              <a:t>Both the sender and receiver are blocked until the message is delivered; this is sometimes referred to as a </a:t>
            </a:r>
            <a:r>
              <a:rPr b="0" i="1" lang="en-US" sz="2000" spc="-1" strike="noStrike">
                <a:solidFill>
                  <a:srgbClr val="000000"/>
                </a:solidFill>
                <a:uFill>
                  <a:solidFill>
                    <a:srgbClr val="ffffff"/>
                  </a:solidFill>
                </a:uFill>
                <a:latin typeface="Arial"/>
              </a:rPr>
              <a:t>rendezvous . This </a:t>
            </a:r>
            <a:r>
              <a:rPr b="0" lang="en-US" sz="2000" spc="-1" strike="noStrike">
                <a:solidFill>
                  <a:srgbClr val="000000"/>
                </a:solidFill>
                <a:uFill>
                  <a:solidFill>
                    <a:srgbClr val="ffffff"/>
                  </a:solidFill>
                </a:uFill>
                <a:latin typeface="Arial"/>
              </a:rPr>
              <a:t>combination allows for tight synchronization between processes.</a:t>
            </a:r>
            <a:endParaRPr b="0" lang="en-US" sz="2000" spc="-1" strike="noStrike">
              <a:solidFill>
                <a:srgbClr val="000000"/>
              </a:solidFill>
              <a:uFill>
                <a:solidFill>
                  <a:srgbClr val="ffffff"/>
                </a:solidFill>
              </a:uFill>
              <a:latin typeface="Arial"/>
            </a:endParaRPr>
          </a:p>
        </p:txBody>
      </p:sp>
      <p:sp>
        <p:nvSpPr>
          <p:cNvPr id="780" name="TextShape 2"/>
          <p:cNvSpPr txBox="1"/>
          <p:nvPr/>
        </p:nvSpPr>
        <p:spPr>
          <a:xfrm>
            <a:off x="3884760" y="8685360"/>
            <a:ext cx="2971440" cy="456840"/>
          </a:xfrm>
          <a:prstGeom prst="rect">
            <a:avLst/>
          </a:prstGeom>
          <a:noFill/>
          <a:ln>
            <a:noFill/>
          </a:ln>
        </p:spPr>
        <p:txBody>
          <a:bodyPr anchor="b"/>
          <a:p>
            <a:pPr algn="r">
              <a:lnSpc>
                <a:spcPct val="100000"/>
              </a:lnSpc>
            </a:pPr>
            <a:fld id="{25DE5E70-0DCC-46C2-B173-CACEA3507C6D}"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685800" y="4343400"/>
            <a:ext cx="5486040" cy="4114440"/>
          </a:xfrm>
          <a:prstGeom prst="rect">
            <a:avLst/>
          </a:prstGeom>
        </p:spPr>
        <p:txBody>
          <a:bodyPr/>
          <a:p>
            <a:r>
              <a:rPr b="1" lang="en-US" sz="2000" spc="-1" strike="noStrike">
                <a:solidFill>
                  <a:srgbClr val="000000"/>
                </a:solidFill>
                <a:uFill>
                  <a:solidFill>
                    <a:srgbClr val="ffffff"/>
                  </a:solidFill>
                </a:uFill>
                <a:latin typeface="Arial"/>
              </a:rPr>
              <a:t>Nonblocking send, blocking receive: </a:t>
            </a:r>
            <a:r>
              <a:rPr b="0" lang="en-US" sz="2000" spc="-1" strike="noStrike">
                <a:solidFill>
                  <a:srgbClr val="000000"/>
                </a:solidFill>
                <a:uFill>
                  <a:solidFill>
                    <a:srgbClr val="ffffff"/>
                  </a:solidFill>
                </a:uFill>
                <a:latin typeface="Arial"/>
              </a:rPr>
              <a:t>Although the sender may continue on, the receiver is blocked until the requested message arrives. This is probably the most useful combination. It allows a process to send one or more messages to a variety of destinations as quickly as possible. A process that must receive a message before it can do useful work needs to be blocked until such a message arrives. An example is a server process that exists to provide a service or resource to other processes.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1" lang="en-US" sz="2000" spc="-1" strike="noStrike">
                <a:solidFill>
                  <a:srgbClr val="000000"/>
                </a:solidFill>
                <a:uFill>
                  <a:solidFill>
                    <a:srgbClr val="ffffff"/>
                  </a:solidFill>
                </a:uFill>
                <a:latin typeface="Arial"/>
              </a:rPr>
              <a:t>Nonblocking send, nonblocking receive: </a:t>
            </a:r>
            <a:r>
              <a:rPr b="0" lang="en-US" sz="2000" spc="-1" strike="noStrike">
                <a:solidFill>
                  <a:srgbClr val="000000"/>
                </a:solidFill>
                <a:uFill>
                  <a:solidFill>
                    <a:srgbClr val="ffffff"/>
                  </a:solidFill>
                </a:uFill>
                <a:latin typeface="Arial"/>
              </a:rPr>
              <a:t>Neither party is required to wait.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nonblocking send is more natural for many concurrent programming tasks. For example, if it is used to request an output operation, such as printing, it allows the requesting process to issue the request in the form of a message and then carry on. One potential danger of the nonblocking send is that an error could lead to a situation in which a process repeatedly generates messages. Because there is no blocking to discipline the process, these messages could consume system resources, including processor time and buffer space, to the detriment of other processes and the OS. Also, the nonblocking send places the burden on the programmer to determine that a message has been received: Processes must employ reply messages to acknowledge receipt of a message.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For the receive primitive, the blocking version appears to be more natural for many concurrent programming tasks. Generally, a process that requests a message will need the expected information before proceeding. However, if a message is lost, which can happen in a distributed system, or if a process fails before it sends an anticipated message, a receiving process could be blocked indefinitely. This problem can be solved by the use of the nonblocking receive . However, the danger of this approach is that if a message is sent after a process has already executed a matching receive , the message will be lost. Other possible approaches are to allow a process to test whether a message is waiting before issuing a receive and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allow a process to specify more than one source in a receive primitive. The latter approach is useful if a process is waiting for messages from more than one source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and can proceed if any of these messages arrive.</a:t>
            </a:r>
            <a:endParaRPr b="0" lang="en-US" sz="2000" spc="-1" strike="noStrike">
              <a:solidFill>
                <a:srgbClr val="000000"/>
              </a:solidFill>
              <a:uFill>
                <a:solidFill>
                  <a:srgbClr val="ffffff"/>
                </a:solidFill>
              </a:uFill>
              <a:latin typeface="Arial"/>
            </a:endParaRPr>
          </a:p>
        </p:txBody>
      </p:sp>
      <p:sp>
        <p:nvSpPr>
          <p:cNvPr id="782" name="TextShape 2"/>
          <p:cNvSpPr txBox="1"/>
          <p:nvPr/>
        </p:nvSpPr>
        <p:spPr>
          <a:xfrm>
            <a:off x="3884760" y="8685360"/>
            <a:ext cx="2971440" cy="456840"/>
          </a:xfrm>
          <a:prstGeom prst="rect">
            <a:avLst/>
          </a:prstGeom>
          <a:noFill/>
          <a:ln>
            <a:noFill/>
          </a:ln>
        </p:spPr>
        <p:txBody>
          <a:bodyPr anchor="b"/>
          <a:p>
            <a:pPr algn="r">
              <a:lnSpc>
                <a:spcPct val="100000"/>
              </a:lnSpc>
            </a:pPr>
            <a:fld id="{4676204A-3047-49C5-B14D-9C455CCF9598}"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Key terms related to concurrency.</a:t>
            </a:r>
            <a:endParaRPr b="0" lang="en-US" sz="2000" spc="-1" strike="noStrike">
              <a:solidFill>
                <a:srgbClr val="000000"/>
              </a:solidFill>
              <a:uFill>
                <a:solidFill>
                  <a:srgbClr val="ffffff"/>
                </a:solidFill>
              </a:uFill>
              <a:latin typeface="Arial"/>
            </a:endParaRPr>
          </a:p>
        </p:txBody>
      </p:sp>
      <p:sp>
        <p:nvSpPr>
          <p:cNvPr id="696" name="TextShape 2"/>
          <p:cNvSpPr txBox="1"/>
          <p:nvPr/>
        </p:nvSpPr>
        <p:spPr>
          <a:xfrm>
            <a:off x="3884760" y="8685360"/>
            <a:ext cx="2971440" cy="456840"/>
          </a:xfrm>
          <a:prstGeom prst="rect">
            <a:avLst/>
          </a:prstGeom>
          <a:noFill/>
          <a:ln>
            <a:noFill/>
          </a:ln>
        </p:spPr>
        <p:txBody>
          <a:bodyPr anchor="b"/>
          <a:p>
            <a:pPr algn="r">
              <a:lnSpc>
                <a:spcPct val="100000"/>
              </a:lnSpc>
            </a:pPr>
            <a:fld id="{466342BF-67C0-4B0A-8E4C-4DEA1C1C300B}"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Clearly, it is necessary to have a way of specifying in the send primitive which process is to receive the message. Similarly, most implementations allow a receiving process to indicate the source of a message to be received.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various schemes for specifying processes in send and receive primitives fall into two categories: direct addressing and indirect addressing. </a:t>
            </a:r>
            <a:endParaRPr b="0" lang="en-US" sz="2000" spc="-1" strike="noStrike">
              <a:solidFill>
                <a:srgbClr val="000000"/>
              </a:solidFill>
              <a:uFill>
                <a:solidFill>
                  <a:srgbClr val="ffffff"/>
                </a:solidFill>
              </a:uFill>
              <a:latin typeface="Arial"/>
            </a:endParaRPr>
          </a:p>
        </p:txBody>
      </p:sp>
      <p:sp>
        <p:nvSpPr>
          <p:cNvPr id="784" name="TextShape 2"/>
          <p:cNvSpPr txBox="1"/>
          <p:nvPr/>
        </p:nvSpPr>
        <p:spPr>
          <a:xfrm>
            <a:off x="3884760" y="8685360"/>
            <a:ext cx="2971440" cy="456840"/>
          </a:xfrm>
          <a:prstGeom prst="rect">
            <a:avLst/>
          </a:prstGeom>
          <a:noFill/>
          <a:ln>
            <a:noFill/>
          </a:ln>
        </p:spPr>
        <p:txBody>
          <a:bodyPr anchor="b"/>
          <a:p>
            <a:pPr algn="r">
              <a:lnSpc>
                <a:spcPct val="100000"/>
              </a:lnSpc>
            </a:pPr>
            <a:fld id="{63BF8EB7-7864-497E-A4CF-B436E4235DF1}"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With direct addressing , the send primitive includes a specific identifier of the destination process. The receive primitive can be handled in one of two ways. One possibility is to require that the process explicitly designate a sending process. Thus, the process must know ahead of time from which process a message is expected. This will often be effective for cooperating concurrent processes. In other cases, however, it is impossible to specify the anticipated source process. An example is a printer server process, which will accept a print request message from any other process. For such applications, a more effective approach is the use of implicit addressing. In this case, the </a:t>
            </a:r>
            <a:r>
              <a:rPr b="0" i="1" lang="en-US" sz="2000" spc="-1" strike="noStrike">
                <a:solidFill>
                  <a:srgbClr val="000000"/>
                </a:solidFill>
                <a:uFill>
                  <a:solidFill>
                    <a:srgbClr val="ffffff"/>
                  </a:solidFill>
                </a:uFill>
                <a:latin typeface="Arial"/>
              </a:rPr>
              <a:t>source parameter of the receive primitive possesses a value returned </a:t>
            </a:r>
            <a:r>
              <a:rPr b="0" lang="en-US" sz="2000" spc="-1" strike="noStrike">
                <a:solidFill>
                  <a:srgbClr val="000000"/>
                </a:solidFill>
                <a:uFill>
                  <a:solidFill>
                    <a:srgbClr val="ffffff"/>
                  </a:solidFill>
                </a:uFill>
                <a:latin typeface="Arial"/>
              </a:rPr>
              <a:t>when the receive operation has been performed.</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786" name="TextShape 2"/>
          <p:cNvSpPr txBox="1"/>
          <p:nvPr/>
        </p:nvSpPr>
        <p:spPr>
          <a:xfrm>
            <a:off x="3884760" y="8685360"/>
            <a:ext cx="2971440" cy="456840"/>
          </a:xfrm>
          <a:prstGeom prst="rect">
            <a:avLst/>
          </a:prstGeom>
          <a:noFill/>
          <a:ln>
            <a:noFill/>
          </a:ln>
        </p:spPr>
        <p:txBody>
          <a:bodyPr anchor="b"/>
          <a:p>
            <a:pPr algn="r">
              <a:lnSpc>
                <a:spcPct val="100000"/>
              </a:lnSpc>
            </a:pPr>
            <a:fld id="{C4A3E092-9F9D-4A82-ADEC-38D4B3D6D970}"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other general approach is </a:t>
            </a:r>
            <a:r>
              <a:rPr b="1" lang="en-US" sz="2000" spc="-1" strike="noStrike">
                <a:solidFill>
                  <a:srgbClr val="000000"/>
                </a:solidFill>
                <a:uFill>
                  <a:solidFill>
                    <a:srgbClr val="ffffff"/>
                  </a:solidFill>
                </a:uFill>
                <a:latin typeface="Arial"/>
              </a:rPr>
              <a:t>indirect addressing . </a:t>
            </a:r>
            <a:r>
              <a:rPr b="0" lang="en-US" sz="2000" spc="-1" strike="noStrike">
                <a:solidFill>
                  <a:srgbClr val="000000"/>
                </a:solidFill>
                <a:uFill>
                  <a:solidFill>
                    <a:srgbClr val="ffffff"/>
                  </a:solidFill>
                </a:uFill>
                <a:latin typeface="Arial"/>
              </a:rPr>
              <a:t>In this case, messages are</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not sent directly from sender to receiver but rather are sent to a shared data structure consisting of queues that can temporarily hold messages. Such queues are generally referred to as </a:t>
            </a:r>
            <a:r>
              <a:rPr b="0" i="1" lang="en-US" sz="2000" spc="-1" strike="noStrike">
                <a:solidFill>
                  <a:srgbClr val="000000"/>
                </a:solidFill>
                <a:uFill>
                  <a:solidFill>
                    <a:srgbClr val="ffffff"/>
                  </a:solidFill>
                </a:uFill>
                <a:latin typeface="Arial"/>
              </a:rPr>
              <a:t>mailboxes . Thus, for two processes to communicate, one process </a:t>
            </a:r>
            <a:r>
              <a:rPr b="0" lang="en-US" sz="2000" spc="-1" strike="noStrike">
                <a:solidFill>
                  <a:srgbClr val="000000"/>
                </a:solidFill>
                <a:uFill>
                  <a:solidFill>
                    <a:srgbClr val="ffffff"/>
                  </a:solidFill>
                </a:uFill>
                <a:latin typeface="Arial"/>
              </a:rPr>
              <a:t>sends a message to the appropriate mailbox and the other process picks up the message from the mailbox.</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 strength of the use of indirect addressing is that, by decoupling the sender and receiver, it allows for greater flexibility in the use of messages.</a:t>
            </a:r>
            <a:endParaRPr b="0" lang="en-US" sz="2000" spc="-1" strike="noStrike">
              <a:solidFill>
                <a:srgbClr val="000000"/>
              </a:solidFill>
              <a:uFill>
                <a:solidFill>
                  <a:srgbClr val="ffffff"/>
                </a:solidFill>
              </a:uFill>
              <a:latin typeface="Arial"/>
            </a:endParaRPr>
          </a:p>
        </p:txBody>
      </p:sp>
      <p:sp>
        <p:nvSpPr>
          <p:cNvPr id="788" name="TextShape 2"/>
          <p:cNvSpPr txBox="1"/>
          <p:nvPr/>
        </p:nvSpPr>
        <p:spPr>
          <a:xfrm>
            <a:off x="3884760" y="8685360"/>
            <a:ext cx="2971440" cy="456840"/>
          </a:xfrm>
          <a:prstGeom prst="rect">
            <a:avLst/>
          </a:prstGeom>
          <a:noFill/>
          <a:ln>
            <a:noFill/>
          </a:ln>
        </p:spPr>
        <p:txBody>
          <a:bodyPr anchor="b"/>
          <a:p>
            <a:pPr algn="r">
              <a:lnSpc>
                <a:spcPct val="100000"/>
              </a:lnSpc>
            </a:pPr>
            <a:fld id="{2DC321FA-BF89-44BB-BF5C-7DF0AB6CF7F9}"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relationship between senders and receivers can be one to one, many to one, one to many, or many to many ( Figure 5.18 ). A </a:t>
            </a:r>
            <a:r>
              <a:rPr b="1" lang="en-US" sz="2000" spc="-1" strike="noStrike">
                <a:solidFill>
                  <a:srgbClr val="000000"/>
                </a:solidFill>
                <a:uFill>
                  <a:solidFill>
                    <a:srgbClr val="ffffff"/>
                  </a:solidFill>
                </a:uFill>
                <a:latin typeface="Arial"/>
              </a:rPr>
              <a:t>one-to-one </a:t>
            </a:r>
            <a:r>
              <a:rPr b="0" lang="en-US" sz="2000" spc="-1" strike="noStrike">
                <a:solidFill>
                  <a:srgbClr val="000000"/>
                </a:solidFill>
                <a:uFill>
                  <a:solidFill>
                    <a:srgbClr val="ffffff"/>
                  </a:solidFill>
                </a:uFill>
                <a:latin typeface="Arial"/>
              </a:rPr>
              <a:t>relationship allows a private communications link to be set up between two processes. This insulates their interaction from erroneous interference from other processes. A </a:t>
            </a:r>
            <a:r>
              <a:rPr b="1" lang="en-US" sz="2000" spc="-1" strike="noStrike">
                <a:solidFill>
                  <a:srgbClr val="000000"/>
                </a:solidFill>
                <a:uFill>
                  <a:solidFill>
                    <a:srgbClr val="ffffff"/>
                  </a:solidFill>
                </a:uFill>
                <a:latin typeface="Arial"/>
              </a:rPr>
              <a:t>many-to-one </a:t>
            </a:r>
            <a:r>
              <a:rPr b="0" lang="en-US" sz="2000" spc="-1" strike="noStrike">
                <a:solidFill>
                  <a:srgbClr val="000000"/>
                </a:solidFill>
                <a:uFill>
                  <a:solidFill>
                    <a:srgbClr val="ffffff"/>
                  </a:solidFill>
                </a:uFill>
                <a:latin typeface="Arial"/>
              </a:rPr>
              <a:t>relationship is useful</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for client/server interaction; one process provides service to a number of other processes. In this case, the mailbox is often referred to as a </a:t>
            </a:r>
            <a:r>
              <a:rPr b="0" i="1" lang="en-US" sz="2000" spc="-1" strike="noStrike">
                <a:solidFill>
                  <a:srgbClr val="000000"/>
                </a:solidFill>
                <a:uFill>
                  <a:solidFill>
                    <a:srgbClr val="ffffff"/>
                  </a:solidFill>
                </a:uFill>
                <a:latin typeface="Arial"/>
              </a:rPr>
              <a:t>port . A </a:t>
            </a:r>
            <a:r>
              <a:rPr b="1" i="1" lang="en-US" sz="2000" spc="-1" strike="noStrike">
                <a:solidFill>
                  <a:srgbClr val="000000"/>
                </a:solidFill>
                <a:uFill>
                  <a:solidFill>
                    <a:srgbClr val="ffffff"/>
                  </a:solidFill>
                </a:uFill>
                <a:latin typeface="Arial"/>
              </a:rPr>
              <a:t>one-to-many </a:t>
            </a:r>
            <a:r>
              <a:rPr b="0" lang="en-US" sz="2000" spc="-1" strike="noStrike">
                <a:solidFill>
                  <a:srgbClr val="000000"/>
                </a:solidFill>
                <a:uFill>
                  <a:solidFill>
                    <a:srgbClr val="ffffff"/>
                  </a:solidFill>
                </a:uFill>
                <a:latin typeface="Arial"/>
              </a:rPr>
              <a:t>relationship allows for one sender and multiple receivers; it is useful for applications where a message or some information is to be broadcast to a set of processes. A </a:t>
            </a:r>
            <a:r>
              <a:rPr b="1" lang="en-US" sz="2000" spc="-1" strike="noStrike">
                <a:solidFill>
                  <a:srgbClr val="000000"/>
                </a:solidFill>
                <a:uFill>
                  <a:solidFill>
                    <a:srgbClr val="ffffff"/>
                  </a:solidFill>
                </a:uFill>
                <a:latin typeface="Arial"/>
              </a:rPr>
              <a:t>many-to-many </a:t>
            </a:r>
            <a:r>
              <a:rPr b="0" lang="en-US" sz="2000" spc="-1" strike="noStrike">
                <a:solidFill>
                  <a:srgbClr val="000000"/>
                </a:solidFill>
                <a:uFill>
                  <a:solidFill>
                    <a:srgbClr val="ffffff"/>
                  </a:solidFill>
                </a:uFill>
                <a:latin typeface="Arial"/>
              </a:rPr>
              <a:t>relationship allows multiple server processes to provide concurrent service to multiple clients.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A one-to-one relationship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allows a private communications link to be set up between two processes.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This insulates their interaction from erroneous interference from other processes.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2) A many-to-one relationship is useful for client/server interaction;</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one process provides service to a number of other processes.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In this case, the mailbox is often referred to as a </a:t>
            </a:r>
            <a:r>
              <a:rPr b="0" i="1" lang="en-US" sz="2000" spc="-1" strike="noStrike">
                <a:solidFill>
                  <a:srgbClr val="000000"/>
                </a:solidFill>
                <a:uFill>
                  <a:solidFill>
                    <a:srgbClr val="ffffff"/>
                  </a:solidFill>
                </a:uFill>
                <a:latin typeface="Arial"/>
              </a:rPr>
              <a:t>port.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3) A one-to-many relationship allows for one sender and multiple receivers;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it is useful for applications where a message or some information is to be broadcast to a set of processes.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4) A many-to-many relationship </a:t>
            </a:r>
            <a:endParaRPr b="0" lang="en-US" sz="2000" spc="-1" strike="noStrike">
              <a:solidFill>
                <a:srgbClr val="000000"/>
              </a:solidFill>
              <a:uFill>
                <a:solidFill>
                  <a:srgbClr val="ffffff"/>
                </a:solidFill>
              </a:uFill>
              <a:latin typeface="Arial"/>
            </a:endParaRPr>
          </a:p>
          <a:p>
            <a:pPr lvl="1"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allows multiple server processes to provide concurrent service to multiple clients.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The association of processes to mailboxes can be either static or dynamic. Ports are often statically associated with a particular process; that is, the port is created and assigned to the process permanently. Similarly, a one-to-one relationship is typically defined statically and permanently. When there are many senders, the association of a sender to a mailbox may occur dynamically. Primitives such as connect and disconnect may be used for this purpose.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 related issue has to do with the ownership of a mailbox. In the case of a port, it is typically owned by and created by the receiving process. Thus, when the process is destroyed, the port is also destroyed. For the general mailbox case, the OS may offer a create-mailbox service. Such mailboxes can be viewed either as being owned by the creating process, in which case they terminate with the process, or as being owned by the OS, in which case an explicit command will be required to destroy the mailbox.</a:t>
            </a:r>
            <a:endParaRPr b="0" lang="en-US" sz="2000" spc="-1" strike="noStrike">
              <a:solidFill>
                <a:srgbClr val="000000"/>
              </a:solidFill>
              <a:uFill>
                <a:solidFill>
                  <a:srgbClr val="ffffff"/>
                </a:solidFill>
              </a:uFill>
              <a:latin typeface="Arial"/>
            </a:endParaRPr>
          </a:p>
        </p:txBody>
      </p:sp>
      <p:sp>
        <p:nvSpPr>
          <p:cNvPr id="790" name="TextShape 2"/>
          <p:cNvSpPr txBox="1"/>
          <p:nvPr/>
        </p:nvSpPr>
        <p:spPr>
          <a:xfrm>
            <a:off x="3884760" y="8685360"/>
            <a:ext cx="2971440" cy="456840"/>
          </a:xfrm>
          <a:prstGeom prst="rect">
            <a:avLst/>
          </a:prstGeom>
          <a:noFill/>
          <a:ln>
            <a:noFill/>
          </a:ln>
        </p:spPr>
        <p:txBody>
          <a:bodyPr anchor="b"/>
          <a:p>
            <a:pPr algn="r">
              <a:lnSpc>
                <a:spcPct val="100000"/>
              </a:lnSpc>
            </a:pPr>
            <a:fld id="{023EB3DA-D214-47E0-A4ED-520115F03CC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format of the message depends on the objectives of the messaging facility and whether the facility runs on a single computer or on a distributed system. For some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operating systems, designers have preferred short, fixed-length messages to minimize processing and storage overhead. If a large amount of data is to be passed, the data can be placed in a file and the message then simply references that file. A more flexible approach is to allow variable-length messages.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Figure 5.19 shows a typical message format for operating systems that support variable-length messages.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message is divided into two parts: </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a header</a:t>
            </a:r>
            <a:r>
              <a:rPr b="0" lang="en-US" sz="2000" spc="-1" strike="noStrike">
                <a:solidFill>
                  <a:srgbClr val="000000"/>
                </a:solidFill>
                <a:uFill>
                  <a:solidFill>
                    <a:srgbClr val="ffffff"/>
                  </a:solidFill>
                </a:uFill>
                <a:latin typeface="Arial"/>
              </a:rPr>
              <a:t>, which contains information about the message. </a:t>
            </a:r>
            <a:endParaRPr b="0" lang="en-US" sz="2000" spc="-1" strike="noStrike">
              <a:solidFill>
                <a:srgbClr val="000000"/>
              </a:solidFill>
              <a:uFill>
                <a:solidFill>
                  <a:srgbClr val="ffffff"/>
                </a:solidFill>
              </a:uFill>
              <a:latin typeface="Arial"/>
            </a:endParaRPr>
          </a:p>
          <a:p>
            <a:pPr lvl="2"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The header may contain an identification of the source and intended destination of the message, a length field, and a type field to discriminate among various types of messages.</a:t>
            </a:r>
            <a:endParaRPr b="0" lang="en-US" sz="2000" spc="-1" strike="noStrike">
              <a:solidFill>
                <a:srgbClr val="000000"/>
              </a:solidFill>
              <a:uFill>
                <a:solidFill>
                  <a:srgbClr val="ffffff"/>
                </a:solidFill>
              </a:uFill>
              <a:latin typeface="Arial"/>
            </a:endParaRPr>
          </a:p>
          <a:p>
            <a:pPr lvl="2" marL="216000" indent="-216000">
              <a:lnSpc>
                <a:spcPct val="100000"/>
              </a:lnSpc>
              <a:buClr>
                <a:srgbClr val="000000"/>
              </a:buClr>
              <a:buFont typeface="Symbol" charset="2"/>
              <a:buChar char=""/>
            </a:pPr>
            <a:r>
              <a:rPr b="0" lang="en-US" sz="2000" spc="-1" strike="noStrike">
                <a:solidFill>
                  <a:srgbClr val="000000"/>
                </a:solidFill>
                <a:uFill>
                  <a:solidFill>
                    <a:srgbClr val="ffffff"/>
                  </a:solidFill>
                </a:uFill>
                <a:latin typeface="Arial"/>
              </a:rPr>
              <a:t>additional control information, e.g. pointer field so a linked list of messages can be created; a sequence number, to keep track of the number and order of messages passed between source and destination; and a priority field.</a:t>
            </a:r>
            <a:endParaRPr b="0" lang="en-US" sz="2000" spc="-1" strike="noStrike">
              <a:solidFill>
                <a:srgbClr val="000000"/>
              </a:solidFill>
              <a:uFill>
                <a:solidFill>
                  <a:srgbClr val="ffffff"/>
                </a:solidFill>
              </a:uFill>
              <a:latin typeface="Arial"/>
            </a:endParaRPr>
          </a:p>
          <a:p>
            <a:pPr marL="216000" indent="-216000">
              <a:lnSpc>
                <a:spcPct val="100000"/>
              </a:lnSpc>
            </a:pPr>
            <a:r>
              <a:rPr b="1" lang="en-US" sz="2000" spc="-1" strike="noStrike">
                <a:solidFill>
                  <a:srgbClr val="000000"/>
                </a:solidFill>
                <a:uFill>
                  <a:solidFill>
                    <a:srgbClr val="ffffff"/>
                  </a:solidFill>
                </a:uFill>
                <a:latin typeface="Arial"/>
              </a:rPr>
              <a:t>a body</a:t>
            </a:r>
            <a:r>
              <a:rPr b="0" lang="en-US" sz="2000" spc="-1" strike="noStrike">
                <a:solidFill>
                  <a:srgbClr val="000000"/>
                </a:solidFill>
                <a:uFill>
                  <a:solidFill>
                    <a:srgbClr val="ffffff"/>
                  </a:solidFill>
                </a:uFill>
                <a:latin typeface="Arial"/>
              </a:rPr>
              <a:t>, which contains the actual contents of the message.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792" name="TextShape 2"/>
          <p:cNvSpPr txBox="1"/>
          <p:nvPr/>
        </p:nvSpPr>
        <p:spPr>
          <a:xfrm>
            <a:off x="3884760" y="8685360"/>
            <a:ext cx="2971440" cy="456840"/>
          </a:xfrm>
          <a:prstGeom prst="rect">
            <a:avLst/>
          </a:prstGeom>
          <a:noFill/>
          <a:ln>
            <a:noFill/>
          </a:ln>
        </p:spPr>
        <p:txBody>
          <a:bodyPr anchor="b"/>
          <a:p>
            <a:pPr algn="r">
              <a:lnSpc>
                <a:spcPct val="100000"/>
              </a:lnSpc>
            </a:pPr>
            <a:fld id="{2EC607DF-C741-41F6-8504-B62E52D30F42}"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5.20 shows one way in which message passing can be used to enforce mutual exclusion (compare Figures 5.1 , 5.2 , and 5.6 ). We assume the use of the blocking receive primitive and the nonblocking send primitive. A set of concurrent processes share a mailbox, box , which can be used by all processes to send and receive.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mailbox is initialized to contain a single message with null content. A process wishing to enter its critical section first attempts to receive a message. If the mailbox is empty, then the process is blocked. Once a process has acquired the message, it performs its critical section and then places the message back into the mailbox. Thus, the message functions as a token that is passed from process to process.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preceding solution assumes that if more than one process performs the receive operation concurrently, then: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there is a message, it is delivered to only one process and the others are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blocked, or</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the message queue is empty, all processes are blocked; when a message is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available, only one blocked process is activated and given the message.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These assumptions are true of virtually all message-passing facilities.</a:t>
            </a:r>
            <a:endParaRPr b="0" lang="en-US" sz="2000" spc="-1" strike="noStrike">
              <a:solidFill>
                <a:srgbClr val="000000"/>
              </a:solidFill>
              <a:uFill>
                <a:solidFill>
                  <a:srgbClr val="ffffff"/>
                </a:solidFill>
              </a:uFill>
              <a:latin typeface="Arial"/>
            </a:endParaRPr>
          </a:p>
        </p:txBody>
      </p:sp>
      <p:sp>
        <p:nvSpPr>
          <p:cNvPr id="794" name="TextShape 2"/>
          <p:cNvSpPr txBox="1"/>
          <p:nvPr/>
        </p:nvSpPr>
        <p:spPr>
          <a:xfrm>
            <a:off x="3884760" y="8685360"/>
            <a:ext cx="2971440" cy="456840"/>
          </a:xfrm>
          <a:prstGeom prst="rect">
            <a:avLst/>
          </a:prstGeom>
          <a:noFill/>
          <a:ln>
            <a:noFill/>
          </a:ln>
        </p:spPr>
        <p:txBody>
          <a:bodyPr anchor="b"/>
          <a:p>
            <a:pPr algn="r">
              <a:lnSpc>
                <a:spcPct val="100000"/>
              </a:lnSpc>
            </a:pPr>
            <a:fld id="{75A36115-B8C9-4DA1-8CE1-90DA12136BC6}"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As an example of the use of message passing, Figure 5.21 is a solution to the bounded-buffer producer/consumer problem. Using the basic mutual-exclusion power of message passing, the problem could have been solved with an algorithmic structure similar to that of Figure 5.13 . Instead, the program of Figure 5.21 takes advantage of the ability of message passing to be used to pass data in addition to signals. Two mailboxes are used. As the producer generates data, it is sent as messages to the mailbox mayconsume . As long as there is at least one message in that mailbox, the consumer can consume. Hence mayconsume serves as the buffer; the data in the buffer are organized as a queue of messages. The “size” of the buffer is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determined by the global variable capacity . Initially, the mailbox mayproduce is filled with a number of null messages equal to the capacity of the buffer. The number of messages in mayproduce shrinks with each production and grows with each consumption. This approach is quite flexible. There may be multiple producers and consumers, as long as all have access to both mailboxes. The system may even be distributed, with all producer processes and the mayproduce mailbox at one site and all the consumer processes and the mayconsume mailbox at another.</a:t>
            </a:r>
            <a:endParaRPr b="0" lang="en-US" sz="2000" spc="-1" strike="noStrike">
              <a:solidFill>
                <a:srgbClr val="000000"/>
              </a:solidFill>
              <a:uFill>
                <a:solidFill>
                  <a:srgbClr val="ffffff"/>
                </a:solidFill>
              </a:uFill>
              <a:latin typeface="Arial"/>
            </a:endParaRPr>
          </a:p>
        </p:txBody>
      </p:sp>
      <p:sp>
        <p:nvSpPr>
          <p:cNvPr id="796" name="TextShape 2"/>
          <p:cNvSpPr txBox="1"/>
          <p:nvPr/>
        </p:nvSpPr>
        <p:spPr>
          <a:xfrm>
            <a:off x="3884760" y="8685360"/>
            <a:ext cx="2971440" cy="456840"/>
          </a:xfrm>
          <a:prstGeom prst="rect">
            <a:avLst/>
          </a:prstGeom>
          <a:noFill/>
          <a:ln>
            <a:noFill/>
          </a:ln>
        </p:spPr>
        <p:txBody>
          <a:bodyPr anchor="b"/>
          <a:p>
            <a:pPr algn="r">
              <a:lnSpc>
                <a:spcPct val="100000"/>
              </a:lnSpc>
            </a:pPr>
            <a:fld id="{FC9BB8A7-549E-4C45-9DE2-D45FC2F574BE}"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Any number of readers may simultaneously read the file.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2. Only one writer at a time may write to the file.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3. If a writer is writing to the file, no reader may read it.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Thus, readers are processes that are not required to exclude one another and writers are processes that are required to exclude all other processes, readers and writers alike.</a:t>
            </a:r>
            <a:endParaRPr b="0" lang="en-US" sz="2000" spc="-1" strike="noStrike">
              <a:solidFill>
                <a:srgbClr val="000000"/>
              </a:solidFill>
              <a:uFill>
                <a:solidFill>
                  <a:srgbClr val="ffffff"/>
                </a:solidFill>
              </a:uFill>
              <a:latin typeface="Arial"/>
            </a:endParaRPr>
          </a:p>
        </p:txBody>
      </p:sp>
      <p:sp>
        <p:nvSpPr>
          <p:cNvPr id="798" name="TextShape 2"/>
          <p:cNvSpPr txBox="1"/>
          <p:nvPr/>
        </p:nvSpPr>
        <p:spPr>
          <a:xfrm>
            <a:off x="3884760" y="8685360"/>
            <a:ext cx="2971440" cy="456840"/>
          </a:xfrm>
          <a:prstGeom prst="rect">
            <a:avLst/>
          </a:prstGeom>
          <a:noFill/>
          <a:ln>
            <a:noFill/>
          </a:ln>
        </p:spPr>
        <p:txBody>
          <a:bodyPr anchor="b"/>
          <a:p>
            <a:pPr algn="r">
              <a:lnSpc>
                <a:spcPct val="100000"/>
              </a:lnSpc>
            </a:pPr>
            <a:fld id="{4649D9DE-BE0F-4731-984E-99824B7D660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Figure 5.22 is a solution using semaphores, showing one instance each of a reader and a writer; the solution does not change for multiple readers and writers. The writer process is simple. The semaphore wsem is used to enforce mutual exclusion. As long as one writer is accessing the shared data area, no other writers and no readers may access it. The reader process also makes use of wsem to enforce mutual exclusion. However, to allow multiple readers, we require that, when there are no readers reading, the first reader that attempts to read should wait on wsem . When there is already at least one reader reading, subsequent readers need not wait before entering. The global variable readcount is used to keep track of the number of readers, and the semaphore x is used to assure that readcount is updated properly.</a:t>
            </a:r>
            <a:endParaRPr b="0" lang="en-US" sz="2000" spc="-1" strike="noStrike">
              <a:solidFill>
                <a:srgbClr val="000000"/>
              </a:solidFill>
              <a:uFill>
                <a:solidFill>
                  <a:srgbClr val="ffffff"/>
                </a:solidFill>
              </a:uFill>
              <a:latin typeface="Arial"/>
            </a:endParaRPr>
          </a:p>
        </p:txBody>
      </p:sp>
      <p:sp>
        <p:nvSpPr>
          <p:cNvPr id="800" name="TextShape 2"/>
          <p:cNvSpPr txBox="1"/>
          <p:nvPr/>
        </p:nvSpPr>
        <p:spPr>
          <a:xfrm>
            <a:off x="3884760" y="8685360"/>
            <a:ext cx="2971440" cy="456840"/>
          </a:xfrm>
          <a:prstGeom prst="rect">
            <a:avLst/>
          </a:prstGeom>
          <a:noFill/>
          <a:ln>
            <a:noFill/>
          </a:ln>
        </p:spPr>
        <p:txBody>
          <a:bodyPr anchor="b"/>
          <a:p>
            <a:pPr algn="r">
              <a:lnSpc>
                <a:spcPct val="100000"/>
              </a:lnSpc>
            </a:pPr>
            <a:fld id="{BF61BD88-BD3F-4E1C-88AA-D2D555BD87B0}"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In the previous solution, readers have priority. Once a single reader has begun to access the data area, it is possible for readers to retain control of the data area as long as there is at least one reader in the act of reading. Therefore, writers are subject to starvation.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Figure 5.23 shows a solution that guarantees that no new readers are allowed access to the data area once at least one writer has declared a desire to write. For writers, the following semaphores and variables are added to the ones already defined:</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 semaphore rsem that inhibits all readers while there is at least one writer desiring access to the data area</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 variable writecount that controls the setting of rsem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A semaphore y that controls the updating of writecount</a:t>
            </a:r>
            <a:endParaRPr b="0" lang="en-US" sz="2000" spc="-1" strike="noStrike">
              <a:solidFill>
                <a:srgbClr val="000000"/>
              </a:solidFill>
              <a:uFill>
                <a:solidFill>
                  <a:srgbClr val="ffffff"/>
                </a:solidFill>
              </a:uFill>
              <a:latin typeface="Arial"/>
            </a:endParaRPr>
          </a:p>
        </p:txBody>
      </p:sp>
      <p:sp>
        <p:nvSpPr>
          <p:cNvPr id="802" name="TextShape 2"/>
          <p:cNvSpPr txBox="1"/>
          <p:nvPr/>
        </p:nvSpPr>
        <p:spPr>
          <a:xfrm>
            <a:off x="3884760" y="8685360"/>
            <a:ext cx="2971440" cy="456840"/>
          </a:xfrm>
          <a:prstGeom prst="rect">
            <a:avLst/>
          </a:prstGeom>
          <a:noFill/>
          <a:ln>
            <a:noFill/>
          </a:ln>
        </p:spPr>
        <p:txBody>
          <a:bodyPr anchor="b"/>
          <a:p>
            <a:pPr algn="r">
              <a:lnSpc>
                <a:spcPct val="100000"/>
              </a:lnSpc>
            </a:pPr>
            <a:fld id="{136D4D16-1C96-4FF3-86D3-9921E6BEBA6F}"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b="0" lang="en-US" sz="2000" spc="-1" strike="noStrike">
              <a:solidFill>
                <a:srgbClr val="000000"/>
              </a:solidFill>
              <a:uFill>
                <a:solidFill>
                  <a:srgbClr val="ffffff"/>
                </a:solidFill>
              </a:uFill>
              <a:latin typeface="Arial"/>
            </a:endParaRPr>
          </a:p>
        </p:txBody>
      </p:sp>
      <p:sp>
        <p:nvSpPr>
          <p:cNvPr id="698" name="TextShape 2"/>
          <p:cNvSpPr txBox="1"/>
          <p:nvPr/>
        </p:nvSpPr>
        <p:spPr>
          <a:xfrm>
            <a:off x="3884760" y="8685360"/>
            <a:ext cx="2971440" cy="456840"/>
          </a:xfrm>
          <a:prstGeom prst="rect">
            <a:avLst/>
          </a:prstGeom>
          <a:noFill/>
          <a:ln>
            <a:noFill/>
          </a:ln>
        </p:spPr>
        <p:txBody>
          <a:bodyPr anchor="b"/>
          <a:p>
            <a:pPr algn="r">
              <a:lnSpc>
                <a:spcPct val="100000"/>
              </a:lnSpc>
            </a:pPr>
            <a:fld id="{35050126-90D8-45B2-9650-B118C67CD51D}"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For readers, one additional semaphore is needed. A long queue must not be allowed to build up on rsem ; otherwise writers will not be able to jump the queue. Therefore, only one reader is allowed to queue on rsem , with any additional readers queuing on semaphore z , immediately before waiting on rsem . Table 5.6 summarizes the possibilities.</a:t>
            </a:r>
            <a:endParaRPr b="0" lang="en-US" sz="2000" spc="-1" strike="noStrike">
              <a:solidFill>
                <a:srgbClr val="000000"/>
              </a:solidFill>
              <a:uFill>
                <a:solidFill>
                  <a:srgbClr val="ffffff"/>
                </a:solidFill>
              </a:uFill>
              <a:latin typeface="Arial"/>
            </a:endParaRPr>
          </a:p>
        </p:txBody>
      </p:sp>
      <p:sp>
        <p:nvSpPr>
          <p:cNvPr id="804" name="TextShape 2"/>
          <p:cNvSpPr txBox="1"/>
          <p:nvPr/>
        </p:nvSpPr>
        <p:spPr>
          <a:xfrm>
            <a:off x="3884760" y="8685360"/>
            <a:ext cx="2971440" cy="456840"/>
          </a:xfrm>
          <a:prstGeom prst="rect">
            <a:avLst/>
          </a:prstGeom>
          <a:noFill/>
          <a:ln>
            <a:noFill/>
          </a:ln>
        </p:spPr>
        <p:txBody>
          <a:bodyPr anchor="b"/>
          <a:p>
            <a:pPr algn="r">
              <a:lnSpc>
                <a:spcPct val="100000"/>
              </a:lnSpc>
            </a:pPr>
            <a:fld id="{362DCFF3-7C9A-4177-851D-67366CDB8327}"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An alternative solution, which gives writers priority and which is implemented using message passing, is shown in Figure 5.24 . In this case, there is a controller process that has access to the shared data area. Other processes wishing to access the data area send a request message to the controller, are granted access with an “OK” reply message, and indicate completion of access with a “finished” message. The controller is equipped with three mailboxes, one for each type of message that it may receive.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The controller process services write request messages before read request messages to give writers priority. In addition, mutual exclusion must be enforced. To do this the variable </a:t>
            </a:r>
            <a:r>
              <a:rPr b="0" i="1" lang="en-US" sz="2000" spc="-1" strike="noStrike">
                <a:solidFill>
                  <a:srgbClr val="000000"/>
                </a:solidFill>
                <a:uFill>
                  <a:solidFill>
                    <a:srgbClr val="ffffff"/>
                  </a:solidFill>
                </a:uFill>
                <a:latin typeface="Arial"/>
              </a:rPr>
              <a:t>count is used, which is initialized to some number greater </a:t>
            </a:r>
            <a:r>
              <a:rPr b="0" lang="en-US" sz="2000" spc="-1" strike="noStrike">
                <a:solidFill>
                  <a:srgbClr val="000000"/>
                </a:solidFill>
                <a:uFill>
                  <a:solidFill>
                    <a:srgbClr val="ffffff"/>
                  </a:solidFill>
                </a:uFill>
                <a:latin typeface="Arial"/>
              </a:rPr>
              <a:t>than the maximum possible number of readers. In this example, we use a value of 100. The action of the controller can be summarized as follows: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a:t>
            </a:r>
            <a:r>
              <a:rPr b="0" i="1" lang="en-US" sz="2000" spc="-1" strike="noStrike">
                <a:solidFill>
                  <a:srgbClr val="000000"/>
                </a:solidFill>
                <a:uFill>
                  <a:solidFill>
                    <a:srgbClr val="ffffff"/>
                  </a:solidFill>
                </a:uFill>
                <a:latin typeface="Arial"/>
              </a:rPr>
              <a:t>count &gt; 0, then no writer is waiting and there may or may not be readers </a:t>
            </a:r>
            <a:r>
              <a:rPr b="0" lang="en-US" sz="2000" spc="-1" strike="noStrike">
                <a:solidFill>
                  <a:srgbClr val="000000"/>
                </a:solidFill>
                <a:uFill>
                  <a:solidFill>
                    <a:srgbClr val="ffffff"/>
                  </a:solidFill>
                </a:uFill>
                <a:latin typeface="Arial"/>
              </a:rPr>
              <a:t>active. Service all “finished” messages first to clear active readers. Then service write requests and then read requests.</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If </a:t>
            </a:r>
            <a:r>
              <a:rPr b="0" i="1" lang="en-US" sz="2000" spc="-1" strike="noStrike">
                <a:solidFill>
                  <a:srgbClr val="000000"/>
                </a:solidFill>
                <a:uFill>
                  <a:solidFill>
                    <a:srgbClr val="ffffff"/>
                  </a:solidFill>
                </a:uFill>
                <a:latin typeface="Arial"/>
              </a:rPr>
              <a:t>count = 0, then the only request outstanding is a write request. Allow the </a:t>
            </a:r>
            <a:r>
              <a:rPr b="0" lang="en-US" sz="2000" spc="-1" strike="noStrike">
                <a:solidFill>
                  <a:srgbClr val="000000"/>
                </a:solidFill>
                <a:uFill>
                  <a:solidFill>
                    <a:srgbClr val="ffffff"/>
                  </a:solidFill>
                </a:uFill>
                <a:latin typeface="Arial"/>
              </a:rPr>
              <a:t>writer to proceed and wait for a “finished” message.</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If </a:t>
            </a:r>
            <a:r>
              <a:rPr b="0" i="1" lang="en-US" sz="2000" spc="-1" strike="noStrike">
                <a:solidFill>
                  <a:srgbClr val="000000"/>
                </a:solidFill>
                <a:uFill>
                  <a:solidFill>
                    <a:srgbClr val="ffffff"/>
                  </a:solidFill>
                </a:uFill>
                <a:latin typeface="Arial"/>
              </a:rPr>
              <a:t>count &lt; 0, then a writer has made a request and is being made to wait </a:t>
            </a:r>
            <a:r>
              <a:rPr b="0" lang="en-US" sz="2000" spc="-1" strike="noStrike">
                <a:solidFill>
                  <a:srgbClr val="000000"/>
                </a:solidFill>
                <a:uFill>
                  <a:solidFill>
                    <a:srgbClr val="ffffff"/>
                  </a:solidFill>
                </a:uFill>
                <a:latin typeface="Arial"/>
              </a:rPr>
              <a:t>to clear all active readers. Therefore, only “finished” messages should be serviced.</a:t>
            </a:r>
            <a:endParaRPr b="0" lang="en-US" sz="2000" spc="-1" strike="noStrike">
              <a:solidFill>
                <a:srgbClr val="000000"/>
              </a:solidFill>
              <a:uFill>
                <a:solidFill>
                  <a:srgbClr val="ffffff"/>
                </a:solidFill>
              </a:uFill>
              <a:latin typeface="Arial"/>
            </a:endParaRPr>
          </a:p>
        </p:txBody>
      </p:sp>
      <p:sp>
        <p:nvSpPr>
          <p:cNvPr id="806" name="TextShape 2"/>
          <p:cNvSpPr txBox="1"/>
          <p:nvPr/>
        </p:nvSpPr>
        <p:spPr>
          <a:xfrm>
            <a:off x="3884760" y="8685360"/>
            <a:ext cx="2971440" cy="456840"/>
          </a:xfrm>
          <a:prstGeom prst="rect">
            <a:avLst/>
          </a:prstGeom>
          <a:noFill/>
          <a:ln>
            <a:noFill/>
          </a:ln>
        </p:spPr>
        <p:txBody>
          <a:bodyPr anchor="b"/>
          <a:p>
            <a:pPr algn="r">
              <a:lnSpc>
                <a:spcPct val="100000"/>
              </a:lnSpc>
            </a:pPr>
            <a:fld id="{EC4F6F76-7619-431C-9DAA-7C6E0DD16F96}"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Chapter 5 Summary.</a:t>
            </a:r>
            <a:endParaRPr b="0" lang="en-US" sz="2000" spc="-1" strike="noStrike">
              <a:solidFill>
                <a:srgbClr val="000000"/>
              </a:solidFill>
              <a:uFill>
                <a:solidFill>
                  <a:srgbClr val="ffffff"/>
                </a:solidFill>
              </a:uFill>
              <a:latin typeface="Arial"/>
            </a:endParaRPr>
          </a:p>
        </p:txBody>
      </p:sp>
      <p:sp>
        <p:nvSpPr>
          <p:cNvPr id="808" name="TextShape 2"/>
          <p:cNvSpPr txBox="1"/>
          <p:nvPr/>
        </p:nvSpPr>
        <p:spPr>
          <a:xfrm>
            <a:off x="3884760" y="8685360"/>
            <a:ext cx="2971440" cy="456840"/>
          </a:xfrm>
          <a:prstGeom prst="rect">
            <a:avLst/>
          </a:prstGeom>
          <a:noFill/>
          <a:ln>
            <a:noFill/>
          </a:ln>
        </p:spPr>
        <p:txBody>
          <a:bodyPr anchor="b"/>
          <a:p>
            <a:pPr algn="r">
              <a:lnSpc>
                <a:spcPct val="100000"/>
              </a:lnSpc>
            </a:pPr>
            <a:fld id="{3A2F44D6-0CD5-407C-8F55-27D651CC2B45}"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685800" y="4343400"/>
            <a:ext cx="5486040" cy="4114440"/>
          </a:xfrm>
          <a:prstGeom prst="rect">
            <a:avLst/>
          </a:prstGeom>
        </p:spPr>
        <p:txBody>
          <a:bodyPr/>
          <a:p>
            <a:r>
              <a:rPr b="0" lang="en-US" sz="2000" spc="-1" strike="noStrike">
                <a:solidFill>
                  <a:srgbClr val="000000"/>
                </a:solidFill>
                <a:uFill>
                  <a:solidFill>
                    <a:srgbClr val="ffffff"/>
                  </a:solidFill>
                </a:uFill>
                <a:latin typeface="Arial"/>
              </a:rPr>
              <a:t>The following difficulties arise:</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1. The sharing of global resources is fraught with peril. </a:t>
            </a:r>
            <a:r>
              <a:rPr b="0" lang="en-US" sz="2000" spc="-1" strike="noStrike">
                <a:solidFill>
                  <a:srgbClr val="000000"/>
                </a:solidFill>
                <a:uFill>
                  <a:solidFill>
                    <a:srgbClr val="ffffff"/>
                  </a:solidFill>
                </a:uFill>
                <a:latin typeface="Arial"/>
              </a:rPr>
              <a:t>For example, if two processes both make use of the same global variable and both perform reads and writes on that variable, then the order in which the various reads and writes are executed is critical. An example of this problem is shown in the following subsection.</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2. It is difficult for the OS to manage the allocation of resources optimally. </a:t>
            </a:r>
            <a:r>
              <a:rPr b="0" lang="en-US" sz="2000" spc="-1" strike="noStrike">
                <a:solidFill>
                  <a:srgbClr val="000000"/>
                </a:solidFill>
                <a:uFill>
                  <a:solidFill>
                    <a:srgbClr val="ffffff"/>
                  </a:solidFill>
                </a:uFill>
                <a:latin typeface="Arial"/>
              </a:rPr>
              <a:t>For</a:t>
            </a:r>
            <a:r>
              <a:rPr b="1"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endParaRPr b="0" lang="en-US" sz="2000" spc="-1" strike="noStrike">
              <a:solidFill>
                <a:srgbClr val="000000"/>
              </a:solidFill>
              <a:uFill>
                <a:solidFill>
                  <a:srgbClr val="ffffff"/>
                </a:solidFill>
              </a:uFill>
              <a:latin typeface="Arial"/>
            </a:endParaRPr>
          </a:p>
          <a:p>
            <a:r>
              <a:rPr b="1" lang="en-US" sz="2000" spc="-1" strike="noStrike">
                <a:solidFill>
                  <a:srgbClr val="000000"/>
                </a:solidFill>
                <a:uFill>
                  <a:solidFill>
                    <a:srgbClr val="ffffff"/>
                  </a:solidFill>
                </a:uFill>
                <a:latin typeface="Arial"/>
              </a:rPr>
              <a:t>3. It becomes very difficult to locate a programming error </a:t>
            </a:r>
            <a:r>
              <a:rPr b="0" lang="en-US" sz="2000" spc="-1" strike="noStrike">
                <a:solidFill>
                  <a:srgbClr val="000000"/>
                </a:solidFill>
                <a:uFill>
                  <a:solidFill>
                    <a:srgbClr val="ffffff"/>
                  </a:solidFill>
                </a:uFill>
                <a:latin typeface="Arial"/>
              </a:rPr>
              <a:t>because results are typically not deterministic and reproducible (e.g., see [LEBL87, CARR89, SHEN02] for a discussion of this point).</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b="0" lang="en-US" sz="2000" spc="-1" strike="noStrike">
              <a:solidFill>
                <a:srgbClr val="000000"/>
              </a:solidFill>
              <a:uFill>
                <a:solidFill>
                  <a:srgbClr val="ffffff"/>
                </a:solidFill>
              </a:uFill>
              <a:latin typeface="Arial"/>
            </a:endParaRPr>
          </a:p>
        </p:txBody>
      </p:sp>
      <p:sp>
        <p:nvSpPr>
          <p:cNvPr id="700" name="TextShape 2"/>
          <p:cNvSpPr txBox="1"/>
          <p:nvPr/>
        </p:nvSpPr>
        <p:spPr>
          <a:xfrm>
            <a:off x="3884760" y="8685360"/>
            <a:ext cx="2971440" cy="456840"/>
          </a:xfrm>
          <a:prstGeom prst="rect">
            <a:avLst/>
          </a:prstGeom>
          <a:noFill/>
          <a:ln>
            <a:noFill/>
          </a:ln>
        </p:spPr>
        <p:txBody>
          <a:bodyPr anchor="b"/>
          <a:p>
            <a:pPr algn="r">
              <a:lnSpc>
                <a:spcPct val="100000"/>
              </a:lnSpc>
            </a:pPr>
            <a:fld id="{89F6DED7-5F62-4203-B4C7-E8C2F11A8B5B}"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solidFill>
                  <a:srgbClr val="000000"/>
                </a:solidFill>
                <a:uFill>
                  <a:solidFill>
                    <a:srgbClr val="ffffff"/>
                  </a:solidFill>
                </a:uFill>
                <a:latin typeface="Arial"/>
              </a:rPr>
              <a:t>A race condition occurs when multiple processes or threads read and write data items so that the final result depends on the order of execution of instructions in the multiple processes. Let us consider two simple examples.</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For our second example, consider two process, P3 and P4, that share global variables b and c , with initial values b = 1 and c = 2 . At some point in its execution, P3 executes the assignment b = b + c , and at some point in its execution, P4 executes the assignment c = b + c . Note that the two processes update different variables. However, the final values of the two variables depend on the order in which the two processes execute these two assignments. If P3 executes its assignment statement first, then the final values are b = 3 and c = 5 . If P4 executes its assignment statement first, then the final values are b = 4 and c = 3 .</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Appendix A includes a discussion of race conditions using semaphores as an example.</a:t>
            </a:r>
            <a:endParaRPr b="0" lang="en-US" sz="2000" spc="-1" strike="noStrike">
              <a:solidFill>
                <a:srgbClr val="000000"/>
              </a:solidFill>
              <a:uFill>
                <a:solidFill>
                  <a:srgbClr val="ffffff"/>
                </a:solidFill>
              </a:uFill>
              <a:latin typeface="Arial"/>
            </a:endParaRPr>
          </a:p>
        </p:txBody>
      </p:sp>
      <p:sp>
        <p:nvSpPr>
          <p:cNvPr id="702" name="TextShape 2"/>
          <p:cNvSpPr txBox="1"/>
          <p:nvPr/>
        </p:nvSpPr>
        <p:spPr>
          <a:xfrm>
            <a:off x="3884760" y="8685360"/>
            <a:ext cx="2971440" cy="456840"/>
          </a:xfrm>
          <a:prstGeom prst="rect">
            <a:avLst/>
          </a:prstGeom>
          <a:noFill/>
          <a:ln>
            <a:noFill/>
          </a:ln>
        </p:spPr>
        <p:txBody>
          <a:bodyPr anchor="b"/>
          <a:p>
            <a:pPr algn="r">
              <a:lnSpc>
                <a:spcPct val="100000"/>
              </a:lnSpc>
            </a:pPr>
            <a:fld id="{B14CA2E6-D2E8-4761-BE1D-F2D0B3F4E722}" type="slidenum">
              <a:rPr b="0" lang="en-US" sz="1200" spc="-1" strike="noStrike">
                <a:solidFill>
                  <a:srgbClr val="000000"/>
                </a:solidFill>
                <a:uFill>
                  <a:solidFill>
                    <a:srgbClr val="ffffff"/>
                  </a:solidFill>
                </a:uFill>
                <a:latin typeface="+mn-lt"/>
              </a:rPr>
              <a:t>1</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5.png"/><Relationship Id="rId3" Type="http://schemas.openxmlformats.org/officeDocument/2006/relationships/image" Target="../media/image36.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8.png"/><Relationship Id="rId3" Type="http://schemas.openxmlformats.org/officeDocument/2006/relationships/image" Target="../media/image29.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2.png"/><Relationship Id="rId3" Type="http://schemas.openxmlformats.org/officeDocument/2006/relationships/image" Target="../media/image33.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5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2"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6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6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7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7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7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7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7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7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7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8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86" name="" descr=""/>
          <p:cNvPicPr/>
          <p:nvPr/>
        </p:nvPicPr>
        <p:blipFill>
          <a:blip r:embed="rId2"/>
          <a:stretch/>
        </p:blipFill>
        <p:spPr>
          <a:xfrm>
            <a:off x="2079000" y="1604520"/>
            <a:ext cx="4984920" cy="3977280"/>
          </a:xfrm>
          <a:prstGeom prst="rect">
            <a:avLst/>
          </a:prstGeom>
          <a:ln>
            <a:noFill/>
          </a:ln>
        </p:spPr>
      </p:pic>
      <p:pic>
        <p:nvPicPr>
          <p:cNvPr id="387" name="" descr=""/>
          <p:cNvPicPr/>
          <p:nvPr/>
        </p:nvPicPr>
        <p:blipFill>
          <a:blip r:embed="rId3"/>
          <a:stretch/>
        </p:blipFill>
        <p:spPr>
          <a:xfrm>
            <a:off x="2079000" y="1604520"/>
            <a:ext cx="4984920" cy="3977280"/>
          </a:xfrm>
          <a:prstGeom prst="rect">
            <a:avLst/>
          </a:prstGeom>
          <a:ln>
            <a:noFill/>
          </a:ln>
        </p:spPr>
      </p:pic>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4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4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44" name="" descr=""/>
          <p:cNvPicPr/>
          <p:nvPr/>
        </p:nvPicPr>
        <p:blipFill>
          <a:blip r:embed="rId2"/>
          <a:stretch/>
        </p:blipFill>
        <p:spPr>
          <a:xfrm>
            <a:off x="2079000" y="1604520"/>
            <a:ext cx="4984920" cy="3977280"/>
          </a:xfrm>
          <a:prstGeom prst="rect">
            <a:avLst/>
          </a:prstGeom>
          <a:ln>
            <a:noFill/>
          </a:ln>
        </p:spPr>
      </p:pic>
      <p:pic>
        <p:nvPicPr>
          <p:cNvPr id="4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86" name="" descr=""/>
          <p:cNvPicPr/>
          <p:nvPr/>
        </p:nvPicPr>
        <p:blipFill>
          <a:blip r:embed="rId2"/>
          <a:stretch/>
        </p:blipFill>
        <p:spPr>
          <a:xfrm>
            <a:off x="2079000" y="1604520"/>
            <a:ext cx="4984920" cy="3977280"/>
          </a:xfrm>
          <a:prstGeom prst="rect">
            <a:avLst/>
          </a:prstGeom>
          <a:ln>
            <a:noFill/>
          </a:ln>
        </p:spPr>
      </p:pic>
      <p:pic>
        <p:nvPicPr>
          <p:cNvPr id="87"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9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09"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7"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0"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5"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28"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129" name="" descr=""/>
          <p:cNvPicPr/>
          <p:nvPr/>
        </p:nvPicPr>
        <p:blipFill>
          <a:blip r:embed="rId2"/>
          <a:stretch/>
        </p:blipFill>
        <p:spPr>
          <a:xfrm>
            <a:off x="2079000" y="1604520"/>
            <a:ext cx="4984920" cy="3977280"/>
          </a:xfrm>
          <a:prstGeom prst="rect">
            <a:avLst/>
          </a:prstGeom>
          <a:ln>
            <a:noFill/>
          </a:ln>
        </p:spPr>
      </p:pic>
      <p:pic>
        <p:nvPicPr>
          <p:cNvPr id="130"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4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45"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0"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1"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5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59"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61"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2"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7"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0"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171" name="" descr=""/>
          <p:cNvPicPr/>
          <p:nvPr/>
        </p:nvPicPr>
        <p:blipFill>
          <a:blip r:embed="rId2"/>
          <a:stretch/>
        </p:blipFill>
        <p:spPr>
          <a:xfrm>
            <a:off x="2079000" y="1604520"/>
            <a:ext cx="4984920" cy="3977280"/>
          </a:xfrm>
          <a:prstGeom prst="rect">
            <a:avLst/>
          </a:prstGeom>
          <a:ln>
            <a:noFill/>
          </a:ln>
        </p:spPr>
      </p:pic>
      <p:pic>
        <p:nvPicPr>
          <p:cNvPr id="172"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9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217" name="" descr=""/>
          <p:cNvPicPr/>
          <p:nvPr/>
        </p:nvPicPr>
        <p:blipFill>
          <a:blip r:embed="rId2"/>
          <a:stretch/>
        </p:blipFill>
        <p:spPr>
          <a:xfrm>
            <a:off x="2079000" y="1604520"/>
            <a:ext cx="4984920" cy="3977280"/>
          </a:xfrm>
          <a:prstGeom prst="rect">
            <a:avLst/>
          </a:prstGeom>
          <a:ln>
            <a:noFill/>
          </a:ln>
        </p:spPr>
      </p:pic>
      <p:pic>
        <p:nvPicPr>
          <p:cNvPr id="218"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3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4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4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5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5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6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6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262" name="" descr=""/>
          <p:cNvPicPr/>
          <p:nvPr/>
        </p:nvPicPr>
        <p:blipFill>
          <a:blip r:embed="rId2"/>
          <a:stretch/>
        </p:blipFill>
        <p:spPr>
          <a:xfrm>
            <a:off x="2079000" y="1604520"/>
            <a:ext cx="4984920" cy="3977280"/>
          </a:xfrm>
          <a:prstGeom prst="rect">
            <a:avLst/>
          </a:prstGeom>
          <a:ln>
            <a:noFill/>
          </a:ln>
        </p:spPr>
      </p:pic>
      <p:pic>
        <p:nvPicPr>
          <p:cNvPr id="263"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7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7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7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8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8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9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9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9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9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9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29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9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0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0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05" name="" descr=""/>
          <p:cNvPicPr/>
          <p:nvPr/>
        </p:nvPicPr>
        <p:blipFill>
          <a:blip r:embed="rId2"/>
          <a:stretch/>
        </p:blipFill>
        <p:spPr>
          <a:xfrm>
            <a:off x="2079000" y="1604520"/>
            <a:ext cx="4984920" cy="3977280"/>
          </a:xfrm>
          <a:prstGeom prst="rect">
            <a:avLst/>
          </a:prstGeom>
          <a:ln>
            <a:noFill/>
          </a:ln>
        </p:spPr>
      </p:pic>
      <p:pic>
        <p:nvPicPr>
          <p:cNvPr id="306"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1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2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2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2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3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3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4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4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4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47" name="" descr=""/>
          <p:cNvPicPr/>
          <p:nvPr/>
        </p:nvPicPr>
        <p:blipFill>
          <a:blip r:embed="rId2"/>
          <a:stretch/>
        </p:blipFill>
        <p:spPr>
          <a:xfrm>
            <a:off x="2079000" y="1604520"/>
            <a:ext cx="4984920" cy="3977280"/>
          </a:xfrm>
          <a:prstGeom prst="rect">
            <a:avLst/>
          </a:prstGeom>
          <a:ln>
            <a:noFill/>
          </a:ln>
        </p:spPr>
      </p:pic>
      <p:pic>
        <p:nvPicPr>
          <p:cNvPr id="348" name="" descr=""/>
          <p:cNvPicPr/>
          <p:nvPr/>
        </p:nvPicPr>
        <p:blipFill>
          <a:blip r:embed="rId3"/>
          <a:stretch/>
        </p:blipFill>
        <p:spPr>
          <a:xfrm>
            <a:off x="207900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4"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85800" y="2130480"/>
            <a:ext cx="7772040" cy="1469520"/>
          </a:xfrm>
          <a:prstGeom prst="rect">
            <a:avLst/>
          </a:prstGeom>
        </p:spPr>
        <p:txBody>
          <a:bodyPr lIns="0" rIns="0" tIns="0" bIns="0" anchor="ctr"/>
          <a:p>
            <a:endParaRPr b="0" lang="en-US" sz="4400" spc="-1" strike="noStrike">
              <a:solidFill>
                <a:srgbClr val="000000"/>
              </a:solidFill>
              <a:uFill>
                <a:solidFill>
                  <a:srgbClr val="ffffff"/>
                </a:solidFill>
              </a:uFill>
              <a:latin typeface="Arial"/>
            </a:endParaRPr>
          </a:p>
        </p:txBody>
      </p:sp>
      <p:sp>
        <p:nvSpPr>
          <p:cNvPr id="35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2.jpeg"/><Relationship Id="rId3" Type="http://schemas.openxmlformats.org/officeDocument/2006/relationships/image" Target="../media/image23.jpe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34.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0" name="Picture 10" descr=""/>
          <p:cNvPicPr/>
          <p:nvPr/>
        </p:nvPicPr>
        <p:blipFill>
          <a:blip r:embed="rId3"/>
          <a:stretch/>
        </p:blipFill>
        <p:spPr>
          <a:xfrm>
            <a:off x="457200" y="457200"/>
            <a:ext cx="8229240" cy="1382400"/>
          </a:xfrm>
          <a:prstGeom prst="rect">
            <a:avLst/>
          </a:prstGeom>
          <a:ln w="9360">
            <a:noFill/>
          </a:ln>
        </p:spPr>
      </p:pic>
      <p:sp>
        <p:nvSpPr>
          <p:cNvPr id="1"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2"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3" name="CustomShape 3"/>
          <p:cNvSpPr/>
          <p:nvPr/>
        </p:nvSpPr>
        <p:spPr>
          <a:xfrm>
            <a:off x="326880" y="363600"/>
            <a:ext cx="8438760" cy="2517480"/>
          </a:xfrm>
          <a:prstGeom prst="rect">
            <a:avLst/>
          </a:prstGeom>
          <a:solidFill>
            <a:srgbClr val="ffffff"/>
          </a:solidFill>
          <a:ln w="34920">
            <a:noFill/>
          </a:ln>
        </p:spPr>
        <p:style>
          <a:lnRef idx="0"/>
          <a:fillRef idx="0"/>
          <a:effectRef idx="0"/>
          <a:fontRef idx="minor"/>
        </p:style>
      </p:sp>
      <p:pic>
        <p:nvPicPr>
          <p:cNvPr id="4" name="Picture 6" descr=""/>
          <p:cNvPicPr/>
          <p:nvPr/>
        </p:nvPicPr>
        <p:blipFill>
          <a:blip r:embed="rId4"/>
          <a:stretch/>
        </p:blipFill>
        <p:spPr>
          <a:xfrm>
            <a:off x="469800" y="457200"/>
            <a:ext cx="2217240" cy="5943240"/>
          </a:xfrm>
          <a:prstGeom prst="rect">
            <a:avLst/>
          </a:prstGeom>
          <a:ln w="9360">
            <a:noFill/>
          </a:ln>
        </p:spPr>
      </p:pic>
      <p:sp>
        <p:nvSpPr>
          <p:cNvPr id="5" name="CustomShape 4"/>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6" name="CustomShape 5"/>
          <p:cNvSpPr/>
          <p:nvPr/>
        </p:nvSpPr>
        <p:spPr>
          <a:xfrm rot="5400000">
            <a:off x="-222480" y="3369240"/>
            <a:ext cx="5943240" cy="118800"/>
          </a:xfrm>
          <a:prstGeom prst="rect">
            <a:avLst/>
          </a:prstGeom>
          <a:solidFill>
            <a:srgbClr val="990000"/>
          </a:solidFill>
          <a:ln w="12600">
            <a:noFill/>
          </a:ln>
        </p:spPr>
        <p:style>
          <a:lnRef idx="0"/>
          <a:fillRef idx="0"/>
          <a:effectRef idx="0"/>
          <a:fontRef idx="minor"/>
        </p:style>
      </p:sp>
      <p:sp>
        <p:nvSpPr>
          <p:cNvPr id="7" name="PlaceHolder 6"/>
          <p:cNvSpPr>
            <a:spLocks noGrp="1"/>
          </p:cNvSpPr>
          <p:nvPr>
            <p:ph type="title"/>
          </p:nvPr>
        </p:nvSpPr>
        <p:spPr>
          <a:xfrm>
            <a:off x="3098160" y="3575880"/>
            <a:ext cx="5396400" cy="1340280"/>
          </a:xfrm>
          <a:prstGeom prst="rect">
            <a:avLst/>
          </a:prstGeom>
        </p:spPr>
        <p:txBody>
          <a:bodyPr tIns="0" bIns="0" anchor="b"/>
          <a:p>
            <a:pPr algn="r">
              <a:lnSpc>
                <a:spcPct val="100000"/>
              </a:lnSpc>
            </a:pPr>
            <a:r>
              <a:rPr b="0" lang="en-US" sz="4600" spc="-1" strike="noStrike">
                <a:solidFill>
                  <a:srgbClr val="990000"/>
                </a:solidFill>
                <a:uFill>
                  <a:solidFill>
                    <a:srgbClr val="ffffff"/>
                  </a:solidFill>
                </a:uFill>
                <a:latin typeface="Calisto MT"/>
              </a:rPr>
              <a:t>Click to edit Master title </a:t>
            </a:r>
            <a:r>
              <a:rPr b="0" lang="en-US" sz="4600" spc="-1" strike="noStrike">
                <a:solidFill>
                  <a:srgbClr val="990000"/>
                </a:solidFill>
                <a:uFill>
                  <a:solidFill>
                    <a:srgbClr val="ffffff"/>
                  </a:solidFill>
                </a:uFill>
                <a:latin typeface="Calisto MT"/>
              </a:rPr>
              <a:t>style</a:t>
            </a:r>
            <a:endParaRPr b="0" lang="en-US" sz="5200" spc="-1" strike="noStrike">
              <a:solidFill>
                <a:srgbClr val="000000"/>
              </a:solidFill>
              <a:uFill>
                <a:solidFill>
                  <a:srgbClr val="ffffff"/>
                </a:solidFill>
              </a:uFill>
              <a:latin typeface="Arial"/>
            </a:endParaRPr>
          </a:p>
        </p:txBody>
      </p:sp>
      <p:sp>
        <p:nvSpPr>
          <p:cNvPr id="8" name="PlaceHolder 7"/>
          <p:cNvSpPr>
            <a:spLocks noGrp="1"/>
          </p:cNvSpPr>
          <p:nvPr>
            <p:ph type="body"/>
          </p:nvPr>
        </p:nvSpPr>
        <p:spPr>
          <a:xfrm>
            <a:off x="3098160" y="4980240"/>
            <a:ext cx="5396400" cy="810720"/>
          </a:xfrm>
          <a:prstGeom prst="rect">
            <a:avLst/>
          </a:prstGeom>
        </p:spPr>
        <p:txBody>
          <a:bodyPr tIns="0" bIns="0"/>
          <a:p>
            <a:pPr marL="432000" indent="-324000">
              <a:buClr>
                <a:srgbClr val="000000"/>
              </a:buClr>
              <a:buSzPct val="45000"/>
              <a:buFont typeface="Wingdings" charset="2"/>
              <a:buChar char=""/>
            </a:pPr>
            <a:r>
              <a:rPr b="0" lang="en-US" sz="1800" spc="-1" strike="noStrike">
                <a:solidFill>
                  <a:srgbClr val="808080"/>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808080"/>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808080"/>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808080"/>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808080"/>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808080"/>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1800" spc="-1" strike="noStrike">
                <a:solidFill>
                  <a:srgbClr val="808080"/>
                </a:solidFill>
                <a:uFill>
                  <a:solidFill>
                    <a:srgbClr val="ffffff"/>
                  </a:solidFill>
                </a:uFill>
                <a:latin typeface="Calisto MT"/>
              </a:rPr>
              <a:t>Seventh Outline LevelClick to edit </a:t>
            </a:r>
            <a:r>
              <a:rPr b="0" lang="en-US" sz="1800" spc="-1" strike="noStrike">
                <a:solidFill>
                  <a:srgbClr val="808080"/>
                </a:solidFill>
                <a:uFill>
                  <a:solidFill>
                    <a:srgbClr val="ffffff"/>
                  </a:solidFill>
                </a:uFill>
                <a:latin typeface="Calisto MT"/>
              </a:rPr>
              <a:t>Master text styles</a:t>
            </a:r>
            <a:endParaRPr b="0" lang="en-US" sz="2000" spc="-1" strike="noStrike">
              <a:solidFill>
                <a:srgbClr val="262626"/>
              </a:solidFill>
              <a:uFill>
                <a:solidFill>
                  <a:srgbClr val="ffffff"/>
                </a:solidFill>
              </a:uFill>
              <a:latin typeface="Calisto MT"/>
            </a:endParaRPr>
          </a:p>
        </p:txBody>
      </p:sp>
      <p:sp>
        <p:nvSpPr>
          <p:cNvPr id="9" name="PlaceHolder 8"/>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10" name="PlaceHolder 9"/>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1" name="PlaceHolder 10"/>
          <p:cNvSpPr>
            <a:spLocks noGrp="1"/>
          </p:cNvSpPr>
          <p:nvPr>
            <p:ph type="sldNum"/>
          </p:nvPr>
        </p:nvSpPr>
        <p:spPr>
          <a:xfrm>
            <a:off x="4307040" y="6492960"/>
            <a:ext cx="533160" cy="364680"/>
          </a:xfrm>
          <a:prstGeom prst="rect">
            <a:avLst/>
          </a:prstGeom>
        </p:spPr>
        <p:txBody>
          <a:bodyPr anchor="ctr"/>
          <a:p>
            <a:pPr algn="ctr">
              <a:lnSpc>
                <a:spcPct val="100000"/>
              </a:lnSpc>
            </a:pPr>
            <a:fld id="{25D5B327-079B-4FB3-A1EF-1CC3DC5EC662}" type="slidenum">
              <a:rPr b="1" lang="en-US" sz="1100" spc="-1" strike="noStrike">
                <a:solidFill>
                  <a:srgbClr val="a6a6a6"/>
                </a:solidFill>
                <a:uFill>
                  <a:solidFill>
                    <a:srgbClr val="ffffff"/>
                  </a:solidFill>
                </a:uFill>
                <a:latin typeface="Calibri"/>
              </a:rPr>
              <a:t>&lt;number&gt;</a:t>
            </a:fld>
            <a:endParaRPr b="0" lang="en-US" sz="11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46" name="Picture 10" descr=""/>
          <p:cNvPicPr/>
          <p:nvPr/>
        </p:nvPicPr>
        <p:blipFill>
          <a:blip r:embed="rId3"/>
          <a:stretch/>
        </p:blipFill>
        <p:spPr>
          <a:xfrm>
            <a:off x="457200" y="457200"/>
            <a:ext cx="8229240" cy="1382400"/>
          </a:xfrm>
          <a:prstGeom prst="rect">
            <a:avLst/>
          </a:prstGeom>
          <a:ln w="9360">
            <a:noFill/>
          </a:ln>
        </p:spPr>
      </p:pic>
      <p:sp>
        <p:nvSpPr>
          <p:cNvPr id="47"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48"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49" name="PlaceHolder 3"/>
          <p:cNvSpPr>
            <a:spLocks noGrp="1"/>
          </p:cNvSpPr>
          <p:nvPr>
            <p:ph type="title"/>
          </p:nvPr>
        </p:nvSpPr>
        <p:spPr>
          <a:xfrm>
            <a:off x="658800" y="455760"/>
            <a:ext cx="7824600" cy="1323720"/>
          </a:xfrm>
          <a:prstGeom prst="rect">
            <a:avLst/>
          </a:prstGeom>
        </p:spPr>
        <p:txBody>
          <a:bodyPr tIns="0" bIns="0" anchor="b"/>
          <a:p>
            <a:pPr algn="r">
              <a:lnSpc>
                <a:spcPts val="1905"/>
              </a:lnSpc>
            </a:pPr>
            <a:r>
              <a:rPr b="0" lang="en-US" sz="5200" spc="-1" strike="noStrike">
                <a:solidFill>
                  <a:srgbClr val="ffffff"/>
                </a:solidFill>
                <a:uFill>
                  <a:solidFill>
                    <a:srgbClr val="ffffff"/>
                  </a:solidFill>
                </a:uFill>
                <a:latin typeface="Calisto MT"/>
              </a:rPr>
              <a:t>Click to edit Master title style</a:t>
            </a:r>
            <a:endParaRPr b="0" lang="en-US" sz="5200" spc="-1" strike="noStrike">
              <a:solidFill>
                <a:srgbClr val="000000"/>
              </a:solidFill>
              <a:uFill>
                <a:solidFill>
                  <a:srgbClr val="ffffff"/>
                </a:solidFill>
              </a:uFill>
              <a:latin typeface="Arial"/>
            </a:endParaRPr>
          </a:p>
        </p:txBody>
      </p:sp>
      <p:sp>
        <p:nvSpPr>
          <p:cNvPr id="50" name="PlaceHolder 4"/>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51" name="PlaceHolder 5"/>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52" name="PlaceHolder 6"/>
          <p:cNvSpPr>
            <a:spLocks noGrp="1"/>
          </p:cNvSpPr>
          <p:nvPr>
            <p:ph type="sldNum"/>
          </p:nvPr>
        </p:nvSpPr>
        <p:spPr>
          <a:xfrm>
            <a:off x="379440" y="6149880"/>
            <a:ext cx="533160" cy="364680"/>
          </a:xfrm>
          <a:prstGeom prst="rect">
            <a:avLst/>
          </a:prstGeom>
        </p:spPr>
        <p:txBody>
          <a:bodyPr tIns="91440" bIns="91440" anchor="ctr"/>
          <a:p>
            <a:pPr>
              <a:lnSpc>
                <a:spcPct val="100000"/>
              </a:lnSpc>
            </a:pPr>
            <a:fld id="{25848184-5280-4EED-B39C-9807EE27551F}"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
        <p:nvSpPr>
          <p:cNvPr id="53"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Seventh Outline Level</a:t>
            </a:r>
            <a:endParaRPr b="0" lang="en-US" sz="2000" spc="-1" strike="noStrike">
              <a:solidFill>
                <a:srgbClr val="262626"/>
              </a:solidFill>
              <a:uFill>
                <a:solidFill>
                  <a:srgbClr val="ffffff"/>
                </a:solidFill>
              </a:uFill>
              <a:latin typeface="Calisto MT"/>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88" name="Picture 10" descr=""/>
          <p:cNvPicPr/>
          <p:nvPr/>
        </p:nvPicPr>
        <p:blipFill>
          <a:blip r:embed="rId3"/>
          <a:stretch/>
        </p:blipFill>
        <p:spPr>
          <a:xfrm>
            <a:off x="457200" y="457200"/>
            <a:ext cx="8229240" cy="1382400"/>
          </a:xfrm>
          <a:prstGeom prst="rect">
            <a:avLst/>
          </a:prstGeom>
          <a:ln w="9360">
            <a:noFill/>
          </a:ln>
        </p:spPr>
      </p:pic>
      <p:sp>
        <p:nvSpPr>
          <p:cNvPr id="89"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90"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91" name="PlaceHolder 3"/>
          <p:cNvSpPr>
            <a:spLocks noGrp="1"/>
          </p:cNvSpPr>
          <p:nvPr>
            <p:ph type="title"/>
          </p:nvPr>
        </p:nvSpPr>
        <p:spPr>
          <a:xfrm>
            <a:off x="658800" y="455760"/>
            <a:ext cx="7824600" cy="1323720"/>
          </a:xfrm>
          <a:prstGeom prst="rect">
            <a:avLst/>
          </a:prstGeom>
        </p:spPr>
        <p:txBody>
          <a:bodyPr tIns="0" bIns="0" anchor="b"/>
          <a:p>
            <a:pPr algn="r">
              <a:lnSpc>
                <a:spcPts val="1905"/>
              </a:lnSpc>
            </a:pPr>
            <a:r>
              <a:rPr b="0" lang="en-US" sz="5200" spc="-1" strike="noStrike">
                <a:solidFill>
                  <a:srgbClr val="ffffff"/>
                </a:solidFill>
                <a:uFill>
                  <a:solidFill>
                    <a:srgbClr val="ffffff"/>
                  </a:solidFill>
                </a:uFill>
                <a:latin typeface="Calisto MT"/>
              </a:rPr>
              <a:t>Click to edit Master title style</a:t>
            </a:r>
            <a:endParaRPr b="0" lang="en-US" sz="5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658800" y="2286000"/>
            <a:ext cx="3657240" cy="383976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7" marL="3456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Second level</a:t>
            </a:r>
            <a:endParaRPr b="0" lang="en-US" sz="2000" spc="-1" strike="noStrike">
              <a:solidFill>
                <a:srgbClr val="262626"/>
              </a:solidFill>
              <a:uFill>
                <a:solidFill>
                  <a:srgbClr val="ffffff"/>
                </a:solidFill>
              </a:uFill>
              <a:latin typeface="Calisto MT"/>
            </a:endParaRPr>
          </a:p>
          <a:p>
            <a:pPr lvl="8" marL="3888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level</a:t>
            </a:r>
            <a:endParaRPr b="0" lang="en-US" sz="20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93" name="PlaceHolder 5"/>
          <p:cNvSpPr>
            <a:spLocks noGrp="1"/>
          </p:cNvSpPr>
          <p:nvPr>
            <p:ph type="body"/>
          </p:nvPr>
        </p:nvSpPr>
        <p:spPr>
          <a:xfrm>
            <a:off x="4831200" y="2286000"/>
            <a:ext cx="3657240" cy="383976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1" marL="577800" indent="-2948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Second level</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Third level</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94" name="PlaceHolder 6"/>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95" name="PlaceHolder 7"/>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96" name="PlaceHolder 8"/>
          <p:cNvSpPr>
            <a:spLocks noGrp="1"/>
          </p:cNvSpPr>
          <p:nvPr>
            <p:ph type="sldNum"/>
          </p:nvPr>
        </p:nvSpPr>
        <p:spPr>
          <a:xfrm>
            <a:off x="379440" y="6149880"/>
            <a:ext cx="533160" cy="364680"/>
          </a:xfrm>
          <a:prstGeom prst="rect">
            <a:avLst/>
          </a:prstGeom>
        </p:spPr>
        <p:txBody>
          <a:bodyPr tIns="91440" bIns="91440" anchor="ctr"/>
          <a:p>
            <a:pPr>
              <a:lnSpc>
                <a:spcPct val="100000"/>
              </a:lnSpc>
            </a:pPr>
            <a:fld id="{75139F46-0F78-4DCE-B0B7-C396E63AD2E4}"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131" name="Picture 10" descr=""/>
          <p:cNvPicPr/>
          <p:nvPr/>
        </p:nvPicPr>
        <p:blipFill>
          <a:blip r:embed="rId3"/>
          <a:stretch/>
        </p:blipFill>
        <p:spPr>
          <a:xfrm>
            <a:off x="457200" y="457200"/>
            <a:ext cx="8229240" cy="1382400"/>
          </a:xfrm>
          <a:prstGeom prst="rect">
            <a:avLst/>
          </a:prstGeom>
          <a:ln w="9360">
            <a:noFill/>
          </a:ln>
        </p:spPr>
      </p:pic>
      <p:sp>
        <p:nvSpPr>
          <p:cNvPr id="132"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133"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134" name="PlaceHolder 3"/>
          <p:cNvSpPr>
            <a:spLocks noGrp="1"/>
          </p:cNvSpPr>
          <p:nvPr>
            <p:ph type="title"/>
          </p:nvPr>
        </p:nvSpPr>
        <p:spPr>
          <a:xfrm>
            <a:off x="658800" y="455760"/>
            <a:ext cx="7824600" cy="1323720"/>
          </a:xfrm>
          <a:prstGeom prst="rect">
            <a:avLst/>
          </a:prstGeom>
        </p:spPr>
        <p:txBody>
          <a:bodyPr tIns="0" bIns="0" anchor="b"/>
          <a:p>
            <a:pPr algn="r">
              <a:lnSpc>
                <a:spcPts val="1905"/>
              </a:lnSpc>
            </a:pPr>
            <a:r>
              <a:rPr b="0" lang="en-US" sz="5200" spc="-1" strike="noStrike">
                <a:solidFill>
                  <a:srgbClr val="ffffff"/>
                </a:solidFill>
                <a:uFill>
                  <a:solidFill>
                    <a:srgbClr val="ffffff"/>
                  </a:solidFill>
                </a:uFill>
                <a:latin typeface="Calisto MT"/>
              </a:rPr>
              <a:t>Click to edit Master title style</a:t>
            </a:r>
            <a:endParaRPr b="0" lang="en-US" sz="52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2286000" y="2286000"/>
            <a:ext cx="6197400" cy="3839760"/>
          </a:xfrm>
          <a:prstGeom prst="rect">
            <a:avLst/>
          </a:prstGeom>
        </p:spPr>
        <p:txBody>
          <a:bodyPr/>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20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20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7" marL="3456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Second level</a:t>
            </a:r>
            <a:endParaRPr b="0" lang="en-US" sz="2000" spc="-1" strike="noStrike">
              <a:solidFill>
                <a:srgbClr val="262626"/>
              </a:solidFill>
              <a:uFill>
                <a:solidFill>
                  <a:srgbClr val="ffffff"/>
                </a:solidFill>
              </a:uFill>
              <a:latin typeface="Calisto MT"/>
            </a:endParaRPr>
          </a:p>
          <a:p>
            <a:pPr lvl="8" marL="3888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level</a:t>
            </a:r>
            <a:endParaRPr b="0" lang="en-US" sz="20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136" name="PlaceHolder 5"/>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137" name="PlaceHolder 6"/>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38" name="PlaceHolder 7"/>
          <p:cNvSpPr>
            <a:spLocks noGrp="1"/>
          </p:cNvSpPr>
          <p:nvPr>
            <p:ph type="sldNum"/>
          </p:nvPr>
        </p:nvSpPr>
        <p:spPr>
          <a:xfrm>
            <a:off x="379440" y="6149880"/>
            <a:ext cx="533160" cy="364680"/>
          </a:xfrm>
          <a:prstGeom prst="rect">
            <a:avLst/>
          </a:prstGeom>
        </p:spPr>
        <p:txBody>
          <a:bodyPr tIns="91440" bIns="91440" anchor="ctr"/>
          <a:p>
            <a:pPr>
              <a:lnSpc>
                <a:spcPct val="100000"/>
              </a:lnSpc>
            </a:pPr>
            <a:fld id="{5B5E98C2-10EC-4F58-BE9F-795191D38166}"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173" name="Picture 10" descr=""/>
          <p:cNvPicPr/>
          <p:nvPr/>
        </p:nvPicPr>
        <p:blipFill>
          <a:blip r:embed="rId3"/>
          <a:stretch/>
        </p:blipFill>
        <p:spPr>
          <a:xfrm>
            <a:off x="457200" y="457200"/>
            <a:ext cx="8229240" cy="1382400"/>
          </a:xfrm>
          <a:prstGeom prst="rect">
            <a:avLst/>
          </a:prstGeom>
          <a:ln w="9360">
            <a:noFill/>
          </a:ln>
        </p:spPr>
      </p:pic>
      <p:sp>
        <p:nvSpPr>
          <p:cNvPr id="174"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175"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176" name="CustomShape 3"/>
          <p:cNvSpPr/>
          <p:nvPr/>
        </p:nvSpPr>
        <p:spPr>
          <a:xfrm>
            <a:off x="333360" y="566640"/>
            <a:ext cx="8454600" cy="2133360"/>
          </a:xfrm>
          <a:prstGeom prst="rect">
            <a:avLst/>
          </a:prstGeom>
          <a:solidFill>
            <a:srgbClr val="ffffff"/>
          </a:solidFill>
          <a:ln w="34920">
            <a:noFill/>
          </a:ln>
        </p:spPr>
        <p:style>
          <a:lnRef idx="0"/>
          <a:fillRef idx="0"/>
          <a:effectRef idx="0"/>
          <a:fontRef idx="minor"/>
        </p:style>
      </p:sp>
      <p:sp>
        <p:nvSpPr>
          <p:cNvPr id="177" name="CustomShape 4"/>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178" name="CustomShape 5"/>
          <p:cNvSpPr/>
          <p:nvPr/>
        </p:nvSpPr>
        <p:spPr>
          <a:xfrm>
            <a:off x="457200" y="457200"/>
            <a:ext cx="8229240" cy="118800"/>
          </a:xfrm>
          <a:prstGeom prst="rect">
            <a:avLst/>
          </a:prstGeom>
          <a:solidFill>
            <a:srgbClr val="990000"/>
          </a:solidFill>
          <a:ln w="12600">
            <a:noFill/>
          </a:ln>
        </p:spPr>
        <p:style>
          <a:lnRef idx="0"/>
          <a:fillRef idx="0"/>
          <a:effectRef idx="0"/>
          <a:fontRef idx="minor"/>
        </p:style>
      </p:sp>
      <p:sp>
        <p:nvSpPr>
          <p:cNvPr id="179" name="PlaceHolder 6"/>
          <p:cNvSpPr>
            <a:spLocks noGrp="1"/>
          </p:cNvSpPr>
          <p:nvPr>
            <p:ph type="title"/>
          </p:nvPr>
        </p:nvSpPr>
        <p:spPr>
          <a:xfrm>
            <a:off x="658440" y="1644840"/>
            <a:ext cx="3657240" cy="1098000"/>
          </a:xfrm>
          <a:prstGeom prst="rect">
            <a:avLst/>
          </a:prstGeom>
        </p:spPr>
        <p:txBody>
          <a:bodyPr tIns="0" bIns="0" anchor="b"/>
          <a:p>
            <a:pPr>
              <a:lnSpc>
                <a:spcPct val="100000"/>
              </a:lnSpc>
            </a:pPr>
            <a:r>
              <a:rPr b="0" lang="en-US" sz="3600" spc="-1" strike="noStrike">
                <a:solidFill>
                  <a:srgbClr val="990000"/>
                </a:solidFill>
                <a:uFill>
                  <a:solidFill>
                    <a:srgbClr val="ffffff"/>
                  </a:solidFill>
                </a:uFill>
                <a:latin typeface="Calisto MT"/>
              </a:rPr>
              <a:t>Click to edit Master title style</a:t>
            </a:r>
            <a:endParaRPr b="0" lang="en-US" sz="5200" spc="-1" strike="noStrike">
              <a:solidFill>
                <a:srgbClr val="000000"/>
              </a:solidFill>
              <a:uFill>
                <a:solidFill>
                  <a:srgbClr val="ffffff"/>
                </a:solidFill>
              </a:uFill>
              <a:latin typeface="Arial"/>
            </a:endParaRPr>
          </a:p>
        </p:txBody>
      </p:sp>
      <p:sp>
        <p:nvSpPr>
          <p:cNvPr id="180" name="PlaceHolder 7"/>
          <p:cNvSpPr>
            <a:spLocks noGrp="1"/>
          </p:cNvSpPr>
          <p:nvPr>
            <p:ph type="body"/>
          </p:nvPr>
        </p:nvSpPr>
        <p:spPr>
          <a:xfrm>
            <a:off x="4827960" y="654120"/>
            <a:ext cx="3657240" cy="548604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7" marL="3456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Second level</a:t>
            </a:r>
            <a:endParaRPr b="0" lang="en-US" sz="2000" spc="-1" strike="noStrike">
              <a:solidFill>
                <a:srgbClr val="262626"/>
              </a:solidFill>
              <a:uFill>
                <a:solidFill>
                  <a:srgbClr val="ffffff"/>
                </a:solidFill>
              </a:uFill>
              <a:latin typeface="Calisto MT"/>
            </a:endParaRPr>
          </a:p>
          <a:p>
            <a:pPr lvl="8" marL="3888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level</a:t>
            </a:r>
            <a:endParaRPr b="0" lang="en-US" sz="20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181" name="PlaceHolder 8"/>
          <p:cNvSpPr>
            <a:spLocks noGrp="1"/>
          </p:cNvSpPr>
          <p:nvPr>
            <p:ph type="body"/>
          </p:nvPr>
        </p:nvSpPr>
        <p:spPr>
          <a:xfrm>
            <a:off x="658440" y="2774880"/>
            <a:ext cx="3657240" cy="316836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a:lnSpc>
                <a:spcPct val="100000"/>
              </a:lnSpc>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p:txBody>
      </p:sp>
      <p:sp>
        <p:nvSpPr>
          <p:cNvPr id="182" name="PlaceHolder 9"/>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183" name="PlaceHolder 10"/>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184" name="PlaceHolder 11"/>
          <p:cNvSpPr>
            <a:spLocks noGrp="1"/>
          </p:cNvSpPr>
          <p:nvPr>
            <p:ph type="sldNum"/>
          </p:nvPr>
        </p:nvSpPr>
        <p:spPr>
          <a:xfrm>
            <a:off x="379440" y="6149880"/>
            <a:ext cx="533160" cy="364680"/>
          </a:xfrm>
          <a:prstGeom prst="rect">
            <a:avLst/>
          </a:prstGeom>
        </p:spPr>
        <p:txBody>
          <a:bodyPr tIns="91440" bIns="91440" anchor="ctr"/>
          <a:p>
            <a:pPr>
              <a:lnSpc>
                <a:spcPct val="100000"/>
              </a:lnSpc>
            </a:pPr>
            <a:fld id="{195AAE4F-1333-4699-8EA9-76A6E0AEBFEC}"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219" name="Picture 10" descr=""/>
          <p:cNvPicPr/>
          <p:nvPr/>
        </p:nvPicPr>
        <p:blipFill>
          <a:blip r:embed="rId3"/>
          <a:stretch/>
        </p:blipFill>
        <p:spPr>
          <a:xfrm>
            <a:off x="457200" y="457200"/>
            <a:ext cx="8229240" cy="1382400"/>
          </a:xfrm>
          <a:prstGeom prst="rect">
            <a:avLst/>
          </a:prstGeom>
          <a:ln w="9360">
            <a:noFill/>
          </a:ln>
        </p:spPr>
      </p:pic>
      <p:sp>
        <p:nvSpPr>
          <p:cNvPr id="220"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221"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222" name="CustomShape 3"/>
          <p:cNvSpPr/>
          <p:nvPr/>
        </p:nvSpPr>
        <p:spPr>
          <a:xfrm>
            <a:off x="355680" y="566640"/>
            <a:ext cx="8395920" cy="2596680"/>
          </a:xfrm>
          <a:prstGeom prst="rect">
            <a:avLst/>
          </a:prstGeom>
          <a:solidFill>
            <a:srgbClr val="ffffff"/>
          </a:solidFill>
          <a:ln w="34920">
            <a:noFill/>
          </a:ln>
        </p:spPr>
        <p:style>
          <a:lnRef idx="0"/>
          <a:fillRef idx="0"/>
          <a:effectRef idx="0"/>
          <a:fontRef idx="minor"/>
        </p:style>
      </p:sp>
      <p:sp>
        <p:nvSpPr>
          <p:cNvPr id="223" name="CustomShape 4"/>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224" name="CustomShape 5"/>
          <p:cNvSpPr/>
          <p:nvPr/>
        </p:nvSpPr>
        <p:spPr>
          <a:xfrm>
            <a:off x="457200" y="457200"/>
            <a:ext cx="8229240" cy="118800"/>
          </a:xfrm>
          <a:prstGeom prst="rect">
            <a:avLst/>
          </a:prstGeom>
          <a:solidFill>
            <a:srgbClr val="990000"/>
          </a:solidFill>
          <a:ln w="12600">
            <a:noFill/>
          </a:ln>
        </p:spPr>
        <p:style>
          <a:lnRef idx="0"/>
          <a:fillRef idx="0"/>
          <a:effectRef idx="0"/>
          <a:fontRef idx="minor"/>
        </p:style>
      </p:sp>
      <p:sp>
        <p:nvSpPr>
          <p:cNvPr id="225" name="PlaceHolder 6"/>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226" name="PlaceHolder 7"/>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27" name="PlaceHolder 8"/>
          <p:cNvSpPr>
            <a:spLocks noGrp="1"/>
          </p:cNvSpPr>
          <p:nvPr>
            <p:ph type="sldNum"/>
          </p:nvPr>
        </p:nvSpPr>
        <p:spPr>
          <a:xfrm>
            <a:off x="379440" y="6149880"/>
            <a:ext cx="533160" cy="364680"/>
          </a:xfrm>
          <a:prstGeom prst="rect">
            <a:avLst/>
          </a:prstGeom>
        </p:spPr>
        <p:txBody>
          <a:bodyPr tIns="91440" bIns="91440" anchor="ctr"/>
          <a:p>
            <a:pPr>
              <a:lnSpc>
                <a:spcPct val="100000"/>
              </a:lnSpc>
            </a:pPr>
            <a:fld id="{8FD90DBA-50E8-4CED-8E7A-7BA1A24345CE}"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
        <p:nvSpPr>
          <p:cNvPr id="228" name="PlaceHolder 9"/>
          <p:cNvSpPr>
            <a:spLocks noGrp="1"/>
          </p:cNvSpPr>
          <p:nvPr>
            <p:ph type="title"/>
          </p:nvPr>
        </p:nvSpPr>
        <p:spPr>
          <a:xfrm>
            <a:off x="457200" y="273600"/>
            <a:ext cx="8229240" cy="1144800"/>
          </a:xfrm>
          <a:prstGeom prst="rect">
            <a:avLst/>
          </a:prstGeom>
        </p:spPr>
        <p:txBody>
          <a:bodyPr lIns="0" rIns="0" tIns="0" bIns="0" anchor="ctr"/>
          <a:p>
            <a:r>
              <a:rPr b="0" lang="en-US" sz="5200" spc="-1" strike="noStrike">
                <a:solidFill>
                  <a:srgbClr val="000000"/>
                </a:solidFill>
                <a:uFill>
                  <a:solidFill>
                    <a:srgbClr val="ffffff"/>
                  </a:solidFill>
                </a:uFill>
                <a:latin typeface="Arial"/>
              </a:rPr>
              <a:t>Click to edit the title text format</a:t>
            </a:r>
            <a:endParaRPr b="0" lang="en-US" sz="5200" spc="-1" strike="noStrike">
              <a:solidFill>
                <a:srgbClr val="000000"/>
              </a:solidFill>
              <a:uFill>
                <a:solidFill>
                  <a:srgbClr val="ffffff"/>
                </a:solidFill>
              </a:uFill>
              <a:latin typeface="Arial"/>
            </a:endParaRPr>
          </a:p>
        </p:txBody>
      </p:sp>
      <p:sp>
        <p:nvSpPr>
          <p:cNvPr id="229" name="PlaceHolder 10"/>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Seventh Outline Level</a:t>
            </a:r>
            <a:endParaRPr b="0" lang="en-US" sz="2000" spc="-1" strike="noStrike">
              <a:solidFill>
                <a:srgbClr val="262626"/>
              </a:solidFill>
              <a:uFill>
                <a:solidFill>
                  <a:srgbClr val="ffffff"/>
                </a:solidFill>
              </a:uFill>
              <a:latin typeface="Calisto MT"/>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264" name="Picture 10" descr=""/>
          <p:cNvPicPr/>
          <p:nvPr/>
        </p:nvPicPr>
        <p:blipFill>
          <a:blip r:embed="rId3"/>
          <a:stretch/>
        </p:blipFill>
        <p:spPr>
          <a:xfrm>
            <a:off x="457200" y="457200"/>
            <a:ext cx="8229240" cy="1382400"/>
          </a:xfrm>
          <a:prstGeom prst="rect">
            <a:avLst/>
          </a:prstGeom>
          <a:ln w="9360">
            <a:noFill/>
          </a:ln>
        </p:spPr>
      </p:pic>
      <p:sp>
        <p:nvSpPr>
          <p:cNvPr id="265"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266"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267" name="PlaceHolder 3"/>
          <p:cNvSpPr>
            <a:spLocks noGrp="1"/>
          </p:cNvSpPr>
          <p:nvPr>
            <p:ph type="title"/>
          </p:nvPr>
        </p:nvSpPr>
        <p:spPr>
          <a:xfrm>
            <a:off x="658800" y="455760"/>
            <a:ext cx="7824600" cy="1323720"/>
          </a:xfrm>
          <a:prstGeom prst="rect">
            <a:avLst/>
          </a:prstGeom>
        </p:spPr>
        <p:txBody>
          <a:bodyPr tIns="0" bIns="0" anchor="b"/>
          <a:p>
            <a:pPr algn="r">
              <a:lnSpc>
                <a:spcPts val="1905"/>
              </a:lnSpc>
            </a:pPr>
            <a:r>
              <a:rPr b="0" lang="en-US" sz="5200" spc="-1" strike="noStrike">
                <a:solidFill>
                  <a:srgbClr val="ffffff"/>
                </a:solidFill>
                <a:uFill>
                  <a:solidFill>
                    <a:srgbClr val="ffffff"/>
                  </a:solidFill>
                </a:uFill>
                <a:latin typeface="Calisto MT"/>
              </a:rPr>
              <a:t>Click to edit Master title style</a:t>
            </a:r>
            <a:endParaRPr b="0" lang="en-US" sz="5200" spc="-1" strike="noStrike">
              <a:solidFill>
                <a:srgbClr val="000000"/>
              </a:solidFill>
              <a:uFill>
                <a:solidFill>
                  <a:srgbClr val="ffffff"/>
                </a:solidFill>
              </a:uFill>
              <a:latin typeface="Arial"/>
            </a:endParaRPr>
          </a:p>
        </p:txBody>
      </p:sp>
      <p:sp>
        <p:nvSpPr>
          <p:cNvPr id="268" name="PlaceHolder 4"/>
          <p:cNvSpPr>
            <a:spLocks noGrp="1"/>
          </p:cNvSpPr>
          <p:nvPr>
            <p:ph type="body"/>
          </p:nvPr>
        </p:nvSpPr>
        <p:spPr>
          <a:xfrm>
            <a:off x="654120" y="2286000"/>
            <a:ext cx="7848360" cy="182844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7" marL="3456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Second level</a:t>
            </a:r>
            <a:endParaRPr b="0" lang="en-US" sz="2000" spc="-1" strike="noStrike">
              <a:solidFill>
                <a:srgbClr val="262626"/>
              </a:solidFill>
              <a:uFill>
                <a:solidFill>
                  <a:srgbClr val="ffffff"/>
                </a:solidFill>
              </a:uFill>
              <a:latin typeface="Calisto MT"/>
            </a:endParaRPr>
          </a:p>
          <a:p>
            <a:pPr lvl="8" marL="3888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level</a:t>
            </a:r>
            <a:endParaRPr b="0" lang="en-US" sz="20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9" marL="4320000" indent="-216000">
              <a:lnSpc>
                <a:spcPct val="100000"/>
              </a:lnSpc>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269" name="PlaceHolder 5"/>
          <p:cNvSpPr>
            <a:spLocks noGrp="1"/>
          </p:cNvSpPr>
          <p:nvPr>
            <p:ph type="body"/>
          </p:nvPr>
        </p:nvSpPr>
        <p:spPr>
          <a:xfrm>
            <a:off x="654120" y="4303080"/>
            <a:ext cx="7848360" cy="1828440"/>
          </a:xfrm>
          <a:prstGeom prst="rect">
            <a:avLst/>
          </a:prstGeom>
        </p:spPr>
        <p:txBody>
          <a:bodyPr/>
          <a:p>
            <a:pPr marL="432000" indent="-324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Seventh Outline LevelClick to edit Master text styles</a:t>
            </a:r>
            <a:endParaRPr b="0" lang="en-US" sz="2000" spc="-1" strike="noStrike">
              <a:solidFill>
                <a:srgbClr val="262626"/>
              </a:solidFill>
              <a:uFill>
                <a:solidFill>
                  <a:srgbClr val="ffffff"/>
                </a:solidFill>
              </a:uFill>
              <a:latin typeface="Calisto MT"/>
            </a:endParaRPr>
          </a:p>
          <a:p>
            <a:pPr lvl="1" marL="577800" indent="-2948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Second level</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Third level</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Fourth level</a:t>
            </a:r>
            <a:endParaRPr b="0" lang="en-US" sz="18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Fifth level</a:t>
            </a:r>
            <a:endParaRPr b="0" lang="en-US" sz="2000" spc="-1" strike="noStrike">
              <a:solidFill>
                <a:srgbClr val="262626"/>
              </a:solidFill>
              <a:uFill>
                <a:solidFill>
                  <a:srgbClr val="ffffff"/>
                </a:solidFill>
              </a:uFill>
              <a:latin typeface="Calisto MT"/>
            </a:endParaRPr>
          </a:p>
        </p:txBody>
      </p:sp>
      <p:sp>
        <p:nvSpPr>
          <p:cNvPr id="270" name="PlaceHolder 6"/>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271" name="PlaceHolder 7"/>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72" name="PlaceHolder 8"/>
          <p:cNvSpPr>
            <a:spLocks noGrp="1"/>
          </p:cNvSpPr>
          <p:nvPr>
            <p:ph type="sldNum"/>
          </p:nvPr>
        </p:nvSpPr>
        <p:spPr>
          <a:xfrm>
            <a:off x="379440" y="6149880"/>
            <a:ext cx="533160" cy="364680"/>
          </a:xfrm>
          <a:prstGeom prst="rect">
            <a:avLst/>
          </a:prstGeom>
        </p:spPr>
        <p:txBody>
          <a:bodyPr tIns="91440" bIns="91440" anchor="ctr"/>
          <a:p>
            <a:pPr>
              <a:lnSpc>
                <a:spcPct val="100000"/>
              </a:lnSpc>
            </a:pPr>
            <a:fld id="{82789D18-9FDC-49FF-B3F4-918C8D446F20}"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pic>
        <p:nvPicPr>
          <p:cNvPr id="307" name="Picture 10" descr=""/>
          <p:cNvPicPr/>
          <p:nvPr/>
        </p:nvPicPr>
        <p:blipFill>
          <a:blip r:embed="rId3"/>
          <a:stretch/>
        </p:blipFill>
        <p:spPr>
          <a:xfrm>
            <a:off x="457200" y="457200"/>
            <a:ext cx="8229240" cy="1382400"/>
          </a:xfrm>
          <a:prstGeom prst="rect">
            <a:avLst/>
          </a:prstGeom>
          <a:ln w="9360">
            <a:noFill/>
          </a:ln>
        </p:spPr>
      </p:pic>
      <p:sp>
        <p:nvSpPr>
          <p:cNvPr id="308" name="CustomShape 1"/>
          <p:cNvSpPr/>
          <p:nvPr/>
        </p:nvSpPr>
        <p:spPr>
          <a:xfrm>
            <a:off x="320760" y="320760"/>
            <a:ext cx="8502120" cy="6216120"/>
          </a:xfrm>
          <a:prstGeom prst="rect">
            <a:avLst/>
          </a:prstGeom>
          <a:noFill/>
          <a:ln w="12600">
            <a:solidFill>
              <a:srgbClr val="a6a6a6"/>
            </a:solidFill>
            <a:round/>
          </a:ln>
        </p:spPr>
        <p:style>
          <a:lnRef idx="0"/>
          <a:fillRef idx="0"/>
          <a:effectRef idx="0"/>
          <a:fontRef idx="minor"/>
        </p:style>
      </p:sp>
      <p:sp>
        <p:nvSpPr>
          <p:cNvPr id="309" name="CustomShape 2"/>
          <p:cNvSpPr/>
          <p:nvPr/>
        </p:nvSpPr>
        <p:spPr>
          <a:xfrm>
            <a:off x="457200" y="1841400"/>
            <a:ext cx="8229240" cy="118800"/>
          </a:xfrm>
          <a:prstGeom prst="rect">
            <a:avLst/>
          </a:prstGeom>
          <a:solidFill>
            <a:srgbClr val="990000"/>
          </a:solidFill>
          <a:ln w="12600">
            <a:noFill/>
          </a:ln>
        </p:spPr>
        <p:style>
          <a:lnRef idx="0"/>
          <a:fillRef idx="0"/>
          <a:effectRef idx="0"/>
          <a:fontRef idx="minor"/>
        </p:style>
      </p:sp>
      <p:sp>
        <p:nvSpPr>
          <p:cNvPr id="310" name="PlaceHolder 3"/>
          <p:cNvSpPr>
            <a:spLocks noGrp="1"/>
          </p:cNvSpPr>
          <p:nvPr>
            <p:ph type="dt"/>
          </p:nvPr>
        </p:nvSpPr>
        <p:spPr>
          <a:xfrm>
            <a:off x="6689880" y="6492960"/>
            <a:ext cx="2133360" cy="364680"/>
          </a:xfrm>
          <a:prstGeom prst="rect">
            <a:avLst/>
          </a:prstGeom>
        </p:spPr>
        <p:txBody>
          <a:bodyPr anchor="ctr"/>
          <a:p>
            <a:pPr algn="r">
              <a:lnSpc>
                <a:spcPct val="100000"/>
              </a:lnSpc>
            </a:pPr>
            <a:r>
              <a:rPr b="1" lang="en-US" sz="1100" spc="-1" strike="noStrike">
                <a:solidFill>
                  <a:srgbClr val="a6a6a6"/>
                </a:solidFill>
                <a:uFill>
                  <a:solidFill>
                    <a:srgbClr val="ffffff"/>
                  </a:solidFill>
                </a:uFill>
                <a:latin typeface="Calibri"/>
              </a:rPr>
              <a:t>10/8/20</a:t>
            </a:r>
            <a:endParaRPr b="0" lang="en-US" sz="1100" spc="-1" strike="noStrike">
              <a:solidFill>
                <a:srgbClr val="000000"/>
              </a:solidFill>
              <a:uFill>
                <a:solidFill>
                  <a:srgbClr val="ffffff"/>
                </a:solidFill>
              </a:uFill>
              <a:latin typeface="Times New Roman"/>
            </a:endParaRPr>
          </a:p>
        </p:txBody>
      </p:sp>
      <p:sp>
        <p:nvSpPr>
          <p:cNvPr id="311" name="PlaceHolder 4"/>
          <p:cNvSpPr>
            <a:spLocks noGrp="1"/>
          </p:cNvSpPr>
          <p:nvPr>
            <p:ph type="ftr"/>
          </p:nvPr>
        </p:nvSpPr>
        <p:spPr>
          <a:xfrm>
            <a:off x="317520" y="6492960"/>
            <a:ext cx="34160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12" name="PlaceHolder 5"/>
          <p:cNvSpPr>
            <a:spLocks noGrp="1"/>
          </p:cNvSpPr>
          <p:nvPr>
            <p:ph type="sldNum"/>
          </p:nvPr>
        </p:nvSpPr>
        <p:spPr>
          <a:xfrm>
            <a:off x="379440" y="6149880"/>
            <a:ext cx="533160" cy="364680"/>
          </a:xfrm>
          <a:prstGeom prst="rect">
            <a:avLst/>
          </a:prstGeom>
        </p:spPr>
        <p:txBody>
          <a:bodyPr tIns="91440" bIns="91440" anchor="ctr"/>
          <a:p>
            <a:pPr>
              <a:lnSpc>
                <a:spcPct val="100000"/>
              </a:lnSpc>
            </a:pPr>
            <a:fld id="{3FC320A9-8349-4E6C-B6CC-1B48CB772CA3}" type="slidenum">
              <a:rPr b="0" lang="en-US" sz="1800" spc="-1" strike="noStrike">
                <a:solidFill>
                  <a:srgbClr val="990000"/>
                </a:solidFill>
                <a:uFill>
                  <a:solidFill>
                    <a:srgbClr val="ffffff"/>
                  </a:solidFill>
                </a:uFill>
                <a:latin typeface="Calibri"/>
              </a:rPr>
              <a:t>1</a:t>
            </a:fld>
            <a:endParaRPr b="0" lang="en-US" sz="1800" spc="-1" strike="noStrike">
              <a:solidFill>
                <a:srgbClr val="000000"/>
              </a:solidFill>
              <a:uFill>
                <a:solidFill>
                  <a:srgbClr val="ffffff"/>
                </a:solidFill>
              </a:uFill>
              <a:latin typeface="Times New Roman"/>
            </a:endParaRPr>
          </a:p>
        </p:txBody>
      </p:sp>
      <p:sp>
        <p:nvSpPr>
          <p:cNvPr id="313" name="PlaceHolder 6"/>
          <p:cNvSpPr>
            <a:spLocks noGrp="1"/>
          </p:cNvSpPr>
          <p:nvPr>
            <p:ph type="title"/>
          </p:nvPr>
        </p:nvSpPr>
        <p:spPr>
          <a:xfrm>
            <a:off x="457200" y="273600"/>
            <a:ext cx="8229240" cy="1144800"/>
          </a:xfrm>
          <a:prstGeom prst="rect">
            <a:avLst/>
          </a:prstGeom>
        </p:spPr>
        <p:txBody>
          <a:bodyPr lIns="0" rIns="0" tIns="0" bIns="0" anchor="ctr"/>
          <a:p>
            <a:r>
              <a:rPr b="0" lang="en-US" sz="5200" spc="-1" strike="noStrike">
                <a:solidFill>
                  <a:srgbClr val="000000"/>
                </a:solidFill>
                <a:uFill>
                  <a:solidFill>
                    <a:srgbClr val="ffffff"/>
                  </a:solidFill>
                </a:uFill>
                <a:latin typeface="Arial"/>
              </a:rPr>
              <a:t>Click to edit the title text format</a:t>
            </a:r>
            <a:endParaRPr b="0" lang="en-US" sz="5200" spc="-1" strike="noStrike">
              <a:solidFill>
                <a:srgbClr val="000000"/>
              </a:solidFill>
              <a:uFill>
                <a:solidFill>
                  <a:srgbClr val="ffffff"/>
                </a:solidFill>
              </a:uFill>
              <a:latin typeface="Arial"/>
            </a:endParaRPr>
          </a:p>
        </p:txBody>
      </p:sp>
      <p:sp>
        <p:nvSpPr>
          <p:cNvPr id="314"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Click to edit the outline text format</a:t>
            </a:r>
            <a:endParaRPr b="0" lang="en-US" sz="2000" spc="-1" strike="noStrike">
              <a:solidFill>
                <a:srgbClr val="262626"/>
              </a:solidFill>
              <a:uFill>
                <a:solidFill>
                  <a:srgbClr val="ffffff"/>
                </a:solidFill>
              </a:uFill>
              <a:latin typeface="Calisto MT"/>
            </a:endParaRPr>
          </a:p>
          <a:p>
            <a:pPr lvl="1" marL="864000" indent="-324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Second Outline Level</a:t>
            </a:r>
            <a:endParaRPr b="0" lang="en-US" sz="1800" spc="-1" strike="noStrike">
              <a:solidFill>
                <a:srgbClr val="262626"/>
              </a:solidFill>
              <a:uFill>
                <a:solidFill>
                  <a:srgbClr val="ffffff"/>
                </a:solidFill>
              </a:uFill>
              <a:latin typeface="Calisto MT"/>
            </a:endParaRPr>
          </a:p>
          <a:p>
            <a:pPr lvl="2" marL="1296000" indent="-288000">
              <a:buClr>
                <a:srgbClr val="000000"/>
              </a:buClr>
              <a:buSzPct val="45000"/>
              <a:buFont typeface="Wingdings" charset="2"/>
              <a:buChar char=""/>
            </a:pPr>
            <a:r>
              <a:rPr b="0" lang="en-US" sz="1800" spc="-1" strike="noStrike">
                <a:solidFill>
                  <a:srgbClr val="262626"/>
                </a:solidFill>
                <a:uFill>
                  <a:solidFill>
                    <a:srgbClr val="ffffff"/>
                  </a:solidFill>
                </a:uFill>
                <a:latin typeface="Calisto MT"/>
              </a:rPr>
              <a:t>Third Outline Level</a:t>
            </a:r>
            <a:endParaRPr b="0" lang="en-US" sz="1800" spc="-1" strike="noStrike">
              <a:solidFill>
                <a:srgbClr val="262626"/>
              </a:solidFill>
              <a:uFill>
                <a:solidFill>
                  <a:srgbClr val="ffffff"/>
                </a:solidFill>
              </a:uFill>
              <a:latin typeface="Calisto MT"/>
            </a:endParaRPr>
          </a:p>
          <a:p>
            <a:pPr lvl="3" marL="1728000" indent="-216000">
              <a:buClr>
                <a:srgbClr val="000000"/>
              </a:buClr>
              <a:buSzPct val="75000"/>
              <a:buFont typeface="Symbol" charset="2"/>
              <a:buChar char=""/>
            </a:pPr>
            <a:r>
              <a:rPr b="0" lang="en-US" sz="1800" spc="-1" strike="noStrike">
                <a:solidFill>
                  <a:srgbClr val="262626"/>
                </a:solidFill>
                <a:uFill>
                  <a:solidFill>
                    <a:srgbClr val="ffffff"/>
                  </a:solidFill>
                </a:uFill>
                <a:latin typeface="Calisto MT"/>
              </a:rPr>
              <a:t>Fourth Outline Level</a:t>
            </a:r>
            <a:endParaRPr b="0" lang="en-US" sz="1800" spc="-1" strike="noStrike">
              <a:solidFill>
                <a:srgbClr val="262626"/>
              </a:solidFill>
              <a:uFill>
                <a:solidFill>
                  <a:srgbClr val="ffffff"/>
                </a:solidFill>
              </a:uFill>
              <a:latin typeface="Calisto MT"/>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Fifth Outline Level</a:t>
            </a:r>
            <a:endParaRPr b="0" lang="en-US" sz="2000" spc="-1" strike="noStrike">
              <a:solidFill>
                <a:srgbClr val="262626"/>
              </a:solidFill>
              <a:uFill>
                <a:solidFill>
                  <a:srgbClr val="ffffff"/>
                </a:solidFill>
              </a:uFill>
              <a:latin typeface="Calisto MT"/>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Sixth Outline Level</a:t>
            </a:r>
            <a:endParaRPr b="0" lang="en-US" sz="2000" spc="-1" strike="noStrike">
              <a:solidFill>
                <a:srgbClr val="262626"/>
              </a:solidFill>
              <a:uFill>
                <a:solidFill>
                  <a:srgbClr val="ffffff"/>
                </a:solidFill>
              </a:uFill>
              <a:latin typeface="Calisto MT"/>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alisto MT"/>
              </a:rPr>
              <a:t>Seventh Outline Level</a:t>
            </a:r>
            <a:endParaRPr b="0" lang="en-US" sz="2000" spc="-1" strike="noStrike">
              <a:solidFill>
                <a:srgbClr val="262626"/>
              </a:solidFill>
              <a:uFill>
                <a:solidFill>
                  <a:srgbClr val="ffffff"/>
                </a:solidFill>
              </a:uFill>
              <a:latin typeface="Calisto MT"/>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349"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4400" spc="-1" strike="noStrike">
              <a:solidFill>
                <a:srgbClr val="000000"/>
              </a:solidFill>
              <a:uFill>
                <a:solidFill>
                  <a:srgbClr val="ffffff"/>
                </a:solidFill>
              </a:uFill>
              <a:latin typeface="Arial"/>
            </a:endParaRPr>
          </a:p>
        </p:txBody>
      </p:sp>
      <p:sp>
        <p:nvSpPr>
          <p:cNvPr id="350" name="PlaceHolder 2"/>
          <p:cNvSpPr>
            <a:spLocks noGrp="1"/>
          </p:cNvSpPr>
          <p:nvPr>
            <p:ph type="dt"/>
          </p:nvPr>
        </p:nvSpPr>
        <p:spPr>
          <a:xfrm>
            <a:off x="457200" y="6356520"/>
            <a:ext cx="213336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10/8/20</a:t>
            </a:r>
            <a:endParaRPr b="0" lang="en-US" sz="1200" spc="-1" strike="noStrike">
              <a:solidFill>
                <a:srgbClr val="000000"/>
              </a:solidFill>
              <a:uFill>
                <a:solidFill>
                  <a:srgbClr val="ffffff"/>
                </a:solidFill>
              </a:uFill>
              <a:latin typeface="Times New Roman"/>
            </a:endParaRPr>
          </a:p>
        </p:txBody>
      </p:sp>
      <p:sp>
        <p:nvSpPr>
          <p:cNvPr id="351" name="PlaceHolder 3"/>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52" name="PlaceHolder 4"/>
          <p:cNvSpPr>
            <a:spLocks noGrp="1"/>
          </p:cNvSpPr>
          <p:nvPr>
            <p:ph type="sldNum"/>
          </p:nvPr>
        </p:nvSpPr>
        <p:spPr>
          <a:xfrm>
            <a:off x="6553080" y="6356520"/>
            <a:ext cx="2133360" cy="364680"/>
          </a:xfrm>
          <a:prstGeom prst="rect">
            <a:avLst/>
          </a:prstGeom>
        </p:spPr>
        <p:txBody>
          <a:bodyPr anchor="ctr"/>
          <a:p>
            <a:pPr algn="r">
              <a:lnSpc>
                <a:spcPct val="100000"/>
              </a:lnSpc>
            </a:pPr>
            <a:fld id="{67B400B5-4B21-4703-BFA2-A612227038BD}" type="slidenum">
              <a:rPr b="0" lang="en-US" sz="1200" spc="-1" strike="noStrike">
                <a:solidFill>
                  <a:srgbClr val="8b8b8b"/>
                </a:solidFill>
                <a:uFill>
                  <a:solidFill>
                    <a:srgbClr val="ffffff"/>
                  </a:solidFill>
                </a:uFill>
                <a:latin typeface="Calibri"/>
              </a:rPr>
              <a:t>1</a:t>
            </a:fld>
            <a:endParaRPr b="0" lang="en-US" sz="1200" spc="-1" strike="noStrike">
              <a:solidFill>
                <a:srgbClr val="000000"/>
              </a:solidFill>
              <a:uFill>
                <a:solidFill>
                  <a:srgbClr val="ffffff"/>
                </a:solidFill>
              </a:uFill>
              <a:latin typeface="Times New Roman"/>
            </a:endParaRPr>
          </a:p>
        </p:txBody>
      </p:sp>
      <p:sp>
        <p:nvSpPr>
          <p:cNvPr id="35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4.wmf"/><Relationship Id="rId2" Type="http://schemas.openxmlformats.org/officeDocument/2006/relationships/slideLayout" Target="../slideLayouts/slideLayout28.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6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slideLayout" Target="../slideLayouts/slideLayout7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wmf"/><Relationship Id="rId3" Type="http://schemas.openxmlformats.org/officeDocument/2006/relationships/slideLayout" Target="../slideLayouts/slideLayout61.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slideLayout" Target="../slideLayouts/slideLayout28.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wmf"/><Relationship Id="rId3" Type="http://schemas.openxmlformats.org/officeDocument/2006/relationships/slideLayout" Target="../slideLayouts/slideLayout28.xml"/>
</Relationships>
</file>

<file path=ppt/slides/_rels/slide2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28.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8.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wmf"/><Relationship Id="rId3" Type="http://schemas.openxmlformats.org/officeDocument/2006/relationships/slideLayout" Target="../slideLayouts/slideLayout61.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wmf"/><Relationship Id="rId3" Type="http://schemas.openxmlformats.org/officeDocument/2006/relationships/slideLayout" Target="../slideLayouts/slideLayout6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9.wmf"/><Relationship Id="rId2" Type="http://schemas.openxmlformats.org/officeDocument/2006/relationships/slideLayout" Target="../slideLayouts/slideLayout28.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60.wmf"/><Relationship Id="rId2" Type="http://schemas.openxmlformats.org/officeDocument/2006/relationships/slideLayout" Target="../slideLayouts/slideLayout28.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28.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image" Target="../media/image63.wmf"/><Relationship Id="rId4" Type="http://schemas.openxmlformats.org/officeDocument/2006/relationships/image" Target="../media/image64.png"/><Relationship Id="rId5" Type="http://schemas.openxmlformats.org/officeDocument/2006/relationships/slideLayout" Target="../slideLayouts/slideLayout61.xml"/><Relationship Id="rId6"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28.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wmf"/><Relationship Id="rId3" Type="http://schemas.openxmlformats.org/officeDocument/2006/relationships/slideLayout" Target="../slideLayouts/slideLayout61.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wmf"/><Relationship Id="rId3" Type="http://schemas.openxmlformats.org/officeDocument/2006/relationships/slideLayout" Target="../slideLayouts/slideLayout61.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61.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6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jpeg"/><Relationship Id="rId4" Type="http://schemas.openxmlformats.org/officeDocument/2006/relationships/image" Target="../media/image76.jpeg"/><Relationship Id="rId5" Type="http://schemas.openxmlformats.org/officeDocument/2006/relationships/slideLayout" Target="../slideLayouts/slideLayout61.xml"/><Relationship Id="rId6"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6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wmf"/><Relationship Id="rId3" Type="http://schemas.openxmlformats.org/officeDocument/2006/relationships/slideLayout" Target="../slideLayouts/slideLayout61.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image" Target="../media/image81.wmf"/><Relationship Id="rId3" Type="http://schemas.openxmlformats.org/officeDocument/2006/relationships/slideLayout" Target="../slideLayouts/slideLayout61.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slideLayout" Target="../slideLayouts/slideLayout61.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wmf"/><Relationship Id="rId3" Type="http://schemas.openxmlformats.org/officeDocument/2006/relationships/slideLayout" Target="../slideLayouts/slideLayout61.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6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wmf"/><Relationship Id="rId3" Type="http://schemas.openxmlformats.org/officeDocument/2006/relationships/image" Target="../media/image89.wmf"/><Relationship Id="rId4" Type="http://schemas.openxmlformats.org/officeDocument/2006/relationships/slideLayout" Target="../slideLayouts/slideLayout61.xml"/><Relationship Id="rId5"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90.wmf"/><Relationship Id="rId2" Type="http://schemas.openxmlformats.org/officeDocument/2006/relationships/slideLayout" Target="../slideLayouts/slideLayout28.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9.xml.rels><?xml version="1.0" encoding="UTF-8"?>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28.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92.wmf"/><Relationship Id="rId2" Type="http://schemas.openxmlformats.org/officeDocument/2006/relationships/slideLayout" Target="../slideLayouts/slideLayout28.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wmf"/><Relationship Id="rId3" Type="http://schemas.openxmlformats.org/officeDocument/2006/relationships/image" Target="../media/image95.wmf"/><Relationship Id="rId4" Type="http://schemas.openxmlformats.org/officeDocument/2006/relationships/slideLayout" Target="../slideLayouts/slideLayout61.xml"/><Relationship Id="rId5"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image" Target="../media/image98.wmf"/><Relationship Id="rId4" Type="http://schemas.openxmlformats.org/officeDocument/2006/relationships/slideLayout" Target="../slideLayouts/slideLayout61.xml"/><Relationship Id="rId5"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17.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6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01.wmf"/><Relationship Id="rId2" Type="http://schemas.openxmlformats.org/officeDocument/2006/relationships/slideLayout" Target="../slideLayouts/slideLayout17.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17.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png"/><Relationship Id="rId3" Type="http://schemas.openxmlformats.org/officeDocument/2006/relationships/slideLayout" Target="../slideLayouts/slideLayout49.xml"/><Relationship Id="rId4"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03.wmf"/><Relationship Id="rId2" Type="http://schemas.openxmlformats.org/officeDocument/2006/relationships/image" Target="../media/image104.wmf"/><Relationship Id="rId3" Type="http://schemas.openxmlformats.org/officeDocument/2006/relationships/slideLayout" Target="../slideLayouts/slideLayout17.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05.wmf"/><Relationship Id="rId2" Type="http://schemas.openxmlformats.org/officeDocument/2006/relationships/slideLayout" Target="../slideLayouts/slideLayout17.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106.wmf"/><Relationship Id="rId2" Type="http://schemas.openxmlformats.org/officeDocument/2006/relationships/slideLayout" Target="../slideLayouts/slideLayout17.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image" Target="../media/image108.png"/><Relationship Id="rId3" Type="http://schemas.openxmlformats.org/officeDocument/2006/relationships/image" Target="../media/image109.png"/><Relationship Id="rId4" Type="http://schemas.openxmlformats.org/officeDocument/2006/relationships/image" Target="../media/image110.png"/><Relationship Id="rId5" Type="http://schemas.openxmlformats.org/officeDocument/2006/relationships/slideLayout" Target="../slideLayouts/slideLayout61.xml"/><Relationship Id="rId6"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61.xml"/><Relationship Id="rId5"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114.png"/><Relationship Id="rId2" Type="http://schemas.openxmlformats.org/officeDocument/2006/relationships/slideLayout" Target="../slideLayouts/slideLayout61.xml"/><Relationship Id="rId3"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15.png"/><Relationship Id="rId2" Type="http://schemas.openxmlformats.org/officeDocument/2006/relationships/image" Target="../media/image116.png"/><Relationship Id="rId3" Type="http://schemas.openxmlformats.org/officeDocument/2006/relationships/image" Target="../media/image117.jpeg"/><Relationship Id="rId4" Type="http://schemas.openxmlformats.org/officeDocument/2006/relationships/image" Target="../media/image118.jpeg"/><Relationship Id="rId5" Type="http://schemas.openxmlformats.org/officeDocument/2006/relationships/slideLayout" Target="../slideLayouts/slideLayout61.xml"/><Relationship Id="rId6"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19.png"/><Relationship Id="rId2" Type="http://schemas.openxmlformats.org/officeDocument/2006/relationships/image" Target="../media/image120.png"/><Relationship Id="rId3" Type="http://schemas.openxmlformats.org/officeDocument/2006/relationships/slideLayout" Target="../slideLayouts/slideLayout61.xml"/><Relationship Id="rId4"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61.xml"/><Relationship Id="rId5"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slideLayout" Target="../slideLayouts/slideLayout28.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slideLayout" Target="../slideLayouts/slideLayout61.xml"/><Relationship Id="rId4"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image" Target="../media/image127.png"/><Relationship Id="rId3" Type="http://schemas.openxmlformats.org/officeDocument/2006/relationships/image" Target="../media/image128.png"/><Relationship Id="rId4" Type="http://schemas.openxmlformats.org/officeDocument/2006/relationships/image" Target="../media/image129.png"/><Relationship Id="rId5" Type="http://schemas.openxmlformats.org/officeDocument/2006/relationships/slideLayout" Target="../slideLayouts/slideLayout61.xml"/><Relationship Id="rId6"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130.jpeg"/><Relationship Id="rId2" Type="http://schemas.openxmlformats.org/officeDocument/2006/relationships/image" Target="../media/image131.jpeg"/><Relationship Id="rId3" Type="http://schemas.openxmlformats.org/officeDocument/2006/relationships/image" Target="../media/image132.jpeg"/><Relationship Id="rId4" Type="http://schemas.openxmlformats.org/officeDocument/2006/relationships/image" Target="../media/image133.jpeg"/><Relationship Id="rId5" Type="http://schemas.openxmlformats.org/officeDocument/2006/relationships/image" Target="../media/image134.wmf"/><Relationship Id="rId6" Type="http://schemas.openxmlformats.org/officeDocument/2006/relationships/slideLayout" Target="../slideLayouts/slideLayout98.xml"/><Relationship Id="rId7" Type="http://schemas.openxmlformats.org/officeDocument/2006/relationships/notesSlide" Target="../notesSlides/notesSlide72.xml"/>
</Relationships>
</file>

<file path=ppt/slides/_rels/slide8.xml.rels><?xml version="1.0" encoding="UTF-8"?>
<Relationships xmlns="http://schemas.openxmlformats.org/package/2006/relationships"><Relationship Id="rId1" Type="http://schemas.openxmlformats.org/officeDocument/2006/relationships/image" Target="../media/image42.wmf"/><Relationship Id="rId2" Type="http://schemas.openxmlformats.org/officeDocument/2006/relationships/slideLayout" Target="../slideLayouts/slideLayout28.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8.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3098880" y="3575160"/>
            <a:ext cx="5395680" cy="1341000"/>
          </a:xfrm>
          <a:prstGeom prst="rect">
            <a:avLst/>
          </a:prstGeom>
          <a:noFill/>
          <a:ln>
            <a:noFill/>
          </a:ln>
        </p:spPr>
        <p:txBody>
          <a:bodyPr tIns="0" bIns="0" anchor="b"/>
          <a:p>
            <a:pPr algn="r">
              <a:lnSpc>
                <a:spcPct val="100000"/>
              </a:lnSpc>
            </a:pPr>
            <a:r>
              <a:rPr b="0" lang="en-US" sz="4600" spc="-1" strike="noStrike">
                <a:solidFill>
                  <a:srgbClr val="990000"/>
                </a:solidFill>
                <a:uFill>
                  <a:solidFill>
                    <a:srgbClr val="ffffff"/>
                  </a:solidFill>
                </a:uFill>
                <a:latin typeface="Calisto MT"/>
              </a:rPr>
              <a:t>Chapter 5</a:t>
            </a:r>
            <a:r>
              <a:rPr b="0" lang="en-US" sz="4600" spc="-1" strike="noStrike">
                <a:solidFill>
                  <a:srgbClr val="990000"/>
                </a:solidFill>
                <a:uFill>
                  <a:solidFill>
                    <a:srgbClr val="ffffff"/>
                  </a:solidFill>
                </a:uFill>
                <a:latin typeface="Calisto MT"/>
              </a:rPr>
              <a:t>
</a:t>
            </a:r>
            <a:r>
              <a:rPr b="0" lang="en-US" sz="4600" spc="-1" strike="noStrike">
                <a:solidFill>
                  <a:srgbClr val="990000"/>
                </a:solidFill>
                <a:uFill>
                  <a:solidFill>
                    <a:srgbClr val="ffffff"/>
                  </a:solidFill>
                </a:uFill>
                <a:latin typeface="Calisto MT"/>
              </a:rPr>
              <a:t>Concurrency: Mutual Exclusion and Synchronization</a:t>
            </a:r>
            <a:endParaRPr b="0" lang="en-US" sz="5200" spc="-1" strike="noStrike">
              <a:solidFill>
                <a:srgbClr val="000000"/>
              </a:solidFill>
              <a:uFill>
                <a:solidFill>
                  <a:srgbClr val="ffffff"/>
                </a:solidFill>
              </a:uFill>
              <a:latin typeface="Arial"/>
            </a:endParaRPr>
          </a:p>
        </p:txBody>
      </p:sp>
      <p:sp>
        <p:nvSpPr>
          <p:cNvPr id="394" name="TextShape 2"/>
          <p:cNvSpPr txBox="1"/>
          <p:nvPr/>
        </p:nvSpPr>
        <p:spPr>
          <a:xfrm>
            <a:off x="457200" y="1905120"/>
            <a:ext cx="2133360" cy="4190760"/>
          </a:xfrm>
          <a:prstGeom prst="rect">
            <a:avLst/>
          </a:prstGeom>
          <a:noFill/>
          <a:ln>
            <a:noFill/>
          </a:ln>
        </p:spPr>
        <p:txBody>
          <a:bodyPr tIns="0" bIns="0"/>
          <a:p>
            <a:pPr algn="ctr">
              <a:lnSpc>
                <a:spcPct val="100000"/>
              </a:lnSpc>
            </a:pPr>
            <a:r>
              <a:rPr b="0" i="1" lang="en-US" sz="3200" spc="-1" strike="noStrike">
                <a:solidFill>
                  <a:srgbClr val="433d26"/>
                </a:solidFill>
                <a:uFill>
                  <a:solidFill>
                    <a:srgbClr val="ffffff"/>
                  </a:solidFill>
                </a:uFill>
                <a:latin typeface="Calisto MT"/>
              </a:rPr>
              <a:t>Operating Systems:</a:t>
            </a:r>
            <a:r>
              <a:rPr b="0" i="1" lang="en-US" sz="3200" spc="-1" strike="noStrike">
                <a:solidFill>
                  <a:srgbClr val="433d26"/>
                </a:solidFill>
                <a:uFill>
                  <a:solidFill>
                    <a:srgbClr val="ffffff"/>
                  </a:solidFill>
                </a:uFill>
                <a:latin typeface="Calisto MT"/>
              </a:rPr>
              <a:t>
</a:t>
            </a:r>
            <a:r>
              <a:rPr b="0" i="1" lang="en-US" sz="3200" spc="-1" strike="noStrike">
                <a:solidFill>
                  <a:srgbClr val="433d26"/>
                </a:solidFill>
                <a:uFill>
                  <a:solidFill>
                    <a:srgbClr val="ffffff"/>
                  </a:solidFill>
                </a:uFill>
                <a:latin typeface="Calisto MT"/>
              </a:rPr>
              <a:t>Internals and Design Principles</a:t>
            </a:r>
            <a:endParaRPr b="0" lang="en-US" sz="2000" spc="-1" strike="noStrike">
              <a:solidFill>
                <a:srgbClr val="262626"/>
              </a:solidFill>
              <a:uFill>
                <a:solidFill>
                  <a:srgbClr val="ffffff"/>
                </a:solidFill>
              </a:uFill>
              <a:latin typeface="Calisto MT"/>
            </a:endParaRPr>
          </a:p>
        </p:txBody>
      </p:sp>
      <p:sp>
        <p:nvSpPr>
          <p:cNvPr id="395" name="CustomShape 3"/>
          <p:cNvSpPr/>
          <p:nvPr/>
        </p:nvSpPr>
        <p:spPr>
          <a:xfrm>
            <a:off x="5029200" y="5029200"/>
            <a:ext cx="3580920" cy="6771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808080"/>
                </a:solidFill>
                <a:uFill>
                  <a:solidFill>
                    <a:srgbClr val="ffffff"/>
                  </a:solidFill>
                </a:uFill>
                <a:latin typeface="Calisto MT"/>
              </a:rPr>
              <a:t>Seventh Edition</a:t>
            </a:r>
            <a:endParaRPr b="0" lang="en-US" sz="1800" spc="-1" strike="noStrike">
              <a:solidFill>
                <a:srgbClr val="000000"/>
              </a:solidFill>
              <a:uFill>
                <a:solidFill>
                  <a:srgbClr val="ffffff"/>
                </a:solidFill>
              </a:uFill>
              <a:latin typeface="Arial"/>
            </a:endParaRPr>
          </a:p>
          <a:p>
            <a:pPr algn="r">
              <a:lnSpc>
                <a:spcPct val="100000"/>
              </a:lnSpc>
            </a:pPr>
            <a:r>
              <a:rPr b="0" lang="en-US" sz="1800" spc="-1" strike="noStrike">
                <a:solidFill>
                  <a:srgbClr val="808080"/>
                </a:solidFill>
                <a:uFill>
                  <a:solidFill>
                    <a:srgbClr val="ffffff"/>
                  </a:solidFill>
                </a:uFill>
                <a:latin typeface="Calisto MT"/>
              </a:rPr>
              <a:t>By William Stallings</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658800" y="455760"/>
            <a:ext cx="7824600" cy="1068120"/>
          </a:xfrm>
          <a:prstGeom prst="rect">
            <a:avLst/>
          </a:prstGeom>
          <a:noFill/>
          <a:ln>
            <a:noFill/>
          </a:ln>
        </p:spPr>
        <p:txBody>
          <a:bodyPr tIns="0" bIns="0" anchor="b"/>
          <a:p>
            <a:pPr algn="ctr">
              <a:lnSpc>
                <a:spcPct val="100000"/>
              </a:lnSpc>
            </a:pPr>
            <a:r>
              <a:rPr b="1" lang="en-US" sz="4600" spc="-1" strike="noStrike">
                <a:solidFill>
                  <a:srgbClr val="0a2646"/>
                </a:solidFill>
                <a:uFill>
                  <a:solidFill>
                    <a:srgbClr val="ffffff"/>
                  </a:solidFill>
                </a:uFill>
                <a:latin typeface="Calisto MT"/>
              </a:rPr>
              <a:t>Operating System Concerns</a:t>
            </a:r>
            <a:endParaRPr b="0" lang="en-US" sz="5200" spc="-1" strike="noStrike">
              <a:solidFill>
                <a:srgbClr val="000000"/>
              </a:solidFill>
              <a:uFill>
                <a:solidFill>
                  <a:srgbClr val="ffffff"/>
                </a:solidFill>
              </a:uFill>
              <a:latin typeface="Arial"/>
            </a:endParaRPr>
          </a:p>
        </p:txBody>
      </p:sp>
      <p:sp>
        <p:nvSpPr>
          <p:cNvPr id="430" name="TextShape 2"/>
          <p:cNvSpPr txBox="1"/>
          <p:nvPr/>
        </p:nvSpPr>
        <p:spPr>
          <a:xfrm>
            <a:off x="533520" y="2133720"/>
            <a:ext cx="7924320" cy="434304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Design and management issues raised by the existence of concurrency:</a:t>
            </a:r>
            <a:endParaRPr b="0" lang="en-US" sz="2000" spc="-1" strike="noStrike">
              <a:solidFill>
                <a:srgbClr val="262626"/>
              </a:solidFill>
              <a:uFill>
                <a:solidFill>
                  <a:srgbClr val="ffffff"/>
                </a:solidFill>
              </a:uFill>
              <a:latin typeface="Calisto MT"/>
            </a:endParaRPr>
          </a:p>
          <a:p>
            <a:pPr lvl="1" marL="577800" indent="-2948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The OS must: </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be able to keep track of various processes</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allocate and de-allocate resources for each              active process</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protect the data and physical resources of each process against interference by other processes</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ensure that the processes and outputs are independent of the processing speed</a:t>
            </a:r>
            <a:endParaRPr b="0" lang="en-US" sz="1800" spc="-1" strike="noStrike">
              <a:solidFill>
                <a:srgbClr val="262626"/>
              </a:solidFill>
              <a:uFill>
                <a:solidFill>
                  <a:srgbClr val="ffffff"/>
                </a:solidFill>
              </a:uFill>
              <a:latin typeface="Calisto MT"/>
            </a:endParaRPr>
          </a:p>
        </p:txBody>
      </p:sp>
      <p:pic>
        <p:nvPicPr>
          <p:cNvPr id="431" name="Picture 3" descr=""/>
          <p:cNvPicPr/>
          <p:nvPr/>
        </p:nvPicPr>
        <p:blipFill>
          <a:blip r:embed="rId1"/>
          <a:stretch/>
        </p:blipFill>
        <p:spPr>
          <a:xfrm rot="21305400">
            <a:off x="6978600" y="3019320"/>
            <a:ext cx="1712520" cy="1169640"/>
          </a:xfrm>
          <a:prstGeom prst="rect">
            <a:avLst/>
          </a:prstGeom>
          <a:ln w="9360">
            <a:noFill/>
          </a:ln>
        </p:spPr>
      </p:pic>
    </p:spTree>
  </p:cSld>
  <p:timing>
    <p:tnLst>
      <p:par>
        <p:cTn id="70" dur="indefinite" restart="never" nodeType="tmRoot">
          <p:childTnLst>
            <p:seq>
              <p:cTn id="71" dur="indefinite" nodeType="mainSeq">
                <p:childTnLst>
                  <p:par>
                    <p:cTn id="72" fill="hold">
                      <p:stCondLst>
                        <p:cond delay="0"/>
                      </p:stCondLst>
                      <p:childTnLst>
                        <p:par>
                          <p:cTn id="73" fill="hold">
                            <p:stCondLst>
                              <p:cond delay="0"/>
                            </p:stCondLst>
                            <p:childTnLst>
                              <p:par>
                                <p:cTn id="74" nodeType="afterEffect" fill="hold" presetClass="entr" presetID="51">
                                  <p:stCondLst>
                                    <p:cond delay="300"/>
                                  </p:stCondLst>
                                  <p:childTnLst>
                                    <p:set>
                                      <p:cBhvr>
                                        <p:cTn id="75" dur="1" fill="hold">
                                          <p:stCondLst>
                                            <p:cond delay="0"/>
                                          </p:stCondLst>
                                        </p:cTn>
                                        <p:tgtEl>
                                          <p:spTgt spid="430">
                                            <p:txEl>
                                              <p:pRg st="83" end="126"/>
                                            </p:txEl>
                                          </p:spTgt>
                                        </p:tgtEl>
                                        <p:attrNameLst>
                                          <p:attrName>style.visibility</p:attrName>
                                        </p:attrNameLst>
                                      </p:cBhvr>
                                      <p:to>
                                        <p:strVal val="visible"/>
                                      </p:to>
                                    </p:set>
                                    <p:animEffect filter="fade" transition="in">
                                      <p:cBhvr additive="repl">
                                        <p:cTn id="76" dur="385"/>
                                        <p:tgtEl>
                                          <p:spTgt spid="430">
                                            <p:txEl>
                                              <p:pRg st="83" end="126"/>
                                            </p:txEl>
                                          </p:spTgt>
                                        </p:tgtEl>
                                      </p:cBhvr>
                                    </p:animEffect>
                                    <p:set>
                                      <p:cBhvr>
                                        <p:cTn id="77" dur="385" fill="hold"/>
                                        <p:tgtEl>
                                          <p:spTgt spid="430">
                                            <p:txEl>
                                              <p:pRg st="83" end="126"/>
                                            </p:txEl>
                                          </p:spTgt>
                                        </p:tgtEl>
                                        <p:attrNameLst>
                                          <p:attrName>ppt_x</p:attrName>
                                        </p:attrNameLst>
                                      </p:cBhvr>
                                    </p:set>
                                    <p:anim calcmode="lin" valueType="num">
                                      <p:cBhvr additive="repl">
                                        <p:cTn id="78" dur="615" fill="hold">
                                          <p:stCondLst>
                                            <p:cond delay="385"/>
                                          </p:stCondLst>
                                        </p:cTn>
                                        <p:tgtEl>
                                          <p:spTgt spid="430">
                                            <p:txEl>
                                              <p:pRg st="83" end="126"/>
                                            </p:txEl>
                                          </p:spTgt>
                                        </p:tgtEl>
                                        <p:attrNameLst>
                                          <p:attrName>ppt_x</p:attrName>
                                        </p:attrNameLst>
                                      </p:cBhvr>
                                      <p:to>
                                        <p:strVal val="(#ppt_#ppt_x)"/>
                                      </p:to>
                                    </p:anim>
                                    <p:set>
                                      <p:cBhvr>
                                        <p:cTn id="79" dur="385" fill="hold"/>
                                        <p:tgtEl>
                                          <p:spTgt spid="430">
                                            <p:txEl>
                                              <p:pRg st="83" end="126"/>
                                            </p:txEl>
                                          </p:spTgt>
                                        </p:tgtEl>
                                        <p:attrNameLst>
                                          <p:attrName>ppt_y</p:attrName>
                                        </p:attrNameLst>
                                      </p:cBhvr>
                                    </p:set>
                                    <p:anim calcmode="lin" valueType="num">
                                      <p:cBhvr additive="repl">
                                        <p:cTn id="80" dur="615" fill="hold">
                                          <p:stCondLst>
                                            <p:cond delay="385"/>
                                          </p:stCondLst>
                                        </p:cTn>
                                        <p:tgtEl>
                                          <p:spTgt spid="430">
                                            <p:txEl>
                                              <p:pRg st="83" end="126"/>
                                            </p:txEl>
                                          </p:spTgt>
                                        </p:tgtEl>
                                        <p:attrNameLst>
                                          <p:attrName>ppt_y</p:attrName>
                                        </p:attrNameLst>
                                      </p:cBhvr>
                                      <p:to>
                                        <p:strVal val="(#ppt_#ppt_y)"/>
                                      </p:to>
                                    </p:anim>
                                  </p:childTnLst>
                                </p:cTn>
                              </p:par>
                              <p:par>
                                <p:cTn id="81" nodeType="withEffect" fill="hold" presetClass="entr" presetID="51">
                                  <p:stCondLst>
                                    <p:cond delay="0"/>
                                  </p:stCondLst>
                                  <p:childTnLst>
                                    <p:set>
                                      <p:cBhvr>
                                        <p:cTn id="82" dur="1" fill="hold">
                                          <p:stCondLst>
                                            <p:cond delay="0"/>
                                          </p:stCondLst>
                                        </p:cTn>
                                        <p:tgtEl>
                                          <p:spTgt spid="430">
                                            <p:txEl>
                                              <p:pRg st="126" end="198"/>
                                            </p:txEl>
                                          </p:spTgt>
                                        </p:tgtEl>
                                        <p:attrNameLst>
                                          <p:attrName>style.visibility</p:attrName>
                                        </p:attrNameLst>
                                      </p:cBhvr>
                                      <p:to>
                                        <p:strVal val="visible"/>
                                      </p:to>
                                    </p:set>
                                    <p:animEffect filter="fade" transition="in">
                                      <p:cBhvr additive="repl">
                                        <p:cTn id="83" dur="385"/>
                                        <p:tgtEl>
                                          <p:spTgt spid="430">
                                            <p:txEl>
                                              <p:pRg st="126" end="198"/>
                                            </p:txEl>
                                          </p:spTgt>
                                        </p:tgtEl>
                                      </p:cBhvr>
                                    </p:animEffect>
                                    <p:set>
                                      <p:cBhvr>
                                        <p:cTn id="84" dur="385" fill="hold"/>
                                        <p:tgtEl>
                                          <p:spTgt spid="430">
                                            <p:txEl>
                                              <p:pRg st="126" end="198"/>
                                            </p:txEl>
                                          </p:spTgt>
                                        </p:tgtEl>
                                        <p:attrNameLst>
                                          <p:attrName>ppt_x</p:attrName>
                                        </p:attrNameLst>
                                      </p:cBhvr>
                                    </p:set>
                                    <p:anim calcmode="lin" valueType="num">
                                      <p:cBhvr additive="repl">
                                        <p:cTn id="85" dur="615" fill="hold">
                                          <p:stCondLst>
                                            <p:cond delay="385"/>
                                          </p:stCondLst>
                                        </p:cTn>
                                        <p:tgtEl>
                                          <p:spTgt spid="430">
                                            <p:txEl>
                                              <p:pRg st="126" end="198"/>
                                            </p:txEl>
                                          </p:spTgt>
                                        </p:tgtEl>
                                        <p:attrNameLst>
                                          <p:attrName>ppt_x</p:attrName>
                                        </p:attrNameLst>
                                      </p:cBhvr>
                                      <p:to>
                                        <p:strVal val="(#ppt_#ppt_x)"/>
                                      </p:to>
                                    </p:anim>
                                    <p:set>
                                      <p:cBhvr>
                                        <p:cTn id="86" dur="385" fill="hold"/>
                                        <p:tgtEl>
                                          <p:spTgt spid="430">
                                            <p:txEl>
                                              <p:pRg st="126" end="198"/>
                                            </p:txEl>
                                          </p:spTgt>
                                        </p:tgtEl>
                                        <p:attrNameLst>
                                          <p:attrName>ppt_y</p:attrName>
                                        </p:attrNameLst>
                                      </p:cBhvr>
                                    </p:set>
                                    <p:anim calcmode="lin" valueType="num">
                                      <p:cBhvr additive="repl">
                                        <p:cTn id="87" dur="615" fill="hold">
                                          <p:stCondLst>
                                            <p:cond delay="385"/>
                                          </p:stCondLst>
                                        </p:cTn>
                                        <p:tgtEl>
                                          <p:spTgt spid="430">
                                            <p:txEl>
                                              <p:pRg st="126" end="198"/>
                                            </p:txEl>
                                          </p:spTgt>
                                        </p:tgtEl>
                                        <p:attrNameLst>
                                          <p:attrName>ppt_y</p:attrName>
                                        </p:attrNameLst>
                                      </p:cBhvr>
                                      <p:to>
                                        <p:strVal val="(#ppt_#ppt_y)"/>
                                      </p:to>
                                    </p:anim>
                                  </p:childTnLst>
                                </p:cTn>
                              </p:par>
                              <p:par>
                                <p:cTn id="88" nodeType="withEffect" fill="hold" presetClass="entr" presetID="51">
                                  <p:stCondLst>
                                    <p:cond delay="0"/>
                                  </p:stCondLst>
                                  <p:childTnLst>
                                    <p:set>
                                      <p:cBhvr>
                                        <p:cTn id="89" dur="1" fill="hold">
                                          <p:stCondLst>
                                            <p:cond delay="0"/>
                                          </p:stCondLst>
                                        </p:cTn>
                                        <p:tgtEl>
                                          <p:spTgt spid="430">
                                            <p:txEl>
                                              <p:pRg st="198" end="294"/>
                                            </p:txEl>
                                          </p:spTgt>
                                        </p:tgtEl>
                                        <p:attrNameLst>
                                          <p:attrName>style.visibility</p:attrName>
                                        </p:attrNameLst>
                                      </p:cBhvr>
                                      <p:to>
                                        <p:strVal val="visible"/>
                                      </p:to>
                                    </p:set>
                                    <p:animEffect filter="fade" transition="in">
                                      <p:cBhvr additive="repl">
                                        <p:cTn id="90" dur="385"/>
                                        <p:tgtEl>
                                          <p:spTgt spid="430">
                                            <p:txEl>
                                              <p:pRg st="198" end="294"/>
                                            </p:txEl>
                                          </p:spTgt>
                                        </p:tgtEl>
                                      </p:cBhvr>
                                    </p:animEffect>
                                    <p:set>
                                      <p:cBhvr>
                                        <p:cTn id="91" dur="385" fill="hold"/>
                                        <p:tgtEl>
                                          <p:spTgt spid="430">
                                            <p:txEl>
                                              <p:pRg st="198" end="294"/>
                                            </p:txEl>
                                          </p:spTgt>
                                        </p:tgtEl>
                                        <p:attrNameLst>
                                          <p:attrName>ppt_x</p:attrName>
                                        </p:attrNameLst>
                                      </p:cBhvr>
                                    </p:set>
                                    <p:anim calcmode="lin" valueType="num">
                                      <p:cBhvr additive="repl">
                                        <p:cTn id="92" dur="615" fill="hold">
                                          <p:stCondLst>
                                            <p:cond delay="385"/>
                                          </p:stCondLst>
                                        </p:cTn>
                                        <p:tgtEl>
                                          <p:spTgt spid="430">
                                            <p:txEl>
                                              <p:pRg st="198" end="294"/>
                                            </p:txEl>
                                          </p:spTgt>
                                        </p:tgtEl>
                                        <p:attrNameLst>
                                          <p:attrName>ppt_x</p:attrName>
                                        </p:attrNameLst>
                                      </p:cBhvr>
                                      <p:to>
                                        <p:strVal val="(#ppt_#ppt_x)"/>
                                      </p:to>
                                    </p:anim>
                                    <p:set>
                                      <p:cBhvr>
                                        <p:cTn id="93" dur="385" fill="hold"/>
                                        <p:tgtEl>
                                          <p:spTgt spid="430">
                                            <p:txEl>
                                              <p:pRg st="198" end="294"/>
                                            </p:txEl>
                                          </p:spTgt>
                                        </p:tgtEl>
                                        <p:attrNameLst>
                                          <p:attrName>ppt_y</p:attrName>
                                        </p:attrNameLst>
                                      </p:cBhvr>
                                    </p:set>
                                    <p:anim calcmode="lin" valueType="num">
                                      <p:cBhvr additive="repl">
                                        <p:cTn id="94" dur="615" fill="hold">
                                          <p:stCondLst>
                                            <p:cond delay="385"/>
                                          </p:stCondLst>
                                        </p:cTn>
                                        <p:tgtEl>
                                          <p:spTgt spid="430">
                                            <p:txEl>
                                              <p:pRg st="198" end="294"/>
                                            </p:txEl>
                                          </p:spTgt>
                                        </p:tgtEl>
                                        <p:attrNameLst>
                                          <p:attrName>ppt_y</p:attrName>
                                        </p:attrNameLst>
                                      </p:cBhvr>
                                      <p:to>
                                        <p:strVal val="(#ppt_#ppt_y)"/>
                                      </p:to>
                                    </p:anim>
                                  </p:childTnLst>
                                </p:cTn>
                              </p:par>
                              <p:par>
                                <p:cTn id="95" nodeType="withEffect" fill="hold" presetClass="entr" presetID="51">
                                  <p:stCondLst>
                                    <p:cond delay="0"/>
                                  </p:stCondLst>
                                  <p:childTnLst>
                                    <p:set>
                                      <p:cBhvr>
                                        <p:cTn id="96" dur="1" fill="hold">
                                          <p:stCondLst>
                                            <p:cond delay="0"/>
                                          </p:stCondLst>
                                        </p:cTn>
                                        <p:tgtEl>
                                          <p:spTgt spid="430">
                                            <p:txEl>
                                              <p:pRg st="294" end="372"/>
                                            </p:txEl>
                                          </p:spTgt>
                                        </p:tgtEl>
                                        <p:attrNameLst>
                                          <p:attrName>style.visibility</p:attrName>
                                        </p:attrNameLst>
                                      </p:cBhvr>
                                      <p:to>
                                        <p:strVal val="visible"/>
                                      </p:to>
                                    </p:set>
                                    <p:animEffect filter="fade" transition="in">
                                      <p:cBhvr additive="repl">
                                        <p:cTn id="97" dur="385"/>
                                        <p:tgtEl>
                                          <p:spTgt spid="430">
                                            <p:txEl>
                                              <p:pRg st="294" end="372"/>
                                            </p:txEl>
                                          </p:spTgt>
                                        </p:tgtEl>
                                      </p:cBhvr>
                                    </p:animEffect>
                                    <p:set>
                                      <p:cBhvr>
                                        <p:cTn id="98" dur="385" fill="hold"/>
                                        <p:tgtEl>
                                          <p:spTgt spid="430">
                                            <p:txEl>
                                              <p:pRg st="294" end="372"/>
                                            </p:txEl>
                                          </p:spTgt>
                                        </p:tgtEl>
                                        <p:attrNameLst>
                                          <p:attrName>ppt_x</p:attrName>
                                        </p:attrNameLst>
                                      </p:cBhvr>
                                    </p:set>
                                    <p:anim calcmode="lin" valueType="num">
                                      <p:cBhvr additive="repl">
                                        <p:cTn id="99" dur="615" fill="hold">
                                          <p:stCondLst>
                                            <p:cond delay="385"/>
                                          </p:stCondLst>
                                        </p:cTn>
                                        <p:tgtEl>
                                          <p:spTgt spid="430">
                                            <p:txEl>
                                              <p:pRg st="294" end="372"/>
                                            </p:txEl>
                                          </p:spTgt>
                                        </p:tgtEl>
                                        <p:attrNameLst>
                                          <p:attrName>ppt_x</p:attrName>
                                        </p:attrNameLst>
                                      </p:cBhvr>
                                      <p:to>
                                        <p:strVal val="(#ppt_#ppt_x)"/>
                                      </p:to>
                                    </p:anim>
                                    <p:set>
                                      <p:cBhvr>
                                        <p:cTn id="100" dur="385" fill="hold"/>
                                        <p:tgtEl>
                                          <p:spTgt spid="430">
                                            <p:txEl>
                                              <p:pRg st="294" end="372"/>
                                            </p:txEl>
                                          </p:spTgt>
                                        </p:tgtEl>
                                        <p:attrNameLst>
                                          <p:attrName>ppt_y</p:attrName>
                                        </p:attrNameLst>
                                      </p:cBhvr>
                                    </p:set>
                                    <p:anim calcmode="lin" valueType="num">
                                      <p:cBhvr additive="repl">
                                        <p:cTn id="101" dur="615" fill="hold">
                                          <p:stCondLst>
                                            <p:cond delay="385"/>
                                          </p:stCondLst>
                                        </p:cTn>
                                        <p:tgtEl>
                                          <p:spTgt spid="430">
                                            <p:txEl>
                                              <p:pRg st="294" end="372"/>
                                            </p:txEl>
                                          </p:spTgt>
                                        </p:tgtEl>
                                        <p:attrNameLst>
                                          <p:attrName>ppt_y</p:attrName>
                                        </p:attrNameLst>
                                      </p:cBhvr>
                                      <p:to>
                                        <p:strVal val="(#ppt_#ppt_y)"/>
                                      </p:to>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669960" y="1027080"/>
            <a:ext cx="1234800" cy="366480"/>
          </a:xfrm>
          <a:prstGeom prst="rect">
            <a:avLst/>
          </a:prstGeom>
          <a:noFill/>
          <a:ln w="9360">
            <a:noFill/>
          </a:ln>
        </p:spPr>
        <p:style>
          <a:lnRef idx="0"/>
          <a:fillRef idx="0"/>
          <a:effectRef idx="0"/>
          <a:fontRef idx="minor"/>
        </p:style>
      </p:sp>
      <p:sp>
        <p:nvSpPr>
          <p:cNvPr id="433" name="CustomShape 2"/>
          <p:cNvSpPr/>
          <p:nvPr/>
        </p:nvSpPr>
        <p:spPr>
          <a:xfrm>
            <a:off x="898560" y="1027080"/>
            <a:ext cx="624960" cy="366480"/>
          </a:xfrm>
          <a:prstGeom prst="rect">
            <a:avLst/>
          </a:prstGeom>
          <a:noFill/>
          <a:ln w="9360">
            <a:noFill/>
          </a:ln>
        </p:spPr>
        <p:style>
          <a:lnRef idx="0"/>
          <a:fillRef idx="0"/>
          <a:effectRef idx="0"/>
          <a:fontRef idx="minor"/>
        </p:style>
      </p:sp>
      <p:sp>
        <p:nvSpPr>
          <p:cNvPr id="434" name="CustomShape 3"/>
          <p:cNvSpPr/>
          <p:nvPr/>
        </p:nvSpPr>
        <p:spPr>
          <a:xfrm>
            <a:off x="838080" y="1371600"/>
            <a:ext cx="1447560" cy="4782960"/>
          </a:xfrm>
          <a:prstGeom prst="rect">
            <a:avLst/>
          </a:prstGeom>
          <a:noFill/>
          <a:ln w="9360">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Arial"/>
              </a:rPr>
              <a:t>P     I</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R    N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O    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C    E</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E    R</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S    A</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S    C</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I</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O</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a:rPr>
              <a:t>      </a:t>
            </a:r>
            <a:r>
              <a:rPr b="0" lang="en-US" sz="2800" spc="-1" strike="noStrike">
                <a:solidFill>
                  <a:srgbClr val="000000"/>
                </a:solidFill>
                <a:uFill>
                  <a:solidFill>
                    <a:srgbClr val="ffffff"/>
                  </a:solidFill>
                </a:uFill>
                <a:latin typeface="Arial"/>
              </a:rPr>
              <a:t>N</a:t>
            </a:r>
            <a:endParaRPr b="0" lang="en-US" sz="1800" spc="-1" strike="noStrike">
              <a:solidFill>
                <a:srgbClr val="000000"/>
              </a:solidFill>
              <a:uFill>
                <a:solidFill>
                  <a:srgbClr val="ffffff"/>
                </a:solidFill>
              </a:uFill>
              <a:latin typeface="Arial"/>
            </a:endParaRPr>
          </a:p>
        </p:txBody>
      </p:sp>
      <p:pic>
        <p:nvPicPr>
          <p:cNvPr id="435" name="" descr=""/>
          <p:cNvPicPr/>
          <p:nvPr/>
        </p:nvPicPr>
        <p:blipFill>
          <a:blip r:embed="rId1"/>
          <a:stretch/>
        </p:blipFill>
        <p:spPr>
          <a:xfrm>
            <a:off x="2895480" y="685800"/>
            <a:ext cx="5791320" cy="5803920"/>
          </a:xfrm>
          <a:prstGeom prst="rect">
            <a:avLst/>
          </a:prstGeom>
          <a:ln>
            <a:noFill/>
          </a:ln>
        </p:spPr>
      </p:pic>
    </p:spTree>
  </p:cSld>
  <p:transition spd="med">
    <p:checker dir="horz"/>
  </p:transition>
  <p:timing>
    <p:tnLst>
      <p:par>
        <p:cTn id="102" dur="indefinite" restart="never" nodeType="tmRoot">
          <p:childTnLst>
            <p:seq>
              <p:cTn id="103"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768240" y="463680"/>
            <a:ext cx="7695720" cy="990360"/>
          </a:xfrm>
          <a:prstGeom prst="rect">
            <a:avLst/>
          </a:prstGeom>
          <a:noFill/>
          <a:ln>
            <a:noFill/>
          </a:ln>
        </p:spPr>
        <p:txBody>
          <a:bodyPr tIns="0" bIns="0" anchor="b"/>
          <a:p>
            <a:pPr algn="ctr">
              <a:lnSpc>
                <a:spcPct val="100000"/>
              </a:lnSpc>
            </a:pPr>
            <a:r>
              <a:rPr b="1" lang="en-US" sz="4800" spc="-1" strike="noStrike">
                <a:solidFill>
                  <a:srgbClr val="06192f"/>
                </a:solidFill>
                <a:uFill>
                  <a:solidFill>
                    <a:srgbClr val="ffffff"/>
                  </a:solidFill>
                </a:uFill>
                <a:latin typeface="Calisto MT"/>
              </a:rPr>
              <a:t>Resource Competition</a:t>
            </a:r>
            <a:endParaRPr b="0" lang="en-US" sz="5200" spc="-1" strike="noStrike">
              <a:solidFill>
                <a:srgbClr val="000000"/>
              </a:solidFill>
              <a:uFill>
                <a:solidFill>
                  <a:srgbClr val="ffffff"/>
                </a:solidFill>
              </a:uFill>
              <a:latin typeface="Arial"/>
            </a:endParaRPr>
          </a:p>
        </p:txBody>
      </p:sp>
      <p:sp>
        <p:nvSpPr>
          <p:cNvPr id="437" name="TextShape 2"/>
          <p:cNvSpPr txBox="1"/>
          <p:nvPr/>
        </p:nvSpPr>
        <p:spPr>
          <a:xfrm>
            <a:off x="1371600" y="2057400"/>
            <a:ext cx="7391160" cy="3352320"/>
          </a:xfrm>
          <a:prstGeom prst="rect">
            <a:avLst/>
          </a:prstGeom>
          <a:noFill/>
          <a:ln>
            <a:noFill/>
          </a:ln>
        </p:spPr>
        <p:txBody>
          <a:bodyPr/>
          <a:p>
            <a:pPr marL="282600" indent="-282240">
              <a:lnSpc>
                <a:spcPct val="100000"/>
              </a:lnSpc>
              <a:buClr>
                <a:srgbClr val="3c561a"/>
              </a:buClr>
              <a:buSzPct val="150000"/>
              <a:buFont typeface="Wingdings" charset="2"/>
              <a:buChar char=""/>
            </a:pPr>
            <a:r>
              <a:rPr b="0" lang="en-US" sz="2800" spc="-1" strike="noStrike">
                <a:solidFill>
                  <a:srgbClr val="262626"/>
                </a:solidFill>
                <a:uFill>
                  <a:solidFill>
                    <a:srgbClr val="ffffff"/>
                  </a:solidFill>
                </a:uFill>
                <a:latin typeface="Calisto MT"/>
              </a:rPr>
              <a:t>Concurrent processes come into conflict when they use the same resource (competitively or shared)</a:t>
            </a:r>
            <a:endParaRPr b="0" lang="en-US" sz="2000" spc="-1" strike="noStrike">
              <a:solidFill>
                <a:srgbClr val="262626"/>
              </a:solidFill>
              <a:uFill>
                <a:solidFill>
                  <a:srgbClr val="ffffff"/>
                </a:solidFill>
              </a:uFill>
              <a:latin typeface="Calisto MT"/>
            </a:endParaRPr>
          </a:p>
          <a:p>
            <a:pPr lvl="1" marL="743040" indent="-285480">
              <a:lnSpc>
                <a:spcPct val="100000"/>
              </a:lnSpc>
              <a:buClr>
                <a:srgbClr val="3c561a"/>
              </a:buClr>
              <a:buSzPct val="150000"/>
              <a:buFont typeface="Wingdings" charset="2"/>
              <a:buChar char=""/>
            </a:pPr>
            <a:r>
              <a:rPr b="0" lang="en-US" sz="2000" spc="-1" strike="noStrike">
                <a:solidFill>
                  <a:srgbClr val="262626"/>
                </a:solidFill>
                <a:uFill>
                  <a:solidFill>
                    <a:srgbClr val="ffffff"/>
                  </a:solidFill>
                </a:uFill>
                <a:latin typeface="Calisto MT"/>
              </a:rPr>
              <a:t> </a:t>
            </a:r>
            <a:r>
              <a:rPr b="0" lang="en-US" sz="2000" spc="-1" strike="noStrike">
                <a:solidFill>
                  <a:srgbClr val="262626"/>
                </a:solidFill>
                <a:uFill>
                  <a:solidFill>
                    <a:srgbClr val="ffffff"/>
                  </a:solidFill>
                </a:uFill>
                <a:latin typeface="Calisto MT"/>
              </a:rPr>
              <a:t>for example: I/O devices, memory, processor time, clock</a:t>
            </a:r>
            <a:endParaRPr b="0" lang="en-US" sz="1800" spc="-1" strike="noStrike">
              <a:solidFill>
                <a:srgbClr val="262626"/>
              </a:solidFill>
              <a:uFill>
                <a:solidFill>
                  <a:srgbClr val="ffffff"/>
                </a:solidFill>
              </a:uFill>
              <a:latin typeface="Calisto MT"/>
            </a:endParaRPr>
          </a:p>
          <a:p>
            <a:pPr marL="282600" indent="-282240">
              <a:lnSpc>
                <a:spcPct val="100000"/>
              </a:lnSpc>
              <a:buClr>
                <a:srgbClr val="3c561a"/>
              </a:buClr>
              <a:buSzPct val="150000"/>
              <a:buFont typeface="Wingdings" charset="2"/>
              <a:buChar char=""/>
            </a:pPr>
            <a:r>
              <a:rPr b="0" lang="en-US" sz="2800" spc="-1" strike="noStrike">
                <a:solidFill>
                  <a:srgbClr val="262626"/>
                </a:solidFill>
                <a:uFill>
                  <a:solidFill>
                    <a:srgbClr val="ffffff"/>
                  </a:solidFill>
                </a:uFill>
                <a:latin typeface="Calisto MT"/>
              </a:rPr>
              <a:t>Three control problems must be faced</a:t>
            </a:r>
            <a:endParaRPr b="0" lang="en-US" sz="2000" spc="-1" strike="noStrike">
              <a:solidFill>
                <a:srgbClr val="262626"/>
              </a:solidFill>
              <a:uFill>
                <a:solidFill>
                  <a:srgbClr val="ffffff"/>
                </a:solidFill>
              </a:uFill>
              <a:latin typeface="Calisto MT"/>
            </a:endParaRPr>
          </a:p>
          <a:p>
            <a:pPr lvl="1" marL="743040" indent="-285480">
              <a:lnSpc>
                <a:spcPct val="100000"/>
              </a:lnSpc>
              <a:buClr>
                <a:srgbClr val="3c561a"/>
              </a:buClr>
              <a:buSzPct val="150000"/>
              <a:buFont typeface="Wingdings" charset="2"/>
              <a:buChar char=""/>
            </a:pPr>
            <a:r>
              <a:rPr b="0" lang="en-US" sz="2400" spc="-1" strike="noStrike">
                <a:solidFill>
                  <a:srgbClr val="262626"/>
                </a:solidFill>
                <a:uFill>
                  <a:solidFill>
                    <a:srgbClr val="ffffff"/>
                  </a:solidFill>
                </a:uFill>
                <a:latin typeface="Calisto MT"/>
              </a:rPr>
              <a:t>Need for mutual exclusion</a:t>
            </a:r>
            <a:endParaRPr b="0" lang="en-US" sz="1800" spc="-1" strike="noStrike">
              <a:solidFill>
                <a:srgbClr val="262626"/>
              </a:solidFill>
              <a:uFill>
                <a:solidFill>
                  <a:srgbClr val="ffffff"/>
                </a:solidFill>
              </a:uFill>
              <a:latin typeface="Calisto MT"/>
            </a:endParaRPr>
          </a:p>
          <a:p>
            <a:pPr lvl="1" marL="743040" indent="-285480">
              <a:lnSpc>
                <a:spcPct val="100000"/>
              </a:lnSpc>
              <a:buClr>
                <a:srgbClr val="3c561a"/>
              </a:buClr>
              <a:buSzPct val="150000"/>
              <a:buFont typeface="Wingdings" charset="2"/>
              <a:buChar char=""/>
            </a:pPr>
            <a:r>
              <a:rPr b="0" lang="en-US" sz="2400" spc="-1" strike="noStrike">
                <a:solidFill>
                  <a:srgbClr val="262626"/>
                </a:solidFill>
                <a:uFill>
                  <a:solidFill>
                    <a:srgbClr val="ffffff"/>
                  </a:solidFill>
                </a:uFill>
                <a:latin typeface="Calisto MT"/>
              </a:rPr>
              <a:t>Deadlock</a:t>
            </a:r>
            <a:endParaRPr b="0" lang="en-US" sz="1800" spc="-1" strike="noStrike">
              <a:solidFill>
                <a:srgbClr val="262626"/>
              </a:solidFill>
              <a:uFill>
                <a:solidFill>
                  <a:srgbClr val="ffffff"/>
                </a:solidFill>
              </a:uFill>
              <a:latin typeface="Calisto MT"/>
            </a:endParaRPr>
          </a:p>
          <a:p>
            <a:pPr lvl="1" marL="743040" indent="-285480">
              <a:lnSpc>
                <a:spcPct val="100000"/>
              </a:lnSpc>
              <a:buClr>
                <a:srgbClr val="3c561a"/>
              </a:buClr>
              <a:buSzPct val="150000"/>
              <a:buFont typeface="Wingdings" charset="2"/>
              <a:buChar char=""/>
            </a:pPr>
            <a:r>
              <a:rPr b="0" lang="en-US" sz="2400" spc="-1" strike="noStrike">
                <a:solidFill>
                  <a:srgbClr val="262626"/>
                </a:solidFill>
                <a:uFill>
                  <a:solidFill>
                    <a:srgbClr val="ffffff"/>
                  </a:solidFill>
                </a:uFill>
                <a:latin typeface="Calisto MT"/>
              </a:rPr>
              <a:t>Starvation</a:t>
            </a:r>
            <a:endParaRPr b="0" lang="en-US" sz="1800" spc="-1" strike="noStrike">
              <a:solidFill>
                <a:srgbClr val="262626"/>
              </a:solidFill>
              <a:uFill>
                <a:solidFill>
                  <a:srgbClr val="ffffff"/>
                </a:solidFill>
              </a:uFill>
              <a:latin typeface="Calisto MT"/>
            </a:endParaRPr>
          </a:p>
          <a:p>
            <a:pPr marL="282600" indent="-282240">
              <a:lnSpc>
                <a:spcPct val="100000"/>
              </a:lnSpc>
              <a:buClr>
                <a:srgbClr val="3c561a"/>
              </a:buClr>
              <a:buSzPct val="150000"/>
              <a:buFont typeface="Wingdings" charset="2"/>
              <a:buChar char=""/>
            </a:pPr>
            <a:r>
              <a:rPr b="0" lang="en-US" sz="2800" spc="-1" strike="noStrike">
                <a:solidFill>
                  <a:srgbClr val="262626"/>
                </a:solidFill>
                <a:uFill>
                  <a:solidFill>
                    <a:srgbClr val="ffffff"/>
                  </a:solidFill>
                </a:uFill>
                <a:latin typeface="Calisto MT"/>
              </a:rPr>
              <a:t>Sharing processes also need to address coherence</a:t>
            </a:r>
            <a:endParaRPr b="0" lang="en-US" sz="2000" spc="-1" strike="noStrike">
              <a:solidFill>
                <a:srgbClr val="262626"/>
              </a:solidFill>
              <a:uFill>
                <a:solidFill>
                  <a:srgbClr val="ffffff"/>
                </a:solidFill>
              </a:uFill>
              <a:latin typeface="Calisto MT"/>
            </a:endParaRPr>
          </a:p>
        </p:txBody>
      </p:sp>
      <p:pic>
        <p:nvPicPr>
          <p:cNvPr id="438" name="Picture 4" descr=""/>
          <p:cNvPicPr/>
          <p:nvPr/>
        </p:nvPicPr>
        <p:blipFill>
          <a:blip r:embed="rId1"/>
          <a:stretch/>
        </p:blipFill>
        <p:spPr>
          <a:xfrm>
            <a:off x="457200" y="4800600"/>
            <a:ext cx="1294920" cy="1757160"/>
          </a:xfrm>
          <a:prstGeom prst="rect">
            <a:avLst/>
          </a:prstGeom>
          <a:ln w="9360">
            <a:noFill/>
          </a:ln>
        </p:spPr>
      </p:pic>
      <p:pic>
        <p:nvPicPr>
          <p:cNvPr id="439" name="Picture 9" descr=""/>
          <p:cNvPicPr/>
          <p:nvPr/>
        </p:nvPicPr>
        <p:blipFill>
          <a:blip r:embed="rId2"/>
          <a:stretch/>
        </p:blipFill>
        <p:spPr>
          <a:xfrm>
            <a:off x="7162920" y="4876920"/>
            <a:ext cx="2057040" cy="1665000"/>
          </a:xfrm>
          <a:prstGeom prst="rect">
            <a:avLst/>
          </a:prstGeom>
          <a:ln w="9360">
            <a:noFill/>
          </a:ln>
        </p:spPr>
      </p:pic>
    </p:spTree>
  </p:cSld>
  <p:timing>
    <p:tnLst>
      <p:par>
        <p:cTn id="104" dur="indefinite" restart="never" nodeType="tmRoot">
          <p:childTnLst>
            <p:seq>
              <p:cTn id="10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658800" y="455760"/>
            <a:ext cx="8027640" cy="1323720"/>
          </a:xfrm>
          <a:prstGeom prst="rect">
            <a:avLst/>
          </a:prstGeom>
          <a:noFill/>
          <a:ln>
            <a:noFill/>
          </a:ln>
        </p:spPr>
        <p:txBody>
          <a:bodyPr tIns="0" bIns="0" anchor="b"/>
          <a:p>
            <a:pPr algn="r">
              <a:lnSpc>
                <a:spcPct val="100000"/>
              </a:lnSpc>
            </a:pPr>
            <a:r>
              <a:rPr b="0" lang="en-US" sz="5200" spc="-1" strike="noStrike">
                <a:solidFill>
                  <a:srgbClr val="000000"/>
                </a:solidFill>
                <a:uFill>
                  <a:solidFill>
                    <a:srgbClr val="ffffff"/>
                  </a:solidFill>
                </a:uFill>
                <a:latin typeface="Calisto MT"/>
              </a:rPr>
              <a:t>Need for Mutual Exclusion</a:t>
            </a:r>
            <a:endParaRPr b="0" lang="en-US" sz="5200" spc="-1" strike="noStrike">
              <a:solidFill>
                <a:srgbClr val="000000"/>
              </a:solidFill>
              <a:uFill>
                <a:solidFill>
                  <a:srgbClr val="ffffff"/>
                </a:solidFill>
              </a:uFill>
              <a:latin typeface="Arial"/>
            </a:endParaRPr>
          </a:p>
        </p:txBody>
      </p:sp>
      <p:sp>
        <p:nvSpPr>
          <p:cNvPr id="441" name="TextShape 2"/>
          <p:cNvSpPr txBox="1"/>
          <p:nvPr/>
        </p:nvSpPr>
        <p:spPr>
          <a:xfrm>
            <a:off x="609480" y="2286000"/>
            <a:ext cx="7873560" cy="383976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If there is no controlled access to shared data, processes or threads may get an inconsistent view of this data</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The result of concurrent execution will depend on the order in which instructions are interleaved.</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Errors are timing dependent and usually not reproducible.</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Tree>
  </p:cSld>
  <p:timing>
    <p:tnLst>
      <p:par>
        <p:cTn id="106" dur="indefinite" restart="never" nodeType="tmRoot">
          <p:childTnLst>
            <p:seq>
              <p:cTn id="107"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533520" y="533520"/>
            <a:ext cx="8037000" cy="1294920"/>
          </a:xfrm>
          <a:prstGeom prst="rect">
            <a:avLst/>
          </a:prstGeom>
          <a:noFill/>
          <a:ln w="9360">
            <a:noFill/>
          </a:ln>
        </p:spPr>
        <p:style>
          <a:lnRef idx="0"/>
          <a:fillRef idx="0"/>
          <a:effectRef idx="0"/>
          <a:fontRef idx="minor"/>
        </p:style>
        <p:txBody>
          <a:bodyPr lIns="92160" rIns="92160" tIns="46080" bIns="46080" anchor="ctr"/>
          <a:p>
            <a:pPr algn="ctr">
              <a:lnSpc>
                <a:spcPts val="1905"/>
              </a:lnSpc>
            </a:pPr>
            <a:r>
              <a:rPr b="0" lang="en-US" sz="5200" spc="-1" strike="noStrike">
                <a:solidFill>
                  <a:srgbClr val="000000"/>
                </a:solidFill>
                <a:uFill>
                  <a:solidFill>
                    <a:srgbClr val="ffffff"/>
                  </a:solidFill>
                </a:uFill>
                <a:latin typeface="Calisto MT"/>
              </a:rPr>
              <a:t>A Simple Example</a:t>
            </a:r>
            <a:endParaRPr b="0" lang="en-US" sz="1800" spc="-1" strike="noStrike">
              <a:solidFill>
                <a:srgbClr val="000000"/>
              </a:solidFill>
              <a:uFill>
                <a:solidFill>
                  <a:srgbClr val="ffffff"/>
                </a:solidFill>
              </a:uFill>
              <a:latin typeface="Arial"/>
            </a:endParaRPr>
          </a:p>
        </p:txBody>
      </p:sp>
      <p:sp>
        <p:nvSpPr>
          <p:cNvPr id="443" name="CustomShape 2"/>
          <p:cNvSpPr/>
          <p:nvPr/>
        </p:nvSpPr>
        <p:spPr>
          <a:xfrm>
            <a:off x="380880" y="2286000"/>
            <a:ext cx="5866920" cy="3962160"/>
          </a:xfrm>
          <a:prstGeom prst="rect">
            <a:avLst/>
          </a:prstGeom>
          <a:noFill/>
          <a:ln w="9360">
            <a:noFill/>
          </a:ln>
        </p:spPr>
        <p:style>
          <a:lnRef idx="0"/>
          <a:fillRef idx="0"/>
          <a:effectRef idx="0"/>
          <a:fontRef idx="minor"/>
        </p:style>
        <p:txBody>
          <a:bodyPr lIns="92160" rIns="92160" tIns="46080" bIns="46080"/>
          <a:p>
            <a:pPr marL="282600" indent="-282240">
              <a:lnSpc>
                <a:spcPct val="8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Assume P1 and P2 are executing  this code and share the variable </a:t>
            </a:r>
            <a:r>
              <a:rPr b="1" lang="en-US" sz="2800" spc="-1" strike="noStrike">
                <a:solidFill>
                  <a:srgbClr val="262626"/>
                </a:solidFill>
                <a:uFill>
                  <a:solidFill>
                    <a:srgbClr val="ffffff"/>
                  </a:solidFill>
                </a:uFill>
                <a:latin typeface="Courier New"/>
              </a:rPr>
              <a:t>a</a:t>
            </a:r>
            <a:endParaRPr b="0" lang="en-US" sz="1800" spc="-1" strike="noStrike">
              <a:solidFill>
                <a:srgbClr val="000000"/>
              </a:solidFill>
              <a:uFill>
                <a:solidFill>
                  <a:srgbClr val="ffffff"/>
                </a:solidFill>
              </a:uFill>
              <a:latin typeface="Arial"/>
            </a:endParaRPr>
          </a:p>
          <a:p>
            <a:pPr marL="282600" indent="-282240">
              <a:lnSpc>
                <a:spcPct val="8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Processes can be preempted at any time.</a:t>
            </a:r>
            <a:endParaRPr b="0" lang="en-US" sz="1800" spc="-1" strike="noStrike">
              <a:solidFill>
                <a:srgbClr val="000000"/>
              </a:solidFill>
              <a:uFill>
                <a:solidFill>
                  <a:srgbClr val="ffffff"/>
                </a:solidFill>
              </a:uFill>
              <a:latin typeface="Arial"/>
            </a:endParaRPr>
          </a:p>
          <a:p>
            <a:pPr marL="282600" indent="-282240">
              <a:lnSpc>
                <a:spcPct val="8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Assume P1 is preempted after the input statement, and P2 then executes entirely</a:t>
            </a:r>
            <a:endParaRPr b="0" lang="en-US" sz="1800" spc="-1" strike="noStrike">
              <a:solidFill>
                <a:srgbClr val="000000"/>
              </a:solidFill>
              <a:uFill>
                <a:solidFill>
                  <a:srgbClr val="ffffff"/>
                </a:solidFill>
              </a:uFill>
              <a:latin typeface="Arial"/>
            </a:endParaRPr>
          </a:p>
          <a:p>
            <a:pPr marL="282600" indent="-282240">
              <a:lnSpc>
                <a:spcPct val="8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The character echoed by P1 will be the one read by P2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44" name="CustomShape 3"/>
          <p:cNvSpPr/>
          <p:nvPr/>
        </p:nvSpPr>
        <p:spPr>
          <a:xfrm>
            <a:off x="6400800" y="2590920"/>
            <a:ext cx="2404800" cy="2224800"/>
          </a:xfrm>
          <a:prstGeom prst="rect">
            <a:avLst/>
          </a:prstGeom>
          <a:noFill/>
          <a:ln w="12600">
            <a:noFill/>
          </a:ln>
        </p:spPr>
        <p:style>
          <a:lnRef idx="0"/>
          <a:fillRef idx="0"/>
          <a:effectRef idx="0"/>
          <a:fontRef idx="minor"/>
        </p:style>
        <p:txBody>
          <a:bodyPr lIns="90000" rIns="90000" tIns="45000" bIns="45000"/>
          <a:p>
            <a:pPr>
              <a:lnSpc>
                <a:spcPct val="100000"/>
              </a:lnSpc>
            </a:pPr>
            <a:r>
              <a:rPr b="1" lang="en-US" sz="2000" spc="-1" strike="noStrike">
                <a:solidFill>
                  <a:srgbClr val="990000"/>
                </a:solidFill>
                <a:uFill>
                  <a:solidFill>
                    <a:srgbClr val="ffffff"/>
                  </a:solidFill>
                </a:uFill>
                <a:latin typeface="Courier New"/>
              </a:rPr>
              <a:t>static char 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990000"/>
                </a:solidFill>
                <a:uFill>
                  <a:solidFill>
                    <a:srgbClr val="ffffff"/>
                  </a:solidFill>
                </a:uFill>
                <a:latin typeface="Courier New"/>
              </a:rPr>
              <a:t>void echo()</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990000"/>
                </a:solidFill>
                <a:uFill>
                  <a:solidFill>
                    <a:srgbClr val="ffffff"/>
                  </a:solidFill>
                </a:uFill>
                <a:latin typeface="Courier New"/>
              </a:rPr>
              <a:t>{</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990000"/>
                </a:solidFill>
                <a:uFill>
                  <a:solidFill>
                    <a:srgbClr val="ffffff"/>
                  </a:solidFill>
                </a:uFill>
                <a:latin typeface="Courier New"/>
              </a:rPr>
              <a:t>   </a:t>
            </a:r>
            <a:r>
              <a:rPr b="1" lang="en-US" sz="2000" spc="-1" strike="noStrike">
                <a:solidFill>
                  <a:srgbClr val="990000"/>
                </a:solidFill>
                <a:uFill>
                  <a:solidFill>
                    <a:srgbClr val="ffffff"/>
                  </a:solidFill>
                </a:uFill>
                <a:latin typeface="Courier New"/>
              </a:rPr>
              <a:t>cin &gt;&gt; a;</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990000"/>
                </a:solidFill>
                <a:uFill>
                  <a:solidFill>
                    <a:srgbClr val="ffffff"/>
                  </a:solidFill>
                </a:uFill>
                <a:latin typeface="Courier New"/>
              </a:rPr>
              <a:t>   </a:t>
            </a:r>
            <a:r>
              <a:rPr b="1" lang="en-US" sz="2000" spc="-1" strike="noStrike">
                <a:solidFill>
                  <a:srgbClr val="990000"/>
                </a:solidFill>
                <a:uFill>
                  <a:solidFill>
                    <a:srgbClr val="ffffff"/>
                  </a:solidFill>
                </a:uFill>
                <a:latin typeface="Courier New"/>
              </a:rPr>
              <a:t>cout &lt;&lt; a;</a:t>
            </a:r>
            <a:endParaRPr b="0" lang="en-US" sz="1800" spc="-1" strike="noStrike">
              <a:solidFill>
                <a:srgbClr val="000000"/>
              </a:solidFill>
              <a:uFill>
                <a:solidFill>
                  <a:srgbClr val="ffffff"/>
                </a:solidFill>
              </a:uFill>
              <a:latin typeface="Arial"/>
            </a:endParaRPr>
          </a:p>
          <a:p>
            <a:pPr>
              <a:lnSpc>
                <a:spcPct val="100000"/>
              </a:lnSpc>
            </a:pPr>
            <a:r>
              <a:rPr b="1" lang="en-US" sz="2000" spc="-1" strike="noStrike">
                <a:solidFill>
                  <a:srgbClr val="990000"/>
                </a:solidFill>
                <a:uFill>
                  <a:solidFill>
                    <a:srgbClr val="ffffff"/>
                  </a:solidFill>
                </a:uFill>
                <a:latin typeface="Courier New"/>
              </a:rPr>
              <a:t>}</a:t>
            </a:r>
            <a:endParaRPr b="0" lang="en-US" sz="1800" spc="-1" strike="noStrike">
              <a:solidFill>
                <a:srgbClr val="000000"/>
              </a:solidFill>
              <a:uFill>
                <a:solidFill>
                  <a:srgbClr val="ffffff"/>
                </a:solidFill>
              </a:uFill>
              <a:latin typeface="Arial"/>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658800" y="455760"/>
            <a:ext cx="7824600" cy="1323720"/>
          </a:xfrm>
          <a:prstGeom prst="rect">
            <a:avLst/>
          </a:prstGeom>
          <a:noFill/>
          <a:ln>
            <a:noFill/>
          </a:ln>
        </p:spPr>
        <p:txBody>
          <a:bodyPr tIns="0" bIns="0" anchor="b"/>
          <a:p>
            <a:pPr algn="ctr">
              <a:lnSpc>
                <a:spcPct val="100000"/>
              </a:lnSpc>
            </a:pPr>
            <a:r>
              <a:rPr b="0" lang="en-US" sz="5200" spc="-1" strike="noStrike">
                <a:solidFill>
                  <a:srgbClr val="000000"/>
                </a:solidFill>
                <a:uFill>
                  <a:solidFill>
                    <a:srgbClr val="ffffff"/>
                  </a:solidFill>
                </a:uFill>
                <a:latin typeface="Calisto MT"/>
              </a:rPr>
              <a:t>What’s the Problem?</a:t>
            </a:r>
            <a:endParaRPr b="0" lang="en-US" sz="5200" spc="-1" strike="noStrike">
              <a:solidFill>
                <a:srgbClr val="000000"/>
              </a:solidFill>
              <a:uFill>
                <a:solidFill>
                  <a:srgbClr val="ffffff"/>
                </a:solidFill>
              </a:uFill>
              <a:latin typeface="Arial"/>
            </a:endParaRPr>
          </a:p>
        </p:txBody>
      </p:sp>
      <p:sp>
        <p:nvSpPr>
          <p:cNvPr id="446" name="TextShape 2"/>
          <p:cNvSpPr txBox="1"/>
          <p:nvPr/>
        </p:nvSpPr>
        <p:spPr>
          <a:xfrm>
            <a:off x="533520" y="2286000"/>
            <a:ext cx="7949880" cy="3839760"/>
          </a:xfrm>
          <a:prstGeom prst="rect">
            <a:avLst/>
          </a:prstGeom>
          <a:noFill/>
          <a:ln w="9360">
            <a:noFill/>
          </a:ln>
        </p:spPr>
        <p:txBody>
          <a:bodyPr/>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This is an example of a </a:t>
            </a:r>
            <a:r>
              <a:rPr b="0" i="1" lang="en-US" sz="2800" spc="-1" strike="noStrike">
                <a:solidFill>
                  <a:srgbClr val="262626"/>
                </a:solidFill>
                <a:uFill>
                  <a:solidFill>
                    <a:srgbClr val="ffffff"/>
                  </a:solidFill>
                </a:uFill>
                <a:latin typeface="Calisto MT"/>
              </a:rPr>
              <a:t>race condition</a:t>
            </a:r>
            <a:endParaRPr b="0" lang="en-US" sz="2000" spc="-1" strike="noStrike">
              <a:solidFill>
                <a:srgbClr val="262626"/>
              </a:solidFill>
              <a:uFill>
                <a:solidFill>
                  <a:srgbClr val="ffffff"/>
                </a:solidFill>
              </a:uFill>
              <a:latin typeface="Calisto MT"/>
            </a:endParaRPr>
          </a:p>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Individual processes (threads) execute sequentially in isolation, but concurrency causes them to interact.  </a:t>
            </a:r>
            <a:endParaRPr b="0" lang="en-US" sz="2000" spc="-1" strike="noStrike">
              <a:solidFill>
                <a:srgbClr val="262626"/>
              </a:solidFill>
              <a:uFill>
                <a:solidFill>
                  <a:srgbClr val="ffffff"/>
                </a:solidFill>
              </a:uFill>
              <a:latin typeface="Calisto MT"/>
            </a:endParaRPr>
          </a:p>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We need to prevent concurrent execution by processes when they are changing the same data. We need to enforce </a:t>
            </a:r>
            <a:r>
              <a:rPr b="0" i="1" lang="en-US" sz="2800" spc="-1" strike="noStrike">
                <a:solidFill>
                  <a:srgbClr val="262626"/>
                </a:solidFill>
                <a:uFill>
                  <a:solidFill>
                    <a:srgbClr val="ffffff"/>
                  </a:solidFill>
                </a:uFill>
                <a:latin typeface="Calisto MT"/>
              </a:rPr>
              <a:t>mutual exclusion</a:t>
            </a:r>
            <a:r>
              <a:rPr b="0" lang="en-US" sz="2800" spc="-1" strike="noStrike">
                <a:solidFill>
                  <a:srgbClr val="262626"/>
                </a:solidFill>
                <a:uFill>
                  <a:solidFill>
                    <a:srgbClr val="ffffff"/>
                  </a:solidFill>
                </a:uFill>
                <a:latin typeface="Calisto MT"/>
              </a:rPr>
              <a:t>.</a:t>
            </a:r>
            <a:endParaRPr b="0" lang="en-US" sz="2000" spc="-1" strike="noStrike">
              <a:solidFill>
                <a:srgbClr val="262626"/>
              </a:solidFill>
              <a:uFill>
                <a:solidFill>
                  <a:srgbClr val="ffffff"/>
                </a:solidFill>
              </a:uFill>
              <a:latin typeface="Calisto MT"/>
            </a:endParaRPr>
          </a:p>
        </p:txBody>
      </p:sp>
    </p:spTree>
  </p:cSld>
  <p:timing>
    <p:tnLst>
      <p:par>
        <p:cTn id="110" dur="indefinite" restart="never" nodeType="tmRoot">
          <p:childTnLst>
            <p:seq>
              <p:cTn id="111"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685800" y="457200"/>
            <a:ext cx="8000640" cy="1266480"/>
          </a:xfrm>
          <a:prstGeom prst="rect">
            <a:avLst/>
          </a:prstGeom>
          <a:noFill/>
          <a:ln w="9360">
            <a:noFill/>
          </a:ln>
        </p:spPr>
        <p:style>
          <a:lnRef idx="0"/>
          <a:fillRef idx="0"/>
          <a:effectRef idx="0"/>
          <a:fontRef idx="minor"/>
        </p:style>
        <p:txBody>
          <a:bodyPr lIns="92160" rIns="92160" tIns="46080" bIns="46080" anchor="ctr"/>
          <a:p>
            <a:pPr algn="ctr">
              <a:lnSpc>
                <a:spcPts val="1905"/>
              </a:lnSpc>
            </a:pPr>
            <a:r>
              <a:rPr b="0" lang="en-US" sz="5200" spc="-1" strike="noStrike">
                <a:solidFill>
                  <a:srgbClr val="000000"/>
                </a:solidFill>
                <a:uFill>
                  <a:solidFill>
                    <a:srgbClr val="ffffff"/>
                  </a:solidFill>
                </a:uFill>
                <a:latin typeface="Calisto MT"/>
              </a:rPr>
              <a:t>The Critical Section Problem</a:t>
            </a:r>
            <a:endParaRPr b="0" lang="en-US" sz="1800" spc="-1" strike="noStrike">
              <a:solidFill>
                <a:srgbClr val="000000"/>
              </a:solidFill>
              <a:uFill>
                <a:solidFill>
                  <a:srgbClr val="ffffff"/>
                </a:solidFill>
              </a:uFill>
              <a:latin typeface="Arial"/>
            </a:endParaRPr>
          </a:p>
        </p:txBody>
      </p:sp>
      <p:sp>
        <p:nvSpPr>
          <p:cNvPr id="448" name="CustomShape 2"/>
          <p:cNvSpPr/>
          <p:nvPr/>
        </p:nvSpPr>
        <p:spPr>
          <a:xfrm>
            <a:off x="762120" y="2209680"/>
            <a:ext cx="7886520" cy="4460400"/>
          </a:xfrm>
          <a:prstGeom prst="rect">
            <a:avLst/>
          </a:prstGeom>
          <a:noFill/>
          <a:ln w="9360">
            <a:noFill/>
          </a:ln>
        </p:spPr>
        <p:style>
          <a:lnRef idx="0"/>
          <a:fillRef idx="0"/>
          <a:effectRef idx="0"/>
          <a:fontRef idx="minor"/>
        </p:style>
        <p:txBody>
          <a:bodyPr lIns="92160" rIns="92160" tIns="46080" bIns="46080"/>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When a process executes code that manipulates shared data (or resources), we say that the process is in its </a:t>
            </a:r>
            <a:r>
              <a:rPr b="0" lang="en-US" sz="2800" spc="-1" strike="noStrike">
                <a:solidFill>
                  <a:srgbClr val="990000"/>
                </a:solidFill>
                <a:uFill>
                  <a:solidFill>
                    <a:srgbClr val="ffffff"/>
                  </a:solidFill>
                </a:uFill>
                <a:latin typeface="Calisto MT"/>
              </a:rPr>
              <a:t>critical section</a:t>
            </a:r>
            <a:r>
              <a:rPr b="0" lang="en-US" sz="2800" spc="-1" strike="noStrike">
                <a:solidFill>
                  <a:srgbClr val="262626"/>
                </a:solidFill>
                <a:uFill>
                  <a:solidFill>
                    <a:srgbClr val="ffffff"/>
                  </a:solidFill>
                </a:uFill>
                <a:latin typeface="Calisto MT"/>
              </a:rPr>
              <a:t> (CS) for that shared data</a:t>
            </a:r>
            <a:endParaRPr b="0" lang="en-US" sz="1800" spc="-1" strike="noStrike">
              <a:solidFill>
                <a:srgbClr val="000000"/>
              </a:solidFill>
              <a:uFill>
                <a:solidFill>
                  <a:srgbClr val="ffffff"/>
                </a:solidFill>
              </a:uFill>
              <a:latin typeface="Arial"/>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We must enforce mutual exclusion on the execution of critical sections.</a:t>
            </a:r>
            <a:endParaRPr b="0" lang="en-US" sz="1800" spc="-1" strike="noStrike">
              <a:solidFill>
                <a:srgbClr val="000000"/>
              </a:solidFill>
              <a:uFill>
                <a:solidFill>
                  <a:srgbClr val="ffffff"/>
                </a:solidFill>
              </a:uFill>
              <a:latin typeface="Arial"/>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Only one process at a time can be in its CS (for that shared data or resource).</a:t>
            </a:r>
            <a:endParaRPr b="0" lang="en-US" sz="1800" spc="-1" strike="noStrike">
              <a:solidFill>
                <a:srgbClr val="000000"/>
              </a:solidFill>
              <a:uFill>
                <a:solidFill>
                  <a:srgbClr val="ffffff"/>
                </a:solidFill>
              </a:uFill>
              <a:latin typeface="Arial"/>
            </a:endParaRPr>
          </a:p>
        </p:txBody>
      </p:sp>
    </p:spTree>
  </p:cSld>
  <p:timing>
    <p:tnLst>
      <p:par>
        <p:cTn id="112" dur="indefinite" restart="never" nodeType="tmRoot">
          <p:childTnLst>
            <p:seq>
              <p:cTn id="113"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457200" y="533520"/>
            <a:ext cx="8457840" cy="1323720"/>
          </a:xfrm>
          <a:prstGeom prst="rect">
            <a:avLst/>
          </a:prstGeom>
          <a:noFill/>
          <a:ln>
            <a:noFill/>
          </a:ln>
        </p:spPr>
        <p:txBody>
          <a:bodyPr tIns="0" bIns="0" anchor="b"/>
          <a:p>
            <a:pPr>
              <a:lnSpc>
                <a:spcPct val="100000"/>
              </a:lnSpc>
            </a:pPr>
            <a:r>
              <a:rPr b="0" lang="en-US" sz="5200" spc="-1" strike="noStrike">
                <a:solidFill>
                  <a:srgbClr val="000000"/>
                </a:solidFill>
                <a:uFill>
                  <a:solidFill>
                    <a:srgbClr val="ffffff"/>
                  </a:solidFill>
                </a:uFill>
                <a:latin typeface="Calisto MT"/>
              </a:rPr>
              <a:t>The Critical Section Problem</a:t>
            </a:r>
            <a:endParaRPr b="0" lang="en-US" sz="5200" spc="-1" strike="noStrike">
              <a:solidFill>
                <a:srgbClr val="000000"/>
              </a:solidFill>
              <a:uFill>
                <a:solidFill>
                  <a:srgbClr val="ffffff"/>
                </a:solidFill>
              </a:uFill>
              <a:latin typeface="Arial"/>
            </a:endParaRPr>
          </a:p>
        </p:txBody>
      </p:sp>
      <p:sp>
        <p:nvSpPr>
          <p:cNvPr id="450" name="TextShape 2"/>
          <p:cNvSpPr txBox="1"/>
          <p:nvPr/>
        </p:nvSpPr>
        <p:spPr>
          <a:xfrm>
            <a:off x="533520" y="2286000"/>
            <a:ext cx="7949880" cy="383976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Enforcing mutual exclusion guarantees that related CS’s will be executed </a:t>
            </a:r>
            <a:r>
              <a:rPr b="0" i="1" lang="en-US" sz="2800" spc="-1" strike="noStrike">
                <a:solidFill>
                  <a:srgbClr val="262626"/>
                </a:solidFill>
                <a:uFill>
                  <a:solidFill>
                    <a:srgbClr val="ffffff"/>
                  </a:solidFill>
                </a:uFill>
                <a:latin typeface="Calisto MT"/>
              </a:rPr>
              <a:t>serially </a:t>
            </a:r>
            <a:r>
              <a:rPr b="0" lang="en-US" sz="2800" spc="-1" strike="noStrike">
                <a:solidFill>
                  <a:srgbClr val="262626"/>
                </a:solidFill>
                <a:uFill>
                  <a:solidFill>
                    <a:srgbClr val="ffffff"/>
                  </a:solidFill>
                </a:uFill>
                <a:latin typeface="Calisto MT"/>
              </a:rPr>
              <a:t>instead of </a:t>
            </a:r>
            <a:r>
              <a:rPr b="0" i="1" lang="en-US" sz="2800" spc="-1" strike="noStrike">
                <a:solidFill>
                  <a:srgbClr val="262626"/>
                </a:solidFill>
                <a:uFill>
                  <a:solidFill>
                    <a:srgbClr val="ffffff"/>
                  </a:solidFill>
                </a:uFill>
                <a:latin typeface="Calisto MT"/>
              </a:rPr>
              <a:t>concurrently</a:t>
            </a:r>
            <a:r>
              <a:rPr b="0" lang="en-US" sz="2800" spc="-1" strike="noStrike">
                <a:solidFill>
                  <a:srgbClr val="262626"/>
                </a:solidFill>
                <a:uFill>
                  <a:solidFill>
                    <a:srgbClr val="ffffff"/>
                  </a:solidFill>
                </a:uFill>
                <a:latin typeface="Calisto MT"/>
              </a:rPr>
              <a:t>.</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The critical section problem is how to provide mechanisms to enforce mutual exclusion so the actions of concurrent processes won’t depend on the order in which their instructions are interleaved</a:t>
            </a:r>
            <a:endParaRPr b="0" lang="en-US" sz="2000" spc="-1" strike="noStrike">
              <a:solidFill>
                <a:srgbClr val="262626"/>
              </a:solidFill>
              <a:uFill>
                <a:solidFill>
                  <a:srgbClr val="ffffff"/>
                </a:solidFill>
              </a:uFill>
              <a:latin typeface="Calisto MT"/>
            </a:endParaRPr>
          </a:p>
        </p:txBody>
      </p:sp>
    </p:spTree>
  </p:cSld>
  <p:timing>
    <p:tnLst>
      <p:par>
        <p:cTn id="114" dur="indefinite" restart="never" nodeType="tmRoot">
          <p:childTnLst>
            <p:seq>
              <p:cTn id="115"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380880" y="685800"/>
            <a:ext cx="8381520" cy="961560"/>
          </a:xfrm>
          <a:prstGeom prst="rect">
            <a:avLst/>
          </a:prstGeom>
          <a:noFill/>
          <a:ln w="9360">
            <a:noFill/>
          </a:ln>
        </p:spPr>
        <p:style>
          <a:lnRef idx="0"/>
          <a:fillRef idx="0"/>
          <a:effectRef idx="0"/>
          <a:fontRef idx="minor"/>
        </p:style>
        <p:txBody>
          <a:bodyPr lIns="92160" rIns="92160" tIns="46080" bIns="46080" anchor="ctr"/>
          <a:p>
            <a:pPr>
              <a:lnSpc>
                <a:spcPts val="1905"/>
              </a:lnSpc>
            </a:pPr>
            <a:r>
              <a:rPr b="0" lang="en-US" sz="5200" spc="-1" strike="noStrike">
                <a:solidFill>
                  <a:srgbClr val="000000"/>
                </a:solidFill>
                <a:uFill>
                  <a:solidFill>
                    <a:srgbClr val="ffffff"/>
                  </a:solidFill>
                </a:uFill>
                <a:latin typeface="Calisto MT"/>
              </a:rPr>
              <a:t>The Critical Section Problem</a:t>
            </a:r>
            <a:endParaRPr b="0" lang="en-US" sz="1800" spc="-1" strike="noStrike">
              <a:solidFill>
                <a:srgbClr val="000000"/>
              </a:solidFill>
              <a:uFill>
                <a:solidFill>
                  <a:srgbClr val="ffffff"/>
                </a:solidFill>
              </a:uFill>
              <a:latin typeface="Arial"/>
            </a:endParaRPr>
          </a:p>
        </p:txBody>
      </p:sp>
      <p:sp>
        <p:nvSpPr>
          <p:cNvPr id="452" name="CustomShape 2"/>
          <p:cNvSpPr/>
          <p:nvPr/>
        </p:nvSpPr>
        <p:spPr>
          <a:xfrm>
            <a:off x="685800" y="2209680"/>
            <a:ext cx="8076960" cy="4343040"/>
          </a:xfrm>
          <a:prstGeom prst="rect">
            <a:avLst/>
          </a:prstGeom>
          <a:noFill/>
          <a:ln w="9360">
            <a:noFill/>
          </a:ln>
        </p:spPr>
        <p:style>
          <a:lnRef idx="0"/>
          <a:fillRef idx="0"/>
          <a:effectRef idx="0"/>
          <a:fontRef idx="minor"/>
        </p:style>
        <p:txBody>
          <a:bodyPr lIns="92160" rIns="92160" tIns="46080" bIns="46080"/>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Processes/threads must request permission to enter a CS, &amp; signal when they leave CS.</a:t>
            </a:r>
            <a:endParaRPr b="0" lang="en-US" sz="1800" spc="-1" strike="noStrike">
              <a:solidFill>
                <a:srgbClr val="000000"/>
              </a:solidFill>
              <a:uFill>
                <a:solidFill>
                  <a:srgbClr val="ffffff"/>
                </a:solidFill>
              </a:uFill>
              <a:latin typeface="Arial"/>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Program structure:</a:t>
            </a:r>
            <a:endParaRPr b="0" lang="en-US" sz="1800" spc="-1" strike="noStrike">
              <a:solidFill>
                <a:srgbClr val="000000"/>
              </a:solidFill>
              <a:uFill>
                <a:solidFill>
                  <a:srgbClr val="ffffff"/>
                </a:solidFill>
              </a:uFill>
              <a:latin typeface="Arial"/>
            </a:endParaRPr>
          </a:p>
          <a:p>
            <a:pPr lvl="1" marL="577800" indent="-2948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entry section: requests entry to CS</a:t>
            </a:r>
            <a:endParaRPr b="0" lang="en-US" sz="1800" spc="-1" strike="noStrike">
              <a:solidFill>
                <a:srgbClr val="000000"/>
              </a:solidFill>
              <a:uFill>
                <a:solidFill>
                  <a:srgbClr val="ffffff"/>
                </a:solidFill>
              </a:uFill>
              <a:latin typeface="Arial"/>
            </a:endParaRPr>
          </a:p>
          <a:p>
            <a:pPr lvl="1" marL="577800" indent="-2948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exit section: notifies that CS is completed</a:t>
            </a:r>
            <a:endParaRPr b="0" lang="en-US" sz="1800" spc="-1" strike="noStrike">
              <a:solidFill>
                <a:srgbClr val="000000"/>
              </a:solidFill>
              <a:uFill>
                <a:solidFill>
                  <a:srgbClr val="ffffff"/>
                </a:solidFill>
              </a:uFill>
              <a:latin typeface="Arial"/>
            </a:endParaRPr>
          </a:p>
          <a:p>
            <a:pPr lvl="1" marL="577800" indent="-2948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remainder section (RS): code that does not involve shared data and resources.</a:t>
            </a:r>
            <a:endParaRPr b="0" lang="en-US" sz="1800" spc="-1" strike="noStrike">
              <a:solidFill>
                <a:srgbClr val="000000"/>
              </a:solidFill>
              <a:uFill>
                <a:solidFill>
                  <a:srgbClr val="ffffff"/>
                </a:solidFill>
              </a:uFill>
              <a:latin typeface="Arial"/>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The CS problem exists on multiprocessors as well as on uniprocessors</a:t>
            </a:r>
            <a:r>
              <a:rPr b="0" lang="en-US" sz="2000" spc="-1" strike="noStrike">
                <a:solidFill>
                  <a:srgbClr val="262626"/>
                </a:solidFill>
                <a:uFill>
                  <a:solidFill>
                    <a:srgbClr val="ffffff"/>
                  </a:solidFill>
                </a:uFill>
                <a:latin typeface="Calisto MT"/>
              </a:rPr>
              <a:t>.</a:t>
            </a:r>
            <a:endParaRPr b="0" lang="en-US" sz="1800" spc="-1" strike="noStrike">
              <a:solidFill>
                <a:srgbClr val="000000"/>
              </a:solidFill>
              <a:uFill>
                <a:solidFill>
                  <a:srgbClr val="ffffff"/>
                </a:solidFill>
              </a:uFill>
              <a:latin typeface="Arial"/>
            </a:endParaRPr>
          </a:p>
        </p:txBody>
      </p:sp>
    </p:spTree>
  </p:cSld>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2" presetSubtype="8">
                                  <p:stCondLst>
                                    <p:cond delay="0"/>
                                  </p:stCondLst>
                                  <p:childTnLst>
                                    <p:set>
                                      <p:cBhvr>
                                        <p:cTn id="121" dur="1" fill="hold">
                                          <p:stCondLst>
                                            <p:cond delay="0"/>
                                          </p:stCondLst>
                                        </p:cTn>
                                        <p:tgtEl>
                                          <p:spTgt spid="452">
                                            <p:txEl>
                                              <p:pRg st="0" end="86"/>
                                            </p:txEl>
                                          </p:spTgt>
                                        </p:tgtEl>
                                        <p:attrNameLst>
                                          <p:attrName>style.visibility</p:attrName>
                                        </p:attrNameLst>
                                      </p:cBhvr>
                                      <p:to>
                                        <p:strVal val="visible"/>
                                      </p:to>
                                    </p:set>
                                    <p:anim calcmode="lin" valueType="num">
                                      <p:cBhvr additive="repl">
                                        <p:cTn id="122" dur="500" fill="hold"/>
                                        <p:tgtEl>
                                          <p:spTgt spid="452">
                                            <p:txEl>
                                              <p:pRg st="0" end="86"/>
                                            </p:txEl>
                                          </p:spTgt>
                                        </p:tgtEl>
                                        <p:attrNameLst>
                                          <p:attrName>ppt_x</p:attrName>
                                        </p:attrNameLst>
                                      </p:cBhvr>
                                      <p:tavLst>
                                        <p:tav tm="0">
                                          <p:val>
                                            <p:strVal val="0-#ppt_w/2"/>
                                          </p:val>
                                        </p:tav>
                                        <p:tav tm="100000">
                                          <p:val>
                                            <p:strVal val="#ppt_x"/>
                                          </p:val>
                                        </p:tav>
                                      </p:tavLst>
                                    </p:anim>
                                    <p:anim calcmode="lin" valueType="num">
                                      <p:cBhvr additive="repl">
                                        <p:cTn id="123" dur="500" fill="hold"/>
                                        <p:tgtEl>
                                          <p:spTgt spid="452">
                                            <p:txEl>
                                              <p:pRg st="0" end="86"/>
                                            </p:txEl>
                                          </p:spTgt>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2" presetSubtype="8">
                                  <p:stCondLst>
                                    <p:cond delay="0"/>
                                  </p:stCondLst>
                                  <p:childTnLst>
                                    <p:set>
                                      <p:cBhvr>
                                        <p:cTn id="127" dur="1" fill="hold">
                                          <p:stCondLst>
                                            <p:cond delay="0"/>
                                          </p:stCondLst>
                                        </p:cTn>
                                        <p:tgtEl>
                                          <p:spTgt spid="452">
                                            <p:txEl>
                                              <p:pRg st="86" end="105"/>
                                            </p:txEl>
                                          </p:spTgt>
                                        </p:tgtEl>
                                        <p:attrNameLst>
                                          <p:attrName>style.visibility</p:attrName>
                                        </p:attrNameLst>
                                      </p:cBhvr>
                                      <p:to>
                                        <p:strVal val="visible"/>
                                      </p:to>
                                    </p:set>
                                    <p:anim calcmode="lin" valueType="num">
                                      <p:cBhvr additive="repl">
                                        <p:cTn id="128" dur="500" fill="hold"/>
                                        <p:tgtEl>
                                          <p:spTgt spid="452">
                                            <p:txEl>
                                              <p:pRg st="86" end="105"/>
                                            </p:txEl>
                                          </p:spTgt>
                                        </p:tgtEl>
                                        <p:attrNameLst>
                                          <p:attrName>ppt_x</p:attrName>
                                        </p:attrNameLst>
                                      </p:cBhvr>
                                      <p:tavLst>
                                        <p:tav tm="0">
                                          <p:val>
                                            <p:strVal val="0-#ppt_w/2"/>
                                          </p:val>
                                        </p:tav>
                                        <p:tav tm="100000">
                                          <p:val>
                                            <p:strVal val="#ppt_x"/>
                                          </p:val>
                                        </p:tav>
                                      </p:tavLst>
                                    </p:anim>
                                    <p:anim calcmode="lin" valueType="num">
                                      <p:cBhvr additive="repl">
                                        <p:cTn id="129" dur="500" fill="hold"/>
                                        <p:tgtEl>
                                          <p:spTgt spid="452">
                                            <p:txEl>
                                              <p:pRg st="86" end="105"/>
                                            </p:txEl>
                                          </p:spTgt>
                                        </p:tgtEl>
                                        <p:attrNameLst>
                                          <p:attrName>ppt_y</p:attrName>
                                        </p:attrNameLst>
                                      </p:cBhvr>
                                      <p:tavLst>
                                        <p:tav tm="0">
                                          <p:val>
                                            <p:strVal val="#ppt_y"/>
                                          </p:val>
                                        </p:tav>
                                        <p:tav tm="100000">
                                          <p:val>
                                            <p:strVal val="#ppt_y"/>
                                          </p:val>
                                        </p:tav>
                                      </p:tavLst>
                                    </p:anim>
                                  </p:childTnLst>
                                </p:cTn>
                              </p:par>
                              <p:par>
                                <p:cTn id="130" nodeType="withEffect" fill="hold" presetClass="entr" presetID="2" presetSubtype="8">
                                  <p:stCondLst>
                                    <p:cond delay="0"/>
                                  </p:stCondLst>
                                  <p:childTnLst>
                                    <p:set>
                                      <p:cBhvr>
                                        <p:cTn id="131" dur="1" fill="hold">
                                          <p:stCondLst>
                                            <p:cond delay="0"/>
                                          </p:stCondLst>
                                        </p:cTn>
                                        <p:tgtEl>
                                          <p:spTgt spid="452">
                                            <p:txEl>
                                              <p:pRg st="105" end="141"/>
                                            </p:txEl>
                                          </p:spTgt>
                                        </p:tgtEl>
                                        <p:attrNameLst>
                                          <p:attrName>style.visibility</p:attrName>
                                        </p:attrNameLst>
                                      </p:cBhvr>
                                      <p:to>
                                        <p:strVal val="visible"/>
                                      </p:to>
                                    </p:set>
                                    <p:anim calcmode="lin" valueType="num">
                                      <p:cBhvr additive="repl">
                                        <p:cTn id="132" dur="500" fill="hold"/>
                                        <p:tgtEl>
                                          <p:spTgt spid="452">
                                            <p:txEl>
                                              <p:pRg st="105" end="141"/>
                                            </p:txEl>
                                          </p:spTgt>
                                        </p:tgtEl>
                                        <p:attrNameLst>
                                          <p:attrName>ppt_x</p:attrName>
                                        </p:attrNameLst>
                                      </p:cBhvr>
                                      <p:tavLst>
                                        <p:tav tm="0">
                                          <p:val>
                                            <p:strVal val="0-#ppt_w/2"/>
                                          </p:val>
                                        </p:tav>
                                        <p:tav tm="100000">
                                          <p:val>
                                            <p:strVal val="#ppt_x"/>
                                          </p:val>
                                        </p:tav>
                                      </p:tavLst>
                                    </p:anim>
                                    <p:anim calcmode="lin" valueType="num">
                                      <p:cBhvr additive="repl">
                                        <p:cTn id="133" dur="500" fill="hold"/>
                                        <p:tgtEl>
                                          <p:spTgt spid="452">
                                            <p:txEl>
                                              <p:pRg st="105" end="141"/>
                                            </p:txEl>
                                          </p:spTgt>
                                        </p:tgtEl>
                                        <p:attrNameLst>
                                          <p:attrName>ppt_y</p:attrName>
                                        </p:attrNameLst>
                                      </p:cBhvr>
                                      <p:tavLst>
                                        <p:tav tm="0">
                                          <p:val>
                                            <p:strVal val="#ppt_y"/>
                                          </p:val>
                                        </p:tav>
                                        <p:tav tm="100000">
                                          <p:val>
                                            <p:strVal val="#ppt_y"/>
                                          </p:val>
                                        </p:tav>
                                      </p:tavLst>
                                    </p:anim>
                                  </p:childTnLst>
                                </p:cTn>
                              </p:par>
                              <p:par>
                                <p:cTn id="134" nodeType="withEffect" fill="hold" presetClass="entr" presetID="2" presetSubtype="8">
                                  <p:stCondLst>
                                    <p:cond delay="0"/>
                                  </p:stCondLst>
                                  <p:childTnLst>
                                    <p:set>
                                      <p:cBhvr>
                                        <p:cTn id="135" dur="1" fill="hold">
                                          <p:stCondLst>
                                            <p:cond delay="0"/>
                                          </p:stCondLst>
                                        </p:cTn>
                                        <p:tgtEl>
                                          <p:spTgt spid="452">
                                            <p:txEl>
                                              <p:pRg st="141" end="185"/>
                                            </p:txEl>
                                          </p:spTgt>
                                        </p:tgtEl>
                                        <p:attrNameLst>
                                          <p:attrName>style.visibility</p:attrName>
                                        </p:attrNameLst>
                                      </p:cBhvr>
                                      <p:to>
                                        <p:strVal val="visible"/>
                                      </p:to>
                                    </p:set>
                                    <p:anim calcmode="lin" valueType="num">
                                      <p:cBhvr additive="repl">
                                        <p:cTn id="136" dur="500" fill="hold"/>
                                        <p:tgtEl>
                                          <p:spTgt spid="452">
                                            <p:txEl>
                                              <p:pRg st="141" end="185"/>
                                            </p:txEl>
                                          </p:spTgt>
                                        </p:tgtEl>
                                        <p:attrNameLst>
                                          <p:attrName>ppt_x</p:attrName>
                                        </p:attrNameLst>
                                      </p:cBhvr>
                                      <p:tavLst>
                                        <p:tav tm="0">
                                          <p:val>
                                            <p:strVal val="0-#ppt_w/2"/>
                                          </p:val>
                                        </p:tav>
                                        <p:tav tm="100000">
                                          <p:val>
                                            <p:strVal val="#ppt_x"/>
                                          </p:val>
                                        </p:tav>
                                      </p:tavLst>
                                    </p:anim>
                                    <p:anim calcmode="lin" valueType="num">
                                      <p:cBhvr additive="repl">
                                        <p:cTn id="137" dur="500" fill="hold"/>
                                        <p:tgtEl>
                                          <p:spTgt spid="452">
                                            <p:txEl>
                                              <p:pRg st="141" end="185"/>
                                            </p:txEl>
                                          </p:spTgt>
                                        </p:tgtEl>
                                        <p:attrNameLst>
                                          <p:attrName>ppt_y</p:attrName>
                                        </p:attrNameLst>
                                      </p:cBhvr>
                                      <p:tavLst>
                                        <p:tav tm="0">
                                          <p:val>
                                            <p:strVal val="#ppt_y"/>
                                          </p:val>
                                        </p:tav>
                                        <p:tav tm="100000">
                                          <p:val>
                                            <p:strVal val="#ppt_y"/>
                                          </p:val>
                                        </p:tav>
                                      </p:tavLst>
                                    </p:anim>
                                  </p:childTnLst>
                                </p:cTn>
                              </p:par>
                              <p:par>
                                <p:cTn id="138" nodeType="withEffect" fill="hold" presetClass="entr" presetID="2" presetSubtype="8">
                                  <p:stCondLst>
                                    <p:cond delay="0"/>
                                  </p:stCondLst>
                                  <p:childTnLst>
                                    <p:set>
                                      <p:cBhvr>
                                        <p:cTn id="139" dur="1" fill="hold">
                                          <p:stCondLst>
                                            <p:cond delay="0"/>
                                          </p:stCondLst>
                                        </p:cTn>
                                        <p:tgtEl>
                                          <p:spTgt spid="452">
                                            <p:txEl>
                                              <p:pRg st="185" end="263"/>
                                            </p:txEl>
                                          </p:spTgt>
                                        </p:tgtEl>
                                        <p:attrNameLst>
                                          <p:attrName>style.visibility</p:attrName>
                                        </p:attrNameLst>
                                      </p:cBhvr>
                                      <p:to>
                                        <p:strVal val="visible"/>
                                      </p:to>
                                    </p:set>
                                    <p:anim calcmode="lin" valueType="num">
                                      <p:cBhvr additive="repl">
                                        <p:cTn id="140" dur="500" fill="hold"/>
                                        <p:tgtEl>
                                          <p:spTgt spid="452">
                                            <p:txEl>
                                              <p:pRg st="185" end="263"/>
                                            </p:txEl>
                                          </p:spTgt>
                                        </p:tgtEl>
                                        <p:attrNameLst>
                                          <p:attrName>ppt_x</p:attrName>
                                        </p:attrNameLst>
                                      </p:cBhvr>
                                      <p:tavLst>
                                        <p:tav tm="0">
                                          <p:val>
                                            <p:strVal val="0-#ppt_w/2"/>
                                          </p:val>
                                        </p:tav>
                                        <p:tav tm="100000">
                                          <p:val>
                                            <p:strVal val="#ppt_x"/>
                                          </p:val>
                                        </p:tav>
                                      </p:tavLst>
                                    </p:anim>
                                    <p:anim calcmode="lin" valueType="num">
                                      <p:cBhvr additive="repl">
                                        <p:cTn id="141" dur="500" fill="hold"/>
                                        <p:tgtEl>
                                          <p:spTgt spid="452">
                                            <p:txEl>
                                              <p:pRg st="185" end="263"/>
                                            </p:txEl>
                                          </p:spTgt>
                                        </p:tgtEl>
                                        <p:attrNameLst>
                                          <p:attrName>ppt_y</p:attrName>
                                        </p:attrNameLst>
                                      </p:cBhvr>
                                      <p:tavLst>
                                        <p:tav tm="0">
                                          <p:val>
                                            <p:strVal val="#ppt_y"/>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2" presetSubtype="8">
                                  <p:stCondLst>
                                    <p:cond delay="0"/>
                                  </p:stCondLst>
                                  <p:childTnLst>
                                    <p:set>
                                      <p:cBhvr>
                                        <p:cTn id="145" dur="1" fill="hold">
                                          <p:stCondLst>
                                            <p:cond delay="0"/>
                                          </p:stCondLst>
                                        </p:cTn>
                                        <p:tgtEl>
                                          <p:spTgt spid="452">
                                            <p:txEl>
                                              <p:pRg st="263" end="333"/>
                                            </p:txEl>
                                          </p:spTgt>
                                        </p:tgtEl>
                                        <p:attrNameLst>
                                          <p:attrName>style.visibility</p:attrName>
                                        </p:attrNameLst>
                                      </p:cBhvr>
                                      <p:to>
                                        <p:strVal val="visible"/>
                                      </p:to>
                                    </p:set>
                                    <p:anim calcmode="lin" valueType="num">
                                      <p:cBhvr additive="repl">
                                        <p:cTn id="146" dur="500" fill="hold"/>
                                        <p:tgtEl>
                                          <p:spTgt spid="452">
                                            <p:txEl>
                                              <p:pRg st="263" end="333"/>
                                            </p:txEl>
                                          </p:spTgt>
                                        </p:tgtEl>
                                        <p:attrNameLst>
                                          <p:attrName>ppt_x</p:attrName>
                                        </p:attrNameLst>
                                      </p:cBhvr>
                                      <p:tavLst>
                                        <p:tav tm="0">
                                          <p:val>
                                            <p:strVal val="0-#ppt_w/2"/>
                                          </p:val>
                                        </p:tav>
                                        <p:tav tm="100000">
                                          <p:val>
                                            <p:strVal val="#ppt_x"/>
                                          </p:val>
                                        </p:tav>
                                      </p:tavLst>
                                    </p:anim>
                                    <p:anim calcmode="lin" valueType="num">
                                      <p:cBhvr additive="repl">
                                        <p:cTn id="147" dur="500" fill="hold"/>
                                        <p:tgtEl>
                                          <p:spTgt spid="452">
                                            <p:txEl>
                                              <p:pRg st="263" end="3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658800" y="455760"/>
            <a:ext cx="8103960" cy="1323720"/>
          </a:xfrm>
          <a:prstGeom prst="rect">
            <a:avLst/>
          </a:prstGeom>
          <a:noFill/>
          <a:ln>
            <a:noFill/>
          </a:ln>
        </p:spPr>
        <p:txBody>
          <a:bodyPr tIns="0" bIns="0" anchor="b"/>
          <a:p>
            <a:pPr algn="ctr">
              <a:lnSpc>
                <a:spcPct val="100000"/>
              </a:lnSpc>
            </a:pPr>
            <a:r>
              <a:rPr b="0" lang="en-US" sz="5200" spc="-1" strike="noStrike">
                <a:solidFill>
                  <a:srgbClr val="000000"/>
                </a:solidFill>
                <a:uFill>
                  <a:solidFill>
                    <a:srgbClr val="ffffff"/>
                  </a:solidFill>
                </a:uFill>
                <a:latin typeface="Calisto MT"/>
              </a:rPr>
              <a:t>Mutual Exclusion and Data Coherence</a:t>
            </a:r>
            <a:endParaRPr b="0" lang="en-US" sz="5200" spc="-1" strike="noStrike">
              <a:solidFill>
                <a:srgbClr val="000000"/>
              </a:solidFill>
              <a:uFill>
                <a:solidFill>
                  <a:srgbClr val="ffffff"/>
                </a:solidFill>
              </a:uFill>
              <a:latin typeface="Arial"/>
            </a:endParaRPr>
          </a:p>
        </p:txBody>
      </p:sp>
      <p:sp>
        <p:nvSpPr>
          <p:cNvPr id="454" name="TextShape 2"/>
          <p:cNvSpPr txBox="1"/>
          <p:nvPr/>
        </p:nvSpPr>
        <p:spPr>
          <a:xfrm>
            <a:off x="533520" y="2209680"/>
            <a:ext cx="8076960" cy="3839760"/>
          </a:xfrm>
          <a:prstGeom prst="rect">
            <a:avLst/>
          </a:prstGeom>
          <a:noFill/>
          <a:ln w="9360">
            <a:noFill/>
          </a:ln>
        </p:spPr>
        <p:txBody>
          <a:bodyPr/>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Mutual Exclusion ensures data coherence if properly used.</a:t>
            </a:r>
            <a:endParaRPr b="0" lang="en-US" sz="2000" spc="-1" strike="noStrike">
              <a:solidFill>
                <a:srgbClr val="262626"/>
              </a:solidFill>
              <a:uFill>
                <a:solidFill>
                  <a:srgbClr val="ffffff"/>
                </a:solidFill>
              </a:uFill>
              <a:latin typeface="Calisto MT"/>
            </a:endParaRPr>
          </a:p>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Critical Resource (CR) - a shared resource such as a variable, file, or device</a:t>
            </a:r>
            <a:endParaRPr b="0" lang="en-US" sz="2000" spc="-1" strike="noStrike">
              <a:solidFill>
                <a:srgbClr val="262626"/>
              </a:solidFill>
              <a:uFill>
                <a:solidFill>
                  <a:srgbClr val="ffffff"/>
                </a:solidFill>
              </a:uFill>
              <a:latin typeface="Calisto MT"/>
            </a:endParaRPr>
          </a:p>
          <a:p>
            <a:pPr marL="282600" indent="-282240">
              <a:lnSpc>
                <a:spcPct val="9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Data Coherence:</a:t>
            </a:r>
            <a:endParaRPr b="0" lang="en-US" sz="2000" spc="-1" strike="noStrike">
              <a:solidFill>
                <a:srgbClr val="262626"/>
              </a:solidFill>
              <a:uFill>
                <a:solidFill>
                  <a:srgbClr val="ffffff"/>
                </a:solidFill>
              </a:uFill>
              <a:latin typeface="Calisto MT"/>
            </a:endParaRPr>
          </a:p>
          <a:p>
            <a:pPr lvl="1" marL="577800" indent="-294840">
              <a:lnSpc>
                <a:spcPct val="9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The final value or state of a CR shared by concurrently executing processes is the same as the final value or state would be if each process executed serially, </a:t>
            </a:r>
            <a:r>
              <a:rPr b="0" lang="en-US" sz="1800" spc="-1" strike="noStrike">
                <a:solidFill>
                  <a:srgbClr val="ff0000"/>
                </a:solidFill>
                <a:uFill>
                  <a:solidFill>
                    <a:srgbClr val="ffffff"/>
                  </a:solidFill>
                </a:uFill>
                <a:latin typeface="Calisto MT"/>
              </a:rPr>
              <a:t>in some order</a:t>
            </a:r>
            <a:r>
              <a:rPr b="0" lang="en-US" sz="1800" spc="-1" strike="noStrike">
                <a:solidFill>
                  <a:srgbClr val="262626"/>
                </a:solidFill>
                <a:uFill>
                  <a:solidFill>
                    <a:srgbClr val="ffffff"/>
                  </a:solidFill>
                </a:uFill>
                <a:latin typeface="Calisto MT"/>
              </a:rPr>
              <a:t>.</a:t>
            </a:r>
            <a:endParaRPr b="0" lang="en-US" sz="1800" spc="-1" strike="noStrike">
              <a:solidFill>
                <a:srgbClr val="262626"/>
              </a:solidFill>
              <a:uFill>
                <a:solidFill>
                  <a:srgbClr val="ffffff"/>
                </a:solidFill>
              </a:uFill>
              <a:latin typeface="Calisto MT"/>
            </a:endParaRPr>
          </a:p>
        </p:txBody>
      </p:sp>
    </p:spTree>
  </p:cSld>
  <p:timing>
    <p:tnLst>
      <p:par>
        <p:cTn id="148" dur="indefinite" restart="never" nodeType="tmRoot">
          <p:childTnLst>
            <p:seq>
              <p:cTn id="149"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3200" spc="-1" strike="noStrike">
                <a:solidFill>
                  <a:srgbClr val="001934"/>
                </a:solidFill>
                <a:uFill>
                  <a:solidFill>
                    <a:srgbClr val="ffffff"/>
                  </a:solidFill>
                </a:uFill>
                <a:latin typeface="Calisto MT"/>
              </a:rPr>
              <a:t>Operating Systems:</a:t>
            </a:r>
            <a:r>
              <a:rPr b="1" lang="en-US" sz="3200" spc="-1" strike="noStrike">
                <a:solidFill>
                  <a:srgbClr val="001934"/>
                </a:solidFill>
                <a:uFill>
                  <a:solidFill>
                    <a:srgbClr val="ffffff"/>
                  </a:solidFill>
                </a:uFill>
                <a:latin typeface="Calisto MT"/>
              </a:rPr>
              <a:t>
</a:t>
            </a:r>
            <a:r>
              <a:rPr b="1" lang="en-US" sz="3200" spc="-1" strike="noStrike">
                <a:solidFill>
                  <a:srgbClr val="001934"/>
                </a:solidFill>
                <a:uFill>
                  <a:solidFill>
                    <a:srgbClr val="ffffff"/>
                  </a:solidFill>
                </a:uFill>
                <a:latin typeface="Calisto MT"/>
              </a:rPr>
              <a:t>Internals and Design Principles</a:t>
            </a:r>
            <a:endParaRPr b="0" lang="en-US" sz="5200" spc="-1" strike="noStrike">
              <a:solidFill>
                <a:srgbClr val="000000"/>
              </a:solidFill>
              <a:uFill>
                <a:solidFill>
                  <a:srgbClr val="ffffff"/>
                </a:solidFill>
              </a:uFill>
              <a:latin typeface="Arial"/>
            </a:endParaRPr>
          </a:p>
        </p:txBody>
      </p:sp>
      <p:sp>
        <p:nvSpPr>
          <p:cNvPr id="397" name="TextShape 2"/>
          <p:cNvSpPr txBox="1"/>
          <p:nvPr/>
        </p:nvSpPr>
        <p:spPr>
          <a:xfrm>
            <a:off x="533520" y="1981080"/>
            <a:ext cx="7924320" cy="4723920"/>
          </a:xfrm>
          <a:prstGeom prst="rect">
            <a:avLst/>
          </a:prstGeom>
          <a:noFill/>
          <a:ln w="9360">
            <a:noFill/>
          </a:ln>
        </p:spPr>
        <p:txBody>
          <a:bodyPr/>
          <a:p>
            <a:pPr marL="282600" indent="-282240">
              <a:lnSpc>
                <a:spcPct val="100000"/>
              </a:lnSpc>
            </a:pPr>
            <a:r>
              <a:rPr b="0" i="1" lang="en-US" sz="7390" spc="-1" strike="noStrike">
                <a:solidFill>
                  <a:srgbClr val="262626"/>
                </a:solidFill>
                <a:uFill>
                  <a:solidFill>
                    <a:srgbClr val="ffffff"/>
                  </a:solidFill>
                </a:uFill>
                <a:latin typeface="Calisto MT"/>
              </a:rPr>
              <a:t>  </a:t>
            </a:r>
            <a:endParaRPr b="0" lang="en-US" sz="2000" spc="-1" strike="noStrike">
              <a:solidFill>
                <a:srgbClr val="262626"/>
              </a:solidFill>
              <a:uFill>
                <a:solidFill>
                  <a:srgbClr val="ffffff"/>
                </a:solidFill>
              </a:uFill>
              <a:latin typeface="Calisto MT"/>
            </a:endParaRPr>
          </a:p>
          <a:p>
            <a:pPr marL="282600" indent="-282240">
              <a:lnSpc>
                <a:spcPct val="100000"/>
              </a:lnSpc>
            </a:pPr>
            <a:r>
              <a:rPr b="0" i="1" lang="en-US" sz="8800" spc="-1" strike="noStrike">
                <a:solidFill>
                  <a:srgbClr val="262626"/>
                </a:solidFill>
                <a:uFill>
                  <a:solidFill>
                    <a:srgbClr val="ffffff"/>
                  </a:solidFill>
                </a:uFill>
                <a:latin typeface="Calibri"/>
              </a:rPr>
              <a:t>  “ </a:t>
            </a:r>
            <a:r>
              <a:rPr b="0" i="1" lang="en-US" sz="8800" spc="-1" strike="noStrike">
                <a:solidFill>
                  <a:srgbClr val="262626"/>
                </a:solidFill>
                <a:uFill>
                  <a:solidFill>
                    <a:srgbClr val="ffffff"/>
                  </a:solidFill>
                </a:uFill>
                <a:latin typeface="Calibri"/>
              </a:rPr>
              <a:t>Designing correct routines for controlling concurrent activities proved to be one of the most difficult aspects of systems programming. The ad hoc techniques used by programmers of early multiprogramming and real-time systems were always vulnerable to subtle programming errors whose effects could be observed only when certain relatively rare sequences of actions occurred. The errors are particularly difficult to locate, since the precise conditions under which they appear are very hard to reproduce.”</a:t>
            </a:r>
            <a:r>
              <a:rPr b="0" i="1" lang="en-US" sz="10400" spc="-1" strike="noStrike">
                <a:solidFill>
                  <a:srgbClr val="262626"/>
                </a:solidFill>
                <a:uFill>
                  <a:solidFill>
                    <a:srgbClr val="ffffff"/>
                  </a:solidFill>
                </a:uFill>
                <a:latin typeface="Calibri"/>
              </a:rPr>
              <a:t>	</a:t>
            </a:r>
            <a:r>
              <a:rPr b="0" lang="en-US" sz="10400" spc="-1" strike="noStrike">
                <a:solidFill>
                  <a:srgbClr val="262626"/>
                </a:solidFill>
                <a:uFill>
                  <a:solidFill>
                    <a:srgbClr val="ffffff"/>
                  </a:solidFill>
                </a:uFill>
                <a:latin typeface="Calibri"/>
              </a:rPr>
              <a:t>	</a:t>
            </a:r>
            <a:endParaRPr b="0" lang="en-US" sz="2000" spc="-1" strike="noStrike">
              <a:solidFill>
                <a:srgbClr val="262626"/>
              </a:solidFill>
              <a:uFill>
                <a:solidFill>
                  <a:srgbClr val="ffffff"/>
                </a:solidFill>
              </a:uFill>
              <a:latin typeface="Calisto MT"/>
            </a:endParaRPr>
          </a:p>
          <a:p>
            <a:pPr marL="282600" indent="-282240" algn="r">
              <a:lnSpc>
                <a:spcPct val="120000"/>
              </a:lnSpc>
            </a:pPr>
            <a:endParaRPr b="0" lang="en-US" sz="2000" spc="-1" strike="noStrike">
              <a:solidFill>
                <a:srgbClr val="262626"/>
              </a:solidFill>
              <a:uFill>
                <a:solidFill>
                  <a:srgbClr val="ffffff"/>
                </a:solidFill>
              </a:uFill>
              <a:latin typeface="Calisto MT"/>
            </a:endParaRPr>
          </a:p>
          <a:p>
            <a:pPr marL="282600" indent="-282240" algn="r">
              <a:lnSpc>
                <a:spcPct val="120000"/>
              </a:lnSpc>
            </a:pPr>
            <a:r>
              <a:rPr b="0" lang="en-US" sz="5600" spc="-1" strike="noStrike">
                <a:solidFill>
                  <a:srgbClr val="262626"/>
                </a:solidFill>
                <a:uFill>
                  <a:solidFill>
                    <a:srgbClr val="ffffff"/>
                  </a:solidFill>
                </a:uFill>
                <a:latin typeface="Arial Rounded MT Bold"/>
              </a:rPr>
              <a:t>—</a:t>
            </a:r>
            <a:r>
              <a:rPr b="0" lang="en-US" sz="5600" spc="-1" strike="noStrike">
                <a:solidFill>
                  <a:srgbClr val="262626"/>
                </a:solidFill>
                <a:uFill>
                  <a:solidFill>
                    <a:srgbClr val="ffffff"/>
                  </a:solidFill>
                </a:uFill>
                <a:latin typeface="Arial Rounded MT Bold"/>
              </a:rPr>
              <a:t>THE COMPUTER SCIENCE AND </a:t>
            </a:r>
            <a:endParaRPr b="0" lang="en-US" sz="2000" spc="-1" strike="noStrike">
              <a:solidFill>
                <a:srgbClr val="262626"/>
              </a:solidFill>
              <a:uFill>
                <a:solidFill>
                  <a:srgbClr val="ffffff"/>
                </a:solidFill>
              </a:uFill>
              <a:latin typeface="Calisto MT"/>
            </a:endParaRPr>
          </a:p>
          <a:p>
            <a:pPr marL="282600" indent="-282240" algn="r">
              <a:lnSpc>
                <a:spcPct val="120000"/>
              </a:lnSpc>
            </a:pPr>
            <a:r>
              <a:rPr b="0" lang="en-US" sz="5600" spc="-1" strike="noStrike">
                <a:solidFill>
                  <a:srgbClr val="262626"/>
                </a:solidFill>
                <a:uFill>
                  <a:solidFill>
                    <a:srgbClr val="ffffff"/>
                  </a:solidFill>
                </a:uFill>
                <a:latin typeface="Arial Rounded MT Bold"/>
              </a:rPr>
              <a:t>ENGINEERING RESEARCH STUDY</a:t>
            </a:r>
            <a:r>
              <a:rPr b="0" lang="en-US" sz="5600" spc="-1" strike="noStrike">
                <a:solidFill>
                  <a:srgbClr val="262626"/>
                </a:solidFill>
                <a:uFill>
                  <a:solidFill>
                    <a:srgbClr val="ffffff"/>
                  </a:solidFill>
                </a:uFill>
                <a:latin typeface="Calisto MT"/>
              </a:rPr>
              <a:t>, </a:t>
            </a:r>
            <a:endParaRPr b="0" lang="en-US" sz="2000" spc="-1" strike="noStrike">
              <a:solidFill>
                <a:srgbClr val="262626"/>
              </a:solidFill>
              <a:uFill>
                <a:solidFill>
                  <a:srgbClr val="ffffff"/>
                </a:solidFill>
              </a:uFill>
              <a:latin typeface="Calisto MT"/>
            </a:endParaRPr>
          </a:p>
          <a:p>
            <a:pPr marL="282600" indent="-282240" algn="r">
              <a:lnSpc>
                <a:spcPct val="120000"/>
              </a:lnSpc>
            </a:pPr>
            <a:endParaRPr b="0" lang="en-US" sz="2000" spc="-1" strike="noStrike">
              <a:solidFill>
                <a:srgbClr val="262626"/>
              </a:solidFill>
              <a:uFill>
                <a:solidFill>
                  <a:srgbClr val="ffffff"/>
                </a:solidFill>
              </a:uFill>
              <a:latin typeface="Calisto MT"/>
            </a:endParaRPr>
          </a:p>
          <a:p>
            <a:pPr marL="282600" indent="-282240" algn="r">
              <a:lnSpc>
                <a:spcPct val="120000"/>
              </a:lnSpc>
            </a:pPr>
            <a:r>
              <a:rPr b="0" lang="en-US" sz="5600" spc="-1" strike="noStrike">
                <a:solidFill>
                  <a:srgbClr val="262626"/>
                </a:solidFill>
                <a:uFill>
                  <a:solidFill>
                    <a:srgbClr val="ffffff"/>
                  </a:solidFill>
                </a:uFill>
                <a:latin typeface="Arial Rounded MT Bold"/>
              </a:rPr>
              <a:t>MIT Press, 1980</a:t>
            </a:r>
            <a:endParaRPr b="0" lang="en-US" sz="2000" spc="-1" strike="noStrike">
              <a:solidFill>
                <a:srgbClr val="262626"/>
              </a:solidFill>
              <a:uFill>
                <a:solidFill>
                  <a:srgbClr val="ffffff"/>
                </a:solidFill>
              </a:uFill>
              <a:latin typeface="Calisto MT"/>
            </a:endParaRPr>
          </a:p>
          <a:p>
            <a:pPr marL="282600" indent="-282240" algn="r">
              <a:lnSpc>
                <a:spcPct val="120000"/>
              </a:lnSpc>
            </a:pPr>
            <a:r>
              <a:rPr b="0" lang="en-US" sz="10400" spc="-1" strike="noStrike">
                <a:solidFill>
                  <a:srgbClr val="262626"/>
                </a:solidFill>
                <a:uFill>
                  <a:solidFill>
                    <a:srgbClr val="ffffff"/>
                  </a:solidFill>
                </a:uFill>
                <a:latin typeface="Calibri"/>
              </a:rPr>
              <a:t>	</a:t>
            </a:r>
            <a:r>
              <a:rPr b="0" lang="en-US" sz="10400" spc="-1" strike="noStrike">
                <a:solidFill>
                  <a:srgbClr val="262626"/>
                </a:solidFill>
                <a:uFill>
                  <a:solidFill>
                    <a:srgbClr val="ffffff"/>
                  </a:solidFill>
                </a:uFill>
                <a:latin typeface="Calibri"/>
              </a:rPr>
              <a:t>	</a:t>
            </a:r>
            <a:r>
              <a:rPr b="0" lang="en-US" sz="10400" spc="-1" strike="noStrike">
                <a:solidFill>
                  <a:srgbClr val="262626"/>
                </a:solidFill>
                <a:uFill>
                  <a:solidFill>
                    <a:srgbClr val="ffffff"/>
                  </a:solidFill>
                </a:uFill>
                <a:latin typeface="Calibri"/>
              </a:rPr>
              <a:t>	</a:t>
            </a:r>
            <a:r>
              <a:rPr b="0" lang="en-US" sz="10400" spc="-1" strike="noStrike">
                <a:solidFill>
                  <a:srgbClr val="262626"/>
                </a:solidFill>
                <a:uFill>
                  <a:solidFill>
                    <a:srgbClr val="ffffff"/>
                  </a:solidFill>
                </a:uFill>
                <a:latin typeface="Calibri"/>
              </a:rPr>
              <a:t>	</a:t>
            </a:r>
            <a:r>
              <a:rPr b="0" lang="en-US" sz="10400" spc="-1" strike="noStrike">
                <a:solidFill>
                  <a:srgbClr val="262626"/>
                </a:solidFill>
                <a:uFill>
                  <a:solidFill>
                    <a:srgbClr val="ffffff"/>
                  </a:solidFill>
                </a:uFill>
                <a:latin typeface="Calibri"/>
              </a:rPr>
              <a:t>	</a:t>
            </a:r>
            <a:endParaRPr b="0" lang="en-US" sz="2000" spc="-1" strike="noStrike">
              <a:solidFill>
                <a:srgbClr val="262626"/>
              </a:solidFill>
              <a:uFill>
                <a:solidFill>
                  <a:srgbClr val="ffffff"/>
                </a:solidFill>
              </a:uFill>
              <a:latin typeface="Calisto MT"/>
            </a:endParaRPr>
          </a:p>
        </p:txBody>
      </p:sp>
      <p:pic>
        <p:nvPicPr>
          <p:cNvPr id="398" name="Picture 4" descr=""/>
          <p:cNvPicPr/>
          <p:nvPr/>
        </p:nvPicPr>
        <p:blipFill>
          <a:blip r:embed="rId1"/>
          <a:stretch/>
        </p:blipFill>
        <p:spPr>
          <a:xfrm>
            <a:off x="2133720" y="4800600"/>
            <a:ext cx="2361960" cy="1609200"/>
          </a:xfrm>
          <a:prstGeom prst="rect">
            <a:avLst/>
          </a:prstGeom>
          <a:ln w="9360">
            <a:noFill/>
          </a:ln>
        </p:spPr>
      </p:pic>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658800" y="455760"/>
            <a:ext cx="7824600" cy="1323720"/>
          </a:xfrm>
          <a:prstGeom prst="rect">
            <a:avLst/>
          </a:prstGeom>
          <a:noFill/>
          <a:ln>
            <a:noFill/>
          </a:ln>
        </p:spPr>
        <p:txBody>
          <a:bodyPr tIns="0" bIns="0" anchor="b"/>
          <a:p>
            <a:pPr algn="r">
              <a:lnSpc>
                <a:spcPct val="100000"/>
              </a:lnSpc>
            </a:pPr>
            <a:r>
              <a:rPr b="0" lang="en-US" sz="5200" spc="-1" strike="noStrike">
                <a:solidFill>
                  <a:srgbClr val="000000"/>
                </a:solidFill>
                <a:uFill>
                  <a:solidFill>
                    <a:srgbClr val="ffffff"/>
                  </a:solidFill>
                </a:uFill>
                <a:latin typeface="Calisto MT"/>
              </a:rPr>
              <a:t>Deadlock and Starvation</a:t>
            </a:r>
            <a:endParaRPr b="0" lang="en-US" sz="5200" spc="-1" strike="noStrike">
              <a:solidFill>
                <a:srgbClr val="000000"/>
              </a:solidFill>
              <a:uFill>
                <a:solidFill>
                  <a:srgbClr val="ffffff"/>
                </a:solidFill>
              </a:uFill>
              <a:latin typeface="Arial"/>
            </a:endParaRPr>
          </a:p>
        </p:txBody>
      </p:sp>
      <p:sp>
        <p:nvSpPr>
          <p:cNvPr id="456" name="TextShape 2"/>
          <p:cNvSpPr txBox="1"/>
          <p:nvPr/>
        </p:nvSpPr>
        <p:spPr>
          <a:xfrm>
            <a:off x="457200" y="2286000"/>
            <a:ext cx="8026200" cy="383976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Deadlock: two or more processes are blocked permanently because each is waiting for a resource held in a mutually exclusive manner by one of the others.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Starvation: a process is repeatedly denied access to some resource which is protected by mutual exclusion, even though the resource periodically becomes available.</a:t>
            </a:r>
            <a:endParaRPr b="0" lang="en-US" sz="2000" spc="-1" strike="noStrike">
              <a:solidFill>
                <a:srgbClr val="262626"/>
              </a:solidFill>
              <a:uFill>
                <a:solidFill>
                  <a:srgbClr val="ffffff"/>
                </a:solidFill>
              </a:uFill>
              <a:latin typeface="Calisto MT"/>
            </a:endParaRPr>
          </a:p>
        </p:txBody>
      </p:sp>
    </p:spTree>
  </p:cSld>
  <p:timing>
    <p:tnLst>
      <p:par>
        <p:cTn id="150" dur="indefinite" restart="never" nodeType="tmRoot">
          <p:childTnLst>
            <p:seq>
              <p:cTn id="151"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457200" y="609480"/>
            <a:ext cx="10134360" cy="1066320"/>
          </a:xfrm>
          <a:prstGeom prst="rect">
            <a:avLst/>
          </a:prstGeom>
          <a:noFill/>
          <a:ln>
            <a:noFill/>
          </a:ln>
        </p:spPr>
        <p:txBody>
          <a:bodyPr tIns="0" bIns="0" anchor="b"/>
          <a:p>
            <a:pPr algn="ctr">
              <a:lnSpc>
                <a:spcPct val="100000"/>
              </a:lnSpc>
            </a:pPr>
            <a:r>
              <a:rPr b="0" lang="en-US" sz="5200" spc="-1" strike="noStrike">
                <a:solidFill>
                  <a:srgbClr val="7a5608"/>
                </a:solidFill>
                <a:uFill>
                  <a:solidFill>
                    <a:srgbClr val="ffffff"/>
                  </a:solidFill>
                </a:uFill>
                <a:latin typeface="Calisto MT"/>
              </a:rPr>
              <a:t> </a:t>
            </a:r>
            <a:r>
              <a:rPr b="1" lang="en-US" sz="5200" spc="-1" strike="noStrike">
                <a:solidFill>
                  <a:srgbClr val="4d0000"/>
                </a:solidFill>
                <a:uFill>
                  <a:solidFill>
                    <a:srgbClr val="ffffff"/>
                  </a:solidFill>
                </a:uFill>
                <a:latin typeface="Calisto MT"/>
              </a:rPr>
              <a:t>Mutual Exclusion</a:t>
            </a:r>
            <a:endParaRPr b="0" lang="en-US" sz="5200" spc="-1" strike="noStrike">
              <a:solidFill>
                <a:srgbClr val="000000"/>
              </a:solidFill>
              <a:uFill>
                <a:solidFill>
                  <a:srgbClr val="ffffff"/>
                </a:solidFill>
              </a:uFill>
              <a:latin typeface="Arial"/>
            </a:endParaRPr>
          </a:p>
        </p:txBody>
      </p:sp>
      <p:pic>
        <p:nvPicPr>
          <p:cNvPr id="458" name="Picture 4" descr=""/>
          <p:cNvPicPr/>
          <p:nvPr/>
        </p:nvPicPr>
        <p:blipFill>
          <a:blip r:embed="rId1"/>
          <a:stretch/>
        </p:blipFill>
        <p:spPr>
          <a:xfrm>
            <a:off x="762120" y="1981080"/>
            <a:ext cx="7619760" cy="4114440"/>
          </a:xfrm>
          <a:prstGeom prst="rect">
            <a:avLst/>
          </a:prstGeom>
          <a:ln w="9360">
            <a:noFill/>
          </a:ln>
        </p:spPr>
      </p:pic>
      <p:sp>
        <p:nvSpPr>
          <p:cNvPr id="459" name="CustomShape 2"/>
          <p:cNvSpPr/>
          <p:nvPr/>
        </p:nvSpPr>
        <p:spPr>
          <a:xfrm>
            <a:off x="3200400" y="6248520"/>
            <a:ext cx="3617640" cy="455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Figure 5.1    Illustration of Mutual Exclusion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460" name="Picture 9" descr=""/>
          <p:cNvPicPr/>
          <p:nvPr/>
        </p:nvPicPr>
        <p:blipFill>
          <a:blip r:embed="rId2"/>
          <a:stretch/>
        </p:blipFill>
        <p:spPr>
          <a:xfrm>
            <a:off x="380880" y="609480"/>
            <a:ext cx="1193400" cy="1342800"/>
          </a:xfrm>
          <a:prstGeom prst="rect">
            <a:avLst/>
          </a:prstGeom>
          <a:ln w="9360">
            <a:noFill/>
          </a:ln>
        </p:spPr>
      </p:pic>
    </p:spTree>
  </p:cSld>
  <p:transition spd="med">
    <p:checker dir="horz"/>
  </p:transition>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Requirements for Mutual Exclusion</a:t>
            </a:r>
            <a:endParaRPr b="0" lang="en-US" sz="5200" spc="-1" strike="noStrike">
              <a:solidFill>
                <a:srgbClr val="000000"/>
              </a:solidFill>
              <a:uFill>
                <a:solidFill>
                  <a:srgbClr val="ffffff"/>
                </a:solidFill>
              </a:uFill>
              <a:latin typeface="Arial"/>
            </a:endParaRPr>
          </a:p>
        </p:txBody>
      </p:sp>
      <p:sp>
        <p:nvSpPr>
          <p:cNvPr id="462" name="TextShape 2"/>
          <p:cNvSpPr txBox="1"/>
          <p:nvPr/>
        </p:nvSpPr>
        <p:spPr>
          <a:xfrm>
            <a:off x="457200" y="2057400"/>
            <a:ext cx="8152920" cy="4419360"/>
          </a:xfrm>
          <a:prstGeom prst="rect">
            <a:avLst/>
          </a:prstGeom>
          <a:noFill/>
          <a:ln>
            <a:noFill/>
          </a:ln>
        </p:spPr>
        <p:txBody>
          <a:bodyPr/>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Mutual Exclusion: must be enforced</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Non interference: A process that halts must not  </a:t>
            </a:r>
            <a:r>
              <a:rPr b="0" lang="en-US" sz="2500" spc="-1" strike="noStrike">
                <a:solidFill>
                  <a:srgbClr val="262626"/>
                </a:solidFill>
                <a:uFill>
                  <a:solidFill>
                    <a:srgbClr val="ffffff"/>
                  </a:solidFill>
                </a:uFill>
                <a:latin typeface="Calisto MT"/>
              </a:rPr>
              <a:t>
</a:t>
            </a:r>
            <a:r>
              <a:rPr b="0" lang="en-US" sz="2500" spc="-1" strike="noStrike">
                <a:solidFill>
                  <a:srgbClr val="262626"/>
                </a:solidFill>
                <a:uFill>
                  <a:solidFill>
                    <a:srgbClr val="ffffff"/>
                  </a:solidFill>
                </a:uFill>
                <a:latin typeface="Calisto MT"/>
              </a:rPr>
              <a:t>interfere with other processes</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No deadlock or starvation</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Progress:A process must not be denied access to a critical section when there is no other process using it</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No assumptions are made about relative process speeds or number of processes</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2500" spc="-1" strike="noStrike">
                <a:solidFill>
                  <a:srgbClr val="262626"/>
                </a:solidFill>
                <a:uFill>
                  <a:solidFill>
                    <a:srgbClr val="ffffff"/>
                  </a:solidFill>
                </a:uFill>
                <a:latin typeface="Calisto MT"/>
              </a:rPr>
              <a:t>A process remains inside its critical section for a finite time only</a:t>
            </a:r>
            <a:endParaRPr b="0" lang="en-US" sz="2000" spc="-1" strike="noStrike">
              <a:solidFill>
                <a:srgbClr val="262626"/>
              </a:solidFill>
              <a:uFill>
                <a:solidFill>
                  <a:srgbClr val="ffffff"/>
                </a:solidFill>
              </a:uFill>
              <a:latin typeface="Calisto MT"/>
            </a:endParaRPr>
          </a:p>
          <a:p>
            <a:pPr>
              <a:lnSpc>
                <a:spcPct val="80000"/>
              </a:lnSpc>
            </a:pPr>
            <a:endParaRPr b="0" lang="en-US" sz="2000" spc="-1" strike="noStrike">
              <a:solidFill>
                <a:srgbClr val="262626"/>
              </a:solidFill>
              <a:uFill>
                <a:solidFill>
                  <a:srgbClr val="ffffff"/>
                </a:solidFill>
              </a:uFill>
              <a:latin typeface="Calisto MT"/>
            </a:endParaRPr>
          </a:p>
        </p:txBody>
      </p:sp>
      <p:pic>
        <p:nvPicPr>
          <p:cNvPr id="463" name="Picture 3" descr=""/>
          <p:cNvPicPr/>
          <p:nvPr/>
        </p:nvPicPr>
        <p:blipFill>
          <a:blip r:embed="rId1"/>
          <a:stretch/>
        </p:blipFill>
        <p:spPr>
          <a:xfrm>
            <a:off x="6629400" y="2362320"/>
            <a:ext cx="1968120" cy="1531440"/>
          </a:xfrm>
          <a:prstGeom prst="rect">
            <a:avLst/>
          </a:prstGeom>
          <a:ln w="9360">
            <a:noFill/>
          </a:ln>
        </p:spPr>
      </p:pic>
    </p:spTree>
  </p:cSld>
  <p:timing>
    <p:tnLst>
      <p:par>
        <p:cTn id="154" dur="indefinite" restart="never" nodeType="tmRoot">
          <p:childTnLst>
            <p:seq>
              <p:cTn id="155" dur="indefinite" nodeType="mainSeq">
                <p:childTnLst>
                  <p:par>
                    <p:cTn id="156" fill="hold">
                      <p:stCondLst>
                        <p:cond delay="0"/>
                      </p:stCondLst>
                      <p:childTnLst>
                        <p:par>
                          <p:cTn id="157" fill="hold">
                            <p:stCondLst>
                              <p:cond delay="0"/>
                            </p:stCondLst>
                            <p:childTnLst>
                              <p:par>
                                <p:cTn id="158" nodeType="afterEffect" fill="hold" presetClass="entr" presetID="50">
                                  <p:stCondLst>
                                    <p:cond delay="0"/>
                                  </p:stCondLst>
                                  <p:childTnLst>
                                    <p:set>
                                      <p:cBhvr>
                                        <p:cTn id="159" dur="1" fill="hold">
                                          <p:stCondLst>
                                            <p:cond delay="0"/>
                                          </p:stCondLst>
                                        </p:cTn>
                                        <p:tgtEl>
                                          <p:spTgt spid="462">
                                            <p:txEl>
                                              <p:pRg st="0" end="35"/>
                                            </p:txEl>
                                          </p:spTgt>
                                        </p:tgtEl>
                                        <p:attrNameLst>
                                          <p:attrName>style.visibility</p:attrName>
                                        </p:attrNameLst>
                                      </p:cBhvr>
                                      <p:to>
                                        <p:strVal val="visible"/>
                                      </p:to>
                                    </p:set>
                                    <p:anim calcmode="lin" valueType="num">
                                      <p:cBhvr additive="repl">
                                        <p:cTn id="160" dur="1000" fill="hold"/>
                                        <p:tgtEl>
                                          <p:spTgt spid="462">
                                            <p:txEl>
                                              <p:pRg st="0" end="35"/>
                                            </p:txEl>
                                          </p:spTgt>
                                        </p:tgtEl>
                                        <p:attrNameLst>
                                          <p:attrName/>
                                        </p:attrNameLst>
                                      </p:cBhvr>
                                      <p:tavLst>
                                        <p:tav tm="0">
                                          <p:val>
                                            <p:strVal val="#ppt_w+.3"/>
                                          </p:val>
                                        </p:tav>
                                        <p:tav tm="100000">
                                          <p:val>
                                            <p:strVal val="#ppt_w"/>
                                          </p:val>
                                        </p:tav>
                                      </p:tavLst>
                                    </p:anim>
                                    <p:anim calcmode="lin" valueType="num">
                                      <p:cBhvr additive="repl">
                                        <p:cTn id="161" dur="1000" fill="hold"/>
                                        <p:tgtEl>
                                          <p:spTgt spid="462">
                                            <p:txEl>
                                              <p:pRg st="0" end="35"/>
                                            </p:txEl>
                                          </p:spTgt>
                                        </p:tgtEl>
                                        <p:attrNameLst>
                                          <p:attrName/>
                                        </p:attrNameLst>
                                      </p:cBhvr>
                                      <p:tavLst>
                                        <p:tav tm="0">
                                          <p:val>
                                            <p:strVal val="#ppt_h"/>
                                          </p:val>
                                        </p:tav>
                                        <p:tav tm="100000">
                                          <p:val>
                                            <p:strVal val="#ppt_h"/>
                                          </p:val>
                                        </p:tav>
                                      </p:tavLst>
                                    </p:anim>
                                    <p:animEffect filter="fade" transition="in">
                                      <p:cBhvr additive="repl">
                                        <p:cTn id="162" dur="1000"/>
                                        <p:tgtEl>
                                          <p:spTgt spid="462">
                                            <p:txEl>
                                              <p:pRg st="0" end="35"/>
                                            </p:txEl>
                                          </p:spTgt>
                                        </p:tgtEl>
                                      </p:cBhvr>
                                    </p:animEffect>
                                  </p:childTnLst>
                                </p:cTn>
                              </p:par>
                            </p:childTnLst>
                          </p:cTn>
                        </p:par>
                        <p:par>
                          <p:cTn id="163" fill="hold">
                            <p:stCondLst>
                              <p:cond delay="1000"/>
                            </p:stCondLst>
                            <p:childTnLst>
                              <p:par>
                                <p:cTn id="164" nodeType="afterEffect" fill="hold" presetClass="entr" presetID="50">
                                  <p:stCondLst>
                                    <p:cond delay="0"/>
                                  </p:stCondLst>
                                  <p:childTnLst>
                                    <p:set>
                                      <p:cBhvr>
                                        <p:cTn id="165" dur="1" fill="hold">
                                          <p:stCondLst>
                                            <p:cond delay="0"/>
                                          </p:stCondLst>
                                        </p:cTn>
                                        <p:tgtEl>
                                          <p:spTgt spid="462">
                                            <p:txEl>
                                              <p:pRg st="35" end="116"/>
                                            </p:txEl>
                                          </p:spTgt>
                                        </p:tgtEl>
                                        <p:attrNameLst>
                                          <p:attrName>style.visibility</p:attrName>
                                        </p:attrNameLst>
                                      </p:cBhvr>
                                      <p:to>
                                        <p:strVal val="visible"/>
                                      </p:to>
                                    </p:set>
                                    <p:anim calcmode="lin" valueType="num">
                                      <p:cBhvr additive="repl">
                                        <p:cTn id="166" dur="1000" fill="hold"/>
                                        <p:tgtEl>
                                          <p:spTgt spid="462">
                                            <p:txEl>
                                              <p:pRg st="35" end="116"/>
                                            </p:txEl>
                                          </p:spTgt>
                                        </p:tgtEl>
                                        <p:attrNameLst>
                                          <p:attrName/>
                                        </p:attrNameLst>
                                      </p:cBhvr>
                                      <p:tavLst>
                                        <p:tav tm="0">
                                          <p:val>
                                            <p:strVal val="#ppt_w+.3"/>
                                          </p:val>
                                        </p:tav>
                                        <p:tav tm="100000">
                                          <p:val>
                                            <p:strVal val="#ppt_w"/>
                                          </p:val>
                                        </p:tav>
                                      </p:tavLst>
                                    </p:anim>
                                    <p:anim calcmode="lin" valueType="num">
                                      <p:cBhvr additive="repl">
                                        <p:cTn id="167" dur="1000" fill="hold"/>
                                        <p:tgtEl>
                                          <p:spTgt spid="462">
                                            <p:txEl>
                                              <p:pRg st="35" end="116"/>
                                            </p:txEl>
                                          </p:spTgt>
                                        </p:tgtEl>
                                        <p:attrNameLst>
                                          <p:attrName/>
                                        </p:attrNameLst>
                                      </p:cBhvr>
                                      <p:tavLst>
                                        <p:tav tm="0">
                                          <p:val>
                                            <p:strVal val="#ppt_h"/>
                                          </p:val>
                                        </p:tav>
                                        <p:tav tm="100000">
                                          <p:val>
                                            <p:strVal val="#ppt_h"/>
                                          </p:val>
                                        </p:tav>
                                      </p:tavLst>
                                    </p:anim>
                                    <p:animEffect filter="fade" transition="in">
                                      <p:cBhvr additive="repl">
                                        <p:cTn id="168" dur="1000"/>
                                        <p:tgtEl>
                                          <p:spTgt spid="462">
                                            <p:txEl>
                                              <p:pRg st="35" end="116"/>
                                            </p:txEl>
                                          </p:spTgt>
                                        </p:tgtEl>
                                      </p:cBhvr>
                                    </p:animEffect>
                                  </p:childTnLst>
                                </p:cTn>
                              </p:par>
                            </p:childTnLst>
                          </p:cTn>
                        </p:par>
                        <p:par>
                          <p:cTn id="169" fill="hold">
                            <p:stCondLst>
                              <p:cond delay="2000"/>
                            </p:stCondLst>
                            <p:childTnLst>
                              <p:par>
                                <p:cTn id="170" nodeType="afterEffect" fill="hold" presetClass="entr" presetID="50">
                                  <p:stCondLst>
                                    <p:cond delay="0"/>
                                  </p:stCondLst>
                                  <p:childTnLst>
                                    <p:set>
                                      <p:cBhvr>
                                        <p:cTn id="171" dur="1" fill="hold">
                                          <p:stCondLst>
                                            <p:cond delay="0"/>
                                          </p:stCondLst>
                                        </p:cTn>
                                        <p:tgtEl>
                                          <p:spTgt spid="462">
                                            <p:txEl>
                                              <p:pRg st="116" end="142"/>
                                            </p:txEl>
                                          </p:spTgt>
                                        </p:tgtEl>
                                        <p:attrNameLst>
                                          <p:attrName>style.visibility</p:attrName>
                                        </p:attrNameLst>
                                      </p:cBhvr>
                                      <p:to>
                                        <p:strVal val="visible"/>
                                      </p:to>
                                    </p:set>
                                    <p:anim calcmode="lin" valueType="num">
                                      <p:cBhvr additive="repl">
                                        <p:cTn id="172" dur="1000" fill="hold"/>
                                        <p:tgtEl>
                                          <p:spTgt spid="462">
                                            <p:txEl>
                                              <p:pRg st="116" end="142"/>
                                            </p:txEl>
                                          </p:spTgt>
                                        </p:tgtEl>
                                        <p:attrNameLst>
                                          <p:attrName/>
                                        </p:attrNameLst>
                                      </p:cBhvr>
                                      <p:tavLst>
                                        <p:tav tm="0">
                                          <p:val>
                                            <p:strVal val="#ppt_w+.3"/>
                                          </p:val>
                                        </p:tav>
                                        <p:tav tm="100000">
                                          <p:val>
                                            <p:strVal val="#ppt_w"/>
                                          </p:val>
                                        </p:tav>
                                      </p:tavLst>
                                    </p:anim>
                                    <p:anim calcmode="lin" valueType="num">
                                      <p:cBhvr additive="repl">
                                        <p:cTn id="173" dur="1000" fill="hold"/>
                                        <p:tgtEl>
                                          <p:spTgt spid="462">
                                            <p:txEl>
                                              <p:pRg st="116" end="142"/>
                                            </p:txEl>
                                          </p:spTgt>
                                        </p:tgtEl>
                                        <p:attrNameLst>
                                          <p:attrName/>
                                        </p:attrNameLst>
                                      </p:cBhvr>
                                      <p:tavLst>
                                        <p:tav tm="0">
                                          <p:val>
                                            <p:strVal val="#ppt_h"/>
                                          </p:val>
                                        </p:tav>
                                        <p:tav tm="100000">
                                          <p:val>
                                            <p:strVal val="#ppt_h"/>
                                          </p:val>
                                        </p:tav>
                                      </p:tavLst>
                                    </p:anim>
                                    <p:animEffect filter="fade" transition="in">
                                      <p:cBhvr additive="repl">
                                        <p:cTn id="174" dur="1000"/>
                                        <p:tgtEl>
                                          <p:spTgt spid="462">
                                            <p:txEl>
                                              <p:pRg st="116" end="142"/>
                                            </p:txEl>
                                          </p:spTgt>
                                        </p:tgtEl>
                                      </p:cBhvr>
                                    </p:animEffect>
                                  </p:childTnLst>
                                </p:cTn>
                              </p:par>
                            </p:childTnLst>
                          </p:cTn>
                        </p:par>
                        <p:par>
                          <p:cTn id="175" fill="hold">
                            <p:stCondLst>
                              <p:cond delay="3000"/>
                            </p:stCondLst>
                            <p:childTnLst>
                              <p:par>
                                <p:cTn id="176" nodeType="afterEffect" fill="hold" presetClass="entr" presetID="50">
                                  <p:stCondLst>
                                    <p:cond delay="0"/>
                                  </p:stCondLst>
                                  <p:childTnLst>
                                    <p:set>
                                      <p:cBhvr>
                                        <p:cTn id="177" dur="1" fill="hold">
                                          <p:stCondLst>
                                            <p:cond delay="0"/>
                                          </p:stCondLst>
                                        </p:cTn>
                                        <p:tgtEl>
                                          <p:spTgt spid="462">
                                            <p:txEl>
                                              <p:pRg st="142" end="249"/>
                                            </p:txEl>
                                          </p:spTgt>
                                        </p:tgtEl>
                                        <p:attrNameLst>
                                          <p:attrName>style.visibility</p:attrName>
                                        </p:attrNameLst>
                                      </p:cBhvr>
                                      <p:to>
                                        <p:strVal val="visible"/>
                                      </p:to>
                                    </p:set>
                                    <p:anim calcmode="lin" valueType="num">
                                      <p:cBhvr additive="repl">
                                        <p:cTn id="178" dur="1000" fill="hold"/>
                                        <p:tgtEl>
                                          <p:spTgt spid="462">
                                            <p:txEl>
                                              <p:pRg st="142" end="249"/>
                                            </p:txEl>
                                          </p:spTgt>
                                        </p:tgtEl>
                                        <p:attrNameLst>
                                          <p:attrName/>
                                        </p:attrNameLst>
                                      </p:cBhvr>
                                      <p:tavLst>
                                        <p:tav tm="0">
                                          <p:val>
                                            <p:strVal val="#ppt_w+.3"/>
                                          </p:val>
                                        </p:tav>
                                        <p:tav tm="100000">
                                          <p:val>
                                            <p:strVal val="#ppt_w"/>
                                          </p:val>
                                        </p:tav>
                                      </p:tavLst>
                                    </p:anim>
                                    <p:anim calcmode="lin" valueType="num">
                                      <p:cBhvr additive="repl">
                                        <p:cTn id="179" dur="1000" fill="hold"/>
                                        <p:tgtEl>
                                          <p:spTgt spid="462">
                                            <p:txEl>
                                              <p:pRg st="142" end="249"/>
                                            </p:txEl>
                                          </p:spTgt>
                                        </p:tgtEl>
                                        <p:attrNameLst>
                                          <p:attrName/>
                                        </p:attrNameLst>
                                      </p:cBhvr>
                                      <p:tavLst>
                                        <p:tav tm="0">
                                          <p:val>
                                            <p:strVal val="#ppt_h"/>
                                          </p:val>
                                        </p:tav>
                                        <p:tav tm="100000">
                                          <p:val>
                                            <p:strVal val="#ppt_h"/>
                                          </p:val>
                                        </p:tav>
                                      </p:tavLst>
                                    </p:anim>
                                    <p:animEffect filter="fade" transition="in">
                                      <p:cBhvr additive="repl">
                                        <p:cTn id="180" dur="1000"/>
                                        <p:tgtEl>
                                          <p:spTgt spid="462">
                                            <p:txEl>
                                              <p:pRg st="142" end="249"/>
                                            </p:txEl>
                                          </p:spTgt>
                                        </p:tgtEl>
                                      </p:cBhvr>
                                    </p:animEffect>
                                  </p:childTnLst>
                                </p:cTn>
                              </p:par>
                            </p:childTnLst>
                          </p:cTn>
                        </p:par>
                        <p:par>
                          <p:cTn id="181" fill="hold">
                            <p:stCondLst>
                              <p:cond delay="4000"/>
                            </p:stCondLst>
                            <p:childTnLst>
                              <p:par>
                                <p:cTn id="182" nodeType="afterEffect" fill="hold" presetClass="entr" presetID="50">
                                  <p:stCondLst>
                                    <p:cond delay="0"/>
                                  </p:stCondLst>
                                  <p:childTnLst>
                                    <p:set>
                                      <p:cBhvr>
                                        <p:cTn id="183" dur="1" fill="hold">
                                          <p:stCondLst>
                                            <p:cond delay="0"/>
                                          </p:stCondLst>
                                        </p:cTn>
                                        <p:tgtEl>
                                          <p:spTgt spid="462">
                                            <p:txEl>
                                              <p:pRg st="249" end="326"/>
                                            </p:txEl>
                                          </p:spTgt>
                                        </p:tgtEl>
                                        <p:attrNameLst>
                                          <p:attrName>style.visibility</p:attrName>
                                        </p:attrNameLst>
                                      </p:cBhvr>
                                      <p:to>
                                        <p:strVal val="visible"/>
                                      </p:to>
                                    </p:set>
                                    <p:anim calcmode="lin" valueType="num">
                                      <p:cBhvr additive="repl">
                                        <p:cTn id="184" dur="1000" fill="hold"/>
                                        <p:tgtEl>
                                          <p:spTgt spid="462">
                                            <p:txEl>
                                              <p:pRg st="249" end="326"/>
                                            </p:txEl>
                                          </p:spTgt>
                                        </p:tgtEl>
                                        <p:attrNameLst>
                                          <p:attrName/>
                                        </p:attrNameLst>
                                      </p:cBhvr>
                                      <p:tavLst>
                                        <p:tav tm="0">
                                          <p:val>
                                            <p:strVal val="#ppt_w+.3"/>
                                          </p:val>
                                        </p:tav>
                                        <p:tav tm="100000">
                                          <p:val>
                                            <p:strVal val="#ppt_w"/>
                                          </p:val>
                                        </p:tav>
                                      </p:tavLst>
                                    </p:anim>
                                    <p:anim calcmode="lin" valueType="num">
                                      <p:cBhvr additive="repl">
                                        <p:cTn id="185" dur="1000" fill="hold"/>
                                        <p:tgtEl>
                                          <p:spTgt spid="462">
                                            <p:txEl>
                                              <p:pRg st="249" end="326"/>
                                            </p:txEl>
                                          </p:spTgt>
                                        </p:tgtEl>
                                        <p:attrNameLst>
                                          <p:attrName/>
                                        </p:attrNameLst>
                                      </p:cBhvr>
                                      <p:tavLst>
                                        <p:tav tm="0">
                                          <p:val>
                                            <p:strVal val="#ppt_h"/>
                                          </p:val>
                                        </p:tav>
                                        <p:tav tm="100000">
                                          <p:val>
                                            <p:strVal val="#ppt_h"/>
                                          </p:val>
                                        </p:tav>
                                      </p:tavLst>
                                    </p:anim>
                                    <p:animEffect filter="fade" transition="in">
                                      <p:cBhvr additive="repl">
                                        <p:cTn id="186" dur="1000"/>
                                        <p:tgtEl>
                                          <p:spTgt spid="462">
                                            <p:txEl>
                                              <p:pRg st="249" end="326"/>
                                            </p:txEl>
                                          </p:spTgt>
                                        </p:tgtEl>
                                      </p:cBhvr>
                                    </p:animEffect>
                                  </p:childTnLst>
                                </p:cTn>
                              </p:par>
                            </p:childTnLst>
                          </p:cTn>
                        </p:par>
                        <p:par>
                          <p:cTn id="187" fill="hold">
                            <p:stCondLst>
                              <p:cond delay="5000"/>
                            </p:stCondLst>
                            <p:childTnLst>
                              <p:par>
                                <p:cTn id="188" nodeType="afterEffect" fill="hold" presetClass="entr" presetID="50">
                                  <p:stCondLst>
                                    <p:cond delay="0"/>
                                  </p:stCondLst>
                                  <p:childTnLst>
                                    <p:set>
                                      <p:cBhvr>
                                        <p:cTn id="189" dur="1" fill="hold">
                                          <p:stCondLst>
                                            <p:cond delay="0"/>
                                          </p:stCondLst>
                                        </p:cTn>
                                        <p:tgtEl>
                                          <p:spTgt spid="462">
                                            <p:txEl>
                                              <p:pRg st="326" end="395"/>
                                            </p:txEl>
                                          </p:spTgt>
                                        </p:tgtEl>
                                        <p:attrNameLst>
                                          <p:attrName>style.visibility</p:attrName>
                                        </p:attrNameLst>
                                      </p:cBhvr>
                                      <p:to>
                                        <p:strVal val="visible"/>
                                      </p:to>
                                    </p:set>
                                    <p:anim calcmode="lin" valueType="num">
                                      <p:cBhvr additive="repl">
                                        <p:cTn id="190" dur="1000" fill="hold"/>
                                        <p:tgtEl>
                                          <p:spTgt spid="462">
                                            <p:txEl>
                                              <p:pRg st="326" end="395"/>
                                            </p:txEl>
                                          </p:spTgt>
                                        </p:tgtEl>
                                        <p:attrNameLst>
                                          <p:attrName/>
                                        </p:attrNameLst>
                                      </p:cBhvr>
                                      <p:tavLst>
                                        <p:tav tm="0">
                                          <p:val>
                                            <p:strVal val="#ppt_w+.3"/>
                                          </p:val>
                                        </p:tav>
                                        <p:tav tm="100000">
                                          <p:val>
                                            <p:strVal val="#ppt_w"/>
                                          </p:val>
                                        </p:tav>
                                      </p:tavLst>
                                    </p:anim>
                                    <p:anim calcmode="lin" valueType="num">
                                      <p:cBhvr additive="repl">
                                        <p:cTn id="191" dur="1000" fill="hold"/>
                                        <p:tgtEl>
                                          <p:spTgt spid="462">
                                            <p:txEl>
                                              <p:pRg st="326" end="395"/>
                                            </p:txEl>
                                          </p:spTgt>
                                        </p:tgtEl>
                                        <p:attrNameLst>
                                          <p:attrName/>
                                        </p:attrNameLst>
                                      </p:cBhvr>
                                      <p:tavLst>
                                        <p:tav tm="0">
                                          <p:val>
                                            <p:strVal val="#ppt_h"/>
                                          </p:val>
                                        </p:tav>
                                        <p:tav tm="100000">
                                          <p:val>
                                            <p:strVal val="#ppt_h"/>
                                          </p:val>
                                        </p:tav>
                                      </p:tavLst>
                                    </p:anim>
                                    <p:animEffect filter="fade" transition="in">
                                      <p:cBhvr additive="repl">
                                        <p:cTn id="192" dur="1000"/>
                                        <p:tgtEl>
                                          <p:spTgt spid="462">
                                            <p:txEl>
                                              <p:pRg st="326" end="39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4400" spc="-1" strike="noStrike">
                <a:solidFill>
                  <a:srgbClr val="001934"/>
                </a:solidFill>
                <a:uFill>
                  <a:solidFill>
                    <a:srgbClr val="ffffff"/>
                  </a:solidFill>
                </a:uFill>
                <a:latin typeface="Calisto MT"/>
              </a:rPr>
              <a:t>Mutual Exclusion: </a:t>
            </a:r>
            <a:r>
              <a:rPr b="1" lang="en-US" sz="4400" spc="-1" strike="noStrike">
                <a:solidFill>
                  <a:srgbClr val="001934"/>
                </a:solidFill>
                <a:uFill>
                  <a:solidFill>
                    <a:srgbClr val="ffffff"/>
                  </a:solidFill>
                </a:uFill>
                <a:latin typeface="Calisto MT"/>
              </a:rPr>
              <a:t>
</a:t>
            </a:r>
            <a:r>
              <a:rPr b="1" lang="en-US" sz="4400" spc="-1" strike="noStrike">
                <a:solidFill>
                  <a:srgbClr val="001934"/>
                </a:solidFill>
                <a:uFill>
                  <a:solidFill>
                    <a:srgbClr val="ffffff"/>
                  </a:solidFill>
                </a:uFill>
                <a:latin typeface="Calisto MT"/>
              </a:rPr>
              <a:t>Hardware Support</a:t>
            </a:r>
            <a:endParaRPr b="0" lang="en-US" sz="5200" spc="-1" strike="noStrike">
              <a:solidFill>
                <a:srgbClr val="000000"/>
              </a:solidFill>
              <a:uFill>
                <a:solidFill>
                  <a:srgbClr val="ffffff"/>
                </a:solidFill>
              </a:uFill>
              <a:latin typeface="Arial"/>
            </a:endParaRPr>
          </a:p>
        </p:txBody>
      </p:sp>
      <p:sp>
        <p:nvSpPr>
          <p:cNvPr id="465" name="CustomShape 2"/>
          <p:cNvSpPr/>
          <p:nvPr/>
        </p:nvSpPr>
        <p:spPr>
          <a:xfrm>
            <a:off x="304920" y="2209680"/>
            <a:ext cx="4190760" cy="2862360"/>
          </a:xfrm>
          <a:prstGeom prst="rect">
            <a:avLst/>
          </a:prstGeom>
          <a:noFill/>
          <a:ln>
            <a:noFill/>
          </a:ln>
        </p:spPr>
        <p:style>
          <a:lnRef idx="0"/>
          <a:fillRef idx="0"/>
          <a:effectRef idx="0"/>
          <a:fontRef idx="minor"/>
        </p:style>
        <p:txBody>
          <a:bodyPr lIns="90000" rIns="90000" tIns="45000" bIns="45000"/>
          <a:p>
            <a:pPr lvl="1" marL="343080" indent="-342720">
              <a:lnSpc>
                <a:spcPct val="100000"/>
              </a:lnSpc>
              <a:buClr>
                <a:srgbClr val="000000"/>
              </a:buClr>
              <a:buFont typeface="Arial"/>
              <a:buChar char="•"/>
            </a:pPr>
            <a:r>
              <a:rPr b="1" lang="en-US" sz="3200" spc="-1" strike="noStrike">
                <a:solidFill>
                  <a:srgbClr val="001934"/>
                </a:solidFill>
                <a:uFill>
                  <a:solidFill>
                    <a:srgbClr val="ffffff"/>
                  </a:solidFill>
                </a:uFill>
                <a:latin typeface="Arial"/>
              </a:rPr>
              <a:t>Interrupt Disabling</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lvl="1" marL="457200" indent="-342720">
              <a:lnSpc>
                <a:spcPct val="100000"/>
              </a:lnSpc>
              <a:buClr>
                <a:srgbClr val="000000"/>
              </a:buClr>
              <a:buFont typeface="Lucida Grande"/>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uniprocessor system</a:t>
            </a:r>
            <a:endParaRPr b="0" lang="en-US" sz="1800" spc="-1" strike="noStrike">
              <a:solidFill>
                <a:srgbClr val="000000"/>
              </a:solidFill>
              <a:uFill>
                <a:solidFill>
                  <a:srgbClr val="ffffff"/>
                </a:solidFill>
              </a:uFill>
              <a:latin typeface="Arial"/>
            </a:endParaRPr>
          </a:p>
          <a:p>
            <a:pPr marL="457200" indent="-342720">
              <a:lnSpc>
                <a:spcPct val="100000"/>
              </a:lnSpc>
            </a:pPr>
            <a:endParaRPr b="0" lang="en-US" sz="1800" spc="-1" strike="noStrike">
              <a:solidFill>
                <a:srgbClr val="000000"/>
              </a:solidFill>
              <a:uFill>
                <a:solidFill>
                  <a:srgbClr val="ffffff"/>
                </a:solidFill>
              </a:uFill>
              <a:latin typeface="Arial"/>
            </a:endParaRPr>
          </a:p>
          <a:p>
            <a:pPr lvl="1" marL="457200" indent="-342720">
              <a:lnSpc>
                <a:spcPct val="100000"/>
              </a:lnSpc>
              <a:buClr>
                <a:srgbClr val="000000"/>
              </a:buClr>
              <a:buFont typeface="Lucida Grande"/>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disabling interrupts guarantees mutual exclusion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66" name="CustomShape 3"/>
          <p:cNvSpPr/>
          <p:nvPr/>
        </p:nvSpPr>
        <p:spPr>
          <a:xfrm>
            <a:off x="4800600" y="2209680"/>
            <a:ext cx="3962160" cy="3502440"/>
          </a:xfrm>
          <a:prstGeom prst="rect">
            <a:avLst/>
          </a:prstGeom>
          <a:noFill/>
          <a:ln>
            <a:noFill/>
          </a:ln>
        </p:spPr>
        <p:style>
          <a:lnRef idx="0"/>
          <a:fillRef idx="0"/>
          <a:effectRef idx="0"/>
          <a:fontRef idx="minor"/>
        </p:style>
        <p:txBody>
          <a:bodyPr lIns="90000" rIns="90000" tIns="45000" bIns="45000"/>
          <a:p>
            <a:pPr lvl="1" marL="343080" indent="-342720">
              <a:lnSpc>
                <a:spcPct val="100000"/>
              </a:lnSpc>
              <a:buClr>
                <a:srgbClr val="000000"/>
              </a:buClr>
              <a:buFont typeface="Arial"/>
              <a:buChar char="•"/>
            </a:pPr>
            <a:r>
              <a:rPr b="1" lang="en-US" sz="3200" spc="-1" strike="noStrike">
                <a:solidFill>
                  <a:srgbClr val="001934"/>
                </a:solidFill>
                <a:uFill>
                  <a:solidFill>
                    <a:srgbClr val="ffffff"/>
                  </a:solidFill>
                </a:uFill>
                <a:latin typeface="Arial"/>
              </a:rPr>
              <a:t>Disadvantages:</a:t>
            </a:r>
            <a:endParaRPr b="0" lang="en-US" sz="1800" spc="-1" strike="noStrike">
              <a:solidFill>
                <a:srgbClr val="000000"/>
              </a:solidFill>
              <a:uFill>
                <a:solidFill>
                  <a:srgbClr val="ffffff"/>
                </a:solidFill>
              </a:uFill>
              <a:latin typeface="Arial"/>
            </a:endParaRPr>
          </a:p>
          <a:p>
            <a:pPr marL="343080" indent="-342720">
              <a:lnSpc>
                <a:spcPct val="100000"/>
              </a:lnSpc>
            </a:pPr>
            <a:endParaRPr b="0" lang="en-US" sz="1800" spc="-1" strike="noStrike">
              <a:solidFill>
                <a:srgbClr val="000000"/>
              </a:solidFill>
              <a:uFill>
                <a:solidFill>
                  <a:srgbClr val="ffffff"/>
                </a:solidFill>
              </a:uFill>
              <a:latin typeface="Arial"/>
            </a:endParaRPr>
          </a:p>
          <a:p>
            <a:pPr lvl="1" marL="457200" indent="-342720">
              <a:lnSpc>
                <a:spcPct val="100000"/>
              </a:lnSpc>
              <a:buClr>
                <a:srgbClr val="000000"/>
              </a:buClr>
              <a:buFont typeface="Lucida Grande"/>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the efficiency of execution could be noticeably degraded</a:t>
            </a:r>
            <a:endParaRPr b="0" lang="en-US" sz="1800" spc="-1" strike="noStrike">
              <a:solidFill>
                <a:srgbClr val="000000"/>
              </a:solidFill>
              <a:uFill>
                <a:solidFill>
                  <a:srgbClr val="ffffff"/>
                </a:solidFill>
              </a:uFill>
              <a:latin typeface="Arial"/>
            </a:endParaRPr>
          </a:p>
          <a:p>
            <a:pPr marL="457200" indent="-342720">
              <a:lnSpc>
                <a:spcPct val="100000"/>
              </a:lnSpc>
            </a:pPr>
            <a:endParaRPr b="0" lang="en-US" sz="1800" spc="-1" strike="noStrike">
              <a:solidFill>
                <a:srgbClr val="000000"/>
              </a:solidFill>
              <a:uFill>
                <a:solidFill>
                  <a:srgbClr val="ffffff"/>
                </a:solidFill>
              </a:uFill>
              <a:latin typeface="Arial"/>
            </a:endParaRPr>
          </a:p>
          <a:p>
            <a:pPr lvl="1" marL="457200" indent="-342720">
              <a:lnSpc>
                <a:spcPct val="100000"/>
              </a:lnSpc>
              <a:buClr>
                <a:srgbClr val="000000"/>
              </a:buClr>
              <a:buFont typeface="Lucida Grande"/>
              <a:buChar char="–"/>
            </a:pPr>
            <a:r>
              <a:rPr b="0" lang="en-US" sz="2400" spc="-1" strike="noStrike">
                <a:solidFill>
                  <a:srgbClr val="000000"/>
                </a:solidFill>
                <a:uFill>
                  <a:solidFill>
                    <a:srgbClr val="ffffff"/>
                  </a:solidFill>
                </a:uFill>
                <a:latin typeface="Arial"/>
              </a:rPr>
              <a:t> </a:t>
            </a:r>
            <a:r>
              <a:rPr b="0" lang="en-US" sz="2400" spc="-1" strike="noStrike">
                <a:solidFill>
                  <a:srgbClr val="000000"/>
                </a:solidFill>
                <a:uFill>
                  <a:solidFill>
                    <a:srgbClr val="ffffff"/>
                  </a:solidFill>
                </a:uFill>
                <a:latin typeface="Arial"/>
              </a:rPr>
              <a:t>this approach will not work in a multiprocessor architecture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67" name="Line 4"/>
          <p:cNvSpPr/>
          <p:nvPr/>
        </p:nvSpPr>
        <p:spPr>
          <a:xfrm flipH="1">
            <a:off x="4647960" y="2438280"/>
            <a:ext cx="1800" cy="3581280"/>
          </a:xfrm>
          <a:prstGeom prst="line">
            <a:avLst/>
          </a:prstGeom>
          <a:ln w="34920">
            <a:solidFill>
              <a:srgbClr val="3c561b"/>
            </a:solidFill>
            <a:round/>
          </a:ln>
        </p:spPr>
        <p:style>
          <a:lnRef idx="0"/>
          <a:fillRef idx="0"/>
          <a:effectRef idx="0"/>
          <a:fontRef idx="minor"/>
        </p:style>
      </p:sp>
      <p:pic>
        <p:nvPicPr>
          <p:cNvPr id="468" name="Picture 17" descr=""/>
          <p:cNvPicPr/>
          <p:nvPr/>
        </p:nvPicPr>
        <p:blipFill>
          <a:blip r:embed="rId1"/>
          <a:stretch/>
        </p:blipFill>
        <p:spPr>
          <a:xfrm>
            <a:off x="1219320" y="4952880"/>
            <a:ext cx="1980720" cy="1390320"/>
          </a:xfrm>
          <a:prstGeom prst="rect">
            <a:avLst/>
          </a:prstGeom>
          <a:ln w="9360">
            <a:noFill/>
          </a:ln>
        </p:spPr>
      </p:pic>
      <p:pic>
        <p:nvPicPr>
          <p:cNvPr id="469" name="Picture 11" descr=""/>
          <p:cNvPicPr/>
          <p:nvPr/>
        </p:nvPicPr>
        <p:blipFill>
          <a:blip r:embed="rId2"/>
          <a:stretch/>
        </p:blipFill>
        <p:spPr>
          <a:xfrm>
            <a:off x="7543800" y="5029200"/>
            <a:ext cx="1136160" cy="1471320"/>
          </a:xfrm>
          <a:prstGeom prst="rect">
            <a:avLst/>
          </a:prstGeom>
          <a:ln w="9360">
            <a:noFill/>
          </a:ln>
        </p:spPr>
      </p:pic>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4800" spc="-1" strike="noStrike">
                <a:solidFill>
                  <a:srgbClr val="001934"/>
                </a:solidFill>
                <a:uFill>
                  <a:solidFill>
                    <a:srgbClr val="ffffff"/>
                  </a:solidFill>
                </a:uFill>
                <a:latin typeface="Calisto MT"/>
              </a:rPr>
              <a:t>Mutual Exclusion: </a:t>
            </a:r>
            <a:r>
              <a:rPr b="1" lang="en-US" sz="4800" spc="-1" strike="noStrike">
                <a:solidFill>
                  <a:srgbClr val="001934"/>
                </a:solidFill>
                <a:uFill>
                  <a:solidFill>
                    <a:srgbClr val="ffffff"/>
                  </a:solidFill>
                </a:uFill>
                <a:latin typeface="Calisto MT"/>
              </a:rPr>
              <a:t>
</a:t>
            </a:r>
            <a:r>
              <a:rPr b="1" lang="en-US" sz="4800" spc="-1" strike="noStrike">
                <a:solidFill>
                  <a:srgbClr val="001934"/>
                </a:solidFill>
                <a:uFill>
                  <a:solidFill>
                    <a:srgbClr val="ffffff"/>
                  </a:solidFill>
                </a:uFill>
                <a:latin typeface="Calisto MT"/>
              </a:rPr>
              <a:t>Hardware Support</a:t>
            </a:r>
            <a:endParaRPr b="0" lang="en-US" sz="5200" spc="-1" strike="noStrike">
              <a:solidFill>
                <a:srgbClr val="000000"/>
              </a:solidFill>
              <a:uFill>
                <a:solidFill>
                  <a:srgbClr val="ffffff"/>
                </a:solidFill>
              </a:uFill>
              <a:latin typeface="Arial"/>
            </a:endParaRPr>
          </a:p>
        </p:txBody>
      </p:sp>
      <p:sp>
        <p:nvSpPr>
          <p:cNvPr id="471" name="TextShape 2"/>
          <p:cNvSpPr txBox="1"/>
          <p:nvPr/>
        </p:nvSpPr>
        <p:spPr>
          <a:xfrm>
            <a:off x="548640" y="2103120"/>
            <a:ext cx="8305560" cy="4419360"/>
          </a:xfrm>
          <a:prstGeom prst="rect">
            <a:avLst/>
          </a:prstGeom>
          <a:noFill/>
          <a:ln>
            <a:noFill/>
          </a:ln>
        </p:spPr>
        <p:txBody>
          <a:bodyPr/>
          <a:p>
            <a:pPr lvl="1" marL="577800" indent="-294840">
              <a:lnSpc>
                <a:spcPct val="100000"/>
              </a:lnSpc>
              <a:buClr>
                <a:srgbClr val="990000"/>
              </a:buClr>
              <a:buSzPct val="75000"/>
              <a:buFont typeface="Wingdings" charset="2"/>
              <a:buChar char=""/>
            </a:pPr>
            <a:r>
              <a:rPr b="0" lang="en-US" sz="3600" spc="-1" strike="noStrike">
                <a:solidFill>
                  <a:srgbClr val="262626"/>
                </a:solidFill>
                <a:uFill>
                  <a:solidFill>
                    <a:srgbClr val="ffffff"/>
                  </a:solidFill>
                </a:uFill>
                <a:latin typeface="Calisto MT"/>
              </a:rPr>
              <a:t>Special Machine Instructions</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3400" spc="-1" strike="noStrike">
                <a:solidFill>
                  <a:srgbClr val="262626"/>
                </a:solidFill>
                <a:uFill>
                  <a:solidFill>
                    <a:srgbClr val="ffffff"/>
                  </a:solidFill>
                </a:uFill>
                <a:latin typeface="Calisto MT"/>
              </a:rPr>
              <a:t>Compare&amp;Swap Instruction </a:t>
            </a:r>
            <a:endParaRPr b="0" lang="en-US" sz="18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also called a “compare and exchange instruction”</a:t>
            </a:r>
            <a:endParaRPr b="0" lang="en-US" sz="20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 </a:t>
            </a:r>
            <a:r>
              <a:rPr b="1" lang="en-US" sz="2800" spc="-1" strike="noStrike">
                <a:solidFill>
                  <a:srgbClr val="262626"/>
                </a:solidFill>
                <a:uFill>
                  <a:solidFill>
                    <a:srgbClr val="ffffff"/>
                  </a:solidFill>
                </a:uFill>
                <a:latin typeface="Calisto MT"/>
              </a:rPr>
              <a:t>compare </a:t>
            </a:r>
            <a:r>
              <a:rPr b="0" lang="en-US" sz="2800" spc="-1" strike="noStrike">
                <a:solidFill>
                  <a:srgbClr val="262626"/>
                </a:solidFill>
                <a:uFill>
                  <a:solidFill>
                    <a:srgbClr val="ffffff"/>
                  </a:solidFill>
                </a:uFill>
                <a:latin typeface="Calisto MT"/>
              </a:rPr>
              <a:t>is made between a memory value and a test value</a:t>
            </a:r>
            <a:endParaRPr b="0" lang="en-US" sz="20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if the old memory value = test value, swap in a new value to the memory location</a:t>
            </a:r>
            <a:endParaRPr b="0" lang="en-US" sz="20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always return the old memory value</a:t>
            </a:r>
            <a:endParaRPr b="0" lang="en-US" sz="2000" spc="-1" strike="noStrike">
              <a:solidFill>
                <a:srgbClr val="262626"/>
              </a:solidFill>
              <a:uFill>
                <a:solidFill>
                  <a:srgbClr val="ffffff"/>
                </a:solidFill>
              </a:uFill>
              <a:latin typeface="Calisto MT"/>
            </a:endParaRPr>
          </a:p>
          <a:p>
            <a:pPr lvl="4" marL="1425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carried out atomically in the hardware.</a:t>
            </a:r>
            <a:endParaRPr b="0" lang="en-US" sz="2000" spc="-1" strike="noStrike">
              <a:solidFill>
                <a:srgbClr val="262626"/>
              </a:solidFill>
              <a:uFill>
                <a:solidFill>
                  <a:srgbClr val="ffffff"/>
                </a:solidFill>
              </a:uFill>
              <a:latin typeface="Calisto MT"/>
            </a:endParaRPr>
          </a:p>
        </p:txBody>
      </p:sp>
      <p:pic>
        <p:nvPicPr>
          <p:cNvPr id="472" name="Picture 3" descr=""/>
          <p:cNvPicPr/>
          <p:nvPr/>
        </p:nvPicPr>
        <p:blipFill>
          <a:blip r:embed="rId1"/>
          <a:stretch/>
        </p:blipFill>
        <p:spPr>
          <a:xfrm rot="1357200">
            <a:off x="7324560" y="2330280"/>
            <a:ext cx="1240920" cy="1093320"/>
          </a:xfrm>
          <a:prstGeom prst="rect">
            <a:avLst/>
          </a:prstGeom>
          <a:ln w="9360">
            <a:noFill/>
          </a:ln>
        </p:spPr>
      </p:pic>
    </p:spTree>
  </p:cSld>
  <p:timing>
    <p:tnLst>
      <p:par>
        <p:cTn id="195" dur="indefinite" restart="never" nodeType="tmRoot">
          <p:childTnLst>
            <p:seq>
              <p:cTn id="196" dur="indefinite" nodeType="mainSeq">
                <p:childTnLst>
                  <p:par>
                    <p:cTn id="197" fill="hold">
                      <p:stCondLst>
                        <p:cond delay="0"/>
                      </p:stCondLst>
                      <p:childTnLst>
                        <p:par>
                          <p:cTn id="198" fill="hold">
                            <p:stCondLst>
                              <p:cond delay="0"/>
                            </p:stCondLst>
                            <p:childTnLst>
                              <p:par>
                                <p:cTn id="199" nodeType="afterEffect" fill="hold" presetClass="entr" presetID="48">
                                  <p:stCondLst>
                                    <p:cond delay="0"/>
                                  </p:stCondLst>
                                  <p:childTnLst>
                                    <p:set>
                                      <p:cBhvr>
                                        <p:cTn id="200" dur="1" fill="hold">
                                          <p:stCondLst>
                                            <p:cond delay="0"/>
                                          </p:stCondLst>
                                        </p:cTn>
                                        <p:tgtEl>
                                          <p:spTgt spid="471">
                                            <p:txEl>
                                              <p:pRg st="278" end="318"/>
                                            </p:txEl>
                                          </p:spTgt>
                                        </p:tgtEl>
                                        <p:attrNameLst>
                                          <p:attrName>style.visibility</p:attrName>
                                        </p:attrNameLst>
                                      </p:cBhvr>
                                      <p:to>
                                        <p:strVal val="visible"/>
                                      </p:to>
                                    </p:set>
                                    <p:anim calcmode="lin" valueType="num">
                                      <p:cBhvr additive="repl">
                                        <p:cTn id="201" dur="1000" fill="hold"/>
                                        <p:tgtEl>
                                          <p:spTgt spid="471">
                                            <p:txEl>
                                              <p:pRg st="278" end="318"/>
                                            </p:txEl>
                                          </p:spTgt>
                                        </p:tgtEl>
                                        <p:attrNameLst>
                                          <p:attrName/>
                                        </p:attrNameLst>
                                      </p:cBhvr>
                                      <p:tavLst>
                                        <p:tav tm="0">
                                          <p:val>
                                            <p:strVal val="90"/>
                                          </p:val>
                                        </p:tav>
                                        <p:tav tm="80000">
                                          <p:val>
                                            <p:strVal val="90"/>
                                          </p:val>
                                        </p:tav>
                                        <p:tav tm="80000">
                                          <p:val>
                                            <p:strVal val="90"/>
                                          </p:val>
                                        </p:tav>
                                        <p:tav tm="100000">
                                          <p:val>
                                            <p:strVal val="0"/>
                                          </p:val>
                                        </p:tav>
                                      </p:tavLst>
                                    </p:anim>
                                    <p:anim calcmode="lin" valueType="num">
                                      <p:cBhvr additive="repl">
                                        <p:cTn id="202" dur="1000" fill="hold"/>
                                        <p:tgtEl>
                                          <p:spTgt spid="471">
                                            <p:txEl>
                                              <p:pRg st="278" end="318"/>
                                            </p:txEl>
                                          </p:spTgt>
                                        </p:tgtEl>
                                        <p:attrNameLst>
                                          <p:attrName>ppt_x</p:attrName>
                                        </p:attrNameLst>
                                      </p:cBhvr>
                                      <p:tavLst>
                                        <p:tav tm="0">
                                          <p:val>
                                            <p:strVal val="-1"/>
                                          </p:val>
                                        </p:tav>
                                        <p:tav tm="50000">
                                          <p:val>
                                            <p:strVal val="0.95"/>
                                          </p:val>
                                        </p:tav>
                                        <p:tav tm="100000">
                                          <p:val>
                                            <p:strVal val="#ppt_x"/>
                                          </p:val>
                                        </p:tav>
                                      </p:tavLst>
                                    </p:anim>
                                    <p:anim calcmode="lin" valueType="num">
                                      <p:cBhvr additive="repl">
                                        <p:cTn id="203" dur="1000" fill="hold"/>
                                        <p:tgtEl>
                                          <p:spTgt spid="471">
                                            <p:txEl>
                                              <p:pRg st="278" end="318"/>
                                            </p:txEl>
                                          </p:spTgt>
                                        </p:tgtEl>
                                        <p:attrNameLst>
                                          <p:attrName>ppt_y</p:attrName>
                                        </p:attrNameLst>
                                      </p:cBhvr>
                                      <p:tavLst>
                                        <p:tav tm="0">
                                          <p:val>
                                            <p:strVal val="#ppt_y"/>
                                          </p:val>
                                        </p:tav>
                                        <p:tav tm="100000">
                                          <p:val>
                                            <p:strVal val="#ppt_y"/>
                                          </p:val>
                                        </p:tav>
                                      </p:tavLst>
                                    </p:anim>
                                    <p:animEffect filter="fade" transition="in">
                                      <p:cBhvr additive="repl">
                                        <p:cTn id="204" dur="1000"/>
                                        <p:tgtEl>
                                          <p:spTgt spid="471">
                                            <p:txEl>
                                              <p:pRg st="278" end="31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4800" spc="-1" strike="noStrike">
                <a:solidFill>
                  <a:srgbClr val="001934"/>
                </a:solidFill>
                <a:uFill>
                  <a:solidFill>
                    <a:srgbClr val="ffffff"/>
                  </a:solidFill>
                </a:uFill>
                <a:latin typeface="Calisto MT"/>
              </a:rPr>
              <a:t>Mutual Exclusion: </a:t>
            </a:r>
            <a:r>
              <a:rPr b="1" lang="en-US" sz="4800" spc="-1" strike="noStrike">
                <a:solidFill>
                  <a:srgbClr val="001934"/>
                </a:solidFill>
                <a:uFill>
                  <a:solidFill>
                    <a:srgbClr val="ffffff"/>
                  </a:solidFill>
                </a:uFill>
                <a:latin typeface="Calisto MT"/>
              </a:rPr>
              <a:t>
</a:t>
            </a:r>
            <a:r>
              <a:rPr b="1" lang="en-US" sz="4800" spc="-1" strike="noStrike">
                <a:solidFill>
                  <a:srgbClr val="001934"/>
                </a:solidFill>
                <a:uFill>
                  <a:solidFill>
                    <a:srgbClr val="ffffff"/>
                  </a:solidFill>
                </a:uFill>
                <a:latin typeface="Calisto MT"/>
              </a:rPr>
              <a:t>Hardware Support</a:t>
            </a:r>
            <a:endParaRPr b="0" lang="en-US" sz="5200" spc="-1" strike="noStrike">
              <a:solidFill>
                <a:srgbClr val="000000"/>
              </a:solidFill>
              <a:uFill>
                <a:solidFill>
                  <a:srgbClr val="ffffff"/>
                </a:solidFill>
              </a:uFill>
              <a:latin typeface="Arial"/>
            </a:endParaRPr>
          </a:p>
        </p:txBody>
      </p:sp>
      <p:sp>
        <p:nvSpPr>
          <p:cNvPr id="474" name="TextShape 2"/>
          <p:cNvSpPr txBox="1"/>
          <p:nvPr/>
        </p:nvSpPr>
        <p:spPr>
          <a:xfrm>
            <a:off x="380880" y="2209680"/>
            <a:ext cx="8305560" cy="4419360"/>
          </a:xfrm>
          <a:prstGeom prst="rect">
            <a:avLst/>
          </a:prstGeom>
          <a:noFill/>
          <a:ln>
            <a:noFill/>
          </a:ln>
        </p:spPr>
        <p:txBody>
          <a:bodyPr/>
          <a:p>
            <a:pPr lvl="1" marL="577800" indent="-294840">
              <a:lnSpc>
                <a:spcPct val="100000"/>
              </a:lnSpc>
              <a:buClr>
                <a:srgbClr val="990000"/>
              </a:buClr>
              <a:buSzPct val="75000"/>
              <a:buFont typeface="Wingdings" charset="2"/>
              <a:buChar char=""/>
            </a:pPr>
            <a:r>
              <a:rPr b="0" lang="en-US" sz="3400" spc="-1" strike="noStrike">
                <a:solidFill>
                  <a:srgbClr val="262626"/>
                </a:solidFill>
                <a:uFill>
                  <a:solidFill>
                    <a:srgbClr val="ffffff"/>
                  </a:solidFill>
                </a:uFill>
                <a:latin typeface="Calisto MT"/>
              </a:rPr>
              <a:t>Compare&amp;Swap Instruction</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3400" spc="-1" strike="noStrike">
                <a:solidFill>
                  <a:srgbClr val="262626"/>
                </a:solidFill>
                <a:uFill>
                  <a:solidFill>
                    <a:srgbClr val="ffffff"/>
                  </a:solidFill>
                </a:uFill>
                <a:latin typeface="Calisto MT"/>
              </a:rPr>
              <a:t>Pseudo-code definition of the</a:t>
            </a:r>
            <a:r>
              <a:rPr b="0" lang="en-US" sz="3400" spc="-1" strike="noStrike">
                <a:solidFill>
                  <a:srgbClr val="262626"/>
                </a:solidFill>
                <a:uFill>
                  <a:solidFill>
                    <a:srgbClr val="ffffff"/>
                  </a:solidFill>
                </a:uFill>
                <a:latin typeface="Calisto MT"/>
              </a:rPr>
              <a:t>
</a:t>
            </a:r>
            <a:r>
              <a:rPr b="0" lang="en-US" sz="3400" spc="-1" strike="noStrike">
                <a:solidFill>
                  <a:srgbClr val="262626"/>
                </a:solidFill>
                <a:uFill>
                  <a:solidFill>
                    <a:srgbClr val="ffffff"/>
                  </a:solidFill>
                </a:uFill>
                <a:latin typeface="Calisto MT"/>
              </a:rPr>
              <a:t>hardware instruction:</a:t>
            </a:r>
            <a:endParaRPr b="0" lang="en-US" sz="1800" spc="-1" strike="noStrike">
              <a:solidFill>
                <a:srgbClr val="262626"/>
              </a:solidFill>
              <a:uFill>
                <a:solidFill>
                  <a:srgbClr val="ffffff"/>
                </a:solidFill>
              </a:uFill>
              <a:latin typeface="Calisto MT"/>
            </a:endParaRPr>
          </a:p>
          <a:p>
            <a:r>
              <a:rPr b="0" lang="en-US" sz="2800" spc="-1" strike="noStrike">
                <a:solidFill>
                  <a:srgbClr val="262626"/>
                </a:solidFill>
                <a:uFill>
                  <a:solidFill>
                    <a:srgbClr val="ffffff"/>
                  </a:solidFill>
                </a:uFill>
                <a:latin typeface="Calisto MT"/>
              </a:rPr>
              <a:t>
</a:t>
            </a:r>
            <a:r>
              <a:rPr b="0" lang="en-US" sz="2800" spc="-1" strike="noStrike">
                <a:solidFill>
                  <a:srgbClr val="262626"/>
                </a:solidFill>
                <a:uFill>
                  <a:solidFill>
                    <a:srgbClr val="ffffff"/>
                  </a:solidFill>
                </a:uFill>
                <a:latin typeface="Calisto MT"/>
              </a:rPr>
              <a:t>compare_and_swap (word, test_val, new_val)</a:t>
            </a:r>
            <a:r>
              <a:rPr b="0" lang="en-US" sz="2800" spc="-1" strike="noStrike">
                <a:solidFill>
                  <a:srgbClr val="262626"/>
                </a:solidFill>
                <a:uFill>
                  <a:solidFill>
                    <a:srgbClr val="ffffff"/>
                  </a:solidFill>
                </a:uFill>
                <a:latin typeface="Calisto MT"/>
              </a:rPr>
              <a:t>
</a:t>
            </a:r>
            <a:r>
              <a:rPr b="0" lang="en-US" sz="2800" spc="-1" strike="noStrike">
                <a:solidFill>
                  <a:srgbClr val="262626"/>
                </a:solidFill>
                <a:uFill>
                  <a:solidFill>
                    <a:srgbClr val="ffffff"/>
                  </a:solidFill>
                </a:uFill>
                <a:latin typeface="Calisto MT"/>
              </a:rPr>
              <a:t>if (word ==test_val)</a:t>
            </a:r>
            <a:r>
              <a:rPr b="0" lang="en-US" sz="2800" spc="-1" strike="noStrike">
                <a:solidFill>
                  <a:srgbClr val="262626"/>
                </a:solidFill>
                <a:uFill>
                  <a:solidFill>
                    <a:srgbClr val="ffffff"/>
                  </a:solidFill>
                </a:uFill>
                <a:latin typeface="Calisto MT"/>
              </a:rPr>
              <a:t>
</a:t>
            </a:r>
            <a:r>
              <a:rPr b="0" lang="en-US" sz="2800" spc="-1" strike="noStrike">
                <a:solidFill>
                  <a:srgbClr val="262626"/>
                </a:solidFill>
                <a:uFill>
                  <a:solidFill>
                    <a:srgbClr val="ffffff"/>
                  </a:solidFill>
                </a:uFill>
                <a:latin typeface="Calisto MT"/>
              </a:rPr>
              <a:t>    word = new_val;</a:t>
            </a:r>
            <a:r>
              <a:rPr b="0" lang="en-US" sz="2800" spc="-1" strike="noStrike">
                <a:solidFill>
                  <a:srgbClr val="262626"/>
                </a:solidFill>
                <a:uFill>
                  <a:solidFill>
                    <a:srgbClr val="ffffff"/>
                  </a:solidFill>
                </a:uFill>
                <a:latin typeface="Calisto MT"/>
              </a:rPr>
              <a:t>
</a:t>
            </a:r>
            <a:r>
              <a:rPr b="0" lang="en-US" sz="2800" spc="-1" strike="noStrike">
                <a:solidFill>
                  <a:srgbClr val="262626"/>
                </a:solidFill>
                <a:uFill>
                  <a:solidFill>
                    <a:srgbClr val="ffffff"/>
                  </a:solidFill>
                </a:uFill>
                <a:latin typeface="Calisto MT"/>
              </a:rPr>
              <a:t>return new_val</a:t>
            </a:r>
            <a:r>
              <a:rPr b="0" lang="en-US" sz="2800" spc="-1" strike="noStrike">
                <a:solidFill>
                  <a:srgbClr val="262626"/>
                </a:solidFill>
                <a:uFill>
                  <a:solidFill>
                    <a:srgbClr val="ffffff"/>
                  </a:solidFill>
                </a:uFill>
                <a:latin typeface="Calisto MT"/>
              </a:rPr>
              <a:t>
</a:t>
            </a:r>
            <a:r>
              <a:rPr b="0" lang="en-US" sz="2800" spc="-1" strike="noStrike">
                <a:solidFill>
                  <a:srgbClr val="262626"/>
                </a:solidFill>
                <a:uFill>
                  <a:solidFill>
                    <a:srgbClr val="ffffff"/>
                  </a:solidFill>
                </a:uFill>
                <a:latin typeface="Calisto MT"/>
              </a:rPr>
              <a:t>    </a:t>
            </a:r>
            <a:endParaRPr b="0" lang="en-US" sz="2000" spc="-1" strike="noStrike">
              <a:solidFill>
                <a:srgbClr val="262626"/>
              </a:solidFill>
              <a:uFill>
                <a:solidFill>
                  <a:srgbClr val="ffffff"/>
                </a:solidFill>
              </a:uFill>
              <a:latin typeface="Calisto MT"/>
            </a:endParaRPr>
          </a:p>
        </p:txBody>
      </p:sp>
      <p:pic>
        <p:nvPicPr>
          <p:cNvPr id="475" name="Picture 3" descr=""/>
          <p:cNvPicPr/>
          <p:nvPr/>
        </p:nvPicPr>
        <p:blipFill>
          <a:blip r:embed="rId1"/>
          <a:stretch/>
        </p:blipFill>
        <p:spPr>
          <a:xfrm rot="1357200">
            <a:off x="7324560" y="2330280"/>
            <a:ext cx="1240920" cy="1093320"/>
          </a:xfrm>
          <a:prstGeom prst="rect">
            <a:avLst/>
          </a:prstGeom>
          <a:ln w="9360">
            <a:noFill/>
          </a:ln>
        </p:spPr>
      </p:pic>
    </p:spTree>
  </p:cSld>
  <p:timing>
    <p:tnLst>
      <p:par>
        <p:cTn id="205" dur="indefinite" restart="never" nodeType="tmRoot">
          <p:childTnLst>
            <p:seq>
              <p:cTn id="206" dur="indefinite" nodeType="mainSeq">
                <p:childTnLst>
                  <p:par>
                    <p:cTn id="207" fill="hold">
                      <p:stCondLst>
                        <p:cond delay="0"/>
                      </p:stCondLst>
                      <p:childTnLst>
                        <p:par>
                          <p:cTn id="208" fill="hold">
                            <p:stCondLst>
                              <p:cond delay="0"/>
                            </p:stCondLst>
                            <p:childTnLst>
                              <p:par>
                                <p:cTn id="209" nodeType="afterEffect" fill="hold" presetClass="entr" presetID="48">
                                  <p:stCondLst>
                                    <p:cond delay="0"/>
                                  </p:stCondLst>
                                  <p:childTnLst>
                                    <p:set>
                                      <p:cBhvr>
                                        <p:cTn id="210" dur="1" fill="hold">
                                          <p:stCondLst>
                                            <p:cond delay="0"/>
                                          </p:stCondLst>
                                        </p:cTn>
                                        <p:tgtEl>
                                          <p:spTgt spid="474">
                                            <p:txEl>
                                              <p:pRg st="77" end="182"/>
                                            </p:txEl>
                                          </p:spTgt>
                                        </p:tgtEl>
                                        <p:attrNameLst>
                                          <p:attrName>style.visibility</p:attrName>
                                        </p:attrNameLst>
                                      </p:cBhvr>
                                      <p:to>
                                        <p:strVal val="visible"/>
                                      </p:to>
                                    </p:set>
                                    <p:anim calcmode="lin" valueType="num">
                                      <p:cBhvr additive="repl">
                                        <p:cTn id="211" dur="1000" fill="hold"/>
                                        <p:tgtEl>
                                          <p:spTgt spid="474">
                                            <p:txEl>
                                              <p:pRg st="77" end="182"/>
                                            </p:txEl>
                                          </p:spTgt>
                                        </p:tgtEl>
                                        <p:attrNameLst>
                                          <p:attrName/>
                                        </p:attrNameLst>
                                      </p:cBhvr>
                                      <p:tavLst>
                                        <p:tav tm="0">
                                          <p:val>
                                            <p:strVal val="90"/>
                                          </p:val>
                                        </p:tav>
                                        <p:tav tm="80000">
                                          <p:val>
                                            <p:strVal val="90"/>
                                          </p:val>
                                        </p:tav>
                                        <p:tav tm="80000">
                                          <p:val>
                                            <p:strVal val="90"/>
                                          </p:val>
                                        </p:tav>
                                        <p:tav tm="100000">
                                          <p:val>
                                            <p:strVal val="0"/>
                                          </p:val>
                                        </p:tav>
                                      </p:tavLst>
                                    </p:anim>
                                    <p:anim calcmode="lin" valueType="num">
                                      <p:cBhvr additive="repl">
                                        <p:cTn id="212" dur="1000" fill="hold"/>
                                        <p:tgtEl>
                                          <p:spTgt spid="474">
                                            <p:txEl>
                                              <p:pRg st="77" end="182"/>
                                            </p:txEl>
                                          </p:spTgt>
                                        </p:tgtEl>
                                        <p:attrNameLst>
                                          <p:attrName>ppt_x</p:attrName>
                                        </p:attrNameLst>
                                      </p:cBhvr>
                                      <p:tavLst>
                                        <p:tav tm="0">
                                          <p:val>
                                            <p:strVal val="-1"/>
                                          </p:val>
                                        </p:tav>
                                        <p:tav tm="50000">
                                          <p:val>
                                            <p:strVal val="0.95"/>
                                          </p:val>
                                        </p:tav>
                                        <p:tav tm="100000">
                                          <p:val>
                                            <p:strVal val="#ppt_x"/>
                                          </p:val>
                                        </p:tav>
                                      </p:tavLst>
                                    </p:anim>
                                    <p:anim calcmode="lin" valueType="num">
                                      <p:cBhvr additive="repl">
                                        <p:cTn id="213" dur="1000" fill="hold"/>
                                        <p:tgtEl>
                                          <p:spTgt spid="474">
                                            <p:txEl>
                                              <p:pRg st="77" end="182"/>
                                            </p:txEl>
                                          </p:spTgt>
                                        </p:tgtEl>
                                        <p:attrNameLst>
                                          <p:attrName>ppt_y</p:attrName>
                                        </p:attrNameLst>
                                      </p:cBhvr>
                                      <p:tavLst>
                                        <p:tav tm="0">
                                          <p:val>
                                            <p:strVal val="#ppt_y"/>
                                          </p:val>
                                        </p:tav>
                                        <p:tav tm="100000">
                                          <p:val>
                                            <p:strVal val="#ppt_y"/>
                                          </p:val>
                                        </p:tav>
                                      </p:tavLst>
                                    </p:anim>
                                    <p:animEffect filter="fade" transition="in">
                                      <p:cBhvr additive="repl">
                                        <p:cTn id="214" dur="1000"/>
                                        <p:tgtEl>
                                          <p:spTgt spid="474">
                                            <p:txEl>
                                              <p:pRg st="77" end="18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0" y="533520"/>
            <a:ext cx="9143640" cy="144756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Compare and Swap </a:t>
            </a:r>
            <a:r>
              <a:rPr b="1" lang="en-US" sz="5200" spc="-1" strike="noStrike">
                <a:solidFill>
                  <a:srgbClr val="001934"/>
                </a:solidFill>
                <a:uFill>
                  <a:solidFill>
                    <a:srgbClr val="ffffff"/>
                  </a:solidFill>
                </a:uFill>
                <a:latin typeface="Calisto MT"/>
              </a:rPr>
              <a:t>
</a:t>
            </a:r>
            <a:r>
              <a:rPr b="1" lang="en-US" sz="5200" spc="-1" strike="noStrike">
                <a:solidFill>
                  <a:srgbClr val="001934"/>
                </a:solidFill>
                <a:uFill>
                  <a:solidFill>
                    <a:srgbClr val="ffffff"/>
                  </a:solidFill>
                </a:uFill>
                <a:latin typeface="Calisto MT"/>
              </a:rPr>
              <a:t>Instruction</a:t>
            </a:r>
            <a:endParaRPr b="0" lang="en-US" sz="5200" spc="-1" strike="noStrike">
              <a:solidFill>
                <a:srgbClr val="000000"/>
              </a:solidFill>
              <a:uFill>
                <a:solidFill>
                  <a:srgbClr val="ffffff"/>
                </a:solidFill>
              </a:uFill>
              <a:latin typeface="Arial"/>
            </a:endParaRPr>
          </a:p>
        </p:txBody>
      </p:sp>
      <p:pic>
        <p:nvPicPr>
          <p:cNvPr id="477" name="Picture 4" descr=""/>
          <p:cNvPicPr/>
          <p:nvPr/>
        </p:nvPicPr>
        <p:blipFill>
          <a:blip r:embed="rId1"/>
          <a:stretch/>
        </p:blipFill>
        <p:spPr>
          <a:xfrm>
            <a:off x="1198080" y="1953360"/>
            <a:ext cx="5790960" cy="4539960"/>
          </a:xfrm>
          <a:prstGeom prst="rect">
            <a:avLst/>
          </a:prstGeom>
          <a:ln w="9360">
            <a:noFill/>
          </a:ln>
        </p:spPr>
      </p:pic>
      <p:sp>
        <p:nvSpPr>
          <p:cNvPr id="478" name="CustomShape 2"/>
          <p:cNvSpPr/>
          <p:nvPr/>
        </p:nvSpPr>
        <p:spPr>
          <a:xfrm>
            <a:off x="2522520" y="6550200"/>
            <a:ext cx="46573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sto MT"/>
              </a:rPr>
              <a:t>Figure 5.2  Hardware Support for Mutual Exclusion</a:t>
            </a:r>
            <a:endParaRPr b="0" lang="en-US" sz="1800" spc="-1" strike="noStrike">
              <a:solidFill>
                <a:srgbClr val="000000"/>
              </a:solidFill>
              <a:uFill>
                <a:solidFill>
                  <a:srgbClr val="ffffff"/>
                </a:solidFill>
              </a:uFill>
              <a:latin typeface="Arial"/>
            </a:endParaRPr>
          </a:p>
        </p:txBody>
      </p:sp>
      <p:pic>
        <p:nvPicPr>
          <p:cNvPr id="479" name="Picture 6" descr=""/>
          <p:cNvPicPr/>
          <p:nvPr/>
        </p:nvPicPr>
        <p:blipFill>
          <a:blip r:embed="rId2"/>
          <a:stretch/>
        </p:blipFill>
        <p:spPr>
          <a:xfrm>
            <a:off x="304920" y="5334120"/>
            <a:ext cx="914040" cy="1209240"/>
          </a:xfrm>
          <a:prstGeom prst="rect">
            <a:avLst/>
          </a:prstGeom>
          <a:ln w="9360">
            <a:noFill/>
          </a:ln>
        </p:spPr>
      </p:pic>
      <p:sp>
        <p:nvSpPr>
          <p:cNvPr id="480" name="CustomShape 3"/>
          <p:cNvSpPr/>
          <p:nvPr/>
        </p:nvSpPr>
        <p:spPr>
          <a:xfrm>
            <a:off x="6995880" y="1461960"/>
            <a:ext cx="1919160" cy="5028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rPr>
              <a:t>word = bolt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test_val =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new_val = 1</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If bolt is 0 when the C&amp;S is executed, the condition is false and P enters its critical section. (leaves bolt = 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rPr>
              <a:t>If bolt = 1 when C&amp;S executes, P continues to execute the while loop.  It’s busy waiting ( or spinning)</a:t>
            </a:r>
            <a:endParaRPr b="0" lang="en-US" sz="1800" spc="-1" strike="noStrike">
              <a:solidFill>
                <a:srgbClr val="000000"/>
              </a:solidFill>
              <a:uFill>
                <a:solidFill>
                  <a:srgbClr val="ffffff"/>
                </a:solidFill>
              </a:uFill>
              <a:latin typeface="Arial"/>
            </a:endParaRPr>
          </a:p>
        </p:txBody>
      </p:sp>
    </p:spTree>
  </p:cSld>
  <p:transition spd="med">
    <p:checker dir="horz"/>
  </p:transition>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685800" y="0"/>
            <a:ext cx="8229240" cy="1371240"/>
          </a:xfrm>
          <a:prstGeom prst="rect">
            <a:avLst/>
          </a:prstGeom>
          <a:noFill/>
          <a:ln>
            <a:noFill/>
          </a:ln>
        </p:spPr>
        <p:txBody>
          <a:bodyPr tIns="0" bIns="0" anchor="b"/>
          <a:p>
            <a:pPr algn="ctr">
              <a:lnSpc>
                <a:spcPct val="100000"/>
              </a:lnSpc>
            </a:pPr>
            <a:r>
              <a:rPr b="1" lang="en-US" sz="5200" spc="-1" strike="noStrike">
                <a:solidFill>
                  <a:srgbClr val="06192f"/>
                </a:solidFill>
                <a:uFill>
                  <a:solidFill>
                    <a:srgbClr val="ffffff"/>
                  </a:solidFill>
                </a:uFill>
                <a:latin typeface="Calisto MT"/>
              </a:rPr>
              <a:t>Exchange Instruction</a:t>
            </a:r>
            <a:endParaRPr b="0" lang="en-US" sz="5200" spc="-1" strike="noStrike">
              <a:solidFill>
                <a:srgbClr val="000000"/>
              </a:solidFill>
              <a:uFill>
                <a:solidFill>
                  <a:srgbClr val="ffffff"/>
                </a:solidFill>
              </a:uFill>
              <a:latin typeface="Arial"/>
            </a:endParaRPr>
          </a:p>
        </p:txBody>
      </p:sp>
      <p:sp>
        <p:nvSpPr>
          <p:cNvPr id="482" name="CustomShape 2"/>
          <p:cNvSpPr/>
          <p:nvPr/>
        </p:nvSpPr>
        <p:spPr>
          <a:xfrm>
            <a:off x="2819520" y="6550200"/>
            <a:ext cx="4571640" cy="515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sto MT"/>
              </a:rPr>
              <a:t>Figure 5.2  Hardware Support for Mutual Exclusion</a:t>
            </a:r>
            <a:endParaRPr b="0" lang="en-US" sz="1800" spc="-1" strike="noStrike">
              <a:solidFill>
                <a:srgbClr val="000000"/>
              </a:solidFill>
              <a:uFill>
                <a:solidFill>
                  <a:srgbClr val="ffffff"/>
                </a:solidFill>
              </a:uFill>
              <a:latin typeface="Arial"/>
            </a:endParaRPr>
          </a:p>
        </p:txBody>
      </p:sp>
      <p:pic>
        <p:nvPicPr>
          <p:cNvPr id="483" name="Picture 7" descr=""/>
          <p:cNvPicPr/>
          <p:nvPr/>
        </p:nvPicPr>
        <p:blipFill>
          <a:blip r:embed="rId1"/>
          <a:stretch/>
        </p:blipFill>
        <p:spPr>
          <a:xfrm>
            <a:off x="1676520" y="1447920"/>
            <a:ext cx="6324120" cy="4808160"/>
          </a:xfrm>
          <a:prstGeom prst="rect">
            <a:avLst/>
          </a:prstGeom>
          <a:ln w="9360">
            <a:noFill/>
          </a:ln>
        </p:spPr>
      </p:pic>
      <p:pic>
        <p:nvPicPr>
          <p:cNvPr id="484" name="Picture 4" descr=""/>
          <p:cNvPicPr/>
          <p:nvPr/>
        </p:nvPicPr>
        <p:blipFill>
          <a:blip r:embed="rId2"/>
          <a:stretch/>
        </p:blipFill>
        <p:spPr>
          <a:xfrm>
            <a:off x="304920" y="5334120"/>
            <a:ext cx="914040" cy="1209240"/>
          </a:xfrm>
          <a:prstGeom prst="rect">
            <a:avLst/>
          </a:prstGeom>
          <a:ln w="9360">
            <a:noFill/>
          </a:ln>
        </p:spPr>
      </p:pic>
    </p:spTree>
  </p:cSld>
  <p:transition spd="med">
    <p:checker dir="horz"/>
  </p:transition>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615960" y="471960"/>
            <a:ext cx="7824600" cy="1322640"/>
          </a:xfrm>
          <a:prstGeom prst="rect">
            <a:avLst/>
          </a:prstGeom>
          <a:noFill/>
          <a:ln>
            <a:noFill/>
          </a:ln>
        </p:spPr>
        <p:txBody>
          <a:bodyPr tIns="0" bIns="0" anchor="b"/>
          <a:p>
            <a:pPr algn="ctr">
              <a:lnSpc>
                <a:spcPct val="100000"/>
              </a:lnSpc>
            </a:pPr>
            <a:r>
              <a:rPr b="0" lang="en-US" sz="4400" spc="-1" strike="noStrike">
                <a:solidFill>
                  <a:srgbClr val="14403d"/>
                </a:solidFill>
                <a:uFill>
                  <a:solidFill>
                    <a:srgbClr val="ffffff"/>
                  </a:solidFill>
                </a:uFill>
                <a:latin typeface="Calisto MT"/>
              </a:rPr>
              <a:t>Special Machine Instruction:</a:t>
            </a:r>
            <a:r>
              <a:rPr b="0" lang="en-US" sz="4400" spc="-1" strike="noStrike">
                <a:solidFill>
                  <a:srgbClr val="14403d"/>
                </a:solidFill>
                <a:uFill>
                  <a:solidFill>
                    <a:srgbClr val="ffffff"/>
                  </a:solidFill>
                </a:uFill>
                <a:latin typeface="Calisto MT"/>
              </a:rPr>
              <a:t>
</a:t>
            </a:r>
            <a:r>
              <a:rPr b="0" lang="en-US" sz="4400" spc="-1" strike="noStrike">
                <a:solidFill>
                  <a:srgbClr val="14403d"/>
                </a:solidFill>
                <a:uFill>
                  <a:solidFill>
                    <a:srgbClr val="ffffff"/>
                  </a:solidFill>
                </a:uFill>
                <a:latin typeface="Calisto MT"/>
              </a:rPr>
              <a:t>Advantages</a:t>
            </a:r>
            <a:endParaRPr b="0" lang="en-US" sz="5200" spc="-1" strike="noStrike">
              <a:solidFill>
                <a:srgbClr val="000000"/>
              </a:solidFill>
              <a:uFill>
                <a:solidFill>
                  <a:srgbClr val="ffffff"/>
                </a:solidFill>
              </a:uFill>
              <a:latin typeface="Arial"/>
            </a:endParaRPr>
          </a:p>
        </p:txBody>
      </p:sp>
      <p:sp>
        <p:nvSpPr>
          <p:cNvPr id="486" name="TextShape 2"/>
          <p:cNvSpPr txBox="1"/>
          <p:nvPr/>
        </p:nvSpPr>
        <p:spPr>
          <a:xfrm>
            <a:off x="658800" y="2286000"/>
            <a:ext cx="8179920" cy="3839760"/>
          </a:xfrm>
          <a:prstGeom prst="rect">
            <a:avLst/>
          </a:prstGeom>
          <a:noFill/>
          <a:ln>
            <a:noFill/>
          </a:ln>
        </p:spPr>
        <p:txBody>
          <a:bodyPr/>
          <a:p>
            <a:pPr marL="282600" indent="-282240">
              <a:lnSpc>
                <a:spcPct val="80000"/>
              </a:lnSpc>
              <a:buClr>
                <a:srgbClr val="990000"/>
              </a:buClr>
              <a:buSzPct val="75000"/>
              <a:buFont typeface="Wingdings" charset="2"/>
              <a:buChar char=""/>
            </a:pPr>
            <a:r>
              <a:rPr b="0" lang="en-US" sz="35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Applicable to any number of processes on     either a single processor or multiple   processors sharing main memory</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Simple and easy to verify</a:t>
            </a:r>
            <a:endParaRPr b="0" lang="en-US" sz="2000" spc="-1" strike="noStrike">
              <a:solidFill>
                <a:srgbClr val="262626"/>
              </a:solidFill>
              <a:uFill>
                <a:solidFill>
                  <a:srgbClr val="ffffff"/>
                </a:solidFill>
              </a:uFill>
              <a:latin typeface="Calisto MT"/>
            </a:endParaRPr>
          </a:p>
          <a:p>
            <a:pPr marL="282600" indent="-282240">
              <a:lnSpc>
                <a:spcPct val="8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It can be used to support multiple critical sections; each critical section can be defined by its own variable</a:t>
            </a:r>
            <a:endParaRPr b="0" lang="en-US" sz="2000" spc="-1" strike="noStrike">
              <a:solidFill>
                <a:srgbClr val="262626"/>
              </a:solidFill>
              <a:uFill>
                <a:solidFill>
                  <a:srgbClr val="ffffff"/>
                </a:solidFill>
              </a:uFill>
              <a:latin typeface="Calisto MT"/>
            </a:endParaRPr>
          </a:p>
          <a:p>
            <a:pPr>
              <a:lnSpc>
                <a:spcPct val="80000"/>
              </a:lnSpc>
            </a:pPr>
            <a:endParaRPr b="0" lang="en-US" sz="2000" spc="-1" strike="noStrike">
              <a:solidFill>
                <a:srgbClr val="262626"/>
              </a:solidFill>
              <a:uFill>
                <a:solidFill>
                  <a:srgbClr val="ffffff"/>
                </a:solidFill>
              </a:uFill>
              <a:latin typeface="Calisto MT"/>
            </a:endParaRPr>
          </a:p>
        </p:txBody>
      </p:sp>
      <p:sp>
        <p:nvSpPr>
          <p:cNvPr id="487" name="CustomShape 3"/>
          <p:cNvSpPr/>
          <p:nvPr/>
        </p:nvSpPr>
        <p:spPr>
          <a:xfrm>
            <a:off x="685800" y="2286000"/>
            <a:ext cx="380520" cy="456840"/>
          </a:xfrm>
          <a:prstGeom prst="upArrow">
            <a:avLst>
              <a:gd name="adj1" fmla="val 50000"/>
              <a:gd name="adj2" fmla="val 50000"/>
            </a:avLst>
          </a:prstGeom>
          <a:solidFill>
            <a:srgbClr val="288179"/>
          </a:solidFill>
          <a:ln w="15840">
            <a:solidFill>
              <a:srgbClr val="950000"/>
            </a:solidFill>
            <a:round/>
          </a:ln>
        </p:spPr>
        <p:style>
          <a:lnRef idx="0"/>
          <a:fillRef idx="0"/>
          <a:effectRef idx="0"/>
          <a:fontRef idx="minor"/>
        </p:style>
      </p:sp>
      <p:sp>
        <p:nvSpPr>
          <p:cNvPr id="488" name="CustomShape 4"/>
          <p:cNvSpPr/>
          <p:nvPr/>
        </p:nvSpPr>
        <p:spPr>
          <a:xfrm>
            <a:off x="685800" y="3657600"/>
            <a:ext cx="380520" cy="456840"/>
          </a:xfrm>
          <a:prstGeom prst="upArrow">
            <a:avLst>
              <a:gd name="adj1" fmla="val 50000"/>
              <a:gd name="adj2" fmla="val 50000"/>
            </a:avLst>
          </a:prstGeom>
          <a:solidFill>
            <a:srgbClr val="288179"/>
          </a:solidFill>
          <a:ln w="15840">
            <a:solidFill>
              <a:srgbClr val="950000"/>
            </a:solidFill>
            <a:round/>
          </a:ln>
        </p:spPr>
        <p:style>
          <a:lnRef idx="0"/>
          <a:fillRef idx="0"/>
          <a:effectRef idx="0"/>
          <a:fontRef idx="minor"/>
        </p:style>
      </p:sp>
      <p:sp>
        <p:nvSpPr>
          <p:cNvPr id="489" name="CustomShape 5"/>
          <p:cNvSpPr/>
          <p:nvPr/>
        </p:nvSpPr>
        <p:spPr>
          <a:xfrm>
            <a:off x="685800" y="4343400"/>
            <a:ext cx="380520" cy="456840"/>
          </a:xfrm>
          <a:prstGeom prst="upArrow">
            <a:avLst>
              <a:gd name="adj1" fmla="val 50000"/>
              <a:gd name="adj2" fmla="val 50000"/>
            </a:avLst>
          </a:prstGeom>
          <a:solidFill>
            <a:srgbClr val="288179"/>
          </a:solidFill>
          <a:ln w="15840">
            <a:solidFill>
              <a:srgbClr val="950000"/>
            </a:solidFill>
            <a:round/>
          </a:ln>
        </p:spPr>
        <p:style>
          <a:lnRef idx="0"/>
          <a:fillRef idx="0"/>
          <a:effectRef idx="0"/>
          <a:fontRef idx="minor"/>
        </p:style>
      </p:sp>
      <p:pic>
        <p:nvPicPr>
          <p:cNvPr id="490" name="Picture 14" descr=""/>
          <p:cNvPicPr/>
          <p:nvPr/>
        </p:nvPicPr>
        <p:blipFill>
          <a:blip r:embed="rId1"/>
          <a:stretch/>
        </p:blipFill>
        <p:spPr>
          <a:xfrm rot="258000">
            <a:off x="6857640" y="5257440"/>
            <a:ext cx="1523520" cy="1288800"/>
          </a:xfrm>
          <a:prstGeom prst="rect">
            <a:avLst/>
          </a:prstGeom>
          <a:ln w="9360">
            <a:noFill/>
          </a:ln>
        </p:spPr>
      </p:pic>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4400" spc="-1" strike="noStrike">
                <a:solidFill>
                  <a:srgbClr val="730000"/>
                </a:solidFill>
                <a:uFill>
                  <a:solidFill>
                    <a:srgbClr val="ffffff"/>
                  </a:solidFill>
                </a:uFill>
                <a:latin typeface="Calisto MT"/>
              </a:rPr>
              <a:t>Special Machine Instruction:</a:t>
            </a:r>
            <a:r>
              <a:rPr b="1" lang="en-US" sz="4400" spc="-1" strike="noStrike">
                <a:solidFill>
                  <a:srgbClr val="730000"/>
                </a:solidFill>
                <a:uFill>
                  <a:solidFill>
                    <a:srgbClr val="ffffff"/>
                  </a:solidFill>
                </a:uFill>
                <a:latin typeface="Calisto MT"/>
              </a:rPr>
              <a:t>
</a:t>
            </a:r>
            <a:r>
              <a:rPr b="1" lang="en-US" sz="4400" spc="-1" strike="noStrike">
                <a:solidFill>
                  <a:srgbClr val="730000"/>
                </a:solidFill>
                <a:uFill>
                  <a:solidFill>
                    <a:srgbClr val="ffffff"/>
                  </a:solidFill>
                </a:uFill>
                <a:latin typeface="Calisto MT"/>
              </a:rPr>
              <a:t>Disadvantages</a:t>
            </a:r>
            <a:endParaRPr b="0" lang="en-US" sz="5200" spc="-1" strike="noStrike">
              <a:solidFill>
                <a:srgbClr val="000000"/>
              </a:solidFill>
              <a:uFill>
                <a:solidFill>
                  <a:srgbClr val="ffffff"/>
                </a:solidFill>
              </a:uFill>
              <a:latin typeface="Arial"/>
            </a:endParaRPr>
          </a:p>
        </p:txBody>
      </p:sp>
      <p:sp>
        <p:nvSpPr>
          <p:cNvPr id="492" name="TextShape 2"/>
          <p:cNvSpPr txBox="1"/>
          <p:nvPr/>
        </p:nvSpPr>
        <p:spPr>
          <a:xfrm>
            <a:off x="457200" y="2057400"/>
            <a:ext cx="8229240" cy="4495320"/>
          </a:xfrm>
          <a:prstGeom prst="rect">
            <a:avLst/>
          </a:prstGeom>
          <a:noFill/>
          <a:ln>
            <a:noFill/>
          </a:ln>
        </p:spPr>
        <p:txBody>
          <a:bodyPr/>
          <a:p>
            <a:pPr marL="272880" indent="-4568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bri"/>
              </a:rPr>
              <a:t>  </a:t>
            </a:r>
            <a:r>
              <a:rPr b="0" lang="en-US" sz="3200" spc="-1" strike="noStrike">
                <a:solidFill>
                  <a:srgbClr val="262626"/>
                </a:solidFill>
                <a:uFill>
                  <a:solidFill>
                    <a:srgbClr val="ffffff"/>
                  </a:solidFill>
                </a:uFill>
                <a:latin typeface="Calisto MT"/>
              </a:rPr>
              <a:t>Busy-waiting is employed, thus while a                      process is waiting for access to a critical section it continues to consume processor time</a:t>
            </a:r>
            <a:endParaRPr b="0" lang="en-US" sz="2000" spc="-1" strike="noStrike">
              <a:solidFill>
                <a:srgbClr val="262626"/>
              </a:solidFill>
              <a:uFill>
                <a:solidFill>
                  <a:srgbClr val="ffffff"/>
                </a:solidFill>
              </a:uFill>
              <a:latin typeface="Calisto MT"/>
            </a:endParaRPr>
          </a:p>
          <a:p>
            <a:pPr marL="272880" indent="-4568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Starvation is possible when a process leaves a critical section and more than one process is waiting</a:t>
            </a:r>
            <a:endParaRPr b="0" lang="en-US" sz="2000" spc="-1" strike="noStrike">
              <a:solidFill>
                <a:srgbClr val="262626"/>
              </a:solidFill>
              <a:uFill>
                <a:solidFill>
                  <a:srgbClr val="ffffff"/>
                </a:solidFill>
              </a:uFill>
              <a:latin typeface="Calisto MT"/>
            </a:endParaRPr>
          </a:p>
          <a:p>
            <a:pPr marL="272880" indent="-4568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Deadlock is possible if priority-</a:t>
            </a:r>
            <a:r>
              <a:rPr b="0" lang="en-US" sz="3200" spc="-1" strike="noStrike">
                <a:solidFill>
                  <a:srgbClr val="262626"/>
                </a:solidFill>
                <a:uFill>
                  <a:solidFill>
                    <a:srgbClr val="ffffff"/>
                  </a:solidFill>
                </a:uFill>
                <a:latin typeface="Calisto MT"/>
              </a:rPr>
              <a:t>
</a:t>
            </a:r>
            <a:r>
              <a:rPr b="0" lang="en-US" sz="3200" spc="-1" strike="noStrike">
                <a:solidFill>
                  <a:srgbClr val="262626"/>
                </a:solidFill>
                <a:uFill>
                  <a:solidFill>
                    <a:srgbClr val="ffffff"/>
                  </a:solidFill>
                </a:uFill>
                <a:latin typeface="Calisto MT"/>
              </a:rPr>
              <a:t>   based scheduling is used</a:t>
            </a:r>
            <a:endParaRPr b="0" lang="en-US" sz="2000" spc="-1" strike="noStrike">
              <a:solidFill>
                <a:srgbClr val="262626"/>
              </a:solidFill>
              <a:uFill>
                <a:solidFill>
                  <a:srgbClr val="ffffff"/>
                </a:solidFill>
              </a:uFill>
              <a:latin typeface="Calisto MT"/>
            </a:endParaRPr>
          </a:p>
        </p:txBody>
      </p:sp>
      <p:sp>
        <p:nvSpPr>
          <p:cNvPr id="493" name="CustomShape 3"/>
          <p:cNvSpPr/>
          <p:nvPr/>
        </p:nvSpPr>
        <p:spPr>
          <a:xfrm>
            <a:off x="457200" y="4343400"/>
            <a:ext cx="456840" cy="533160"/>
          </a:xfrm>
          <a:prstGeom prst="downArrow">
            <a:avLst>
              <a:gd name="adj1" fmla="val 50000"/>
              <a:gd name="adj2" fmla="val 50000"/>
            </a:avLst>
          </a:prstGeom>
          <a:solidFill>
            <a:srgbClr val="730000"/>
          </a:solidFill>
          <a:ln w="15840">
            <a:solidFill>
              <a:srgbClr val="950000"/>
            </a:solidFill>
            <a:round/>
          </a:ln>
        </p:spPr>
        <p:style>
          <a:lnRef idx="0"/>
          <a:fillRef idx="0"/>
          <a:effectRef idx="0"/>
          <a:fontRef idx="minor"/>
        </p:style>
      </p:sp>
      <p:pic>
        <p:nvPicPr>
          <p:cNvPr id="494" name="Picture 6" descr=""/>
          <p:cNvPicPr/>
          <p:nvPr/>
        </p:nvPicPr>
        <p:blipFill>
          <a:blip r:embed="rId1"/>
          <a:stretch/>
        </p:blipFill>
        <p:spPr>
          <a:xfrm>
            <a:off x="6629400" y="5181480"/>
            <a:ext cx="1638000" cy="1333080"/>
          </a:xfrm>
          <a:prstGeom prst="rect">
            <a:avLst/>
          </a:prstGeom>
          <a:ln w="9360">
            <a:noFill/>
          </a:ln>
        </p:spPr>
      </p:pic>
      <p:sp>
        <p:nvSpPr>
          <p:cNvPr id="495" name="CustomShape 4"/>
          <p:cNvSpPr/>
          <p:nvPr/>
        </p:nvSpPr>
        <p:spPr>
          <a:xfrm>
            <a:off x="457200" y="5867280"/>
            <a:ext cx="456840" cy="533160"/>
          </a:xfrm>
          <a:prstGeom prst="downArrow">
            <a:avLst>
              <a:gd name="adj1" fmla="val 50000"/>
              <a:gd name="adj2" fmla="val 50000"/>
            </a:avLst>
          </a:prstGeom>
          <a:solidFill>
            <a:srgbClr val="730000"/>
          </a:solidFill>
          <a:ln w="15840">
            <a:solidFill>
              <a:srgbClr val="950000"/>
            </a:solidFill>
            <a:round/>
          </a:ln>
        </p:spPr>
        <p:style>
          <a:lnRef idx="0"/>
          <a:fillRef idx="0"/>
          <a:effectRef idx="0"/>
          <a:fontRef idx="minor"/>
        </p:style>
      </p:sp>
      <p:sp>
        <p:nvSpPr>
          <p:cNvPr id="496" name="CustomShape 5"/>
          <p:cNvSpPr/>
          <p:nvPr/>
        </p:nvSpPr>
        <p:spPr>
          <a:xfrm>
            <a:off x="457200" y="2209680"/>
            <a:ext cx="456840" cy="533160"/>
          </a:xfrm>
          <a:prstGeom prst="downArrow">
            <a:avLst>
              <a:gd name="adj1" fmla="val 50000"/>
              <a:gd name="adj2" fmla="val 50000"/>
            </a:avLst>
          </a:prstGeom>
          <a:solidFill>
            <a:srgbClr val="730000"/>
          </a:solidFill>
          <a:ln w="15840">
            <a:solidFill>
              <a:srgbClr val="950000"/>
            </a:solidFill>
            <a:round/>
          </a:ln>
        </p:spPr>
        <p:style>
          <a:lnRef idx="0"/>
          <a:fillRef idx="0"/>
          <a:effectRef idx="0"/>
          <a:fontRef idx="minor"/>
        </p:style>
      </p:sp>
    </p:spTree>
  </p:cSld>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658800" y="456120"/>
            <a:ext cx="7824600" cy="1322640"/>
          </a:xfrm>
          <a:prstGeom prst="rect">
            <a:avLst/>
          </a:prstGeom>
          <a:noFill/>
          <a:ln>
            <a:noFill/>
          </a:ln>
        </p:spPr>
        <p:txBody>
          <a:bodyPr tIns="0" bIns="0" anchor="b"/>
          <a:p>
            <a:pPr algn="r">
              <a:lnSpc>
                <a:spcPct val="100000"/>
              </a:lnSpc>
            </a:pPr>
            <a:r>
              <a:rPr b="1" lang="en-US" sz="5200" spc="-1" strike="noStrike">
                <a:solidFill>
                  <a:srgbClr val="001934"/>
                </a:solidFill>
                <a:uFill>
                  <a:solidFill>
                    <a:srgbClr val="ffffff"/>
                  </a:solidFill>
                </a:uFill>
                <a:latin typeface="Calisto MT"/>
              </a:rPr>
              <a:t>Multiple  Processes</a:t>
            </a:r>
            <a:endParaRPr b="0" lang="en-US" sz="5200" spc="-1" strike="noStrike">
              <a:solidFill>
                <a:srgbClr val="000000"/>
              </a:solidFill>
              <a:uFill>
                <a:solidFill>
                  <a:srgbClr val="ffffff"/>
                </a:solidFill>
              </a:uFill>
              <a:latin typeface="Arial"/>
            </a:endParaRPr>
          </a:p>
        </p:txBody>
      </p:sp>
      <p:sp>
        <p:nvSpPr>
          <p:cNvPr id="400" name="TextShape 2"/>
          <p:cNvSpPr txBox="1"/>
          <p:nvPr/>
        </p:nvSpPr>
        <p:spPr>
          <a:xfrm>
            <a:off x="658800" y="2286000"/>
            <a:ext cx="8027640" cy="426672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3600" spc="-1" strike="noStrike">
                <a:solidFill>
                  <a:srgbClr val="262626"/>
                </a:solidFill>
                <a:uFill>
                  <a:solidFill>
                    <a:srgbClr val="ffffff"/>
                  </a:solidFill>
                </a:uFill>
                <a:latin typeface="Calisto MT"/>
              </a:rPr>
              <a:t>Operating System design is concerned with the management of processes and threads:</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3600" spc="-1" strike="noStrike">
                <a:solidFill>
                  <a:srgbClr val="262626"/>
                </a:solidFill>
                <a:uFill>
                  <a:solidFill>
                    <a:srgbClr val="ffffff"/>
                  </a:solidFill>
                </a:uFill>
                <a:latin typeface="Calisto MT"/>
              </a:rPr>
              <a:t>Multiprogramming</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3600" spc="-1" strike="noStrike">
                <a:solidFill>
                  <a:srgbClr val="262626"/>
                </a:solidFill>
                <a:uFill>
                  <a:solidFill>
                    <a:srgbClr val="ffffff"/>
                  </a:solidFill>
                </a:uFill>
                <a:latin typeface="Calisto MT"/>
              </a:rPr>
              <a:t>Multiprocessing</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3600" spc="-1" strike="noStrike">
                <a:solidFill>
                  <a:srgbClr val="262626"/>
                </a:solidFill>
                <a:uFill>
                  <a:solidFill>
                    <a:srgbClr val="ffffff"/>
                  </a:solidFill>
                </a:uFill>
                <a:latin typeface="Calisto MT"/>
              </a:rPr>
              <a:t>Distributed Processing</a:t>
            </a:r>
            <a:endParaRPr b="0" lang="en-US" sz="1800" spc="-1" strike="noStrike">
              <a:solidFill>
                <a:srgbClr val="262626"/>
              </a:solidFill>
              <a:uFill>
                <a:solidFill>
                  <a:srgbClr val="ffffff"/>
                </a:solidFill>
              </a:uFill>
              <a:latin typeface="Calisto MT"/>
            </a:endParaRPr>
          </a:p>
        </p:txBody>
      </p:sp>
      <p:pic>
        <p:nvPicPr>
          <p:cNvPr id="401" name="Picture 4" descr=""/>
          <p:cNvPicPr/>
          <p:nvPr/>
        </p:nvPicPr>
        <p:blipFill>
          <a:blip r:embed="rId1"/>
          <a:stretch/>
        </p:blipFill>
        <p:spPr>
          <a:xfrm>
            <a:off x="6553080" y="4114800"/>
            <a:ext cx="1961640" cy="2279160"/>
          </a:xfrm>
          <a:prstGeom prst="rect">
            <a:avLst/>
          </a:prstGeom>
          <a:ln w="9360">
            <a:noFill/>
          </a:ln>
        </p:spPr>
      </p:pic>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45">
                                  <p:stCondLst>
                                    <p:cond delay="0"/>
                                  </p:stCondLst>
                                  <p:childTnLst>
                                    <p:set>
                                      <p:cBhvr>
                                        <p:cTn id="6" dur="1" fill="hold">
                                          <p:stCondLst>
                                            <p:cond delay="0"/>
                                          </p:stCondLst>
                                        </p:cTn>
                                        <p:tgtEl>
                                          <p:spTgt spid="400">
                                            <p:txEl>
                                              <p:pRg st="83" end="100"/>
                                            </p:txEl>
                                          </p:spTgt>
                                        </p:tgtEl>
                                        <p:attrNameLst>
                                          <p:attrName>style.visibility</p:attrName>
                                        </p:attrNameLst>
                                      </p:cBhvr>
                                      <p:to>
                                        <p:strVal val="visible"/>
                                      </p:to>
                                    </p:set>
                                    <p:animEffect filter="fade" transition="in">
                                      <p:cBhvr additive="repl">
                                        <p:cTn id="7" dur="500"/>
                                        <p:tgtEl>
                                          <p:spTgt spid="400">
                                            <p:txEl>
                                              <p:pRg st="83" end="100"/>
                                            </p:txEl>
                                          </p:spTgt>
                                        </p:tgtEl>
                                      </p:cBhvr>
                                    </p:animEffect>
                                    <p:anim calcmode="lin" valueType="num">
                                      <p:cBhvr additive="repl">
                                        <p:cTn id="8" dur="500" fill="hold"/>
                                        <p:tgtEl>
                                          <p:spTgt spid="400">
                                            <p:txEl>
                                              <p:pRg st="83" end="100"/>
                                            </p:txEl>
                                          </p:spTgt>
                                        </p:tgtEl>
                                        <p:attrNameLst>
                                          <p:attrName/>
                                        </p:attrNameLst>
                                      </p:cBhvr>
                                      <p:tavLst>
                                        <p:tav tm="0">
                                          <p:val>
                                            <p:strVal val="0"/>
                                          </p:val>
                                        </p:tav>
                                        <p:tav tm="100000">
                                          <p:val>
                                            <p:strVal val="1"/>
                                          </p:val>
                                        </p:tav>
                                      </p:tavLst>
                                    </p:anim>
                                    <p:anim calcmode="lin" valueType="num">
                                      <p:cBhvr additive="repl">
                                        <p:cTn id="9" dur="500" fill="hold"/>
                                        <p:tgtEl>
                                          <p:spTgt spid="400">
                                            <p:txEl>
                                              <p:pRg st="83" end="100"/>
                                            </p:txEl>
                                          </p:spTgt>
                                        </p:tgtEl>
                                        <p:attrNameLst>
                                          <p:attrName/>
                                        </p:attrNameLst>
                                      </p:cBhvr>
                                      <p:tavLst>
                                        <p:tav tm="0">
                                          <p:val>
                                            <p:strVal val="#ppt_h"/>
                                          </p:val>
                                        </p:tav>
                                        <p:tav tm="100000">
                                          <p:val>
                                            <p:strVal val="#ppt_h"/>
                                          </p:val>
                                        </p:tav>
                                      </p:tavLst>
                                    </p:anim>
                                  </p:childTnLst>
                                </p:cTn>
                              </p:par>
                            </p:childTnLst>
                          </p:cTn>
                        </p:par>
                        <p:par>
                          <p:cTn id="10" fill="hold">
                            <p:stCondLst>
                              <p:cond delay="1250"/>
                            </p:stCondLst>
                            <p:childTnLst>
                              <p:par>
                                <p:cTn id="11" nodeType="afterEffect" fill="hold" presetClass="entr" presetID="45">
                                  <p:stCondLst>
                                    <p:cond delay="0"/>
                                  </p:stCondLst>
                                  <p:childTnLst>
                                    <p:set>
                                      <p:cBhvr>
                                        <p:cTn id="12" dur="1" fill="hold">
                                          <p:stCondLst>
                                            <p:cond delay="0"/>
                                          </p:stCondLst>
                                        </p:cTn>
                                        <p:tgtEl>
                                          <p:spTgt spid="400">
                                            <p:txEl>
                                              <p:pRg st="100" end="116"/>
                                            </p:txEl>
                                          </p:spTgt>
                                        </p:tgtEl>
                                        <p:attrNameLst>
                                          <p:attrName>style.visibility</p:attrName>
                                        </p:attrNameLst>
                                      </p:cBhvr>
                                      <p:to>
                                        <p:strVal val="visible"/>
                                      </p:to>
                                    </p:set>
                                    <p:animEffect filter="fade" transition="in">
                                      <p:cBhvr additive="repl">
                                        <p:cTn id="13" dur="500"/>
                                        <p:tgtEl>
                                          <p:spTgt spid="400">
                                            <p:txEl>
                                              <p:pRg st="100" end="116"/>
                                            </p:txEl>
                                          </p:spTgt>
                                        </p:tgtEl>
                                      </p:cBhvr>
                                    </p:animEffect>
                                    <p:anim calcmode="lin" valueType="num">
                                      <p:cBhvr additive="repl">
                                        <p:cTn id="14" dur="500" fill="hold"/>
                                        <p:tgtEl>
                                          <p:spTgt spid="400">
                                            <p:txEl>
                                              <p:pRg st="100" end="116"/>
                                            </p:txEl>
                                          </p:spTgt>
                                        </p:tgtEl>
                                        <p:attrNameLst>
                                          <p:attrName/>
                                        </p:attrNameLst>
                                      </p:cBhvr>
                                      <p:tavLst>
                                        <p:tav tm="0">
                                          <p:val>
                                            <p:strVal val="0"/>
                                          </p:val>
                                        </p:tav>
                                        <p:tav tm="100000">
                                          <p:val>
                                            <p:strVal val="1"/>
                                          </p:val>
                                        </p:tav>
                                      </p:tavLst>
                                    </p:anim>
                                    <p:anim calcmode="lin" valueType="num">
                                      <p:cBhvr additive="repl">
                                        <p:cTn id="15" dur="500" fill="hold"/>
                                        <p:tgtEl>
                                          <p:spTgt spid="400">
                                            <p:txEl>
                                              <p:pRg st="100" end="116"/>
                                            </p:txEl>
                                          </p:spTgt>
                                        </p:tgtEl>
                                        <p:attrNameLst>
                                          <p:attrName/>
                                        </p:attrNameLst>
                                      </p:cBhvr>
                                      <p:tavLst>
                                        <p:tav tm="0">
                                          <p:val>
                                            <p:strVal val="#ppt_h"/>
                                          </p:val>
                                        </p:tav>
                                        <p:tav tm="100000">
                                          <p:val>
                                            <p:strVal val="#ppt_h"/>
                                          </p:val>
                                        </p:tav>
                                      </p:tavLst>
                                    </p:anim>
                                  </p:childTnLst>
                                </p:cTn>
                              </p:par>
                            </p:childTnLst>
                          </p:cTn>
                        </p:par>
                        <p:par>
                          <p:cTn id="16" fill="hold">
                            <p:stCondLst>
                              <p:cond delay="2450"/>
                            </p:stCondLst>
                            <p:childTnLst>
                              <p:par>
                                <p:cTn id="17" nodeType="afterEffect" fill="hold" presetClass="entr" presetID="45">
                                  <p:stCondLst>
                                    <p:cond delay="0"/>
                                  </p:stCondLst>
                                  <p:childTnLst>
                                    <p:set>
                                      <p:cBhvr>
                                        <p:cTn id="18" dur="1" fill="hold">
                                          <p:stCondLst>
                                            <p:cond delay="0"/>
                                          </p:stCondLst>
                                        </p:cTn>
                                        <p:tgtEl>
                                          <p:spTgt spid="400">
                                            <p:txEl>
                                              <p:pRg st="116" end="139"/>
                                            </p:txEl>
                                          </p:spTgt>
                                        </p:tgtEl>
                                        <p:attrNameLst>
                                          <p:attrName>style.visibility</p:attrName>
                                        </p:attrNameLst>
                                      </p:cBhvr>
                                      <p:to>
                                        <p:strVal val="visible"/>
                                      </p:to>
                                    </p:set>
                                    <p:animEffect filter="fade" transition="in">
                                      <p:cBhvr additive="repl">
                                        <p:cTn id="19" dur="500"/>
                                        <p:tgtEl>
                                          <p:spTgt spid="400">
                                            <p:txEl>
                                              <p:pRg st="116" end="139"/>
                                            </p:txEl>
                                          </p:spTgt>
                                        </p:tgtEl>
                                      </p:cBhvr>
                                    </p:animEffect>
                                    <p:anim calcmode="lin" valueType="num">
                                      <p:cBhvr additive="repl">
                                        <p:cTn id="20" dur="500" fill="hold"/>
                                        <p:tgtEl>
                                          <p:spTgt spid="400">
                                            <p:txEl>
                                              <p:pRg st="116" end="139"/>
                                            </p:txEl>
                                          </p:spTgt>
                                        </p:tgtEl>
                                        <p:attrNameLst>
                                          <p:attrName/>
                                        </p:attrNameLst>
                                      </p:cBhvr>
                                      <p:tavLst>
                                        <p:tav tm="0">
                                          <p:val>
                                            <p:strVal val="0"/>
                                          </p:val>
                                        </p:tav>
                                        <p:tav tm="100000">
                                          <p:val>
                                            <p:strVal val="1"/>
                                          </p:val>
                                        </p:tav>
                                      </p:tavLst>
                                    </p:anim>
                                    <p:anim calcmode="lin" valueType="num">
                                      <p:cBhvr additive="repl">
                                        <p:cTn id="21" dur="500" fill="hold"/>
                                        <p:tgtEl>
                                          <p:spTgt spid="400">
                                            <p:txEl>
                                              <p:pRg st="116" end="139"/>
                                            </p:txEl>
                                          </p:spTgt>
                                        </p:tgtEl>
                                        <p:attrNameLst>
                                          <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0" y="0"/>
            <a:ext cx="3200400" cy="5714640"/>
          </a:xfrm>
          <a:prstGeom prst="rect">
            <a:avLst/>
          </a:prstGeom>
          <a:noFill/>
          <a:ln>
            <a:noFill/>
          </a:ln>
        </p:spPr>
        <p:txBody>
          <a:bodyPr lIns="0" rIns="0" tIns="91440" bIns="91440" anchor="ctr" anchorCtr="1"/>
          <a:p>
            <a:pPr algn="r">
              <a:lnSpc>
                <a:spcPct val="100000"/>
              </a:lnSpc>
            </a:pPr>
            <a:r>
              <a:rPr b="1" lang="en-US" sz="4800" spc="199" strike="noStrike">
                <a:solidFill>
                  <a:srgbClr val="001934"/>
                </a:solidFill>
                <a:uFill>
                  <a:solidFill>
                    <a:srgbClr val="ffffff"/>
                  </a:solidFill>
                </a:uFill>
                <a:latin typeface="Calisto MT"/>
              </a:rPr>
              <a:t>Common</a:t>
            </a:r>
            <a:r>
              <a:rPr b="1" lang="en-US" sz="5200" spc="199" strike="noStrike">
                <a:solidFill>
                  <a:srgbClr val="001934"/>
                </a:solidFill>
                <a:uFill>
                  <a:solidFill>
                    <a:srgbClr val="ffffff"/>
                  </a:solidFill>
                </a:uFill>
                <a:latin typeface="Calisto MT"/>
              </a:rPr>
              <a:t> </a:t>
            </a:r>
            <a:r>
              <a:rPr b="1" lang="en-US" sz="4800" spc="199" strike="noStrike">
                <a:solidFill>
                  <a:srgbClr val="001934"/>
                </a:solidFill>
                <a:uFill>
                  <a:solidFill>
                    <a:srgbClr val="ffffff"/>
                  </a:solidFill>
                </a:uFill>
                <a:latin typeface="Calisto MT"/>
              </a:rPr>
              <a:t>Concurrency Mechanisms</a:t>
            </a:r>
            <a:endParaRPr b="0" lang="en-US" sz="5200" spc="-1" strike="noStrike">
              <a:solidFill>
                <a:srgbClr val="000000"/>
              </a:solidFill>
              <a:uFill>
                <a:solidFill>
                  <a:srgbClr val="ffffff"/>
                </a:solidFill>
              </a:uFill>
              <a:latin typeface="Arial"/>
            </a:endParaRPr>
          </a:p>
        </p:txBody>
      </p:sp>
      <p:sp>
        <p:nvSpPr>
          <p:cNvPr id="498" name="CustomShape 2"/>
          <p:cNvSpPr/>
          <p:nvPr/>
        </p:nvSpPr>
        <p:spPr>
          <a:xfrm>
            <a:off x="3124080" y="609480"/>
            <a:ext cx="5486040" cy="228240"/>
          </a:xfrm>
          <a:prstGeom prst="rect">
            <a:avLst/>
          </a:prstGeom>
          <a:blipFill>
            <a:blip r:embed="rId1"/>
            <a:tile/>
          </a:blipFill>
          <a:ln w="9360">
            <a:noFill/>
          </a:ln>
        </p:spPr>
        <p:style>
          <a:lnRef idx="0"/>
          <a:fillRef idx="0"/>
          <a:effectRef idx="0"/>
          <a:fontRef idx="minor"/>
        </p:style>
      </p:sp>
      <p:sp>
        <p:nvSpPr>
          <p:cNvPr id="499" name="CustomShape 3"/>
          <p:cNvSpPr/>
          <p:nvPr/>
        </p:nvSpPr>
        <p:spPr>
          <a:xfrm>
            <a:off x="3124080" y="6248520"/>
            <a:ext cx="5486040" cy="228240"/>
          </a:xfrm>
          <a:prstGeom prst="rect">
            <a:avLst/>
          </a:prstGeom>
          <a:blipFill>
            <a:blip r:embed="rId2"/>
            <a:tile/>
          </a:blipFill>
          <a:ln w="9360">
            <a:noFill/>
          </a:ln>
        </p:spPr>
        <p:style>
          <a:lnRef idx="0"/>
          <a:fillRef idx="0"/>
          <a:effectRef idx="0"/>
          <a:fontRef idx="minor"/>
        </p:style>
      </p:sp>
      <p:pic>
        <p:nvPicPr>
          <p:cNvPr id="500" name="Picture 7" descr=""/>
          <p:cNvPicPr/>
          <p:nvPr/>
        </p:nvPicPr>
        <p:blipFill>
          <a:blip r:embed="rId3"/>
          <a:stretch/>
        </p:blipFill>
        <p:spPr>
          <a:xfrm>
            <a:off x="457200" y="4800600"/>
            <a:ext cx="1530000" cy="1609200"/>
          </a:xfrm>
          <a:prstGeom prst="rect">
            <a:avLst/>
          </a:prstGeom>
          <a:ln w="9360">
            <a:noFill/>
          </a:ln>
        </p:spPr>
      </p:pic>
      <p:pic>
        <p:nvPicPr>
          <p:cNvPr id="501" name="" descr=""/>
          <p:cNvPicPr/>
          <p:nvPr/>
        </p:nvPicPr>
        <p:blipFill>
          <a:blip r:embed="rId4"/>
          <a:stretch/>
        </p:blipFill>
        <p:spPr>
          <a:xfrm>
            <a:off x="3628080" y="685800"/>
            <a:ext cx="5410080" cy="5727600"/>
          </a:xfrm>
          <a:prstGeom prst="rect">
            <a:avLst/>
          </a:prstGeom>
          <a:ln>
            <a:noFill/>
          </a:ln>
        </p:spPr>
      </p:pic>
    </p:spTree>
  </p:cSld>
  <p:transition spd="med">
    <p:checker dir="horz"/>
  </p:transition>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1828800" y="380880"/>
            <a:ext cx="5029200" cy="1142640"/>
          </a:xfrm>
          <a:prstGeom prst="rect">
            <a:avLst/>
          </a:prstGeom>
          <a:noFill/>
          <a:ln>
            <a:noFill/>
          </a:ln>
        </p:spPr>
        <p:txBody>
          <a:bodyPr tIns="0" bIns="0" anchor="b"/>
          <a:p>
            <a:pPr algn="r">
              <a:lnSpc>
                <a:spcPct val="100000"/>
              </a:lnSpc>
            </a:pPr>
            <a:r>
              <a:rPr b="1" lang="en-US" sz="5400" spc="199" strike="noStrike">
                <a:solidFill>
                  <a:srgbClr val="1b180f"/>
                </a:solidFill>
                <a:uFill>
                  <a:solidFill>
                    <a:srgbClr val="ffffff"/>
                  </a:solidFill>
                </a:uFill>
                <a:latin typeface="Calisto MT"/>
              </a:rPr>
              <a:t>Semaphore</a:t>
            </a:r>
            <a:endParaRPr b="0" lang="en-US" sz="5200" spc="-1" strike="noStrike">
              <a:solidFill>
                <a:srgbClr val="000000"/>
              </a:solidFill>
              <a:uFill>
                <a:solidFill>
                  <a:srgbClr val="ffffff"/>
                </a:solidFill>
              </a:uFill>
              <a:latin typeface="Arial"/>
            </a:endParaRPr>
          </a:p>
        </p:txBody>
      </p:sp>
      <p:sp>
        <p:nvSpPr>
          <p:cNvPr id="503" name="CustomShape 2"/>
          <p:cNvSpPr/>
          <p:nvPr/>
        </p:nvSpPr>
        <p:spPr>
          <a:xfrm>
            <a:off x="4952880" y="2286000"/>
            <a:ext cx="3363840" cy="2018160"/>
          </a:xfrm>
          <a:prstGeom prst="roundRect">
            <a:avLst>
              <a:gd name="adj" fmla="val 10000"/>
            </a:avLst>
          </a:prstGeom>
          <a:solidFill>
            <a:srgbClr val="990000"/>
          </a:solidFill>
          <a:ln>
            <a:noFill/>
          </a:ln>
        </p:spPr>
        <p:style>
          <a:lnRef idx="0"/>
          <a:fillRef idx="0"/>
          <a:effectRef idx="0"/>
          <a:fontRef idx="minor"/>
        </p:style>
        <p:txBody>
          <a:bodyPr lIns="154440" rIns="95400" tIns="154440" bIns="154440" anchor="ctr"/>
          <a:p>
            <a:pPr algn="ctr">
              <a:lnSpc>
                <a:spcPct val="90000"/>
              </a:lnSpc>
            </a:pPr>
            <a:r>
              <a:rPr b="0" lang="en-US" sz="2500" spc="-1" strike="noStrike">
                <a:solidFill>
                  <a:srgbClr val="ffffff"/>
                </a:solidFill>
                <a:uFill>
                  <a:solidFill>
                    <a:srgbClr val="ffffff"/>
                  </a:solidFill>
                </a:uFill>
                <a:latin typeface="Calisto MT"/>
              </a:rPr>
              <a:t>There is no way to inspect or manipulate semaphores other than these three operations</a:t>
            </a:r>
            <a:endParaRPr b="0" lang="en-US" sz="1800" spc="-1" strike="noStrike">
              <a:solidFill>
                <a:srgbClr val="000000"/>
              </a:solidFill>
              <a:uFill>
                <a:solidFill>
                  <a:srgbClr val="ffffff"/>
                </a:solidFill>
              </a:uFill>
              <a:latin typeface="Arial"/>
            </a:endParaRPr>
          </a:p>
        </p:txBody>
      </p:sp>
      <p:sp>
        <p:nvSpPr>
          <p:cNvPr id="504" name="CustomShape 3"/>
          <p:cNvSpPr/>
          <p:nvPr/>
        </p:nvSpPr>
        <p:spPr>
          <a:xfrm>
            <a:off x="4248720" y="2878200"/>
            <a:ext cx="478080" cy="834120"/>
          </a:xfrm>
          <a:prstGeom prst="rightArrow">
            <a:avLst>
              <a:gd name="adj1" fmla="val 60000"/>
              <a:gd name="adj2" fmla="val 50000"/>
            </a:avLst>
          </a:prstGeom>
          <a:solidFill>
            <a:srgbClr val="867a4d"/>
          </a:solidFill>
          <a:ln>
            <a:noFill/>
          </a:ln>
        </p:spPr>
        <p:style>
          <a:lnRef idx="0"/>
          <a:fillRef idx="0"/>
          <a:effectRef idx="0"/>
          <a:fontRef idx="minor"/>
        </p:style>
      </p:sp>
      <p:sp>
        <p:nvSpPr>
          <p:cNvPr id="505" name="CustomShape 4"/>
          <p:cNvSpPr/>
          <p:nvPr/>
        </p:nvSpPr>
        <p:spPr>
          <a:xfrm>
            <a:off x="685800" y="2286000"/>
            <a:ext cx="3363840" cy="201816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54440" rIns="95400" tIns="154440" bIns="154440" anchor="ctr"/>
          <a:p>
            <a:pPr algn="ctr">
              <a:lnSpc>
                <a:spcPct val="90000"/>
              </a:lnSpc>
            </a:pPr>
            <a:r>
              <a:rPr b="0" lang="en-US" sz="2500" spc="-1" strike="noStrike">
                <a:solidFill>
                  <a:srgbClr val="ffffff"/>
                </a:solidFill>
                <a:uFill>
                  <a:solidFill>
                    <a:srgbClr val="ffffff"/>
                  </a:solidFill>
                </a:uFill>
                <a:latin typeface="Calisto MT"/>
              </a:rPr>
              <a:t>A variable that has an integer value upon which only three operations are defined: </a:t>
            </a:r>
            <a:endParaRPr b="0" lang="en-US" sz="1800" spc="-1" strike="noStrike">
              <a:solidFill>
                <a:srgbClr val="000000"/>
              </a:solidFill>
              <a:uFill>
                <a:solidFill>
                  <a:srgbClr val="ffffff"/>
                </a:solidFill>
              </a:uFill>
              <a:latin typeface="Arial"/>
            </a:endParaRPr>
          </a:p>
        </p:txBody>
      </p:sp>
      <p:sp>
        <p:nvSpPr>
          <p:cNvPr id="506" name="CustomShape 5"/>
          <p:cNvSpPr/>
          <p:nvPr/>
        </p:nvSpPr>
        <p:spPr>
          <a:xfrm>
            <a:off x="457200" y="4572000"/>
            <a:ext cx="8229240" cy="3060360"/>
          </a:xfrm>
          <a:prstGeom prst="rect">
            <a:avLst/>
          </a:prstGeom>
          <a:blipFill>
            <a:blip r:embed="rId1"/>
            <a:tile/>
          </a:blipFill>
          <a:ln>
            <a:noFill/>
          </a:ln>
        </p:spPr>
        <p:style>
          <a:lnRef idx="0"/>
          <a:fillRef idx="0"/>
          <a:effectRef idx="0"/>
          <a:fontRef idx="minor"/>
        </p:style>
        <p:txBody>
          <a:bodyPr lIns="90000" rIns="90000" tIns="45000" bIns="45000"/>
          <a:p>
            <a:pPr marL="919080" indent="-456840">
              <a:lnSpc>
                <a:spcPct val="100000"/>
              </a:lnSpc>
              <a:buClr>
                <a:srgbClr val="433d26"/>
              </a:buClr>
              <a:buFont typeface="StarSymbol"/>
              <a:buAutoNum type="arabicParenR"/>
            </a:pPr>
            <a:r>
              <a:rPr b="1" lang="en-US" sz="2500" spc="-1" strike="noStrike">
                <a:solidFill>
                  <a:srgbClr val="433d26"/>
                </a:solidFill>
                <a:uFill>
                  <a:solidFill>
                    <a:srgbClr val="ffffff"/>
                  </a:solidFill>
                </a:uFill>
                <a:latin typeface="Cambria"/>
              </a:rPr>
              <a:t>May be initialized to a non-negative integer value</a:t>
            </a:r>
            <a:endParaRPr b="0" lang="en-US" sz="1800" spc="-1" strike="noStrike">
              <a:solidFill>
                <a:srgbClr val="000000"/>
              </a:solidFill>
              <a:uFill>
                <a:solidFill>
                  <a:srgbClr val="ffffff"/>
                </a:solidFill>
              </a:uFill>
              <a:latin typeface="Arial"/>
            </a:endParaRPr>
          </a:p>
          <a:p>
            <a:pPr marL="919080" indent="-456840">
              <a:lnSpc>
                <a:spcPct val="100000"/>
              </a:lnSpc>
              <a:buClr>
                <a:srgbClr val="433d26"/>
              </a:buClr>
              <a:buFont typeface="StarSymbol"/>
              <a:buAutoNum type="arabicParenR"/>
            </a:pPr>
            <a:r>
              <a:rPr b="1" lang="en-US" sz="2500" spc="-1" strike="noStrike">
                <a:solidFill>
                  <a:srgbClr val="433d26"/>
                </a:solidFill>
                <a:uFill>
                  <a:solidFill>
                    <a:srgbClr val="ffffff"/>
                  </a:solidFill>
                </a:uFill>
                <a:latin typeface="Cambria"/>
              </a:rPr>
              <a:t>The semWait operation decrements the value</a:t>
            </a:r>
            <a:endParaRPr b="0" lang="en-US" sz="1800" spc="-1" strike="noStrike">
              <a:solidFill>
                <a:srgbClr val="000000"/>
              </a:solidFill>
              <a:uFill>
                <a:solidFill>
                  <a:srgbClr val="ffffff"/>
                </a:solidFill>
              </a:uFill>
              <a:latin typeface="Arial"/>
            </a:endParaRPr>
          </a:p>
          <a:p>
            <a:pPr marL="919080" indent="-456840">
              <a:lnSpc>
                <a:spcPct val="100000"/>
              </a:lnSpc>
              <a:buClr>
                <a:srgbClr val="433d26"/>
              </a:buClr>
              <a:buFont typeface="StarSymbol"/>
              <a:buAutoNum type="arabicParenR"/>
            </a:pPr>
            <a:r>
              <a:rPr b="1" lang="en-US" sz="2500" spc="-1" strike="noStrike">
                <a:solidFill>
                  <a:srgbClr val="433d26"/>
                </a:solidFill>
                <a:uFill>
                  <a:solidFill>
                    <a:srgbClr val="ffffff"/>
                  </a:solidFill>
                </a:uFill>
                <a:latin typeface="Cambria"/>
              </a:rPr>
              <a:t>The semSignal operation increments the value</a:t>
            </a:r>
            <a:endParaRPr b="0" lang="en-US" sz="1800" spc="-1" strike="noStrike">
              <a:solidFill>
                <a:srgbClr val="000000"/>
              </a:solidFill>
              <a:uFill>
                <a:solidFill>
                  <a:srgbClr val="ffffff"/>
                </a:solidFill>
              </a:uFill>
              <a:latin typeface="Arial"/>
            </a:endParaRPr>
          </a:p>
          <a:p>
            <a:pPr>
              <a:lnSpc>
                <a:spcPct val="100000"/>
              </a:lnSpc>
            </a:pPr>
            <a:r>
              <a:rPr b="0" lang="en-US" sz="25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658800" y="456120"/>
            <a:ext cx="7824600" cy="1067400"/>
          </a:xfrm>
          <a:prstGeom prst="rect">
            <a:avLst/>
          </a:prstGeom>
          <a:noFill/>
          <a:ln>
            <a:noFill/>
          </a:ln>
        </p:spPr>
        <p:txBody>
          <a:bodyPr tIns="0" bIns="0" anchor="b"/>
          <a:p>
            <a:pPr algn="ctr">
              <a:lnSpc>
                <a:spcPct val="100000"/>
              </a:lnSpc>
            </a:pPr>
            <a:r>
              <a:rPr b="1" lang="en-US" sz="5400" spc="199" strike="noStrike">
                <a:solidFill>
                  <a:srgbClr val="1b180f"/>
                </a:solidFill>
                <a:uFill>
                  <a:solidFill>
                    <a:srgbClr val="ffffff"/>
                  </a:solidFill>
                </a:uFill>
                <a:latin typeface="Calisto MT"/>
              </a:rPr>
              <a:t>Consequences</a:t>
            </a:r>
            <a:endParaRPr b="0" lang="en-US" sz="5200" spc="-1" strike="noStrike">
              <a:solidFill>
                <a:srgbClr val="000000"/>
              </a:solidFill>
              <a:uFill>
                <a:solidFill>
                  <a:srgbClr val="ffffff"/>
                </a:solidFill>
              </a:uFill>
              <a:latin typeface="Arial"/>
            </a:endParaRPr>
          </a:p>
        </p:txBody>
      </p:sp>
      <p:sp>
        <p:nvSpPr>
          <p:cNvPr id="508" name="CustomShape 2"/>
          <p:cNvSpPr/>
          <p:nvPr/>
        </p:nvSpPr>
        <p:spPr>
          <a:xfrm rot="16200000">
            <a:off x="-199080" y="2874600"/>
            <a:ext cx="3976560" cy="2663280"/>
          </a:xfrm>
          <a:prstGeom prst="flowChartManualOperation">
            <a:avLst/>
          </a:prstGeom>
          <a:solidFill>
            <a:srgbClr val="3c561b"/>
          </a:solidFill>
          <a:ln>
            <a:noFill/>
          </a:ln>
        </p:spPr>
        <p:style>
          <a:lnRef idx="0"/>
          <a:fillRef idx="0"/>
          <a:effectRef idx="0"/>
          <a:fontRef idx="minor"/>
        </p:style>
        <p:txBody>
          <a:bodyPr lIns="0" rIns="0" tIns="135000" bIns="133200" anchor="ctr"/>
          <a:p>
            <a:pPr algn="ctr">
              <a:lnSpc>
                <a:spcPct val="90000"/>
              </a:lnSpc>
            </a:pPr>
            <a:r>
              <a:rPr b="0" lang="en-US" sz="2100" spc="-1" strike="noStrike">
                <a:solidFill>
                  <a:srgbClr val="ffffff"/>
                </a:solidFill>
                <a:uFill>
                  <a:solidFill>
                    <a:srgbClr val="ffffff"/>
                  </a:solidFill>
                </a:uFill>
                <a:latin typeface="Calisto MT"/>
              </a:rPr>
              <a:t>There is no way to know before a process decrements a semaphore whether it will block or not</a:t>
            </a:r>
            <a:endParaRPr b="0" lang="en-US" sz="1800" spc="-1" strike="noStrike">
              <a:solidFill>
                <a:srgbClr val="000000"/>
              </a:solidFill>
              <a:uFill>
                <a:solidFill>
                  <a:srgbClr val="ffffff"/>
                </a:solidFill>
              </a:uFill>
              <a:latin typeface="Arial"/>
            </a:endParaRPr>
          </a:p>
        </p:txBody>
      </p:sp>
      <p:sp>
        <p:nvSpPr>
          <p:cNvPr id="509" name="CustomShape 3"/>
          <p:cNvSpPr/>
          <p:nvPr/>
        </p:nvSpPr>
        <p:spPr>
          <a:xfrm rot="16200000">
            <a:off x="2578320" y="2874600"/>
            <a:ext cx="3976560" cy="2663280"/>
          </a:xfrm>
          <a:prstGeom prst="flowChartManualOperation">
            <a:avLst/>
          </a:prstGeom>
          <a:gradFill>
            <a:gsLst>
              <a:gs pos="0">
                <a:srgbClr val="720000"/>
              </a:gs>
              <a:gs pos="100000">
                <a:srgbClr val="940000"/>
              </a:gs>
            </a:gsLst>
            <a:lin ang="5400000"/>
          </a:gradFill>
          <a:ln>
            <a:noFill/>
          </a:ln>
        </p:spPr>
        <p:style>
          <a:lnRef idx="0"/>
          <a:fillRef idx="0"/>
          <a:effectRef idx="0"/>
          <a:fontRef idx="minor"/>
        </p:style>
        <p:txBody>
          <a:bodyPr lIns="0" rIns="0" tIns="135000" bIns="133200" anchor="ctr"/>
          <a:p>
            <a:pPr algn="ctr">
              <a:lnSpc>
                <a:spcPct val="90000"/>
              </a:lnSpc>
            </a:pPr>
            <a:r>
              <a:rPr b="0" lang="en-US" sz="2100" spc="-1" strike="noStrike">
                <a:solidFill>
                  <a:srgbClr val="ffffff"/>
                </a:solidFill>
                <a:uFill>
                  <a:solidFill>
                    <a:srgbClr val="ffffff"/>
                  </a:solidFill>
                </a:uFill>
                <a:latin typeface="Calisto MT"/>
              </a:rPr>
              <a:t>There is no way to know which process will continue immediately on a uniprocessor system when two processes are running concurrently</a:t>
            </a:r>
            <a:endParaRPr b="0" lang="en-US" sz="1800" spc="-1" strike="noStrike">
              <a:solidFill>
                <a:srgbClr val="000000"/>
              </a:solidFill>
              <a:uFill>
                <a:solidFill>
                  <a:srgbClr val="ffffff"/>
                </a:solidFill>
              </a:uFill>
              <a:latin typeface="Arial"/>
            </a:endParaRPr>
          </a:p>
        </p:txBody>
      </p:sp>
      <p:sp>
        <p:nvSpPr>
          <p:cNvPr id="510" name="CustomShape 4"/>
          <p:cNvSpPr/>
          <p:nvPr/>
        </p:nvSpPr>
        <p:spPr>
          <a:xfrm rot="16200000">
            <a:off x="5441760" y="2874600"/>
            <a:ext cx="3976560" cy="2663280"/>
          </a:xfrm>
          <a:prstGeom prst="flowChartManualOperation">
            <a:avLst/>
          </a:prstGeom>
          <a:solidFill>
            <a:srgbClr val="0a2646"/>
          </a:solidFill>
          <a:ln>
            <a:noFill/>
          </a:ln>
        </p:spPr>
        <p:style>
          <a:lnRef idx="0"/>
          <a:fillRef idx="0"/>
          <a:effectRef idx="0"/>
          <a:fontRef idx="minor"/>
        </p:style>
        <p:txBody>
          <a:bodyPr lIns="0" rIns="0" tIns="135000" bIns="133200" anchor="ctr"/>
          <a:p>
            <a:pPr algn="ctr">
              <a:lnSpc>
                <a:spcPct val="90000"/>
              </a:lnSpc>
            </a:pPr>
            <a:r>
              <a:rPr b="0" lang="en-US" sz="2100" spc="-1" strike="noStrike">
                <a:solidFill>
                  <a:srgbClr val="ffffff"/>
                </a:solidFill>
                <a:uFill>
                  <a:solidFill>
                    <a:srgbClr val="ffffff"/>
                  </a:solidFill>
                </a:uFill>
                <a:latin typeface="Calisto MT"/>
              </a:rPr>
              <a:t>You don’t know whether another process is waiting so the number of unblocked processes may be zero or one</a:t>
            </a:r>
            <a:endParaRPr b="0" lang="en-US" sz="1800" spc="-1" strike="noStrike">
              <a:solidFill>
                <a:srgbClr val="000000"/>
              </a:solidFill>
              <a:uFill>
                <a:solidFill>
                  <a:srgbClr val="ffffff"/>
                </a:solidFill>
              </a:uFill>
              <a:latin typeface="Arial"/>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762120" y="0"/>
            <a:ext cx="8229240" cy="1371240"/>
          </a:xfrm>
          <a:prstGeom prst="rect">
            <a:avLst/>
          </a:prstGeom>
          <a:noFill/>
          <a:ln>
            <a:noFill/>
          </a:ln>
        </p:spPr>
        <p:txBody>
          <a:bodyPr tIns="0" bIns="0" anchor="b"/>
          <a:p>
            <a:pPr algn="ctr">
              <a:lnSpc>
                <a:spcPct val="100000"/>
              </a:lnSpc>
            </a:pPr>
            <a:r>
              <a:rPr b="1" lang="en-US" sz="4800" spc="97" strike="noStrike">
                <a:solidFill>
                  <a:srgbClr val="4d0000"/>
                </a:solidFill>
                <a:uFill>
                  <a:solidFill>
                    <a:srgbClr val="ffffff"/>
                  </a:solidFill>
                </a:uFill>
                <a:latin typeface="Calisto MT"/>
              </a:rPr>
              <a:t>Semaphore Primitives</a:t>
            </a:r>
            <a:endParaRPr b="0" lang="en-US" sz="5200" spc="-1" strike="noStrike">
              <a:solidFill>
                <a:srgbClr val="000000"/>
              </a:solidFill>
              <a:uFill>
                <a:solidFill>
                  <a:srgbClr val="ffffff"/>
                </a:solidFill>
              </a:uFill>
              <a:latin typeface="Arial"/>
            </a:endParaRPr>
          </a:p>
        </p:txBody>
      </p:sp>
      <p:pic>
        <p:nvPicPr>
          <p:cNvPr id="512" name="Content Placeholder 3" descr=""/>
          <p:cNvPicPr/>
          <p:nvPr/>
        </p:nvPicPr>
        <p:blipFill>
          <a:blip r:embed="rId1"/>
          <a:stretch/>
        </p:blipFill>
        <p:spPr>
          <a:xfrm>
            <a:off x="1447920" y="1447920"/>
            <a:ext cx="6981480" cy="5035320"/>
          </a:xfrm>
          <a:prstGeom prst="rect">
            <a:avLst/>
          </a:prstGeom>
          <a:ln w="9360">
            <a:noFill/>
          </a:ln>
        </p:spPr>
      </p:pic>
      <p:pic>
        <p:nvPicPr>
          <p:cNvPr id="513" name="Picture 3" descr=""/>
          <p:cNvPicPr/>
          <p:nvPr/>
        </p:nvPicPr>
        <p:blipFill>
          <a:blip r:embed="rId2"/>
          <a:stretch/>
        </p:blipFill>
        <p:spPr>
          <a:xfrm>
            <a:off x="304920" y="5257800"/>
            <a:ext cx="920520" cy="1218960"/>
          </a:xfrm>
          <a:prstGeom prst="rect">
            <a:avLst/>
          </a:prstGeom>
          <a:ln w="9360">
            <a:noFill/>
          </a:ln>
        </p:spPr>
      </p:pic>
    </p:spTree>
  </p:cSld>
  <p:transition spd="med">
    <p:checker dir="horz"/>
  </p:transition>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0" y="533520"/>
            <a:ext cx="9295920" cy="837720"/>
          </a:xfrm>
          <a:prstGeom prst="rect">
            <a:avLst/>
          </a:prstGeom>
          <a:noFill/>
          <a:ln>
            <a:noFill/>
          </a:ln>
        </p:spPr>
        <p:txBody>
          <a:bodyPr tIns="0" bIns="0" anchor="b"/>
          <a:p>
            <a:pPr algn="ctr">
              <a:lnSpc>
                <a:spcPct val="100000"/>
              </a:lnSpc>
            </a:pPr>
            <a:r>
              <a:rPr b="1" lang="en-US" sz="4800" spc="-1" strike="noStrike">
                <a:solidFill>
                  <a:srgbClr val="4d0000"/>
                </a:solidFill>
                <a:uFill>
                  <a:solidFill>
                    <a:srgbClr val="ffffff"/>
                  </a:solidFill>
                </a:uFill>
                <a:latin typeface="Calisto MT"/>
              </a:rPr>
              <a:t>Binary Semaphore Primitives</a:t>
            </a:r>
            <a:endParaRPr b="0" lang="en-US" sz="5200" spc="-1" strike="noStrike">
              <a:solidFill>
                <a:srgbClr val="000000"/>
              </a:solidFill>
              <a:uFill>
                <a:solidFill>
                  <a:srgbClr val="ffffff"/>
                </a:solidFill>
              </a:uFill>
              <a:latin typeface="Arial"/>
            </a:endParaRPr>
          </a:p>
        </p:txBody>
      </p:sp>
      <p:pic>
        <p:nvPicPr>
          <p:cNvPr id="515" name="Content Placeholder 3" descr=""/>
          <p:cNvPicPr/>
          <p:nvPr/>
        </p:nvPicPr>
        <p:blipFill>
          <a:blip r:embed="rId1"/>
          <a:stretch/>
        </p:blipFill>
        <p:spPr>
          <a:xfrm>
            <a:off x="1523880" y="1523880"/>
            <a:ext cx="6133680" cy="4959000"/>
          </a:xfrm>
          <a:prstGeom prst="rect">
            <a:avLst/>
          </a:prstGeom>
          <a:ln w="9360">
            <a:noFill/>
          </a:ln>
        </p:spPr>
      </p:pic>
      <p:pic>
        <p:nvPicPr>
          <p:cNvPr id="516" name="Picture 3" descr=""/>
          <p:cNvPicPr/>
          <p:nvPr/>
        </p:nvPicPr>
        <p:blipFill>
          <a:blip r:embed="rId2"/>
          <a:stretch/>
        </p:blipFill>
        <p:spPr>
          <a:xfrm>
            <a:off x="7848720" y="5334120"/>
            <a:ext cx="858600" cy="1136160"/>
          </a:xfrm>
          <a:prstGeom prst="rect">
            <a:avLst/>
          </a:prstGeom>
          <a:ln w="9360">
            <a:noFill/>
          </a:ln>
        </p:spPr>
      </p:pic>
    </p:spTree>
  </p:cSld>
  <p:transition spd="med">
    <p:checker dir="horz"/>
  </p:transition>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658800" y="456120"/>
            <a:ext cx="7824600" cy="1067400"/>
          </a:xfrm>
          <a:prstGeom prst="rect">
            <a:avLst/>
          </a:prstGeom>
          <a:noFill/>
          <a:ln>
            <a:noFill/>
          </a:ln>
        </p:spPr>
        <p:txBody>
          <a:bodyPr tIns="0" bIns="0" anchor="b"/>
          <a:p>
            <a:pPr algn="r">
              <a:lnSpc>
                <a:spcPct val="100000"/>
              </a:lnSpc>
            </a:pPr>
            <a:r>
              <a:rPr b="1" lang="en-US" sz="5200" spc="-1" strike="noStrike">
                <a:solidFill>
                  <a:srgbClr val="04182e"/>
                </a:solidFill>
                <a:uFill>
                  <a:solidFill>
                    <a:srgbClr val="ffffff"/>
                  </a:solidFill>
                </a:uFill>
                <a:latin typeface="Calisto MT"/>
              </a:rPr>
              <a:t>Strong/Weak Semaphores</a:t>
            </a:r>
            <a:endParaRPr b="0" lang="en-US" sz="5200" spc="-1" strike="noStrike">
              <a:solidFill>
                <a:srgbClr val="000000"/>
              </a:solidFill>
              <a:uFill>
                <a:solidFill>
                  <a:srgbClr val="ffffff"/>
                </a:solidFill>
              </a:uFill>
              <a:latin typeface="Arial"/>
            </a:endParaRPr>
          </a:p>
        </p:txBody>
      </p:sp>
      <p:sp>
        <p:nvSpPr>
          <p:cNvPr id="518" name="TextShape 2"/>
          <p:cNvSpPr txBox="1"/>
          <p:nvPr/>
        </p:nvSpPr>
        <p:spPr>
          <a:xfrm>
            <a:off x="380880" y="2209680"/>
            <a:ext cx="9067320" cy="609120"/>
          </a:xfrm>
          <a:prstGeom prst="rect">
            <a:avLst/>
          </a:prstGeom>
          <a:noFill/>
          <a:ln>
            <a:noFill/>
          </a:ln>
        </p:spPr>
        <p:txBody>
          <a:bodyPr/>
          <a:p>
            <a:pPr marL="282600" indent="-282240">
              <a:lnSpc>
                <a:spcPct val="100000"/>
              </a:lnSpc>
              <a:buClr>
                <a:srgbClr val="730000"/>
              </a:buClr>
              <a:buSzPct val="92000"/>
              <a:buFont typeface="Wingdings" charset="2"/>
              <a:buChar char=""/>
            </a:pPr>
            <a:r>
              <a:rPr b="0" lang="en-US" sz="2400" spc="-1" strike="noStrike">
                <a:solidFill>
                  <a:srgbClr val="262626"/>
                </a:solidFill>
                <a:uFill>
                  <a:solidFill>
                    <a:srgbClr val="ffffff"/>
                  </a:solidFill>
                </a:uFill>
                <a:latin typeface="Calisto MT"/>
              </a:rPr>
              <a:t>A queue is used to hold processes waiting on the semaphore</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
        <p:nvSpPr>
          <p:cNvPr id="519" name="CustomShape 3"/>
          <p:cNvSpPr/>
          <p:nvPr/>
        </p:nvSpPr>
        <p:spPr>
          <a:xfrm>
            <a:off x="457200" y="3273120"/>
            <a:ext cx="8229240" cy="1322640"/>
          </a:xfrm>
          <a:prstGeom prst="rect">
            <a:avLst/>
          </a:prstGeom>
          <a:solidFill>
            <a:srgbClr val="ffffff">
              <a:alpha val="90000"/>
            </a:srgbClr>
          </a:solidFill>
          <a:ln w="15840">
            <a:solidFill>
              <a:srgbClr val="990000"/>
            </a:solidFill>
            <a:round/>
          </a:ln>
        </p:spPr>
        <p:style>
          <a:lnRef idx="0"/>
          <a:fillRef idx="0"/>
          <a:effectRef idx="0"/>
          <a:fontRef idx="minor"/>
        </p:style>
        <p:txBody>
          <a:bodyPr lIns="638640" rIns="638640" tIns="500040" bIns="170640"/>
          <a:p>
            <a:pPr lvl="1" marL="228600" indent="-228240">
              <a:lnSpc>
                <a:spcPct val="90000"/>
              </a:lnSpc>
              <a:buClr>
                <a:srgbClr val="000000"/>
              </a:buClr>
              <a:buFont typeface="Symbol" charset="2"/>
              <a:buChar char=""/>
            </a:pPr>
            <a:r>
              <a:rPr b="0" lang="en-US" sz="2400" spc="-1" strike="noStrike">
                <a:solidFill>
                  <a:srgbClr val="000000"/>
                </a:solidFill>
                <a:uFill>
                  <a:solidFill>
                    <a:srgbClr val="ffffff"/>
                  </a:solidFill>
                </a:uFill>
                <a:latin typeface="Calisto MT"/>
              </a:rPr>
              <a:t>the process that has been blocked the longest is released from the queue first (FIFO)</a:t>
            </a:r>
            <a:endParaRPr b="0" lang="en-US" sz="1800" spc="-1" strike="noStrike">
              <a:solidFill>
                <a:srgbClr val="000000"/>
              </a:solidFill>
              <a:uFill>
                <a:solidFill>
                  <a:srgbClr val="ffffff"/>
                </a:solidFill>
              </a:uFill>
              <a:latin typeface="Arial"/>
            </a:endParaRPr>
          </a:p>
        </p:txBody>
      </p:sp>
      <p:sp>
        <p:nvSpPr>
          <p:cNvPr id="520" name="CustomShape 4"/>
          <p:cNvSpPr/>
          <p:nvPr/>
        </p:nvSpPr>
        <p:spPr>
          <a:xfrm>
            <a:off x="868680" y="2918880"/>
            <a:ext cx="5760360" cy="708120"/>
          </a:xfrm>
          <a:prstGeom prst="roundRect">
            <a:avLst>
              <a:gd name="adj" fmla="val 16667"/>
            </a:avLst>
          </a:prstGeom>
          <a:gradFill>
            <a:gsLst>
              <a:gs pos="0">
                <a:srgbClr val="720000"/>
              </a:gs>
              <a:gs pos="100000">
                <a:srgbClr val="940000"/>
              </a:gs>
            </a:gsLst>
            <a:lin ang="5400000"/>
          </a:gradFill>
          <a:ln>
            <a:noFill/>
          </a:ln>
        </p:spPr>
        <p:style>
          <a:lnRef idx="0"/>
          <a:fillRef idx="0"/>
          <a:effectRef idx="0"/>
          <a:fontRef idx="minor"/>
        </p:style>
        <p:txBody>
          <a:bodyPr lIns="252360" rIns="217800" tIns="34560" bIns="34560" anchor="ctr"/>
          <a:p>
            <a:pPr>
              <a:lnSpc>
                <a:spcPct val="90000"/>
              </a:lnSpc>
            </a:pPr>
            <a:r>
              <a:rPr b="1" i="1" lang="en-US" sz="2800" spc="-1" strike="noStrike">
                <a:solidFill>
                  <a:srgbClr val="ffffff"/>
                </a:solidFill>
                <a:uFill>
                  <a:solidFill>
                    <a:srgbClr val="ffffff"/>
                  </a:solidFill>
                </a:uFill>
                <a:latin typeface="Calisto MT"/>
              </a:rPr>
              <a:t>Strong Semaphores</a:t>
            </a:r>
            <a:r>
              <a:rPr b="0" lang="en-US" sz="2800" spc="-1" strike="noStrike">
                <a:solidFill>
                  <a:srgbClr val="ffffff"/>
                </a:solidFill>
                <a:uFill>
                  <a:solidFill>
                    <a:srgbClr val="ffffff"/>
                  </a:solidFill>
                </a:uFill>
                <a:latin typeface="Calisto MT"/>
              </a:rPr>
              <a:t> </a:t>
            </a:r>
            <a:endParaRPr b="0" lang="en-US" sz="1800" spc="-1" strike="noStrike">
              <a:solidFill>
                <a:srgbClr val="000000"/>
              </a:solidFill>
              <a:uFill>
                <a:solidFill>
                  <a:srgbClr val="ffffff"/>
                </a:solidFill>
              </a:uFill>
              <a:latin typeface="Arial"/>
            </a:endParaRPr>
          </a:p>
        </p:txBody>
      </p:sp>
      <p:sp>
        <p:nvSpPr>
          <p:cNvPr id="521" name="CustomShape 5"/>
          <p:cNvSpPr/>
          <p:nvPr/>
        </p:nvSpPr>
        <p:spPr>
          <a:xfrm>
            <a:off x="457200" y="5079960"/>
            <a:ext cx="8229240" cy="1322640"/>
          </a:xfrm>
          <a:prstGeom prst="rect">
            <a:avLst/>
          </a:prstGeom>
          <a:solidFill>
            <a:srgbClr val="ffffff">
              <a:alpha val="90000"/>
            </a:srgbClr>
          </a:solidFill>
          <a:ln w="15840">
            <a:solidFill>
              <a:srgbClr val="990000"/>
            </a:solidFill>
            <a:round/>
          </a:ln>
        </p:spPr>
        <p:style>
          <a:lnRef idx="0"/>
          <a:fillRef idx="0"/>
          <a:effectRef idx="0"/>
          <a:fontRef idx="minor"/>
        </p:style>
        <p:txBody>
          <a:bodyPr lIns="638640" rIns="638640" tIns="500040" bIns="170640"/>
          <a:p>
            <a:pPr lvl="1" marL="228600" indent="-228240">
              <a:lnSpc>
                <a:spcPct val="90000"/>
              </a:lnSpc>
              <a:buClr>
                <a:srgbClr val="000000"/>
              </a:buClr>
              <a:buFont typeface="Symbol" charset="2"/>
              <a:buChar char=""/>
            </a:pPr>
            <a:r>
              <a:rPr b="0" lang="en-US" sz="2400" spc="-1" strike="noStrike">
                <a:solidFill>
                  <a:srgbClr val="000000"/>
                </a:solidFill>
                <a:uFill>
                  <a:solidFill>
                    <a:srgbClr val="ffffff"/>
                  </a:solidFill>
                </a:uFill>
                <a:latin typeface="Calisto MT"/>
              </a:rPr>
              <a:t>the order in which processes are removed from the queue is not specified</a:t>
            </a:r>
            <a:endParaRPr b="0" lang="en-US" sz="1800" spc="-1" strike="noStrike">
              <a:solidFill>
                <a:srgbClr val="000000"/>
              </a:solidFill>
              <a:uFill>
                <a:solidFill>
                  <a:srgbClr val="ffffff"/>
                </a:solidFill>
              </a:uFill>
              <a:latin typeface="Arial"/>
            </a:endParaRPr>
          </a:p>
        </p:txBody>
      </p:sp>
      <p:sp>
        <p:nvSpPr>
          <p:cNvPr id="522" name="CustomShape 6"/>
          <p:cNvSpPr/>
          <p:nvPr/>
        </p:nvSpPr>
        <p:spPr>
          <a:xfrm>
            <a:off x="868680" y="4725720"/>
            <a:ext cx="5760360" cy="708120"/>
          </a:xfrm>
          <a:prstGeom prst="roundRect">
            <a:avLst>
              <a:gd name="adj" fmla="val 16667"/>
            </a:avLst>
          </a:prstGeom>
          <a:gradFill>
            <a:gsLst>
              <a:gs pos="0">
                <a:srgbClr val="720000"/>
              </a:gs>
              <a:gs pos="100000">
                <a:srgbClr val="940000"/>
              </a:gs>
            </a:gsLst>
            <a:lin ang="5400000"/>
          </a:gradFill>
          <a:ln>
            <a:noFill/>
          </a:ln>
        </p:spPr>
        <p:style>
          <a:lnRef idx="0"/>
          <a:fillRef idx="0"/>
          <a:effectRef idx="0"/>
          <a:fontRef idx="minor"/>
        </p:style>
        <p:txBody>
          <a:bodyPr lIns="252360" rIns="217800" tIns="34560" bIns="34560" anchor="ctr"/>
          <a:p>
            <a:pPr>
              <a:lnSpc>
                <a:spcPct val="90000"/>
              </a:lnSpc>
            </a:pPr>
            <a:r>
              <a:rPr b="1" i="1" lang="en-US" sz="2800" spc="-1" strike="noStrike">
                <a:solidFill>
                  <a:srgbClr val="ffffff"/>
                </a:solidFill>
                <a:uFill>
                  <a:solidFill>
                    <a:srgbClr val="ffffff"/>
                  </a:solidFill>
                </a:uFill>
                <a:latin typeface="Calisto MT"/>
              </a:rPr>
              <a:t>Weak Semaphores </a:t>
            </a:r>
            <a:r>
              <a:rPr b="0" lang="en-US" sz="2300" spc="-1" strike="noStrike">
                <a:solidFill>
                  <a:srgbClr val="ffffff"/>
                </a:solidFill>
                <a:uFill>
                  <a:solidFill>
                    <a:srgbClr val="ffffff"/>
                  </a:solidFill>
                </a:uFill>
                <a:latin typeface="Calisto MT"/>
              </a:rPr>
              <a:t> </a:t>
            </a:r>
            <a:endParaRPr b="0" lang="en-US" sz="1800" spc="-1" strike="noStrike">
              <a:solidFill>
                <a:srgbClr val="000000"/>
              </a:solidFill>
              <a:uFill>
                <a:solidFill>
                  <a:srgbClr val="ffffff"/>
                </a:solidFill>
              </a:uFill>
              <a:latin typeface="Arial"/>
            </a:endParaRPr>
          </a:p>
        </p:txBody>
      </p:sp>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380880" y="685800"/>
            <a:ext cx="8381520" cy="1294920"/>
          </a:xfrm>
          <a:prstGeom prst="rect">
            <a:avLst/>
          </a:prstGeom>
          <a:noFill/>
          <a:ln>
            <a:noFill/>
          </a:ln>
        </p:spPr>
        <p:txBody>
          <a:bodyPr tIns="0" bIns="0" anchor="b"/>
          <a:p>
            <a:pPr algn="ctr">
              <a:lnSpc>
                <a:spcPct val="100000"/>
              </a:lnSpc>
            </a:pPr>
            <a:r>
              <a:rPr b="1" lang="en-US" sz="5200" spc="-1" strike="noStrike">
                <a:solidFill>
                  <a:srgbClr val="04182e"/>
                </a:solidFill>
                <a:uFill>
                  <a:solidFill>
                    <a:srgbClr val="ffffff"/>
                  </a:solidFill>
                </a:uFill>
                <a:latin typeface="Calisto MT"/>
              </a:rPr>
              <a:t>Example of Semaphore Mechanism</a:t>
            </a:r>
            <a:endParaRPr b="0" lang="en-US" sz="5200" spc="-1" strike="noStrike">
              <a:solidFill>
                <a:srgbClr val="000000"/>
              </a:solidFill>
              <a:uFill>
                <a:solidFill>
                  <a:srgbClr val="ffffff"/>
                </a:solidFill>
              </a:uFill>
              <a:latin typeface="Arial"/>
            </a:endParaRPr>
          </a:p>
        </p:txBody>
      </p:sp>
      <p:pic>
        <p:nvPicPr>
          <p:cNvPr id="524" name="Content Placeholder 3" descr=""/>
          <p:cNvPicPr/>
          <p:nvPr/>
        </p:nvPicPr>
        <p:blipFill>
          <a:blip r:embed="rId1"/>
          <a:stretch/>
        </p:blipFill>
        <p:spPr>
          <a:xfrm>
            <a:off x="457200" y="2209680"/>
            <a:ext cx="3822480" cy="4190760"/>
          </a:xfrm>
          <a:prstGeom prst="rect">
            <a:avLst/>
          </a:prstGeom>
          <a:ln w="9360">
            <a:noFill/>
          </a:ln>
        </p:spPr>
      </p:pic>
      <p:pic>
        <p:nvPicPr>
          <p:cNvPr id="525" name="Content Placeholder 3" descr=""/>
          <p:cNvPicPr/>
          <p:nvPr/>
        </p:nvPicPr>
        <p:blipFill>
          <a:blip r:embed="rId2"/>
          <a:stretch/>
        </p:blipFill>
        <p:spPr>
          <a:xfrm>
            <a:off x="4495680" y="2209680"/>
            <a:ext cx="4217760" cy="4190760"/>
          </a:xfrm>
          <a:prstGeom prst="rect">
            <a:avLst/>
          </a:prstGeom>
          <a:ln w="9360">
            <a:noFill/>
          </a:ln>
        </p:spPr>
      </p:pic>
    </p:spTree>
  </p:cSld>
  <p:transition spd="med">
    <p:checker dir="horz"/>
  </p:transition>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6" name="Content Placeholder 3" descr=""/>
          <p:cNvPicPr/>
          <p:nvPr/>
        </p:nvPicPr>
        <p:blipFill>
          <a:blip r:embed="rId1"/>
          <a:stretch/>
        </p:blipFill>
        <p:spPr>
          <a:xfrm>
            <a:off x="990720" y="1371600"/>
            <a:ext cx="7364160" cy="5105160"/>
          </a:xfrm>
          <a:prstGeom prst="rect">
            <a:avLst/>
          </a:prstGeom>
          <a:ln w="9360">
            <a:noFill/>
          </a:ln>
        </p:spPr>
      </p:pic>
      <p:sp>
        <p:nvSpPr>
          <p:cNvPr id="527" name="CustomShape 1"/>
          <p:cNvSpPr/>
          <p:nvPr/>
        </p:nvSpPr>
        <p:spPr>
          <a:xfrm>
            <a:off x="457200" y="457200"/>
            <a:ext cx="8229240" cy="8823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200" spc="299" strike="noStrike">
                <a:solidFill>
                  <a:srgbClr val="001934"/>
                </a:solidFill>
                <a:uFill>
                  <a:solidFill>
                    <a:srgbClr val="ffffff"/>
                  </a:solidFill>
                </a:uFill>
                <a:latin typeface="Calisto MT"/>
              </a:rPr>
              <a:t>Mutual Exclusion</a:t>
            </a:r>
            <a:endParaRPr b="0" lang="en-US" sz="1800" spc="-1" strike="noStrike">
              <a:solidFill>
                <a:srgbClr val="000000"/>
              </a:solidFill>
              <a:uFill>
                <a:solidFill>
                  <a:srgbClr val="ffffff"/>
                </a:solidFill>
              </a:uFill>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1676520" y="533520"/>
            <a:ext cx="7467120" cy="137124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Shared Data Protected </a:t>
            </a:r>
            <a:r>
              <a:rPr b="1" lang="en-US" sz="5200" spc="-1" strike="noStrike">
                <a:solidFill>
                  <a:srgbClr val="001934"/>
                </a:solidFill>
                <a:uFill>
                  <a:solidFill>
                    <a:srgbClr val="ffffff"/>
                  </a:solidFill>
                </a:uFill>
                <a:latin typeface="Calisto MT"/>
              </a:rPr>
              <a:t>
</a:t>
            </a:r>
            <a:r>
              <a:rPr b="1" lang="en-US" sz="5200" spc="-1" strike="noStrike">
                <a:solidFill>
                  <a:srgbClr val="001934"/>
                </a:solidFill>
                <a:uFill>
                  <a:solidFill>
                    <a:srgbClr val="ffffff"/>
                  </a:solidFill>
                </a:uFill>
                <a:latin typeface="Calisto MT"/>
              </a:rPr>
              <a:t>by a Semaphore</a:t>
            </a:r>
            <a:endParaRPr b="0" lang="en-US" sz="5200" spc="-1" strike="noStrike">
              <a:solidFill>
                <a:srgbClr val="000000"/>
              </a:solidFill>
              <a:uFill>
                <a:solidFill>
                  <a:srgbClr val="ffffff"/>
                </a:solidFill>
              </a:uFill>
              <a:latin typeface="Arial"/>
            </a:endParaRPr>
          </a:p>
        </p:txBody>
      </p:sp>
      <p:pic>
        <p:nvPicPr>
          <p:cNvPr id="529" name="Picture 2" descr=""/>
          <p:cNvPicPr/>
          <p:nvPr/>
        </p:nvPicPr>
        <p:blipFill>
          <a:blip r:embed="rId1"/>
          <a:stretch/>
        </p:blipFill>
        <p:spPr>
          <a:xfrm>
            <a:off x="2743200" y="1905120"/>
            <a:ext cx="5943240" cy="4546080"/>
          </a:xfrm>
          <a:prstGeom prst="rect">
            <a:avLst/>
          </a:prstGeom>
          <a:ln w="9360">
            <a:noFill/>
          </a:ln>
        </p:spPr>
      </p:pic>
      <p:pic>
        <p:nvPicPr>
          <p:cNvPr id="530" name="Picture 3" descr=""/>
          <p:cNvPicPr/>
          <p:nvPr/>
        </p:nvPicPr>
        <p:blipFill>
          <a:blip r:embed="rId2"/>
        </p:blipFill>
        <p:spPr>
          <a:xfrm>
            <a:off x="380880" y="2209680"/>
            <a:ext cx="2209320" cy="2209320"/>
          </a:xfrm>
          <a:prstGeom prst="rect">
            <a:avLst/>
          </a:prstGeom>
          <a:ln w="9360">
            <a:noFill/>
          </a:ln>
        </p:spPr>
      </p:pic>
      <p:sp>
        <p:nvSpPr>
          <p:cNvPr id="531" name="CustomShape 2"/>
          <p:cNvSpPr/>
          <p:nvPr/>
        </p:nvSpPr>
        <p:spPr>
          <a:xfrm>
            <a:off x="380880" y="2057400"/>
            <a:ext cx="2209320" cy="533160"/>
          </a:xfrm>
          <a:prstGeom prst="rect">
            <a:avLst/>
          </a:prstGeom>
          <a:blipFill>
            <a:blip r:embed="rId3"/>
            <a:tile/>
          </a:blipFill>
          <a:ln w="9360">
            <a:noFill/>
          </a:ln>
        </p:spPr>
        <p:style>
          <a:lnRef idx="0"/>
          <a:fillRef idx="0"/>
          <a:effectRef idx="0"/>
          <a:fontRef idx="minor"/>
        </p:style>
      </p:sp>
      <p:sp>
        <p:nvSpPr>
          <p:cNvPr id="532" name="CustomShape 3"/>
          <p:cNvSpPr/>
          <p:nvPr/>
        </p:nvSpPr>
        <p:spPr>
          <a:xfrm>
            <a:off x="380880" y="4038480"/>
            <a:ext cx="2209320" cy="533160"/>
          </a:xfrm>
          <a:prstGeom prst="rect">
            <a:avLst/>
          </a:prstGeom>
          <a:blipFill>
            <a:blip r:embed="rId4"/>
            <a:tile/>
          </a:blipFill>
          <a:ln w="9360">
            <a:noFill/>
          </a:ln>
        </p:spPr>
        <p:style>
          <a:lnRef idx="0"/>
          <a:fillRef idx="0"/>
          <a:effectRef idx="0"/>
          <a:fontRef idx="minor"/>
        </p:style>
      </p:sp>
    </p:spTree>
  </p:cSld>
  <p:transition spd="med">
    <p:checker dir="horz"/>
  </p:transition>
  <p:timing>
    <p:tnLst>
      <p:par>
        <p:cTn id="237" dur="indefinite" restart="never" nodeType="tmRoot">
          <p:childTnLst>
            <p:seq>
              <p:cTn id="238"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Shape 1"/>
          <p:cNvSpPr txBox="1"/>
          <p:nvPr/>
        </p:nvSpPr>
        <p:spPr>
          <a:xfrm>
            <a:off x="609480" y="762120"/>
            <a:ext cx="7824600" cy="685440"/>
          </a:xfrm>
          <a:prstGeom prst="rect">
            <a:avLst/>
          </a:prstGeom>
          <a:noFill/>
          <a:ln>
            <a:noFill/>
          </a:ln>
        </p:spPr>
        <p:txBody>
          <a:bodyPr tIns="0" bIns="0" anchor="b"/>
          <a:p>
            <a:pPr algn="ctr">
              <a:lnSpc>
                <a:spcPct val="100000"/>
              </a:lnSpc>
            </a:pPr>
            <a:r>
              <a:rPr b="1" lang="en-US" sz="4400" spc="-1" strike="noStrike">
                <a:solidFill>
                  <a:srgbClr val="06192f"/>
                </a:solidFill>
                <a:uFill>
                  <a:solidFill>
                    <a:srgbClr val="ffffff"/>
                  </a:solidFill>
                </a:uFill>
                <a:latin typeface="Calisto MT"/>
              </a:rPr>
              <a:t>Producer/Consumer Problem</a:t>
            </a:r>
            <a:endParaRPr b="0" lang="en-US" sz="5200" spc="-1" strike="noStrike">
              <a:solidFill>
                <a:srgbClr val="000000"/>
              </a:solidFill>
              <a:uFill>
                <a:solidFill>
                  <a:srgbClr val="ffffff"/>
                </a:solidFill>
              </a:uFill>
              <a:latin typeface="Arial"/>
            </a:endParaRPr>
          </a:p>
        </p:txBody>
      </p:sp>
      <p:sp>
        <p:nvSpPr>
          <p:cNvPr id="534" name="CustomShape 2"/>
          <p:cNvSpPr/>
          <p:nvPr/>
        </p:nvSpPr>
        <p:spPr>
          <a:xfrm>
            <a:off x="896760" y="2362320"/>
            <a:ext cx="3591000" cy="4114440"/>
          </a:xfrm>
          <a:prstGeom prst="roundRect">
            <a:avLst>
              <a:gd name="adj" fmla="val 10000"/>
            </a:avLst>
          </a:prstGeom>
          <a:solidFill>
            <a:srgbClr val="3c561b"/>
          </a:solidFill>
          <a:ln>
            <a:noFill/>
          </a:ln>
        </p:spPr>
        <p:style>
          <a:lnRef idx="0"/>
          <a:fillRef idx="0"/>
          <a:effectRef idx="0"/>
          <a:fontRef idx="minor"/>
        </p:style>
        <p:txBody>
          <a:bodyPr lIns="185040" rIns="79920" tIns="185040" bIns="185040"/>
          <a:p>
            <a:pPr>
              <a:lnSpc>
                <a:spcPct val="90000"/>
              </a:lnSpc>
            </a:pPr>
            <a:r>
              <a:rPr b="0" lang="en-US" sz="3600" spc="-1" strike="noStrike">
                <a:solidFill>
                  <a:srgbClr val="ffffff"/>
                </a:solidFill>
                <a:uFill>
                  <a:solidFill>
                    <a:srgbClr val="ffffff"/>
                  </a:solidFill>
                </a:uFill>
                <a:latin typeface="Calisto MT"/>
              </a:rPr>
              <a:t>General Situation:</a:t>
            </a:r>
            <a:endParaRPr b="0" lang="en-US" sz="1800" spc="-1" strike="noStrike">
              <a:solidFill>
                <a:srgbClr val="000000"/>
              </a:solidFill>
              <a:uFill>
                <a:solidFill>
                  <a:srgbClr val="ffffff"/>
                </a:solidFill>
              </a:uFill>
              <a:latin typeface="Arial"/>
            </a:endParaRPr>
          </a:p>
          <a:p>
            <a:pPr lvl="1" marL="228600" indent="-228240">
              <a:lnSpc>
                <a:spcPct val="90000"/>
              </a:lnSpc>
              <a:buClr>
                <a:srgbClr val="ffffff"/>
              </a:buClr>
              <a:buFont typeface="Symbol" charset="2"/>
              <a:buChar char=""/>
            </a:pPr>
            <a:r>
              <a:rPr b="0" lang="en-US" sz="2100" spc="-1" strike="noStrike">
                <a:solidFill>
                  <a:srgbClr val="ffffff"/>
                </a:solidFill>
                <a:uFill>
                  <a:solidFill>
                    <a:srgbClr val="ffffff"/>
                  </a:solidFill>
                </a:uFill>
                <a:latin typeface="Calisto MT"/>
              </a:rPr>
              <a:t>one or more producers are generating data and placing these in a buffer</a:t>
            </a:r>
            <a:endParaRPr b="0" lang="en-US" sz="1800" spc="-1" strike="noStrike">
              <a:solidFill>
                <a:srgbClr val="000000"/>
              </a:solidFill>
              <a:uFill>
                <a:solidFill>
                  <a:srgbClr val="ffffff"/>
                </a:solidFill>
              </a:uFill>
              <a:latin typeface="Arial"/>
            </a:endParaRPr>
          </a:p>
          <a:p>
            <a:pPr lvl="1" marL="228600" indent="-228240">
              <a:lnSpc>
                <a:spcPct val="90000"/>
              </a:lnSpc>
              <a:buClr>
                <a:srgbClr val="ffffff"/>
              </a:buClr>
              <a:buFont typeface="Symbol" charset="2"/>
              <a:buChar char=""/>
            </a:pPr>
            <a:r>
              <a:rPr b="0" lang="en-US" sz="2100" spc="-1" strike="noStrike">
                <a:solidFill>
                  <a:srgbClr val="ffffff"/>
                </a:solidFill>
                <a:uFill>
                  <a:solidFill>
                    <a:srgbClr val="ffffff"/>
                  </a:solidFill>
                </a:uFill>
                <a:latin typeface="Calisto MT"/>
              </a:rPr>
              <a:t>a single consumer is taking items out of the buffer one at time</a:t>
            </a:r>
            <a:endParaRPr b="0" lang="en-US" sz="1800" spc="-1" strike="noStrike">
              <a:solidFill>
                <a:srgbClr val="000000"/>
              </a:solidFill>
              <a:uFill>
                <a:solidFill>
                  <a:srgbClr val="ffffff"/>
                </a:solidFill>
              </a:uFill>
              <a:latin typeface="Arial"/>
            </a:endParaRPr>
          </a:p>
          <a:p>
            <a:pPr lvl="1" marL="228600" indent="-228240">
              <a:lnSpc>
                <a:spcPct val="90000"/>
              </a:lnSpc>
              <a:buClr>
                <a:srgbClr val="ffffff"/>
              </a:buClr>
              <a:buFont typeface="Symbol" charset="2"/>
              <a:buChar char=""/>
            </a:pPr>
            <a:r>
              <a:rPr b="0" lang="en-US" sz="2100" spc="-1" strike="noStrike">
                <a:solidFill>
                  <a:srgbClr val="ffffff"/>
                </a:solidFill>
                <a:uFill>
                  <a:solidFill>
                    <a:srgbClr val="ffffff"/>
                  </a:solidFill>
                </a:uFill>
                <a:latin typeface="Calisto MT"/>
              </a:rPr>
              <a:t>only one producer or consumer may access the buffer at any one time</a:t>
            </a:r>
            <a:endParaRPr b="0" lang="en-US" sz="1800" spc="-1" strike="noStrike">
              <a:solidFill>
                <a:srgbClr val="000000"/>
              </a:solidFill>
              <a:uFill>
                <a:solidFill>
                  <a:srgbClr val="ffffff"/>
                </a:solidFill>
              </a:uFill>
              <a:latin typeface="Arial"/>
            </a:endParaRPr>
          </a:p>
        </p:txBody>
      </p:sp>
      <p:sp>
        <p:nvSpPr>
          <p:cNvPr id="535" name="CustomShape 3"/>
          <p:cNvSpPr/>
          <p:nvPr/>
        </p:nvSpPr>
        <p:spPr>
          <a:xfrm>
            <a:off x="4741920" y="4064760"/>
            <a:ext cx="537840" cy="709560"/>
          </a:xfrm>
          <a:prstGeom prst="rightArrow">
            <a:avLst>
              <a:gd name="adj1" fmla="val 60000"/>
              <a:gd name="adj2" fmla="val 50000"/>
            </a:avLst>
          </a:prstGeom>
          <a:solidFill>
            <a:srgbClr val="7a5608"/>
          </a:solidFill>
          <a:ln>
            <a:noFill/>
          </a:ln>
        </p:spPr>
        <p:style>
          <a:lnRef idx="0"/>
          <a:fillRef idx="0"/>
          <a:effectRef idx="0"/>
          <a:fontRef idx="minor"/>
        </p:style>
      </p:sp>
      <p:sp>
        <p:nvSpPr>
          <p:cNvPr id="536" name="CustomShape 4"/>
          <p:cNvSpPr/>
          <p:nvPr/>
        </p:nvSpPr>
        <p:spPr>
          <a:xfrm>
            <a:off x="5503320" y="2795400"/>
            <a:ext cx="2873160" cy="324828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90800" rIns="106560" tIns="190800" bIns="190800"/>
          <a:p>
            <a:pPr>
              <a:lnSpc>
                <a:spcPct val="90000"/>
              </a:lnSpc>
            </a:pPr>
            <a:r>
              <a:rPr b="0" lang="en-US" sz="2800" spc="-1" strike="noStrike">
                <a:solidFill>
                  <a:srgbClr val="ffffff"/>
                </a:solidFill>
                <a:uFill>
                  <a:solidFill>
                    <a:srgbClr val="ffffff"/>
                  </a:solidFill>
                </a:uFill>
                <a:latin typeface="Calisto MT"/>
              </a:rPr>
              <a:t>The Problem:</a:t>
            </a:r>
            <a:endParaRPr b="0" lang="en-US" sz="1800" spc="-1" strike="noStrike">
              <a:solidFill>
                <a:srgbClr val="000000"/>
              </a:solidFill>
              <a:uFill>
                <a:solidFill>
                  <a:srgbClr val="ffffff"/>
                </a:solidFill>
              </a:uFill>
              <a:latin typeface="Arial"/>
            </a:endParaRPr>
          </a:p>
          <a:p>
            <a:pPr lvl="1" marL="228600" indent="-228240">
              <a:lnSpc>
                <a:spcPct val="90000"/>
              </a:lnSpc>
              <a:buClr>
                <a:srgbClr val="ffffff"/>
              </a:buClr>
              <a:buFont typeface="Symbol" charset="2"/>
              <a:buChar char=""/>
            </a:pPr>
            <a:r>
              <a:rPr b="0" lang="en-US" sz="2200" spc="-1" strike="noStrike">
                <a:solidFill>
                  <a:srgbClr val="ffffff"/>
                </a:solidFill>
                <a:uFill>
                  <a:solidFill>
                    <a:srgbClr val="ffffff"/>
                  </a:solidFill>
                </a:uFill>
                <a:latin typeface="Calisto MT"/>
              </a:rPr>
              <a:t>ensure that the producer can’t add data into full buffer and consumer can’t remove data from an empty buffer</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3800" spc="-1" strike="noStrike">
                <a:solidFill>
                  <a:srgbClr val="001934"/>
                </a:solidFill>
                <a:uFill>
                  <a:solidFill>
                    <a:srgbClr val="ffffff"/>
                  </a:solidFill>
                </a:uFill>
                <a:latin typeface="Calisto MT"/>
              </a:rPr>
              <a:t>Concurrency</a:t>
            </a:r>
            <a:r>
              <a:rPr b="1" lang="en-US" sz="3800" spc="-1" strike="noStrike">
                <a:solidFill>
                  <a:srgbClr val="001934"/>
                </a:solidFill>
                <a:uFill>
                  <a:solidFill>
                    <a:srgbClr val="ffffff"/>
                  </a:solidFill>
                </a:uFill>
                <a:latin typeface="Calisto MT"/>
              </a:rPr>
              <a:t>
</a:t>
            </a:r>
            <a:r>
              <a:rPr b="1" lang="en-US" sz="3800" spc="-1" strike="noStrike">
                <a:solidFill>
                  <a:srgbClr val="001934"/>
                </a:solidFill>
                <a:uFill>
                  <a:solidFill>
                    <a:srgbClr val="ffffff"/>
                  </a:solidFill>
                </a:uFill>
                <a:latin typeface="Calisto MT"/>
              </a:rPr>
              <a:t>Arises in Three Different Contexts</a:t>
            </a:r>
            <a:r>
              <a:rPr b="1" lang="en-US" sz="5200" spc="-1" strike="noStrike">
                <a:solidFill>
                  <a:srgbClr val="001934"/>
                </a:solidFill>
                <a:uFill>
                  <a:solidFill>
                    <a:srgbClr val="ffffff"/>
                  </a:solidFill>
                </a:uFill>
                <a:latin typeface="Calisto MT"/>
              </a:rPr>
              <a:t>:</a:t>
            </a:r>
            <a:endParaRPr b="0" lang="en-US" sz="5200" spc="-1" strike="noStrike">
              <a:solidFill>
                <a:srgbClr val="000000"/>
              </a:solidFill>
              <a:uFill>
                <a:solidFill>
                  <a:srgbClr val="ffffff"/>
                </a:solidFill>
              </a:uFill>
              <a:latin typeface="Arial"/>
            </a:endParaRPr>
          </a:p>
        </p:txBody>
      </p:sp>
      <p:sp>
        <p:nvSpPr>
          <p:cNvPr id="403" name="TextShape 2"/>
          <p:cNvSpPr txBox="1"/>
          <p:nvPr/>
        </p:nvSpPr>
        <p:spPr>
          <a:xfrm>
            <a:off x="1523880" y="1447920"/>
            <a:ext cx="7619760" cy="4952520"/>
          </a:xfrm>
          <a:prstGeom prst="rect">
            <a:avLst/>
          </a:prstGeom>
          <a:noFill/>
          <a:ln w="9360">
            <a:noFill/>
          </a:ln>
        </p:spPr>
        <p:txBody>
          <a:bodyPr/>
          <a:p>
            <a:pPr marL="282600" indent="-282240">
              <a:lnSpc>
                <a:spcPct val="100000"/>
              </a:lnSpc>
            </a:pPr>
            <a:r>
              <a:rPr b="0" lang="en-US" sz="2000" spc="-1" strike="noStrike">
                <a:solidFill>
                  <a:srgbClr val="262626"/>
                </a:solidFill>
                <a:uFill>
                  <a:solidFill>
                    <a:srgbClr val="ffffff"/>
                  </a:solidFill>
                </a:uFill>
                <a:latin typeface="Calisto MT"/>
              </a:rPr>
              <a:t>             </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
        <p:nvSpPr>
          <p:cNvPr id="404" name="CustomShape 3"/>
          <p:cNvSpPr/>
          <p:nvPr/>
        </p:nvSpPr>
        <p:spPr>
          <a:xfrm>
            <a:off x="457200" y="2247840"/>
            <a:ext cx="2232000" cy="1115640"/>
          </a:xfrm>
          <a:prstGeom prst="roundRect">
            <a:avLst>
              <a:gd name="adj" fmla="val 10000"/>
            </a:avLst>
          </a:prstGeom>
          <a:solidFill>
            <a:srgbClr val="7a5608"/>
          </a:solidFill>
          <a:ln>
            <a:noFill/>
          </a:ln>
        </p:spPr>
        <p:style>
          <a:lnRef idx="0"/>
          <a:fillRef idx="0"/>
          <a:effectRef idx="0"/>
          <a:fontRef idx="minor"/>
        </p:style>
        <p:txBody>
          <a:bodyPr lIns="78480" rIns="45720" tIns="63360" bIns="63360" anchor="ctr"/>
          <a:p>
            <a:pPr algn="ctr">
              <a:lnSpc>
                <a:spcPct val="90000"/>
              </a:lnSpc>
            </a:pPr>
            <a:r>
              <a:rPr b="0" lang="en-US" sz="2400" spc="-1" strike="noStrike">
                <a:solidFill>
                  <a:srgbClr val="ffffff"/>
                </a:solidFill>
                <a:uFill>
                  <a:solidFill>
                    <a:srgbClr val="ffffff"/>
                  </a:solidFill>
                </a:uFill>
                <a:latin typeface="Calisto MT"/>
              </a:rPr>
              <a:t>Multiple Applications</a:t>
            </a:r>
            <a:endParaRPr b="0" lang="en-US" sz="1800" spc="-1" strike="noStrike">
              <a:solidFill>
                <a:srgbClr val="000000"/>
              </a:solidFill>
              <a:uFill>
                <a:solidFill>
                  <a:srgbClr val="ffffff"/>
                </a:solidFill>
              </a:uFill>
              <a:latin typeface="Arial"/>
            </a:endParaRPr>
          </a:p>
        </p:txBody>
      </p:sp>
      <p:sp>
        <p:nvSpPr>
          <p:cNvPr id="405" name="CustomShape 4"/>
          <p:cNvSpPr/>
          <p:nvPr/>
        </p:nvSpPr>
        <p:spPr>
          <a:xfrm>
            <a:off x="680400" y="3364200"/>
            <a:ext cx="157320" cy="882000"/>
          </a:xfrm>
          <a:custGeom>
            <a:avLst/>
            <a:gdLst/>
            <a:ahLst/>
            <a:rect l="l" t="t" r="r" b="b"/>
            <a:pathLst>
              <a:path w="157766" h="882456">
                <a:moveTo>
                  <a:pt x="0" y="0"/>
                </a:moveTo>
                <a:lnTo>
                  <a:pt x="0" y="882456"/>
                </a:lnTo>
                <a:lnTo>
                  <a:pt x="157766" y="882456"/>
                </a:lnTo>
              </a:path>
            </a:pathLst>
          </a:custGeom>
          <a:noFill/>
          <a:ln w="15840">
            <a:solidFill>
              <a:srgbClr val="7a0000"/>
            </a:solidFill>
            <a:round/>
          </a:ln>
        </p:spPr>
        <p:style>
          <a:lnRef idx="0"/>
          <a:fillRef idx="0"/>
          <a:effectRef idx="0"/>
          <a:fontRef idx="minor"/>
        </p:style>
      </p:sp>
      <p:sp>
        <p:nvSpPr>
          <p:cNvPr id="406" name="CustomShape 5"/>
          <p:cNvSpPr/>
          <p:nvPr/>
        </p:nvSpPr>
        <p:spPr>
          <a:xfrm>
            <a:off x="838080" y="3543480"/>
            <a:ext cx="2184840" cy="1406160"/>
          </a:xfrm>
          <a:prstGeom prst="roundRect">
            <a:avLst>
              <a:gd name="adj" fmla="val 10000"/>
            </a:avLst>
          </a:prstGeom>
          <a:solidFill>
            <a:srgbClr val="d0c8ac"/>
          </a:solidFill>
          <a:ln w="15840">
            <a:solidFill>
              <a:srgbClr val="990000"/>
            </a:solidFill>
            <a:round/>
          </a:ln>
        </p:spPr>
        <p:style>
          <a:lnRef idx="0"/>
          <a:fillRef idx="0"/>
          <a:effectRef idx="0"/>
          <a:fontRef idx="minor"/>
        </p:style>
        <p:txBody>
          <a:bodyPr lIns="79200" rIns="38160" tIns="66600" bIns="66960" anchor="ctr"/>
          <a:p>
            <a:pPr algn="ctr">
              <a:lnSpc>
                <a:spcPct val="90000"/>
              </a:lnSpc>
            </a:pPr>
            <a:r>
              <a:rPr b="0" lang="en-US" sz="2000" spc="-1" strike="noStrike">
                <a:solidFill>
                  <a:srgbClr val="000000"/>
                </a:solidFill>
                <a:uFill>
                  <a:solidFill>
                    <a:srgbClr val="ffffff"/>
                  </a:solidFill>
                </a:uFill>
                <a:latin typeface="Calisto MT"/>
              </a:rPr>
              <a:t>invented to allow processing time to be shared among active applications</a:t>
            </a:r>
            <a:endParaRPr b="0" lang="en-US" sz="1800" spc="-1" strike="noStrike">
              <a:solidFill>
                <a:srgbClr val="000000"/>
              </a:solidFill>
              <a:uFill>
                <a:solidFill>
                  <a:srgbClr val="ffffff"/>
                </a:solidFill>
              </a:uFill>
              <a:latin typeface="Arial"/>
            </a:endParaRPr>
          </a:p>
        </p:txBody>
      </p:sp>
      <p:sp>
        <p:nvSpPr>
          <p:cNvPr id="407" name="CustomShape 6"/>
          <p:cNvSpPr/>
          <p:nvPr/>
        </p:nvSpPr>
        <p:spPr>
          <a:xfrm>
            <a:off x="3249720" y="2752200"/>
            <a:ext cx="2232000" cy="111564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78480" rIns="45720" tIns="63360" bIns="63360" anchor="ctr"/>
          <a:p>
            <a:pPr algn="ctr">
              <a:lnSpc>
                <a:spcPct val="90000"/>
              </a:lnSpc>
            </a:pPr>
            <a:r>
              <a:rPr b="0" lang="en-US" sz="2400" spc="-1" strike="noStrike">
                <a:solidFill>
                  <a:srgbClr val="ffffff"/>
                </a:solidFill>
                <a:uFill>
                  <a:solidFill>
                    <a:srgbClr val="ffffff"/>
                  </a:solidFill>
                </a:uFill>
                <a:latin typeface="Calisto MT"/>
              </a:rPr>
              <a:t>Structured Applications</a:t>
            </a:r>
            <a:endParaRPr b="0" lang="en-US" sz="1800" spc="-1" strike="noStrike">
              <a:solidFill>
                <a:srgbClr val="000000"/>
              </a:solidFill>
              <a:uFill>
                <a:solidFill>
                  <a:srgbClr val="ffffff"/>
                </a:solidFill>
              </a:uFill>
              <a:latin typeface="Arial"/>
            </a:endParaRPr>
          </a:p>
        </p:txBody>
      </p:sp>
      <p:sp>
        <p:nvSpPr>
          <p:cNvPr id="408" name="CustomShape 7"/>
          <p:cNvSpPr/>
          <p:nvPr/>
        </p:nvSpPr>
        <p:spPr>
          <a:xfrm>
            <a:off x="3472920" y="3868200"/>
            <a:ext cx="222840" cy="979560"/>
          </a:xfrm>
          <a:custGeom>
            <a:avLst/>
            <a:gdLst/>
            <a:ahLst/>
            <a:rect l="l" t="t" r="r" b="b"/>
            <a:pathLst>
              <a:path w="223227" h="979900">
                <a:moveTo>
                  <a:pt x="0" y="0"/>
                </a:moveTo>
                <a:lnTo>
                  <a:pt x="0" y="979900"/>
                </a:lnTo>
                <a:lnTo>
                  <a:pt x="223227" y="979900"/>
                </a:lnTo>
              </a:path>
            </a:pathLst>
          </a:custGeom>
          <a:noFill/>
          <a:ln w="15840">
            <a:solidFill>
              <a:srgbClr val="7a0000"/>
            </a:solidFill>
            <a:round/>
          </a:ln>
        </p:spPr>
        <p:style>
          <a:lnRef idx="0"/>
          <a:fillRef idx="0"/>
          <a:effectRef idx="0"/>
          <a:fontRef idx="minor"/>
        </p:style>
      </p:sp>
      <p:sp>
        <p:nvSpPr>
          <p:cNvPr id="409" name="CustomShape 8"/>
          <p:cNvSpPr/>
          <p:nvPr/>
        </p:nvSpPr>
        <p:spPr>
          <a:xfrm>
            <a:off x="3696120" y="4147200"/>
            <a:ext cx="2059920" cy="1401480"/>
          </a:xfrm>
          <a:prstGeom prst="roundRect">
            <a:avLst>
              <a:gd name="adj" fmla="val 10000"/>
            </a:avLst>
          </a:prstGeom>
          <a:solidFill>
            <a:srgbClr val="ffffff">
              <a:alpha val="90000"/>
            </a:srgbClr>
          </a:solidFill>
          <a:ln w="15840">
            <a:solidFill>
              <a:srgbClr val="990000"/>
            </a:solidFill>
            <a:round/>
          </a:ln>
        </p:spPr>
        <p:style>
          <a:lnRef idx="0"/>
          <a:fillRef idx="0"/>
          <a:effectRef idx="0"/>
          <a:fontRef idx="minor"/>
        </p:style>
        <p:txBody>
          <a:bodyPr lIns="79200" rIns="38160" tIns="66600" bIns="66600" anchor="ctr"/>
          <a:p>
            <a:pPr algn="ctr">
              <a:lnSpc>
                <a:spcPct val="90000"/>
              </a:lnSpc>
            </a:pPr>
            <a:r>
              <a:rPr b="0" lang="en-US" sz="2000" spc="-1" strike="noStrike">
                <a:solidFill>
                  <a:srgbClr val="000000"/>
                </a:solidFill>
                <a:uFill>
                  <a:solidFill>
                    <a:srgbClr val="ffffff"/>
                  </a:solidFill>
                </a:uFill>
                <a:latin typeface="Calisto MT"/>
              </a:rPr>
              <a:t>extension of modular design and structured programming</a:t>
            </a:r>
            <a:endParaRPr b="0" lang="en-US" sz="1800" spc="-1" strike="noStrike">
              <a:solidFill>
                <a:srgbClr val="000000"/>
              </a:solidFill>
              <a:uFill>
                <a:solidFill>
                  <a:srgbClr val="ffffff"/>
                </a:solidFill>
              </a:uFill>
              <a:latin typeface="Arial"/>
            </a:endParaRPr>
          </a:p>
        </p:txBody>
      </p:sp>
      <p:sp>
        <p:nvSpPr>
          <p:cNvPr id="410" name="CustomShape 9"/>
          <p:cNvSpPr/>
          <p:nvPr/>
        </p:nvSpPr>
        <p:spPr>
          <a:xfrm>
            <a:off x="6248520" y="3314520"/>
            <a:ext cx="2232000" cy="1115640"/>
          </a:xfrm>
          <a:prstGeom prst="roundRect">
            <a:avLst>
              <a:gd name="adj" fmla="val 10000"/>
            </a:avLst>
          </a:prstGeom>
          <a:solidFill>
            <a:srgbClr val="3c561b"/>
          </a:solidFill>
          <a:ln>
            <a:noFill/>
          </a:ln>
        </p:spPr>
        <p:style>
          <a:lnRef idx="0"/>
          <a:fillRef idx="0"/>
          <a:effectRef idx="0"/>
          <a:fontRef idx="minor"/>
        </p:style>
        <p:txBody>
          <a:bodyPr lIns="78480" rIns="45720" tIns="63360" bIns="63360" anchor="ctr"/>
          <a:p>
            <a:pPr algn="ctr">
              <a:lnSpc>
                <a:spcPct val="90000"/>
              </a:lnSpc>
            </a:pPr>
            <a:r>
              <a:rPr b="0" lang="en-US" sz="2400" spc="-1" strike="noStrike">
                <a:solidFill>
                  <a:srgbClr val="ffffff"/>
                </a:solidFill>
                <a:uFill>
                  <a:solidFill>
                    <a:srgbClr val="ffffff"/>
                  </a:solidFill>
                </a:uFill>
                <a:latin typeface="Calisto MT"/>
              </a:rPr>
              <a:t>Operating System Structure</a:t>
            </a:r>
            <a:endParaRPr b="0" lang="en-US" sz="1800" spc="-1" strike="noStrike">
              <a:solidFill>
                <a:srgbClr val="000000"/>
              </a:solidFill>
              <a:uFill>
                <a:solidFill>
                  <a:srgbClr val="ffffff"/>
                </a:solidFill>
              </a:uFill>
              <a:latin typeface="Arial"/>
            </a:endParaRPr>
          </a:p>
        </p:txBody>
      </p:sp>
      <p:sp>
        <p:nvSpPr>
          <p:cNvPr id="411" name="CustomShape 10"/>
          <p:cNvSpPr/>
          <p:nvPr/>
        </p:nvSpPr>
        <p:spPr>
          <a:xfrm>
            <a:off x="6426000" y="4430880"/>
            <a:ext cx="91080" cy="1260720"/>
          </a:xfrm>
          <a:custGeom>
            <a:avLst/>
            <a:gdLst/>
            <a:ahLst/>
            <a:rect l="l" t="t" r="r" b="b"/>
            <a:pathLst>
              <a:path w="16798" h="1261133">
                <a:moveTo>
                  <a:pt x="45720" y="0"/>
                </a:moveTo>
                <a:lnTo>
                  <a:pt x="45720" y="1261133"/>
                </a:lnTo>
                <a:lnTo>
                  <a:pt x="62518" y="1261133"/>
                </a:lnTo>
              </a:path>
            </a:pathLst>
          </a:custGeom>
          <a:noFill/>
          <a:ln w="15840">
            <a:solidFill>
              <a:srgbClr val="7a0000"/>
            </a:solidFill>
            <a:round/>
          </a:ln>
        </p:spPr>
        <p:style>
          <a:lnRef idx="0"/>
          <a:fillRef idx="0"/>
          <a:effectRef idx="0"/>
          <a:fontRef idx="minor"/>
        </p:style>
      </p:sp>
      <p:sp>
        <p:nvSpPr>
          <p:cNvPr id="412" name="CustomShape 11"/>
          <p:cNvSpPr/>
          <p:nvPr/>
        </p:nvSpPr>
        <p:spPr>
          <a:xfrm>
            <a:off x="6488280" y="4991040"/>
            <a:ext cx="2045520" cy="1401480"/>
          </a:xfrm>
          <a:prstGeom prst="roundRect">
            <a:avLst>
              <a:gd name="adj" fmla="val 10000"/>
            </a:avLst>
          </a:prstGeom>
          <a:solidFill>
            <a:srgbClr val="afd77c"/>
          </a:solidFill>
          <a:ln w="15840">
            <a:solidFill>
              <a:srgbClr val="990000"/>
            </a:solidFill>
            <a:round/>
          </a:ln>
        </p:spPr>
        <p:style>
          <a:lnRef idx="0"/>
          <a:fillRef idx="0"/>
          <a:effectRef idx="0"/>
          <a:fontRef idx="minor"/>
        </p:style>
        <p:txBody>
          <a:bodyPr lIns="79200" rIns="38160" tIns="66600" bIns="66600" anchor="ctr"/>
          <a:p>
            <a:pPr algn="ctr">
              <a:lnSpc>
                <a:spcPct val="90000"/>
              </a:lnSpc>
            </a:pPr>
            <a:r>
              <a:rPr b="0" lang="en-US" sz="2000" spc="-1" strike="noStrike">
                <a:solidFill>
                  <a:srgbClr val="000000"/>
                </a:solidFill>
                <a:uFill>
                  <a:solidFill>
                    <a:srgbClr val="ffffff"/>
                  </a:solidFill>
                </a:uFill>
                <a:latin typeface="Calisto MT"/>
              </a:rPr>
              <a:t>OS themselves implemented as a set of processes or threads</a:t>
            </a:r>
            <a:endParaRPr b="0" lang="en-US" sz="18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990720" y="0"/>
            <a:ext cx="7824600" cy="1323720"/>
          </a:xfrm>
          <a:prstGeom prst="rect">
            <a:avLst/>
          </a:prstGeom>
          <a:noFill/>
          <a:ln>
            <a:noFill/>
          </a:ln>
        </p:spPr>
        <p:txBody>
          <a:bodyPr tIns="0" bIns="0" anchor="b"/>
          <a:p>
            <a:pPr algn="ctr">
              <a:lnSpc>
                <a:spcPct val="100000"/>
              </a:lnSpc>
            </a:pPr>
            <a:r>
              <a:rPr b="1" lang="en-US" sz="4800" spc="-1" strike="noStrike">
                <a:solidFill>
                  <a:srgbClr val="06192f"/>
                </a:solidFill>
                <a:uFill>
                  <a:solidFill>
                    <a:srgbClr val="ffffff"/>
                  </a:solidFill>
                </a:uFill>
                <a:latin typeface="Calisto MT"/>
              </a:rPr>
              <a:t>Buffer Structure</a:t>
            </a:r>
            <a:endParaRPr b="0" lang="en-US" sz="5200" spc="-1" strike="noStrike">
              <a:solidFill>
                <a:srgbClr val="000000"/>
              </a:solidFill>
              <a:uFill>
                <a:solidFill>
                  <a:srgbClr val="ffffff"/>
                </a:solidFill>
              </a:uFill>
              <a:latin typeface="Arial"/>
            </a:endParaRPr>
          </a:p>
        </p:txBody>
      </p:sp>
      <p:pic>
        <p:nvPicPr>
          <p:cNvPr id="538" name="Content Placeholder 3" descr=""/>
          <p:cNvPicPr/>
          <p:nvPr/>
        </p:nvPicPr>
        <p:blipFill>
          <a:blip r:embed="rId1"/>
          <a:stretch/>
        </p:blipFill>
        <p:spPr>
          <a:xfrm>
            <a:off x="990720" y="1600200"/>
            <a:ext cx="7472160" cy="4928760"/>
          </a:xfrm>
          <a:prstGeom prst="rect">
            <a:avLst/>
          </a:prstGeom>
          <a:ln w="9360">
            <a:noFill/>
          </a:ln>
        </p:spPr>
      </p:pic>
    </p:spTree>
  </p:cSld>
  <p:transition spd="med">
    <p:checker dir="horz"/>
  </p:transition>
  <p:timing>
    <p:tnLst>
      <p:par>
        <p:cTn id="239" dur="indefinite" restart="never" nodeType="tmRoot">
          <p:childTnLst>
            <p:seq>
              <p:cTn id="24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9" name="Content Placeholder 3" descr=""/>
          <p:cNvPicPr/>
          <p:nvPr/>
        </p:nvPicPr>
        <p:blipFill>
          <a:blip r:embed="rId1"/>
          <a:stretch/>
        </p:blipFill>
        <p:spPr>
          <a:xfrm>
            <a:off x="2895480" y="685800"/>
            <a:ext cx="5638320" cy="5732280"/>
          </a:xfrm>
          <a:prstGeom prst="rect">
            <a:avLst/>
          </a:prstGeom>
          <a:ln w="9360">
            <a:noFill/>
          </a:ln>
        </p:spPr>
      </p:pic>
      <p:sp>
        <p:nvSpPr>
          <p:cNvPr id="540" name="CustomShape 1"/>
          <p:cNvSpPr/>
          <p:nvPr/>
        </p:nvSpPr>
        <p:spPr>
          <a:xfrm>
            <a:off x="762120" y="6581880"/>
            <a:ext cx="815292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Figure 5.9   An Incorrect Solution to the Infinite-Buffer Producer/Consumer Problem Using Binary Semaphores</a:t>
            </a:r>
            <a:endParaRPr b="0" lang="en-US" sz="1800" spc="-1" strike="noStrike">
              <a:solidFill>
                <a:srgbClr val="000000"/>
              </a:solidFill>
              <a:uFill>
                <a:solidFill>
                  <a:srgbClr val="ffffff"/>
                </a:solidFill>
              </a:uFill>
              <a:latin typeface="Arial"/>
            </a:endParaRPr>
          </a:p>
        </p:txBody>
      </p:sp>
      <p:sp>
        <p:nvSpPr>
          <p:cNvPr id="541" name="CustomShape 2"/>
          <p:cNvSpPr/>
          <p:nvPr/>
        </p:nvSpPr>
        <p:spPr>
          <a:xfrm>
            <a:off x="752400" y="1569960"/>
            <a:ext cx="1588320" cy="265032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b="1" lang="en-US" sz="2800" spc="199" strike="noStrike">
                <a:solidFill>
                  <a:srgbClr val="001934"/>
                </a:solidFill>
                <a:uFill>
                  <a:solidFill>
                    <a:srgbClr val="ffffff"/>
                  </a:solidFill>
                </a:uFill>
                <a:latin typeface="Arial"/>
              </a:rPr>
              <a:t>Incorrect                 </a:t>
            </a:r>
            <a:endParaRPr b="0" lang="en-US" sz="1800" spc="-1" strike="noStrike">
              <a:solidFill>
                <a:srgbClr val="000000"/>
              </a:solidFill>
              <a:uFill>
                <a:solidFill>
                  <a:srgbClr val="ffffff"/>
                </a:solidFill>
              </a:uFill>
              <a:latin typeface="Arial"/>
            </a:endParaRPr>
          </a:p>
          <a:p>
            <a:pPr algn="ctr">
              <a:lnSpc>
                <a:spcPct val="100000"/>
              </a:lnSpc>
            </a:pPr>
            <a:r>
              <a:rPr b="1" lang="en-US" sz="2800" spc="199" strike="noStrike">
                <a:solidFill>
                  <a:srgbClr val="001934"/>
                </a:solidFill>
                <a:uFill>
                  <a:solidFill>
                    <a:srgbClr val="ffffff"/>
                  </a:solidFill>
                </a:uFill>
                <a:latin typeface="Arial"/>
              </a:rPr>
              <a:t>   </a:t>
            </a:r>
            <a:r>
              <a:rPr b="1" lang="en-US" sz="2800" spc="199" strike="noStrike">
                <a:solidFill>
                  <a:srgbClr val="001934"/>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pic>
        <p:nvPicPr>
          <p:cNvPr id="542" name="Picture 8" descr=""/>
          <p:cNvPicPr/>
          <p:nvPr/>
        </p:nvPicPr>
        <p:blipFill>
          <a:blip r:embed="rId2"/>
          <a:stretch/>
        </p:blipFill>
        <p:spPr>
          <a:xfrm>
            <a:off x="684360" y="5257800"/>
            <a:ext cx="974520" cy="993240"/>
          </a:xfrm>
          <a:prstGeom prst="rect">
            <a:avLst/>
          </a:prstGeom>
          <a:ln w="9360">
            <a:noFill/>
          </a:ln>
        </p:spPr>
      </p:pic>
    </p:spTree>
  </p:cSld>
  <p:transition spd="med">
    <p:checker dir="horz"/>
  </p:transition>
  <p:timing>
    <p:tnLst>
      <p:par>
        <p:cTn id="241" dur="indefinite" restart="never" nodeType="tmRoot">
          <p:childTnLst>
            <p:seq>
              <p:cTn id="24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3" name="Picture 2" descr=""/>
          <p:cNvPicPr/>
          <p:nvPr/>
        </p:nvPicPr>
        <p:blipFill>
          <a:blip r:embed="rId1"/>
          <a:stretch/>
        </p:blipFill>
        <p:spPr>
          <a:xfrm>
            <a:off x="2743200" y="685800"/>
            <a:ext cx="5943240" cy="5822640"/>
          </a:xfrm>
          <a:prstGeom prst="rect">
            <a:avLst/>
          </a:prstGeom>
          <a:ln w="9360">
            <a:noFill/>
          </a:ln>
        </p:spPr>
      </p:pic>
      <p:sp>
        <p:nvSpPr>
          <p:cNvPr id="544" name="CustomShape 1"/>
          <p:cNvSpPr/>
          <p:nvPr/>
        </p:nvSpPr>
        <p:spPr>
          <a:xfrm>
            <a:off x="818640" y="1745280"/>
            <a:ext cx="1120320" cy="222372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b="1" lang="en-US" sz="2800" spc="299" strike="noStrike">
                <a:solidFill>
                  <a:srgbClr val="001934"/>
                </a:solidFill>
                <a:uFill>
                  <a:solidFill>
                    <a:srgbClr val="ffffff"/>
                  </a:solidFill>
                </a:uFill>
                <a:latin typeface="Arial"/>
              </a:rPr>
              <a:t>Possible</a:t>
            </a:r>
            <a:r>
              <a:rPr b="1" lang="en-US" sz="2800" spc="299" strike="noStrike">
                <a:solidFill>
                  <a:srgbClr val="7a5608"/>
                </a:solidFill>
                <a:uFill>
                  <a:solidFill>
                    <a:srgbClr val="ffffff"/>
                  </a:solidFill>
                </a:uFill>
                <a:latin typeface="Arial"/>
              </a:rPr>
              <a:t> </a:t>
            </a:r>
            <a:r>
              <a:rPr b="1" lang="en-US" sz="2800" spc="299" strike="noStrike">
                <a:solidFill>
                  <a:srgbClr val="001934"/>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pic>
        <p:nvPicPr>
          <p:cNvPr id="545" name="Picture 3" descr=""/>
          <p:cNvPicPr/>
          <p:nvPr/>
        </p:nvPicPr>
        <p:blipFill>
          <a:blip r:embed="rId2"/>
          <a:stretch/>
        </p:blipFill>
        <p:spPr>
          <a:xfrm rot="440400">
            <a:off x="760320" y="5017680"/>
            <a:ext cx="1090080" cy="1226880"/>
          </a:xfrm>
          <a:prstGeom prst="rect">
            <a:avLst/>
          </a:prstGeom>
          <a:ln w="9360">
            <a:noFill/>
          </a:ln>
        </p:spPr>
      </p:pic>
    </p:spTree>
  </p:cSld>
  <p:transition spd="med">
    <p:checker dir="horz"/>
  </p:transition>
  <p:timing>
    <p:tnLst>
      <p:par>
        <p:cTn id="243" dur="indefinite" restart="never" nodeType="tmRoot">
          <p:childTnLst>
            <p:seq>
              <p:cTn id="24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6" name="Content Placeholder 3" descr=""/>
          <p:cNvPicPr/>
          <p:nvPr/>
        </p:nvPicPr>
        <p:blipFill>
          <a:blip r:embed="rId1"/>
          <a:stretch/>
        </p:blipFill>
        <p:spPr>
          <a:xfrm>
            <a:off x="2971800" y="685800"/>
            <a:ext cx="5638320" cy="5732280"/>
          </a:xfrm>
          <a:prstGeom prst="rect">
            <a:avLst/>
          </a:prstGeom>
          <a:ln w="9360">
            <a:noFill/>
          </a:ln>
        </p:spPr>
      </p:pic>
      <p:sp>
        <p:nvSpPr>
          <p:cNvPr id="547" name="CustomShape 1"/>
          <p:cNvSpPr/>
          <p:nvPr/>
        </p:nvSpPr>
        <p:spPr>
          <a:xfrm>
            <a:off x="889560" y="1326600"/>
            <a:ext cx="1253880" cy="252792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b="1" lang="en-US" sz="3200" spc="299" strike="noStrike">
                <a:solidFill>
                  <a:srgbClr val="001934"/>
                </a:solidFill>
                <a:uFill>
                  <a:solidFill>
                    <a:srgbClr val="ffffff"/>
                  </a:solidFill>
                </a:uFill>
                <a:latin typeface="Arial"/>
              </a:rPr>
              <a:t>Correct</a:t>
            </a:r>
            <a:endParaRPr b="0" lang="en-US" sz="1800" spc="-1" strike="noStrike">
              <a:solidFill>
                <a:srgbClr val="000000"/>
              </a:solidFill>
              <a:uFill>
                <a:solidFill>
                  <a:srgbClr val="ffffff"/>
                </a:solidFill>
              </a:uFill>
              <a:latin typeface="Arial"/>
            </a:endParaRPr>
          </a:p>
          <a:p>
            <a:pPr algn="ctr">
              <a:lnSpc>
                <a:spcPct val="100000"/>
              </a:lnSpc>
            </a:pPr>
            <a:r>
              <a:rPr b="1" lang="en-US" sz="3200" spc="299" strike="noStrike">
                <a:solidFill>
                  <a:srgbClr val="7a5608"/>
                </a:solidFill>
                <a:uFill>
                  <a:solidFill>
                    <a:srgbClr val="ffffff"/>
                  </a:solidFill>
                </a:uFill>
                <a:latin typeface="Arial"/>
              </a:rPr>
              <a:t> </a:t>
            </a:r>
            <a:r>
              <a:rPr b="1" lang="en-US" sz="3200" spc="299" strike="noStrike">
                <a:solidFill>
                  <a:srgbClr val="001934"/>
                </a:solidFill>
                <a:uFill>
                  <a:solidFill>
                    <a:srgbClr val="ffffff"/>
                  </a:solidFill>
                </a:uFill>
                <a:latin typeface="Arial"/>
              </a:rPr>
              <a:t>Solution</a:t>
            </a:r>
            <a:endParaRPr b="0" lang="en-US" sz="1800" spc="-1" strike="noStrike">
              <a:solidFill>
                <a:srgbClr val="000000"/>
              </a:solidFill>
              <a:uFill>
                <a:solidFill>
                  <a:srgbClr val="ffffff"/>
                </a:solidFill>
              </a:uFill>
              <a:latin typeface="Arial"/>
            </a:endParaRPr>
          </a:p>
        </p:txBody>
      </p:sp>
      <p:sp>
        <p:nvSpPr>
          <p:cNvPr id="548" name="CustomShape 2"/>
          <p:cNvSpPr/>
          <p:nvPr/>
        </p:nvSpPr>
        <p:spPr>
          <a:xfrm>
            <a:off x="1295280" y="6581880"/>
            <a:ext cx="800064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Figure 5.10  A Correct Solution to the Infinite-Buffer Producer/Consumer Problem Using Binary Semaphores</a:t>
            </a:r>
            <a:endParaRPr b="0" lang="en-US" sz="1800" spc="-1" strike="noStrike">
              <a:solidFill>
                <a:srgbClr val="000000"/>
              </a:solidFill>
              <a:uFill>
                <a:solidFill>
                  <a:srgbClr val="ffffff"/>
                </a:solidFill>
              </a:uFill>
              <a:latin typeface="Arial"/>
            </a:endParaRPr>
          </a:p>
        </p:txBody>
      </p:sp>
      <p:pic>
        <p:nvPicPr>
          <p:cNvPr id="549" name="Picture 5" descr=""/>
          <p:cNvPicPr/>
          <p:nvPr/>
        </p:nvPicPr>
        <p:blipFill>
          <a:blip r:embed="rId2"/>
          <a:stretch/>
        </p:blipFill>
        <p:spPr>
          <a:xfrm>
            <a:off x="609480" y="5029200"/>
            <a:ext cx="1630080" cy="1250640"/>
          </a:xfrm>
          <a:prstGeom prst="rect">
            <a:avLst/>
          </a:prstGeom>
          <a:ln w="9360">
            <a:noFill/>
          </a:ln>
        </p:spPr>
      </p:pic>
    </p:spTree>
  </p:cSld>
  <p:transition spd="med">
    <p:checker dir="horz"/>
  </p:transition>
  <p:timing>
    <p:tnLst>
      <p:par>
        <p:cTn id="245" dur="indefinite" restart="never" nodeType="tmRoot">
          <p:childTnLst>
            <p:seq>
              <p:cTn id="24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380880" y="609480"/>
            <a:ext cx="837720" cy="5943240"/>
          </a:xfrm>
          <a:prstGeom prst="rect">
            <a:avLst/>
          </a:prstGeom>
          <a:noFill/>
          <a:ln>
            <a:noFill/>
          </a:ln>
        </p:spPr>
        <p:txBody>
          <a:bodyPr tIns="0" bIns="0" anchor="ctr" anchorCtr="1"/>
          <a:p>
            <a:pPr algn="r">
              <a:lnSpc>
                <a:spcPct val="100000"/>
              </a:lnSpc>
            </a:pPr>
            <a:r>
              <a:rPr b="1" lang="en-US" sz="2400" spc="299" strike="noStrike">
                <a:solidFill>
                  <a:srgbClr val="7a5608"/>
                </a:solidFill>
                <a:uFill>
                  <a:solidFill>
                    <a:srgbClr val="ffffff"/>
                  </a:solidFill>
                </a:uFill>
                <a:latin typeface="Calisto MT"/>
              </a:rPr>
              <a:t>Solution Using </a:t>
            </a:r>
            <a:endParaRPr b="0" lang="en-US" sz="5200" spc="-1" strike="noStrike">
              <a:solidFill>
                <a:srgbClr val="000000"/>
              </a:solidFill>
              <a:uFill>
                <a:solidFill>
                  <a:srgbClr val="ffffff"/>
                </a:solidFill>
              </a:uFill>
              <a:latin typeface="Arial"/>
            </a:endParaRPr>
          </a:p>
        </p:txBody>
      </p:sp>
      <p:pic>
        <p:nvPicPr>
          <p:cNvPr id="551" name="Content Placeholder 3" descr=""/>
          <p:cNvPicPr/>
          <p:nvPr/>
        </p:nvPicPr>
        <p:blipFill>
          <a:blip r:embed="rId1"/>
          <a:stretch/>
        </p:blipFill>
        <p:spPr>
          <a:xfrm>
            <a:off x="1981080" y="685800"/>
            <a:ext cx="6629040" cy="5790960"/>
          </a:xfrm>
          <a:prstGeom prst="rect">
            <a:avLst/>
          </a:prstGeom>
          <a:ln w="9360">
            <a:noFill/>
          </a:ln>
        </p:spPr>
      </p:pic>
      <p:pic>
        <p:nvPicPr>
          <p:cNvPr id="552" name="Picture 10" descr=""/>
          <p:cNvPicPr/>
          <p:nvPr/>
        </p:nvPicPr>
        <p:blipFill>
          <a:blip r:embed="rId2"/>
          <a:stretch/>
        </p:blipFill>
        <p:spPr>
          <a:xfrm rot="440400">
            <a:off x="6551280" y="2427120"/>
            <a:ext cx="1090080" cy="1226880"/>
          </a:xfrm>
          <a:prstGeom prst="rect">
            <a:avLst/>
          </a:prstGeom>
          <a:ln w="9360">
            <a:noFill/>
          </a:ln>
        </p:spPr>
      </p:pic>
      <p:sp>
        <p:nvSpPr>
          <p:cNvPr id="553" name="CustomShape 2"/>
          <p:cNvSpPr/>
          <p:nvPr/>
        </p:nvSpPr>
        <p:spPr>
          <a:xfrm>
            <a:off x="1143000" y="1523880"/>
            <a:ext cx="876960" cy="3519360"/>
          </a:xfrm>
          <a:prstGeom prst="rect">
            <a:avLst/>
          </a:prstGeom>
          <a:noFill/>
          <a:ln>
            <a:noFill/>
          </a:ln>
        </p:spPr>
        <p:style>
          <a:lnRef idx="0"/>
          <a:fillRef idx="0"/>
          <a:effectRef idx="0"/>
          <a:fontRef idx="minor"/>
        </p:style>
        <p:txBody>
          <a:bodyPr lIns="90000" rIns="90000" tIns="45000" bIns="45000"/>
          <a:p>
            <a:pPr algn="r">
              <a:lnSpc>
                <a:spcPts val="1905"/>
              </a:lnSpc>
            </a:pPr>
            <a:r>
              <a:rPr b="1" lang="en-US" sz="2400" spc="299" strike="noStrike">
                <a:solidFill>
                  <a:srgbClr val="7a5608"/>
                </a:solidFill>
                <a:uFill>
                  <a:solidFill>
                    <a:srgbClr val="ffffff"/>
                  </a:solidFill>
                </a:uFill>
                <a:latin typeface="Calisto MT"/>
              </a:rPr>
              <a:t>Semaphores</a:t>
            </a:r>
            <a:endParaRPr b="0" lang="en-US" sz="1800" spc="-1" strike="noStrike">
              <a:solidFill>
                <a:srgbClr val="000000"/>
              </a:solidFill>
              <a:uFill>
                <a:solidFill>
                  <a:srgbClr val="ffffff"/>
                </a:solidFill>
              </a:uFill>
              <a:latin typeface="Arial"/>
            </a:endParaRPr>
          </a:p>
        </p:txBody>
      </p:sp>
    </p:spTree>
  </p:cSld>
  <p:transition spd="med">
    <p:checker dir="horz"/>
  </p:transition>
  <p:timing>
    <p:tnLst>
      <p:par>
        <p:cTn id="247" dur="indefinite" restart="never" nodeType="tmRoot">
          <p:childTnLst>
            <p:seq>
              <p:cTn id="24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4" name="Picture 2" descr=""/>
          <p:cNvPicPr/>
          <p:nvPr/>
        </p:nvPicPr>
        <p:blipFill>
          <a:blip r:embed="rId1"/>
          <a:stretch/>
        </p:blipFill>
        <p:spPr>
          <a:xfrm>
            <a:off x="1828800" y="685800"/>
            <a:ext cx="6837120" cy="5638320"/>
          </a:xfrm>
          <a:prstGeom prst="rect">
            <a:avLst/>
          </a:prstGeom>
          <a:ln w="9360">
            <a:noFill/>
          </a:ln>
        </p:spPr>
      </p:pic>
      <p:sp>
        <p:nvSpPr>
          <p:cNvPr id="555" name="CustomShape 1"/>
          <p:cNvSpPr/>
          <p:nvPr/>
        </p:nvSpPr>
        <p:spPr>
          <a:xfrm>
            <a:off x="228600" y="2286000"/>
            <a:ext cx="1752120" cy="150732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001934"/>
                </a:solidFill>
                <a:uFill>
                  <a:solidFill>
                    <a:srgbClr val="ffffff"/>
                  </a:solidFill>
                </a:uFill>
                <a:latin typeface="Arial"/>
              </a:rPr>
              <a:t>Finite Circular Buffer</a:t>
            </a:r>
            <a:endParaRPr b="0" lang="en-US" sz="1800" spc="-1" strike="noStrike">
              <a:solidFill>
                <a:srgbClr val="000000"/>
              </a:solidFill>
              <a:uFill>
                <a:solidFill>
                  <a:srgbClr val="ffffff"/>
                </a:solidFill>
              </a:uFill>
              <a:latin typeface="Arial"/>
            </a:endParaRPr>
          </a:p>
        </p:txBody>
      </p:sp>
    </p:spTree>
  </p:cSld>
  <p:transition spd="med">
    <p:checker dir="horz"/>
  </p:transition>
  <p:timing>
    <p:tnLst>
      <p:par>
        <p:cTn id="249" dur="indefinite" restart="never" nodeType="tmRoot">
          <p:childTnLst>
            <p:seq>
              <p:cTn id="25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890280" y="1146240"/>
            <a:ext cx="1773000" cy="5257440"/>
          </a:xfrm>
          <a:prstGeom prst="rect">
            <a:avLst/>
          </a:prstGeom>
          <a:noFill/>
          <a:ln>
            <a:noFill/>
          </a:ln>
        </p:spPr>
        <p:txBody>
          <a:bodyPr tIns="0" bIns="0" anchor="ctr" anchorCtr="1"/>
          <a:p>
            <a:pPr algn="r">
              <a:lnSpc>
                <a:spcPct val="100000"/>
              </a:lnSpc>
            </a:pPr>
            <a:r>
              <a:rPr b="1" lang="en-US" sz="3200" spc="299" strike="noStrike">
                <a:solidFill>
                  <a:srgbClr val="7a5608"/>
                </a:solidFill>
                <a:uFill>
                  <a:solidFill>
                    <a:srgbClr val="ffffff"/>
                  </a:solidFill>
                </a:uFill>
                <a:latin typeface="Calisto MT"/>
              </a:rPr>
              <a:t>Solution Using </a:t>
            </a:r>
            <a:r>
              <a:rPr b="1" lang="en-US" sz="3200" spc="299" strike="noStrike">
                <a:solidFill>
                  <a:srgbClr val="7a5608"/>
                </a:solidFill>
                <a:uFill>
                  <a:solidFill>
                    <a:srgbClr val="ffffff"/>
                  </a:solidFill>
                </a:uFill>
                <a:latin typeface="Calisto MT"/>
              </a:rPr>
              <a:t>
</a:t>
            </a:r>
            <a:r>
              <a:rPr b="1" lang="en-US" sz="4000" spc="299" strike="noStrike">
                <a:solidFill>
                  <a:srgbClr val="7a5608"/>
                </a:solidFill>
                <a:uFill>
                  <a:solidFill>
                    <a:srgbClr val="ffffff"/>
                  </a:solidFill>
                </a:uFill>
                <a:latin typeface="Calisto MT"/>
              </a:rPr>
              <a:t>Semaphores</a:t>
            </a:r>
            <a:endParaRPr b="0" lang="en-US" sz="5200" spc="-1" strike="noStrike">
              <a:solidFill>
                <a:srgbClr val="000000"/>
              </a:solidFill>
              <a:uFill>
                <a:solidFill>
                  <a:srgbClr val="ffffff"/>
                </a:solidFill>
              </a:uFill>
              <a:latin typeface="Arial"/>
            </a:endParaRPr>
          </a:p>
        </p:txBody>
      </p:sp>
      <p:pic>
        <p:nvPicPr>
          <p:cNvPr id="557" name="Content Placeholder 3" descr=""/>
          <p:cNvPicPr/>
          <p:nvPr/>
        </p:nvPicPr>
        <p:blipFill>
          <a:blip r:embed="rId1"/>
          <a:stretch/>
        </p:blipFill>
        <p:spPr>
          <a:xfrm>
            <a:off x="2666880" y="685800"/>
            <a:ext cx="6079680" cy="5790960"/>
          </a:xfrm>
          <a:prstGeom prst="rect">
            <a:avLst/>
          </a:prstGeom>
          <a:ln w="9360">
            <a:noFill/>
          </a:ln>
        </p:spPr>
      </p:pic>
      <p:sp>
        <p:nvSpPr>
          <p:cNvPr id="558" name="CustomShape 2"/>
          <p:cNvSpPr/>
          <p:nvPr/>
        </p:nvSpPr>
        <p:spPr>
          <a:xfrm>
            <a:off x="1143000" y="6550200"/>
            <a:ext cx="8305560" cy="303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Figure 5.13  A Solution to the Bounded-Buffer Producer/Consumer Problem Using Semaphores</a:t>
            </a:r>
            <a:endParaRPr b="0" lang="en-US" sz="1800" spc="-1" strike="noStrike">
              <a:solidFill>
                <a:srgbClr val="000000"/>
              </a:solidFill>
              <a:uFill>
                <a:solidFill>
                  <a:srgbClr val="ffffff"/>
                </a:solidFill>
              </a:uFill>
              <a:latin typeface="Arial"/>
            </a:endParaRPr>
          </a:p>
        </p:txBody>
      </p:sp>
      <p:pic>
        <p:nvPicPr>
          <p:cNvPr id="559" name="Picture 4" descr=""/>
          <p:cNvPicPr/>
          <p:nvPr/>
        </p:nvPicPr>
        <p:blipFill>
          <a:blip r:embed="rId2"/>
          <a:stretch/>
        </p:blipFill>
        <p:spPr>
          <a:xfrm>
            <a:off x="6248520" y="2438280"/>
            <a:ext cx="2064960" cy="1607760"/>
          </a:xfrm>
          <a:prstGeom prst="rect">
            <a:avLst/>
          </a:prstGeom>
          <a:ln w="9360">
            <a:noFill/>
          </a:ln>
        </p:spPr>
      </p:pic>
      <p:pic>
        <p:nvPicPr>
          <p:cNvPr id="560" name="Picture 10" descr=""/>
          <p:cNvPicPr/>
          <p:nvPr/>
        </p:nvPicPr>
        <p:blipFill>
          <a:blip r:embed="rId3"/>
          <a:stretch/>
        </p:blipFill>
        <p:spPr>
          <a:xfrm>
            <a:off x="838080" y="1143000"/>
            <a:ext cx="1139400" cy="1418760"/>
          </a:xfrm>
          <a:prstGeom prst="rect">
            <a:avLst/>
          </a:prstGeom>
          <a:ln w="9360">
            <a:noFill/>
          </a:ln>
        </p:spPr>
      </p:pic>
    </p:spTree>
  </p:cSld>
  <p:transition spd="med">
    <p:checker dir="horz"/>
  </p:transition>
  <p:timing>
    <p:tnLst>
      <p:par>
        <p:cTn id="251" dur="indefinite" restart="never" nodeType="tmRoot">
          <p:childTnLst>
            <p:seq>
              <p:cTn id="25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4800" spc="-1" strike="noStrike">
                <a:solidFill>
                  <a:srgbClr val="0a2646"/>
                </a:solidFill>
                <a:uFill>
                  <a:solidFill>
                    <a:srgbClr val="ffffff"/>
                  </a:solidFill>
                </a:uFill>
                <a:latin typeface="Calisto MT"/>
              </a:rPr>
              <a:t>Implementation of Semaphores</a:t>
            </a:r>
            <a:endParaRPr b="0" lang="en-US" sz="5200" spc="-1" strike="noStrike">
              <a:solidFill>
                <a:srgbClr val="000000"/>
              </a:solidFill>
              <a:uFill>
                <a:solidFill>
                  <a:srgbClr val="ffffff"/>
                </a:solidFill>
              </a:uFill>
              <a:latin typeface="Arial"/>
            </a:endParaRPr>
          </a:p>
        </p:txBody>
      </p:sp>
      <p:sp>
        <p:nvSpPr>
          <p:cNvPr id="562" name="TextShape 2"/>
          <p:cNvSpPr txBox="1"/>
          <p:nvPr/>
        </p:nvSpPr>
        <p:spPr>
          <a:xfrm>
            <a:off x="457200" y="2133720"/>
            <a:ext cx="8152920" cy="426672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3100" spc="-1" strike="noStrike">
                <a:solidFill>
                  <a:srgbClr val="262626"/>
                </a:solidFill>
                <a:uFill>
                  <a:solidFill>
                    <a:srgbClr val="ffffff"/>
                  </a:solidFill>
                </a:uFill>
                <a:latin typeface="Calisto MT"/>
              </a:rPr>
              <a:t>Imperative that the </a:t>
            </a:r>
            <a:r>
              <a:rPr b="0" lang="en-US" sz="3100" spc="-1" strike="noStrike">
                <a:solidFill>
                  <a:srgbClr val="262626"/>
                </a:solidFill>
                <a:uFill>
                  <a:solidFill>
                    <a:srgbClr val="ffffff"/>
                  </a:solidFill>
                </a:uFill>
                <a:latin typeface="Courier New"/>
              </a:rPr>
              <a:t>semWait</a:t>
            </a:r>
            <a:r>
              <a:rPr b="0" lang="en-US" sz="3100" spc="-1" strike="noStrike">
                <a:solidFill>
                  <a:srgbClr val="262626"/>
                </a:solidFill>
                <a:uFill>
                  <a:solidFill>
                    <a:srgbClr val="ffffff"/>
                  </a:solidFill>
                </a:uFill>
                <a:latin typeface="Calisto MT"/>
              </a:rPr>
              <a:t> and </a:t>
            </a:r>
            <a:r>
              <a:rPr b="0" lang="en-US" sz="3100" spc="-1" strike="noStrike">
                <a:solidFill>
                  <a:srgbClr val="262626"/>
                </a:solidFill>
                <a:uFill>
                  <a:solidFill>
                    <a:srgbClr val="ffffff"/>
                  </a:solidFill>
                </a:uFill>
                <a:latin typeface="Courier New"/>
              </a:rPr>
              <a:t>semSignal</a:t>
            </a:r>
            <a:r>
              <a:rPr b="0" lang="en-US" sz="3100" spc="-1" strike="noStrike">
                <a:solidFill>
                  <a:srgbClr val="262626"/>
                </a:solidFill>
                <a:uFill>
                  <a:solidFill>
                    <a:srgbClr val="ffffff"/>
                  </a:solidFill>
                </a:uFill>
                <a:latin typeface="Calisto MT"/>
              </a:rPr>
              <a:t> operations be implemented as atomic primitives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100" spc="-1" strike="noStrike">
                <a:solidFill>
                  <a:srgbClr val="262626"/>
                </a:solidFill>
                <a:uFill>
                  <a:solidFill>
                    <a:srgbClr val="ffffff"/>
                  </a:solidFill>
                </a:uFill>
                <a:latin typeface="Calisto MT"/>
              </a:rPr>
              <a:t>Can be implemented in hardware or firmware</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100" spc="-1" strike="noStrike">
                <a:solidFill>
                  <a:srgbClr val="262626"/>
                </a:solidFill>
                <a:uFill>
                  <a:solidFill>
                    <a:srgbClr val="ffffff"/>
                  </a:solidFill>
                </a:uFill>
                <a:latin typeface="Calisto MT"/>
              </a:rPr>
              <a:t>Software schemes such as Dekker’s or Peterson’s algorithms can be used</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100" spc="-1" strike="noStrike">
                <a:solidFill>
                  <a:srgbClr val="262626"/>
                </a:solidFill>
                <a:uFill>
                  <a:solidFill>
                    <a:srgbClr val="ffffff"/>
                  </a:solidFill>
                </a:uFill>
                <a:latin typeface="Calisto MT"/>
              </a:rPr>
              <a:t>Use one of the hardware-supported     schemes for mutual exclusion</a:t>
            </a:r>
            <a:endParaRPr b="0" lang="en-US" sz="2000" spc="-1" strike="noStrike">
              <a:solidFill>
                <a:srgbClr val="262626"/>
              </a:solidFill>
              <a:uFill>
                <a:solidFill>
                  <a:srgbClr val="ffffff"/>
                </a:solidFill>
              </a:uFill>
              <a:latin typeface="Calisto MT"/>
            </a:endParaRPr>
          </a:p>
        </p:txBody>
      </p:sp>
      <p:pic>
        <p:nvPicPr>
          <p:cNvPr id="563" name="Picture 9" descr=""/>
          <p:cNvPicPr/>
          <p:nvPr/>
        </p:nvPicPr>
        <p:blipFill>
          <a:blip r:embed="rId1"/>
          <a:stretch/>
        </p:blipFill>
        <p:spPr>
          <a:xfrm>
            <a:off x="7221600" y="5029200"/>
            <a:ext cx="1464840" cy="1506240"/>
          </a:xfrm>
          <a:prstGeom prst="rect">
            <a:avLst/>
          </a:prstGeom>
          <a:ln w="9360">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658800" y="455760"/>
            <a:ext cx="7824600" cy="1323720"/>
          </a:xfrm>
          <a:prstGeom prst="rect">
            <a:avLst/>
          </a:prstGeom>
          <a:noFill/>
          <a:ln>
            <a:noFill/>
          </a:ln>
        </p:spPr>
        <p:txBody>
          <a:bodyPr tIns="0" bIns="0" anchor="b"/>
          <a:p>
            <a:pPr algn="ctr">
              <a:lnSpc>
                <a:spcPct val="100000"/>
              </a:lnSpc>
            </a:pPr>
            <a:r>
              <a:rPr b="0" lang="en-US" sz="5200" spc="-1" strike="noStrike">
                <a:solidFill>
                  <a:srgbClr val="c00000"/>
                </a:solidFill>
                <a:uFill>
                  <a:solidFill>
                    <a:srgbClr val="ffffff"/>
                  </a:solidFill>
                </a:uFill>
                <a:latin typeface="Calisto MT"/>
              </a:rPr>
              <a:t>Review</a:t>
            </a:r>
            <a:endParaRPr b="0" lang="en-US" sz="5200" spc="-1" strike="noStrike">
              <a:solidFill>
                <a:srgbClr val="000000"/>
              </a:solidFill>
              <a:uFill>
                <a:solidFill>
                  <a:srgbClr val="ffffff"/>
                </a:solidFill>
              </a:uFill>
              <a:latin typeface="Arial"/>
            </a:endParaRPr>
          </a:p>
        </p:txBody>
      </p:sp>
      <p:sp>
        <p:nvSpPr>
          <p:cNvPr id="565" name="TextShape 2"/>
          <p:cNvSpPr txBox="1"/>
          <p:nvPr/>
        </p:nvSpPr>
        <p:spPr>
          <a:xfrm>
            <a:off x="658800" y="2286000"/>
            <a:ext cx="365724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Concurrent processes, threads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Access to shared data/resources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Need to enforce mutual exclusion</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Hardware mechanisms have limited usefulness</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
        <p:nvSpPr>
          <p:cNvPr id="566" name="TextShape 3"/>
          <p:cNvSpPr txBox="1"/>
          <p:nvPr/>
        </p:nvSpPr>
        <p:spPr>
          <a:xfrm>
            <a:off x="4831200" y="2286000"/>
            <a:ext cx="365724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Semaphores: OS mechanism for mutual exclusion &amp; other synchronization issues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Standard semaphore/counting</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Binary semaphore</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Producer/consumer problem</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1752480" y="457200"/>
            <a:ext cx="7824600" cy="1067400"/>
          </a:xfrm>
          <a:prstGeom prst="rect">
            <a:avLst/>
          </a:prstGeom>
          <a:noFill/>
          <a:ln>
            <a:noFill/>
          </a:ln>
        </p:spPr>
        <p:txBody>
          <a:bodyPr tIns="0" bIns="0" anchor="b"/>
          <a:p>
            <a:pPr>
              <a:lnSpc>
                <a:spcPct val="100000"/>
              </a:lnSpc>
            </a:pPr>
            <a:r>
              <a:rPr b="1" lang="en-US" sz="5200" spc="-1" strike="noStrike">
                <a:solidFill>
                  <a:srgbClr val="0a2646"/>
                </a:solidFill>
                <a:uFill>
                  <a:solidFill>
                    <a:srgbClr val="ffffff"/>
                  </a:solidFill>
                </a:uFill>
                <a:latin typeface="Calisto MT"/>
              </a:rPr>
              <a:t>Monitors</a:t>
            </a:r>
            <a:endParaRPr b="0" lang="en-US" sz="5200" spc="-1" strike="noStrike">
              <a:solidFill>
                <a:srgbClr val="000000"/>
              </a:solidFill>
              <a:uFill>
                <a:solidFill>
                  <a:srgbClr val="ffffff"/>
                </a:solidFill>
              </a:uFill>
              <a:latin typeface="Arial"/>
            </a:endParaRPr>
          </a:p>
        </p:txBody>
      </p:sp>
      <p:sp>
        <p:nvSpPr>
          <p:cNvPr id="568" name="TextShape 2"/>
          <p:cNvSpPr txBox="1"/>
          <p:nvPr/>
        </p:nvSpPr>
        <p:spPr>
          <a:xfrm>
            <a:off x="380880" y="2057400"/>
            <a:ext cx="8381520" cy="480024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Programming language construct that provides equivalent functionality to that of semaphores and is easier to control</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Implemented in a number of programming languages</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including Concurrent Pascal, Pascal-Plus, Modula-2, Modula-3, and Java</a:t>
            </a:r>
            <a:endParaRPr b="0" lang="en-US" sz="1800" spc="-1" strike="noStrike">
              <a:solidFill>
                <a:srgbClr val="262626"/>
              </a:solidFill>
              <a:uFill>
                <a:solidFill>
                  <a:srgbClr val="ffffff"/>
                </a:solidFill>
              </a:uFill>
              <a:latin typeface="Calisto MT"/>
            </a:endParaRPr>
          </a:p>
          <a:p>
            <a:pPr lvl="2" marL="343080" indent="-34272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Has also been implemented as a program library</a:t>
            </a:r>
            <a:endParaRPr b="0" lang="en-US" sz="1800" spc="-1" strike="noStrike">
              <a:solidFill>
                <a:srgbClr val="262626"/>
              </a:solidFill>
              <a:uFill>
                <a:solidFill>
                  <a:srgbClr val="ffffff"/>
                </a:solidFill>
              </a:uFill>
              <a:latin typeface="Calisto MT"/>
            </a:endParaRPr>
          </a:p>
          <a:p>
            <a:pPr lvl="2" marL="343080" indent="-34272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Software module consisting of one or more procedures, an initialization sequence, and local data</a:t>
            </a:r>
            <a:endParaRPr b="0" lang="en-US" sz="1800" spc="-1" strike="noStrike">
              <a:solidFill>
                <a:srgbClr val="262626"/>
              </a:solidFill>
              <a:uFill>
                <a:solidFill>
                  <a:srgbClr val="ffffff"/>
                </a:solidFill>
              </a:uFill>
              <a:latin typeface="Calisto MT"/>
            </a:endParaRPr>
          </a:p>
        </p:txBody>
      </p:sp>
      <p:pic>
        <p:nvPicPr>
          <p:cNvPr id="569" name="Picture 5" descr=""/>
          <p:cNvPicPr/>
          <p:nvPr/>
        </p:nvPicPr>
        <p:blipFill>
          <a:blip r:embed="rId1"/>
          <a:stretch/>
        </p:blipFill>
        <p:spPr>
          <a:xfrm>
            <a:off x="6019920" y="609480"/>
            <a:ext cx="2476080" cy="1142640"/>
          </a:xfrm>
          <a:prstGeom prst="rect">
            <a:avLst/>
          </a:prstGeom>
          <a:ln w="9360">
            <a:noFill/>
          </a:ln>
        </p:spPr>
      </p:pic>
    </p:spTree>
  </p:cSld>
  <p:timing>
    <p:tnLst>
      <p:par>
        <p:cTn id="253" dur="indefinite" restart="never" nodeType="tmRoot">
          <p:childTnLst>
            <p:seq>
              <p:cTn id="254" dur="indefinite" nodeType="mainSeq">
                <p:childTnLst>
                  <p:par>
                    <p:cTn id="255" fill="hold">
                      <p:stCondLst>
                        <p:cond delay="0"/>
                      </p:stCondLst>
                      <p:childTnLst>
                        <p:par>
                          <p:cTn id="256" fill="hold">
                            <p:stCondLst>
                              <p:cond delay="0"/>
                            </p:stCondLst>
                            <p:childTnLst>
                              <p:par>
                                <p:cTn id="257" nodeType="withEffect" fill="hold" presetClass="entr" presetID="23" presetSubtype="16">
                                  <p:stCondLst>
                                    <p:cond delay="0"/>
                                  </p:stCondLst>
                                  <p:childTnLst>
                                    <p:set>
                                      <p:cBhvr>
                                        <p:cTn id="258" dur="1" fill="hold">
                                          <p:stCondLst>
                                            <p:cond delay="0"/>
                                          </p:stCondLst>
                                        </p:cTn>
                                        <p:tgtEl>
                                          <p:spTgt spid="568">
                                            <p:txEl>
                                              <p:pRg st="0" end="117"/>
                                            </p:txEl>
                                          </p:spTgt>
                                        </p:tgtEl>
                                        <p:attrNameLst>
                                          <p:attrName>style.visibility</p:attrName>
                                        </p:attrNameLst>
                                      </p:cBhvr>
                                      <p:to>
                                        <p:strVal val="visible"/>
                                      </p:to>
                                    </p:set>
                                    <p:anim calcmode="lin" valueType="num">
                                      <p:cBhvr additive="repl">
                                        <p:cTn id="259" dur="1000" fill="hold"/>
                                        <p:tgtEl>
                                          <p:spTgt spid="568">
                                            <p:txEl>
                                              <p:pRg st="0" end="117"/>
                                            </p:txEl>
                                          </p:spTgt>
                                        </p:tgtEl>
                                        <p:attrNameLst>
                                          <p:attrName/>
                                        </p:attrNameLst>
                                      </p:cBhvr>
                                      <p:tavLst>
                                        <p:tav tm="0">
                                          <p:val>
                                            <p:strVal val="0"/>
                                          </p:val>
                                        </p:tav>
                                        <p:tav tm="100000">
                                          <p:val>
                                            <p:strVal val="#ppt_w"/>
                                          </p:val>
                                        </p:tav>
                                      </p:tavLst>
                                    </p:anim>
                                    <p:anim calcmode="lin" valueType="num">
                                      <p:cBhvr additive="repl">
                                        <p:cTn id="260" dur="1000" fill="hold"/>
                                        <p:tgtEl>
                                          <p:spTgt spid="568">
                                            <p:txEl>
                                              <p:pRg st="0" end="117"/>
                                            </p:txEl>
                                          </p:spTgt>
                                        </p:tgtEl>
                                        <p:attrNameLst>
                                          <p:attrName/>
                                        </p:attrNameLst>
                                      </p:cBhvr>
                                      <p:tavLst>
                                        <p:tav tm="0">
                                          <p:val>
                                            <p:strVal val="0"/>
                                          </p:val>
                                        </p:tav>
                                        <p:tav tm="100000">
                                          <p:val>
                                            <p:strVal val="#ppt_h"/>
                                          </p:val>
                                        </p:tav>
                                      </p:tavLst>
                                    </p:anim>
                                  </p:childTnLst>
                                </p:cTn>
                              </p:par>
                              <p:par>
                                <p:cTn id="261" nodeType="withEffect" fill="hold" presetClass="entr" presetID="23" presetSubtype="16">
                                  <p:stCondLst>
                                    <p:cond delay="0"/>
                                  </p:stCondLst>
                                  <p:childTnLst>
                                    <p:set>
                                      <p:cBhvr>
                                        <p:cTn id="262" dur="1" fill="hold">
                                          <p:stCondLst>
                                            <p:cond delay="0"/>
                                          </p:stCondLst>
                                        </p:cTn>
                                        <p:tgtEl>
                                          <p:spTgt spid="568">
                                            <p:txEl>
                                              <p:pRg st="117" end="166"/>
                                            </p:txEl>
                                          </p:spTgt>
                                        </p:tgtEl>
                                        <p:attrNameLst>
                                          <p:attrName>style.visibility</p:attrName>
                                        </p:attrNameLst>
                                      </p:cBhvr>
                                      <p:to>
                                        <p:strVal val="visible"/>
                                      </p:to>
                                    </p:set>
                                    <p:anim calcmode="lin" valueType="num">
                                      <p:cBhvr additive="repl">
                                        <p:cTn id="263" dur="1000" fill="hold"/>
                                        <p:tgtEl>
                                          <p:spTgt spid="568">
                                            <p:txEl>
                                              <p:pRg st="117" end="166"/>
                                            </p:txEl>
                                          </p:spTgt>
                                        </p:tgtEl>
                                        <p:attrNameLst>
                                          <p:attrName/>
                                        </p:attrNameLst>
                                      </p:cBhvr>
                                      <p:tavLst>
                                        <p:tav tm="0">
                                          <p:val>
                                            <p:strVal val="0"/>
                                          </p:val>
                                        </p:tav>
                                        <p:tav tm="100000">
                                          <p:val>
                                            <p:strVal val="#ppt_w"/>
                                          </p:val>
                                        </p:tav>
                                      </p:tavLst>
                                    </p:anim>
                                    <p:anim calcmode="lin" valueType="num">
                                      <p:cBhvr additive="repl">
                                        <p:cTn id="264" dur="1000" fill="hold"/>
                                        <p:tgtEl>
                                          <p:spTgt spid="568">
                                            <p:txEl>
                                              <p:pRg st="117" end="166"/>
                                            </p:txEl>
                                          </p:spTgt>
                                        </p:tgtEl>
                                        <p:attrNameLst>
                                          <p:attrName/>
                                        </p:attrNameLst>
                                      </p:cBhvr>
                                      <p:tavLst>
                                        <p:tav tm="0">
                                          <p:val>
                                            <p:strVal val="0"/>
                                          </p:val>
                                        </p:tav>
                                        <p:tav tm="100000">
                                          <p:val>
                                            <p:strVal val="#ppt_h"/>
                                          </p:val>
                                        </p:tav>
                                      </p:tavLst>
                                    </p:anim>
                                  </p:childTnLst>
                                </p:cTn>
                              </p:par>
                              <p:par>
                                <p:cTn id="265" nodeType="withEffect" fill="hold" presetClass="entr" presetID="23" presetSubtype="16">
                                  <p:stCondLst>
                                    <p:cond delay="0"/>
                                  </p:stCondLst>
                                  <p:childTnLst>
                                    <p:set>
                                      <p:cBhvr>
                                        <p:cTn id="266" dur="1" fill="hold">
                                          <p:stCondLst>
                                            <p:cond delay="0"/>
                                          </p:stCondLst>
                                        </p:cTn>
                                        <p:tgtEl>
                                          <p:spTgt spid="568">
                                            <p:txEl>
                                              <p:pRg st="166" end="237"/>
                                            </p:txEl>
                                          </p:spTgt>
                                        </p:tgtEl>
                                        <p:attrNameLst>
                                          <p:attrName>style.visibility</p:attrName>
                                        </p:attrNameLst>
                                      </p:cBhvr>
                                      <p:to>
                                        <p:strVal val="visible"/>
                                      </p:to>
                                    </p:set>
                                    <p:anim calcmode="lin" valueType="num">
                                      <p:cBhvr additive="repl">
                                        <p:cTn id="267" dur="1000" fill="hold"/>
                                        <p:tgtEl>
                                          <p:spTgt spid="568">
                                            <p:txEl>
                                              <p:pRg st="166" end="237"/>
                                            </p:txEl>
                                          </p:spTgt>
                                        </p:tgtEl>
                                        <p:attrNameLst>
                                          <p:attrName/>
                                        </p:attrNameLst>
                                      </p:cBhvr>
                                      <p:tavLst>
                                        <p:tav tm="0">
                                          <p:val>
                                            <p:strVal val="0"/>
                                          </p:val>
                                        </p:tav>
                                        <p:tav tm="100000">
                                          <p:val>
                                            <p:strVal val="#ppt_w"/>
                                          </p:val>
                                        </p:tav>
                                      </p:tavLst>
                                    </p:anim>
                                    <p:anim calcmode="lin" valueType="num">
                                      <p:cBhvr additive="repl">
                                        <p:cTn id="268" dur="1000" fill="hold"/>
                                        <p:tgtEl>
                                          <p:spTgt spid="568">
                                            <p:txEl>
                                              <p:pRg st="166" end="237"/>
                                            </p:txEl>
                                          </p:spTgt>
                                        </p:tgtEl>
                                        <p:attrNameLst>
                                          <p:attrName/>
                                        </p:attrNameLst>
                                      </p:cBhvr>
                                      <p:tavLst>
                                        <p:tav tm="0">
                                          <p:val>
                                            <p:strVal val="0"/>
                                          </p:val>
                                        </p:tav>
                                        <p:tav tm="100000">
                                          <p:val>
                                            <p:strVal val="#ppt_h"/>
                                          </p:val>
                                        </p:tav>
                                      </p:tavLst>
                                    </p:anim>
                                  </p:childTnLst>
                                </p:cTn>
                              </p:par>
                              <p:par>
                                <p:cTn id="269" nodeType="withEffect" fill="hold" presetClass="entr" presetID="23" presetSubtype="16">
                                  <p:stCondLst>
                                    <p:cond delay="0"/>
                                  </p:stCondLst>
                                  <p:childTnLst>
                                    <p:set>
                                      <p:cBhvr>
                                        <p:cTn id="270" dur="1" fill="hold">
                                          <p:stCondLst>
                                            <p:cond delay="0"/>
                                          </p:stCondLst>
                                        </p:cTn>
                                        <p:tgtEl>
                                          <p:spTgt spid="568">
                                            <p:txEl>
                                              <p:pRg st="237" end="284"/>
                                            </p:txEl>
                                          </p:spTgt>
                                        </p:tgtEl>
                                        <p:attrNameLst>
                                          <p:attrName>style.visibility</p:attrName>
                                        </p:attrNameLst>
                                      </p:cBhvr>
                                      <p:to>
                                        <p:strVal val="visible"/>
                                      </p:to>
                                    </p:set>
                                    <p:anim calcmode="lin" valueType="num">
                                      <p:cBhvr additive="repl">
                                        <p:cTn id="271" dur="1000" fill="hold"/>
                                        <p:tgtEl>
                                          <p:spTgt spid="568">
                                            <p:txEl>
                                              <p:pRg st="237" end="284"/>
                                            </p:txEl>
                                          </p:spTgt>
                                        </p:tgtEl>
                                        <p:attrNameLst>
                                          <p:attrName/>
                                        </p:attrNameLst>
                                      </p:cBhvr>
                                      <p:tavLst>
                                        <p:tav tm="0">
                                          <p:val>
                                            <p:strVal val="0"/>
                                          </p:val>
                                        </p:tav>
                                        <p:tav tm="100000">
                                          <p:val>
                                            <p:strVal val="#ppt_w"/>
                                          </p:val>
                                        </p:tav>
                                      </p:tavLst>
                                    </p:anim>
                                    <p:anim calcmode="lin" valueType="num">
                                      <p:cBhvr additive="repl">
                                        <p:cTn id="272" dur="1000" fill="hold"/>
                                        <p:tgtEl>
                                          <p:spTgt spid="568">
                                            <p:txEl>
                                              <p:pRg st="237" end="284"/>
                                            </p:txEl>
                                          </p:spTgt>
                                        </p:tgtEl>
                                        <p:attrNameLst>
                                          <p:attrName/>
                                        </p:attrNameLst>
                                      </p:cBhvr>
                                      <p:tavLst>
                                        <p:tav tm="0">
                                          <p:val>
                                            <p:strVal val="0"/>
                                          </p:val>
                                        </p:tav>
                                        <p:tav tm="100000">
                                          <p:val>
                                            <p:strVal val="#ppt_h"/>
                                          </p:val>
                                        </p:tav>
                                      </p:tavLst>
                                    </p:anim>
                                  </p:childTnLst>
                                </p:cTn>
                              </p:par>
                              <p:par>
                                <p:cTn id="273" nodeType="withEffect" fill="hold" presetClass="entr" presetID="23" presetSubtype="16">
                                  <p:stCondLst>
                                    <p:cond delay="0"/>
                                  </p:stCondLst>
                                  <p:childTnLst>
                                    <p:set>
                                      <p:cBhvr>
                                        <p:cTn id="274" dur="1" fill="hold">
                                          <p:stCondLst>
                                            <p:cond delay="0"/>
                                          </p:stCondLst>
                                        </p:cTn>
                                        <p:tgtEl>
                                          <p:spTgt spid="568">
                                            <p:txEl>
                                              <p:pRg st="284" end="381"/>
                                            </p:txEl>
                                          </p:spTgt>
                                        </p:tgtEl>
                                        <p:attrNameLst>
                                          <p:attrName>style.visibility</p:attrName>
                                        </p:attrNameLst>
                                      </p:cBhvr>
                                      <p:to>
                                        <p:strVal val="visible"/>
                                      </p:to>
                                    </p:set>
                                    <p:anim calcmode="lin" valueType="num">
                                      <p:cBhvr additive="repl">
                                        <p:cTn id="275" dur="1000" fill="hold"/>
                                        <p:tgtEl>
                                          <p:spTgt spid="568">
                                            <p:txEl>
                                              <p:pRg st="284" end="381"/>
                                            </p:txEl>
                                          </p:spTgt>
                                        </p:tgtEl>
                                        <p:attrNameLst>
                                          <p:attrName/>
                                        </p:attrNameLst>
                                      </p:cBhvr>
                                      <p:tavLst>
                                        <p:tav tm="0">
                                          <p:val>
                                            <p:strVal val="0"/>
                                          </p:val>
                                        </p:tav>
                                        <p:tav tm="100000">
                                          <p:val>
                                            <p:strVal val="#ppt_w"/>
                                          </p:val>
                                        </p:tav>
                                      </p:tavLst>
                                    </p:anim>
                                    <p:anim calcmode="lin" valueType="num">
                                      <p:cBhvr additive="repl">
                                        <p:cTn id="276" dur="1000" fill="hold"/>
                                        <p:tgtEl>
                                          <p:spTgt spid="568">
                                            <p:txEl>
                                              <p:pRg st="284" end="381"/>
                                            </p:txEl>
                                          </p:spTgt>
                                        </p:tgtEl>
                                        <p:attrNameLst>
                                          <p:attrName/>
                                        </p:attrNameLst>
                                      </p:cBhvr>
                                      <p:tavLst>
                                        <p:tav tm="0">
                                          <p:val>
                                            <p:strVal val="0"/>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658800" y="455760"/>
            <a:ext cx="7824600" cy="1323720"/>
          </a:xfrm>
          <a:prstGeom prst="rect">
            <a:avLst/>
          </a:prstGeom>
          <a:noFill/>
          <a:ln>
            <a:noFill/>
          </a:ln>
        </p:spPr>
        <p:txBody>
          <a:bodyPr tIns="0" bIns="0" anchor="b"/>
          <a:p>
            <a:pPr algn="ctr">
              <a:lnSpc>
                <a:spcPct val="100000"/>
              </a:lnSpc>
            </a:pPr>
            <a:r>
              <a:rPr b="0" lang="en-US" sz="5200" spc="-1" strike="noStrike">
                <a:solidFill>
                  <a:srgbClr val="c00000"/>
                </a:solidFill>
                <a:uFill>
                  <a:solidFill>
                    <a:srgbClr val="ffffff"/>
                  </a:solidFill>
                </a:uFill>
                <a:latin typeface="Calisto MT"/>
              </a:rPr>
              <a:t>Concurrency &amp; Shared Data</a:t>
            </a:r>
            <a:endParaRPr b="0" lang="en-US" sz="5200" spc="-1" strike="noStrike">
              <a:solidFill>
                <a:srgbClr val="000000"/>
              </a:solidFill>
              <a:uFill>
                <a:solidFill>
                  <a:srgbClr val="ffffff"/>
                </a:solidFill>
              </a:uFill>
              <a:latin typeface="Arial"/>
            </a:endParaRPr>
          </a:p>
        </p:txBody>
      </p:sp>
      <p:sp>
        <p:nvSpPr>
          <p:cNvPr id="414" name="TextShape 2"/>
          <p:cNvSpPr txBox="1"/>
          <p:nvPr/>
        </p:nvSpPr>
        <p:spPr>
          <a:xfrm>
            <a:off x="838080" y="2286000"/>
            <a:ext cx="777204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Concurrent processes may share data to support communication, info exchange,...</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Threads in the same process can share global address space</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Concurrent sharing may cause problems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For example: lost updates</a:t>
            </a:r>
            <a:endParaRPr b="0" lang="en-US" sz="2000" spc="-1" strike="noStrike">
              <a:solidFill>
                <a:srgbClr val="262626"/>
              </a:solidFill>
              <a:uFill>
                <a:solidFill>
                  <a:srgbClr val="ffffff"/>
                </a:solidFill>
              </a:uFill>
              <a:latin typeface="Calisto MT"/>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152280" y="304920"/>
            <a:ext cx="8076960" cy="1218960"/>
          </a:xfrm>
          <a:prstGeom prst="rect">
            <a:avLst/>
          </a:prstGeom>
          <a:noFill/>
          <a:ln>
            <a:noFill/>
          </a:ln>
        </p:spPr>
        <p:txBody>
          <a:bodyPr tIns="0" bIns="0" anchor="b"/>
          <a:p>
            <a:pPr algn="r">
              <a:lnSpc>
                <a:spcPct val="100000"/>
              </a:lnSpc>
            </a:pPr>
            <a:r>
              <a:rPr b="1" lang="en-US" sz="5200" spc="-1" strike="noStrike">
                <a:solidFill>
                  <a:srgbClr val="2c2b25"/>
                </a:solidFill>
                <a:uFill>
                  <a:solidFill>
                    <a:srgbClr val="ffffff"/>
                  </a:solidFill>
                </a:uFill>
                <a:latin typeface="Calisto MT"/>
              </a:rPr>
              <a:t>Monitor Characteristics</a:t>
            </a:r>
            <a:endParaRPr b="0" lang="en-US" sz="5200" spc="-1" strike="noStrike">
              <a:solidFill>
                <a:srgbClr val="000000"/>
              </a:solidFill>
              <a:uFill>
                <a:solidFill>
                  <a:srgbClr val="ffffff"/>
                </a:solidFill>
              </a:uFill>
              <a:latin typeface="Arial"/>
            </a:endParaRPr>
          </a:p>
        </p:txBody>
      </p:sp>
      <p:sp>
        <p:nvSpPr>
          <p:cNvPr id="571" name="CustomShape 2"/>
          <p:cNvSpPr/>
          <p:nvPr/>
        </p:nvSpPr>
        <p:spPr>
          <a:xfrm>
            <a:off x="457200" y="3390840"/>
            <a:ext cx="8229240" cy="1980720"/>
          </a:xfrm>
          <a:prstGeom prst="notchedRightArrow">
            <a:avLst>
              <a:gd name="adj1" fmla="val 50000"/>
              <a:gd name="adj2" fmla="val 50000"/>
            </a:avLst>
          </a:prstGeom>
          <a:solidFill>
            <a:srgbClr val="1b416c">
              <a:alpha val="73000"/>
            </a:srgbClr>
          </a:solidFill>
          <a:ln>
            <a:noFill/>
          </a:ln>
        </p:spPr>
        <p:style>
          <a:lnRef idx="0"/>
          <a:fillRef idx="0"/>
          <a:effectRef idx="0"/>
          <a:fontRef idx="minor"/>
        </p:style>
      </p:sp>
      <p:sp>
        <p:nvSpPr>
          <p:cNvPr id="572" name="CustomShape 3"/>
          <p:cNvSpPr/>
          <p:nvPr/>
        </p:nvSpPr>
        <p:spPr>
          <a:xfrm>
            <a:off x="460800" y="1905120"/>
            <a:ext cx="2386440" cy="1980720"/>
          </a:xfrm>
          <a:prstGeom prst="rect">
            <a:avLst/>
          </a:prstGeom>
          <a:noFill/>
          <a:ln>
            <a:noFill/>
          </a:ln>
        </p:spPr>
        <p:style>
          <a:lnRef idx="0"/>
          <a:fillRef idx="0"/>
          <a:effectRef idx="0"/>
          <a:fontRef idx="minor"/>
        </p:style>
        <p:txBody>
          <a:bodyPr lIns="135000" rIns="135000" tIns="135000" bIns="135000" anchor="b"/>
          <a:p>
            <a:pPr algn="ctr">
              <a:lnSpc>
                <a:spcPct val="90000"/>
              </a:lnSpc>
            </a:pPr>
            <a:r>
              <a:rPr b="0" lang="en-US" sz="1900" spc="-1" strike="noStrike">
                <a:solidFill>
                  <a:srgbClr val="000000"/>
                </a:solidFill>
                <a:uFill>
                  <a:solidFill>
                    <a:srgbClr val="ffffff"/>
                  </a:solidFill>
                </a:uFill>
                <a:latin typeface="Calisto MT"/>
              </a:rPr>
              <a:t>Local data variables are accessible only by the monitor’s procedures and not by any external procedure</a:t>
            </a:r>
            <a:endParaRPr b="0" lang="en-US" sz="1800" spc="-1" strike="noStrike">
              <a:solidFill>
                <a:srgbClr val="000000"/>
              </a:solidFill>
              <a:uFill>
                <a:solidFill>
                  <a:srgbClr val="ffffff"/>
                </a:solidFill>
              </a:uFill>
              <a:latin typeface="Arial"/>
            </a:endParaRPr>
          </a:p>
        </p:txBody>
      </p:sp>
      <p:sp>
        <p:nvSpPr>
          <p:cNvPr id="573" name="CustomShape 4"/>
          <p:cNvSpPr/>
          <p:nvPr/>
        </p:nvSpPr>
        <p:spPr>
          <a:xfrm>
            <a:off x="1406520" y="4133880"/>
            <a:ext cx="495000" cy="495000"/>
          </a:xfrm>
          <a:prstGeom prst="ellipse">
            <a:avLst/>
          </a:prstGeom>
          <a:solidFill>
            <a:srgbClr val="d9d9d9"/>
          </a:solidFill>
          <a:ln>
            <a:noFill/>
          </a:ln>
        </p:spPr>
        <p:style>
          <a:lnRef idx="0"/>
          <a:fillRef idx="0"/>
          <a:effectRef idx="0"/>
          <a:fontRef idx="minor"/>
        </p:style>
      </p:sp>
      <p:sp>
        <p:nvSpPr>
          <p:cNvPr id="574" name="CustomShape 5"/>
          <p:cNvSpPr/>
          <p:nvPr/>
        </p:nvSpPr>
        <p:spPr>
          <a:xfrm>
            <a:off x="2967120" y="4876920"/>
            <a:ext cx="2386440" cy="1980720"/>
          </a:xfrm>
          <a:prstGeom prst="rect">
            <a:avLst/>
          </a:prstGeom>
          <a:noFill/>
          <a:ln>
            <a:noFill/>
          </a:ln>
        </p:spPr>
        <p:style>
          <a:lnRef idx="0"/>
          <a:fillRef idx="0"/>
          <a:effectRef idx="0"/>
          <a:fontRef idx="minor"/>
        </p:style>
        <p:txBody>
          <a:bodyPr lIns="135000" rIns="135000" tIns="135000" bIns="135000"/>
          <a:p>
            <a:pPr algn="ctr">
              <a:lnSpc>
                <a:spcPct val="90000"/>
              </a:lnSpc>
            </a:pPr>
            <a:r>
              <a:rPr b="0" lang="en-US" sz="1900" spc="-1" strike="noStrike">
                <a:solidFill>
                  <a:srgbClr val="000000"/>
                </a:solidFill>
                <a:uFill>
                  <a:solidFill>
                    <a:srgbClr val="ffffff"/>
                  </a:solidFill>
                </a:uFill>
                <a:latin typeface="Calisto MT"/>
              </a:rPr>
              <a:t>Process enters monitor by invoking one of its procedures</a:t>
            </a:r>
            <a:endParaRPr b="0" lang="en-US" sz="1800" spc="-1" strike="noStrike">
              <a:solidFill>
                <a:srgbClr val="000000"/>
              </a:solidFill>
              <a:uFill>
                <a:solidFill>
                  <a:srgbClr val="ffffff"/>
                </a:solidFill>
              </a:uFill>
              <a:latin typeface="Arial"/>
            </a:endParaRPr>
          </a:p>
        </p:txBody>
      </p:sp>
      <p:sp>
        <p:nvSpPr>
          <p:cNvPr id="575" name="CustomShape 6"/>
          <p:cNvSpPr/>
          <p:nvPr/>
        </p:nvSpPr>
        <p:spPr>
          <a:xfrm>
            <a:off x="3912840" y="4133880"/>
            <a:ext cx="495000" cy="495000"/>
          </a:xfrm>
          <a:prstGeom prst="ellipse">
            <a:avLst/>
          </a:prstGeom>
          <a:solidFill>
            <a:srgbClr val="d9d9d9"/>
          </a:solidFill>
          <a:ln>
            <a:noFill/>
          </a:ln>
        </p:spPr>
        <p:style>
          <a:lnRef idx="0"/>
          <a:fillRef idx="0"/>
          <a:effectRef idx="0"/>
          <a:fontRef idx="minor"/>
        </p:style>
      </p:sp>
      <p:sp>
        <p:nvSpPr>
          <p:cNvPr id="576" name="CustomShape 7"/>
          <p:cNvSpPr/>
          <p:nvPr/>
        </p:nvSpPr>
        <p:spPr>
          <a:xfrm>
            <a:off x="5473440" y="1905120"/>
            <a:ext cx="2386440" cy="1980720"/>
          </a:xfrm>
          <a:prstGeom prst="rect">
            <a:avLst/>
          </a:prstGeom>
          <a:noFill/>
          <a:ln>
            <a:noFill/>
          </a:ln>
        </p:spPr>
        <p:style>
          <a:lnRef idx="0"/>
          <a:fillRef idx="0"/>
          <a:effectRef idx="0"/>
          <a:fontRef idx="minor"/>
        </p:style>
        <p:txBody>
          <a:bodyPr lIns="135000" rIns="135000" tIns="135000" bIns="135000" anchor="b"/>
          <a:p>
            <a:pPr algn="ctr">
              <a:lnSpc>
                <a:spcPct val="90000"/>
              </a:lnSpc>
            </a:pPr>
            <a:r>
              <a:rPr b="0" lang="en-US" sz="1900" spc="-1" strike="noStrike">
                <a:solidFill>
                  <a:srgbClr val="000000"/>
                </a:solidFill>
                <a:uFill>
                  <a:solidFill>
                    <a:srgbClr val="ffffff"/>
                  </a:solidFill>
                </a:uFill>
                <a:latin typeface="Calisto MT"/>
              </a:rPr>
              <a:t>Only one process may be executing in the monitor at a time</a:t>
            </a:r>
            <a:endParaRPr b="0" lang="en-US" sz="1800" spc="-1" strike="noStrike">
              <a:solidFill>
                <a:srgbClr val="000000"/>
              </a:solidFill>
              <a:uFill>
                <a:solidFill>
                  <a:srgbClr val="ffffff"/>
                </a:solidFill>
              </a:uFill>
              <a:latin typeface="Arial"/>
            </a:endParaRPr>
          </a:p>
        </p:txBody>
      </p:sp>
      <p:sp>
        <p:nvSpPr>
          <p:cNvPr id="577" name="CustomShape 8"/>
          <p:cNvSpPr/>
          <p:nvPr/>
        </p:nvSpPr>
        <p:spPr>
          <a:xfrm>
            <a:off x="6419160" y="4133880"/>
            <a:ext cx="495000" cy="495000"/>
          </a:xfrm>
          <a:prstGeom prst="ellipse">
            <a:avLst/>
          </a:prstGeom>
          <a:solidFill>
            <a:srgbClr val="d9d9d9"/>
          </a:solidFill>
          <a:ln>
            <a:noFill/>
          </a:ln>
        </p:spPr>
        <p:style>
          <a:lnRef idx="0"/>
          <a:fillRef idx="0"/>
          <a:effectRef idx="0"/>
          <a:fontRef idx="minor"/>
        </p:style>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658800" y="456120"/>
            <a:ext cx="7824600" cy="1296000"/>
          </a:xfrm>
          <a:prstGeom prst="rect">
            <a:avLst/>
          </a:prstGeom>
          <a:noFill/>
          <a:ln>
            <a:noFill/>
          </a:ln>
        </p:spPr>
        <p:txBody>
          <a:bodyPr tIns="0" bIns="0" anchor="b"/>
          <a:p>
            <a:pPr algn="r">
              <a:lnSpc>
                <a:spcPct val="100000"/>
              </a:lnSpc>
            </a:pPr>
            <a:r>
              <a:rPr b="1" lang="en-US" sz="5200" spc="-1" strike="noStrike">
                <a:solidFill>
                  <a:srgbClr val="0a2646"/>
                </a:solidFill>
                <a:uFill>
                  <a:solidFill>
                    <a:srgbClr val="ffffff"/>
                  </a:solidFill>
                </a:uFill>
                <a:latin typeface="Calisto MT"/>
              </a:rPr>
              <a:t>Synchronization</a:t>
            </a:r>
            <a:endParaRPr b="0" lang="en-US" sz="5200" spc="-1" strike="noStrike">
              <a:solidFill>
                <a:srgbClr val="000000"/>
              </a:solidFill>
              <a:uFill>
                <a:solidFill>
                  <a:srgbClr val="ffffff"/>
                </a:solidFill>
              </a:uFill>
              <a:latin typeface="Arial"/>
            </a:endParaRPr>
          </a:p>
        </p:txBody>
      </p:sp>
      <p:sp>
        <p:nvSpPr>
          <p:cNvPr id="579" name="TextShape 2"/>
          <p:cNvSpPr txBox="1"/>
          <p:nvPr/>
        </p:nvSpPr>
        <p:spPr>
          <a:xfrm>
            <a:off x="380880" y="2209680"/>
            <a:ext cx="8305560" cy="4190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Achieved by the use of </a:t>
            </a:r>
            <a:r>
              <a:rPr b="1" lang="en-US" sz="2800" spc="-1" strike="noStrike">
                <a:solidFill>
                  <a:srgbClr val="262626"/>
                </a:solidFill>
                <a:uFill>
                  <a:solidFill>
                    <a:srgbClr val="ffffff"/>
                  </a:solidFill>
                </a:uFill>
                <a:latin typeface="Calisto MT"/>
              </a:rPr>
              <a:t>condition variables </a:t>
            </a:r>
            <a:r>
              <a:rPr b="0" lang="en-US" sz="2800" spc="-1" strike="noStrike">
                <a:solidFill>
                  <a:srgbClr val="262626"/>
                </a:solidFill>
                <a:uFill>
                  <a:solidFill>
                    <a:srgbClr val="ffffff"/>
                  </a:solidFill>
                </a:uFill>
                <a:latin typeface="Calisto MT"/>
              </a:rPr>
              <a:t>that are contained within the monitor and accessible only within the monitor</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600" spc="-1" strike="noStrike">
                <a:solidFill>
                  <a:srgbClr val="262626"/>
                </a:solidFill>
                <a:uFill>
                  <a:solidFill>
                    <a:srgbClr val="ffffff"/>
                  </a:solidFill>
                </a:uFill>
                <a:latin typeface="Calisto MT"/>
              </a:rPr>
              <a:t>Condition variables are operated on by two functions:</a:t>
            </a:r>
            <a:endParaRPr b="0" lang="en-US" sz="1800" spc="-1" strike="noStrike">
              <a:solidFill>
                <a:srgbClr val="262626"/>
              </a:solidFill>
              <a:uFill>
                <a:solidFill>
                  <a:srgbClr val="ffffff"/>
                </a:solidFill>
              </a:uFill>
              <a:latin typeface="Calisto MT"/>
            </a:endParaRPr>
          </a:p>
          <a:p>
            <a:pPr lvl="4" marL="1662120" indent="-28368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cwait(c): suspend execution of the calling process on condition c</a:t>
            </a:r>
            <a:endParaRPr b="0" lang="en-US" sz="2000" spc="-1" strike="noStrike">
              <a:solidFill>
                <a:srgbClr val="262626"/>
              </a:solidFill>
              <a:uFill>
                <a:solidFill>
                  <a:srgbClr val="ffffff"/>
                </a:solidFill>
              </a:uFill>
              <a:latin typeface="Calisto MT"/>
            </a:endParaRPr>
          </a:p>
          <a:p>
            <a:pPr lvl="4" marL="1662120" indent="-283680">
              <a:lnSpc>
                <a:spcPct val="100000"/>
              </a:lnSpc>
              <a:buClr>
                <a:srgbClr val="990000"/>
              </a:buClr>
              <a:buSzPct val="75000"/>
              <a:buFont typeface="Wingdings" charset="2"/>
              <a:buChar char=""/>
            </a:pPr>
            <a:r>
              <a:rPr b="0" lang="en-US" sz="2200" spc="-1" strike="noStrike">
                <a:solidFill>
                  <a:srgbClr val="262626"/>
                </a:solidFill>
                <a:uFill>
                  <a:solidFill>
                    <a:srgbClr val="ffffff"/>
                  </a:solidFill>
                </a:uFill>
                <a:latin typeface="Calisto MT"/>
              </a:rPr>
              <a:t>csignal(c): resume execution of some process blocked after a cwait on the same condition</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pic>
        <p:nvPicPr>
          <p:cNvPr id="580" name="Picture 4" descr=""/>
          <p:cNvPicPr/>
          <p:nvPr/>
        </p:nvPicPr>
        <p:blipFill>
          <a:blip r:embed="rId1"/>
          <a:stretch/>
        </p:blipFill>
        <p:spPr>
          <a:xfrm>
            <a:off x="380880" y="4724280"/>
            <a:ext cx="1665000" cy="1752120"/>
          </a:xfrm>
          <a:prstGeom prst="rect">
            <a:avLst/>
          </a:prstGeom>
          <a:ln w="9360">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txBox="1"/>
          <p:nvPr/>
        </p:nvSpPr>
        <p:spPr>
          <a:xfrm>
            <a:off x="304920" y="304920"/>
            <a:ext cx="8610120" cy="1142640"/>
          </a:xfrm>
          <a:prstGeom prst="rect">
            <a:avLst/>
          </a:prstGeom>
          <a:noFill/>
          <a:ln>
            <a:noFill/>
          </a:ln>
        </p:spPr>
        <p:txBody>
          <a:bodyPr tIns="0" bIns="0" anchor="b"/>
          <a:p>
            <a:pPr>
              <a:lnSpc>
                <a:spcPct val="100000"/>
              </a:lnSpc>
            </a:pPr>
            <a:r>
              <a:rPr b="1" lang="en-US" sz="5200" spc="-1" strike="noStrike">
                <a:solidFill>
                  <a:srgbClr val="001934"/>
                </a:solidFill>
                <a:uFill>
                  <a:solidFill>
                    <a:srgbClr val="ffffff"/>
                  </a:solidFill>
                </a:uFill>
                <a:latin typeface="Calisto MT"/>
              </a:rPr>
              <a:t>Structure of a Monitor</a:t>
            </a:r>
            <a:endParaRPr b="0" lang="en-US" sz="5200" spc="-1" strike="noStrike">
              <a:solidFill>
                <a:srgbClr val="000000"/>
              </a:solidFill>
              <a:uFill>
                <a:solidFill>
                  <a:srgbClr val="ffffff"/>
                </a:solidFill>
              </a:uFill>
              <a:latin typeface="Arial"/>
            </a:endParaRPr>
          </a:p>
        </p:txBody>
      </p:sp>
      <p:pic>
        <p:nvPicPr>
          <p:cNvPr id="582" name="Content Placeholder 3" descr=""/>
          <p:cNvPicPr/>
          <p:nvPr/>
        </p:nvPicPr>
        <p:blipFill>
          <a:blip r:embed="rId1"/>
          <a:stretch/>
        </p:blipFill>
        <p:spPr>
          <a:xfrm>
            <a:off x="838080" y="1447920"/>
            <a:ext cx="4343040" cy="5035320"/>
          </a:xfrm>
          <a:prstGeom prst="rect">
            <a:avLst/>
          </a:prstGeom>
          <a:ln w="9360">
            <a:noFill/>
          </a:ln>
        </p:spPr>
      </p:pic>
      <p:sp>
        <p:nvSpPr>
          <p:cNvPr id="583" name="CustomShape 2"/>
          <p:cNvSpPr/>
          <p:nvPr/>
        </p:nvSpPr>
        <p:spPr>
          <a:xfrm>
            <a:off x="1295280" y="6553080"/>
            <a:ext cx="3504960" cy="303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Figure 5.15   Structure of a Monitor</a:t>
            </a:r>
            <a:endParaRPr b="0" lang="en-US" sz="1800" spc="-1" strike="noStrike">
              <a:solidFill>
                <a:srgbClr val="000000"/>
              </a:solidFill>
              <a:uFill>
                <a:solidFill>
                  <a:srgbClr val="ffffff"/>
                </a:solidFill>
              </a:uFill>
              <a:latin typeface="Arial"/>
            </a:endParaRPr>
          </a:p>
        </p:txBody>
      </p:sp>
      <p:pic>
        <p:nvPicPr>
          <p:cNvPr id="584" name="Picture 5" descr=""/>
          <p:cNvPicPr/>
          <p:nvPr/>
        </p:nvPicPr>
        <p:blipFill>
          <a:blip r:embed="rId2"/>
          <a:stretch/>
        </p:blipFill>
        <p:spPr>
          <a:xfrm>
            <a:off x="7537320" y="5334120"/>
            <a:ext cx="1149120" cy="1180800"/>
          </a:xfrm>
          <a:prstGeom prst="rect">
            <a:avLst/>
          </a:prstGeom>
          <a:ln w="9360">
            <a:noFill/>
          </a:ln>
        </p:spPr>
      </p:pic>
      <p:pic>
        <p:nvPicPr>
          <p:cNvPr id="585" name="Picture 19" descr=""/>
          <p:cNvPicPr/>
          <p:nvPr/>
        </p:nvPicPr>
        <p:blipFill>
          <a:blip r:embed="rId3"/>
          <a:stretch/>
        </p:blipFill>
        <p:spPr>
          <a:xfrm>
            <a:off x="5867280" y="2743200"/>
            <a:ext cx="2506320" cy="2652480"/>
          </a:xfrm>
          <a:prstGeom prst="rect">
            <a:avLst/>
          </a:prstGeom>
          <a:ln w="9360">
            <a:noFill/>
          </a:ln>
        </p:spPr>
      </p:pic>
    </p:spTree>
  </p:cSld>
  <p:transition spd="med">
    <p:checker dir="horz"/>
  </p:transition>
  <p:timing>
    <p:tnLst>
      <p:par>
        <p:cTn id="277" dur="indefinite" restart="never" nodeType="tmRoot">
          <p:childTnLst>
            <p:seq>
              <p:cTn id="278"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1447920" y="685800"/>
            <a:ext cx="8838720" cy="1323720"/>
          </a:xfrm>
          <a:prstGeom prst="rect">
            <a:avLst/>
          </a:prstGeom>
          <a:noFill/>
          <a:ln>
            <a:noFill/>
          </a:ln>
        </p:spPr>
        <p:txBody>
          <a:bodyPr tIns="0" bIns="0" anchor="b"/>
          <a:p>
            <a:pPr algn="r">
              <a:lnSpc>
                <a:spcPct val="100000"/>
              </a:lnSpc>
            </a:pPr>
            <a:r>
              <a:rPr b="1" lang="en-US" sz="5200" spc="-1" strike="noStrike">
                <a:solidFill>
                  <a:srgbClr val="001934"/>
                </a:solidFill>
                <a:uFill>
                  <a:solidFill>
                    <a:srgbClr val="ffffff"/>
                  </a:solidFill>
                </a:uFill>
                <a:latin typeface="Calisto MT"/>
              </a:rPr>
              <a:t>Problem Solution </a:t>
            </a:r>
            <a:r>
              <a:rPr b="1" lang="en-US" sz="5200" spc="-1" strike="noStrike">
                <a:solidFill>
                  <a:srgbClr val="001934"/>
                </a:solidFill>
                <a:uFill>
                  <a:solidFill>
                    <a:srgbClr val="ffffff"/>
                  </a:solidFill>
                </a:uFill>
                <a:latin typeface="Calisto MT"/>
              </a:rPr>
              <a:t>
</a:t>
            </a:r>
            <a:r>
              <a:rPr b="1" lang="en-US" sz="5200" spc="-1" strike="noStrike">
                <a:solidFill>
                  <a:srgbClr val="001934"/>
                </a:solidFill>
                <a:uFill>
                  <a:solidFill>
                    <a:srgbClr val="ffffff"/>
                  </a:solidFill>
                </a:uFill>
                <a:latin typeface="Calisto MT"/>
              </a:rPr>
              <a:t>Using a Monitor</a:t>
            </a:r>
            <a:endParaRPr b="0" lang="en-US" sz="5200" spc="-1" strike="noStrike">
              <a:solidFill>
                <a:srgbClr val="000000"/>
              </a:solidFill>
              <a:uFill>
                <a:solidFill>
                  <a:srgbClr val="ffffff"/>
                </a:solidFill>
              </a:uFill>
              <a:latin typeface="Arial"/>
            </a:endParaRPr>
          </a:p>
        </p:txBody>
      </p:sp>
      <p:pic>
        <p:nvPicPr>
          <p:cNvPr id="587" name="Content Placeholder 3" descr=""/>
          <p:cNvPicPr/>
          <p:nvPr/>
        </p:nvPicPr>
        <p:blipFill>
          <a:blip r:embed="rId1"/>
          <a:stretch/>
        </p:blipFill>
        <p:spPr>
          <a:xfrm>
            <a:off x="457200" y="2209680"/>
            <a:ext cx="4266720" cy="4059000"/>
          </a:xfrm>
          <a:prstGeom prst="rect">
            <a:avLst/>
          </a:prstGeom>
          <a:ln w="9360">
            <a:noFill/>
          </a:ln>
        </p:spPr>
      </p:pic>
      <p:sp>
        <p:nvSpPr>
          <p:cNvPr id="588" name="CustomShape 2"/>
          <p:cNvSpPr/>
          <p:nvPr/>
        </p:nvSpPr>
        <p:spPr>
          <a:xfrm>
            <a:off x="914400" y="6550200"/>
            <a:ext cx="8229240" cy="303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Figure 5.16  A Solution to the Bounded-Buffer Producer/Consumer Problem Using a Monitor</a:t>
            </a:r>
            <a:endParaRPr b="0" lang="en-US" sz="1800" spc="-1" strike="noStrike">
              <a:solidFill>
                <a:srgbClr val="000000"/>
              </a:solidFill>
              <a:uFill>
                <a:solidFill>
                  <a:srgbClr val="ffffff"/>
                </a:solidFill>
              </a:uFill>
              <a:latin typeface="Arial"/>
            </a:endParaRPr>
          </a:p>
        </p:txBody>
      </p:sp>
      <p:pic>
        <p:nvPicPr>
          <p:cNvPr id="589" name="Content Placeholder 3" descr=""/>
          <p:cNvPicPr/>
          <p:nvPr/>
        </p:nvPicPr>
        <p:blipFill>
          <a:blip r:embed="rId2"/>
          <a:stretch/>
        </p:blipFill>
        <p:spPr>
          <a:xfrm>
            <a:off x="4800600" y="2209680"/>
            <a:ext cx="3809520" cy="4078080"/>
          </a:xfrm>
          <a:prstGeom prst="rect">
            <a:avLst/>
          </a:prstGeom>
          <a:ln w="9360">
            <a:noFill/>
          </a:ln>
        </p:spPr>
      </p:pic>
      <p:pic>
        <p:nvPicPr>
          <p:cNvPr id="590" name="Picture 7" descr=""/>
          <p:cNvPicPr/>
          <p:nvPr/>
        </p:nvPicPr>
        <p:blipFill>
          <a:blip r:embed="rId3"/>
          <a:stretch/>
        </p:blipFill>
        <p:spPr>
          <a:xfrm>
            <a:off x="533520" y="1219320"/>
            <a:ext cx="761760" cy="1007640"/>
          </a:xfrm>
          <a:prstGeom prst="rect">
            <a:avLst/>
          </a:prstGeom>
          <a:ln w="9360">
            <a:noFill/>
          </a:ln>
        </p:spPr>
      </p:pic>
    </p:spTree>
  </p:cSld>
  <p:transition spd="med">
    <p:checker dir="horz"/>
  </p:transition>
  <p:timing>
    <p:tnLst>
      <p:par>
        <p:cTn id="279" dur="indefinite" restart="never" nodeType="tmRoot">
          <p:childTnLst>
            <p:seq>
              <p:cTn id="280"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TextShape 1"/>
          <p:cNvSpPr txBox="1"/>
          <p:nvPr/>
        </p:nvSpPr>
        <p:spPr>
          <a:xfrm>
            <a:off x="658800" y="456120"/>
            <a:ext cx="7824600" cy="106740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Message Passing</a:t>
            </a:r>
            <a:endParaRPr b="0" lang="en-US" sz="5200" spc="-1" strike="noStrike">
              <a:solidFill>
                <a:srgbClr val="000000"/>
              </a:solidFill>
              <a:uFill>
                <a:solidFill>
                  <a:srgbClr val="ffffff"/>
                </a:solidFill>
              </a:uFill>
              <a:latin typeface="Arial"/>
            </a:endParaRPr>
          </a:p>
        </p:txBody>
      </p:sp>
      <p:sp>
        <p:nvSpPr>
          <p:cNvPr id="592" name="TextShape 2"/>
          <p:cNvSpPr txBox="1"/>
          <p:nvPr/>
        </p:nvSpPr>
        <p:spPr>
          <a:xfrm>
            <a:off x="533520" y="1981080"/>
            <a:ext cx="8229240" cy="518112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When processes interact with one another two fundamental requirements must be satisfied: </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Message Passing is one approach to providing both of these functions</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1800" spc="-1" strike="noStrike">
                <a:solidFill>
                  <a:srgbClr val="262626"/>
                </a:solidFill>
                <a:uFill>
                  <a:solidFill>
                    <a:srgbClr val="ffffff"/>
                  </a:solidFill>
                </a:uFill>
                <a:latin typeface="Calisto MT"/>
              </a:rPr>
              <a:t>works with distributed systems </a:t>
            </a:r>
            <a:r>
              <a:rPr b="0" i="1" lang="en-US" sz="1800" spc="-1" strike="noStrike">
                <a:solidFill>
                  <a:srgbClr val="262626"/>
                </a:solidFill>
                <a:uFill>
                  <a:solidFill>
                    <a:srgbClr val="ffffff"/>
                  </a:solidFill>
                </a:uFill>
                <a:latin typeface="Calisto MT"/>
              </a:rPr>
              <a:t>and</a:t>
            </a:r>
            <a:r>
              <a:rPr b="0" lang="en-US" sz="1800" spc="-1" strike="noStrike">
                <a:solidFill>
                  <a:srgbClr val="262626"/>
                </a:solidFill>
                <a:uFill>
                  <a:solidFill>
                    <a:srgbClr val="ffffff"/>
                  </a:solidFill>
                </a:uFill>
                <a:latin typeface="Calisto MT"/>
              </a:rPr>
              <a:t> shared memory multiprocessor and uniprocessor systems</a:t>
            </a:r>
            <a:endParaRPr b="0" lang="en-US" sz="1800" spc="-1" strike="noStrike">
              <a:solidFill>
                <a:srgbClr val="262626"/>
              </a:solidFill>
              <a:uFill>
                <a:solidFill>
                  <a:srgbClr val="ffffff"/>
                </a:solidFill>
              </a:uFill>
              <a:latin typeface="Calisto MT"/>
            </a:endParaRPr>
          </a:p>
        </p:txBody>
      </p:sp>
      <p:sp>
        <p:nvSpPr>
          <p:cNvPr id="593" name="CustomShape 3"/>
          <p:cNvSpPr/>
          <p:nvPr/>
        </p:nvSpPr>
        <p:spPr>
          <a:xfrm>
            <a:off x="1295280" y="3093120"/>
            <a:ext cx="3026160" cy="748440"/>
          </a:xfrm>
          <a:prstGeom prst="rect">
            <a:avLst/>
          </a:prstGeom>
          <a:solidFill>
            <a:srgbClr val="0a2646"/>
          </a:solidFill>
          <a:ln w="15840">
            <a:solidFill>
              <a:srgbClr val="990000"/>
            </a:solidFill>
            <a:round/>
          </a:ln>
        </p:spPr>
        <p:style>
          <a:lnRef idx="0"/>
          <a:fillRef idx="0"/>
          <a:effectRef idx="0"/>
          <a:fontRef idx="minor"/>
        </p:style>
        <p:txBody>
          <a:bodyPr lIns="185040" rIns="185040" tIns="105840" bIns="105840" anchor="ctr"/>
          <a:p>
            <a:pPr algn="ctr">
              <a:lnSpc>
                <a:spcPct val="90000"/>
              </a:lnSpc>
            </a:pPr>
            <a:r>
              <a:rPr b="0" lang="en-US" sz="2600" spc="-1" strike="noStrike">
                <a:solidFill>
                  <a:srgbClr val="ffffff"/>
                </a:solidFill>
                <a:uFill>
                  <a:solidFill>
                    <a:srgbClr val="ffffff"/>
                  </a:solidFill>
                </a:uFill>
                <a:latin typeface="Calisto MT"/>
              </a:rPr>
              <a:t>synchronization</a:t>
            </a:r>
            <a:endParaRPr b="0" lang="en-US" sz="1800" spc="-1" strike="noStrike">
              <a:solidFill>
                <a:srgbClr val="000000"/>
              </a:solidFill>
              <a:uFill>
                <a:solidFill>
                  <a:srgbClr val="ffffff"/>
                </a:solidFill>
              </a:uFill>
              <a:latin typeface="Arial"/>
            </a:endParaRPr>
          </a:p>
        </p:txBody>
      </p:sp>
      <p:sp>
        <p:nvSpPr>
          <p:cNvPr id="594" name="CustomShape 4"/>
          <p:cNvSpPr/>
          <p:nvPr/>
        </p:nvSpPr>
        <p:spPr>
          <a:xfrm>
            <a:off x="1295280" y="3841920"/>
            <a:ext cx="3026160" cy="1141560"/>
          </a:xfrm>
          <a:prstGeom prst="rect">
            <a:avLst/>
          </a:prstGeom>
          <a:solidFill>
            <a:srgbClr val="8cb5e2">
              <a:alpha val="46000"/>
            </a:srgbClr>
          </a:solidFill>
          <a:ln w="15840">
            <a:solidFill>
              <a:srgbClr val="ddcccc"/>
            </a:solidFill>
            <a:round/>
          </a:ln>
        </p:spPr>
        <p:style>
          <a:lnRef idx="0"/>
          <a:fillRef idx="0"/>
          <a:effectRef idx="0"/>
          <a:fontRef idx="minor"/>
        </p:style>
        <p:txBody>
          <a:bodyPr lIns="138600" rIns="185040" tIns="138600" bIns="208080"/>
          <a:p>
            <a:pPr lvl="1" marL="228600" indent="-228240">
              <a:lnSpc>
                <a:spcPct val="90000"/>
              </a:lnSpc>
              <a:buClr>
                <a:srgbClr val="000000"/>
              </a:buClr>
              <a:buFont typeface="Symbol" charset="2"/>
              <a:buChar char=""/>
            </a:pPr>
            <a:r>
              <a:rPr b="0" lang="en-US" sz="2600" spc="-1" strike="noStrike">
                <a:solidFill>
                  <a:srgbClr val="000000"/>
                </a:solidFill>
                <a:uFill>
                  <a:solidFill>
                    <a:srgbClr val="ffffff"/>
                  </a:solidFill>
                </a:uFill>
                <a:latin typeface="Calisto MT"/>
              </a:rPr>
              <a:t>to enforce mutual exclusion</a:t>
            </a:r>
            <a:endParaRPr b="0" lang="en-US" sz="1800" spc="-1" strike="noStrike">
              <a:solidFill>
                <a:srgbClr val="000000"/>
              </a:solidFill>
              <a:uFill>
                <a:solidFill>
                  <a:srgbClr val="ffffff"/>
                </a:solidFill>
              </a:uFill>
              <a:latin typeface="Arial"/>
            </a:endParaRPr>
          </a:p>
        </p:txBody>
      </p:sp>
      <p:sp>
        <p:nvSpPr>
          <p:cNvPr id="595" name="CustomShape 5"/>
          <p:cNvSpPr/>
          <p:nvPr/>
        </p:nvSpPr>
        <p:spPr>
          <a:xfrm>
            <a:off x="4745880" y="3093120"/>
            <a:ext cx="3026160" cy="748440"/>
          </a:xfrm>
          <a:prstGeom prst="rect">
            <a:avLst/>
          </a:prstGeom>
          <a:solidFill>
            <a:srgbClr val="0a2646"/>
          </a:solidFill>
          <a:ln w="15840">
            <a:solidFill>
              <a:srgbClr val="990000"/>
            </a:solidFill>
            <a:round/>
          </a:ln>
        </p:spPr>
        <p:style>
          <a:lnRef idx="0"/>
          <a:fillRef idx="0"/>
          <a:effectRef idx="0"/>
          <a:fontRef idx="minor"/>
        </p:style>
        <p:txBody>
          <a:bodyPr lIns="185040" rIns="185040" tIns="105840" bIns="105840" anchor="ctr"/>
          <a:p>
            <a:pPr algn="ctr">
              <a:lnSpc>
                <a:spcPct val="90000"/>
              </a:lnSpc>
            </a:pPr>
            <a:r>
              <a:rPr b="0" lang="en-US" sz="2600" spc="-1" strike="noStrike">
                <a:solidFill>
                  <a:srgbClr val="ffffff"/>
                </a:solidFill>
                <a:uFill>
                  <a:solidFill>
                    <a:srgbClr val="ffffff"/>
                  </a:solidFill>
                </a:uFill>
                <a:latin typeface="Calisto MT"/>
              </a:rPr>
              <a:t>communication  </a:t>
            </a:r>
            <a:endParaRPr b="0" lang="en-US" sz="1800" spc="-1" strike="noStrike">
              <a:solidFill>
                <a:srgbClr val="000000"/>
              </a:solidFill>
              <a:uFill>
                <a:solidFill>
                  <a:srgbClr val="ffffff"/>
                </a:solidFill>
              </a:uFill>
              <a:latin typeface="Arial"/>
            </a:endParaRPr>
          </a:p>
        </p:txBody>
      </p:sp>
      <p:sp>
        <p:nvSpPr>
          <p:cNvPr id="596" name="CustomShape 6"/>
          <p:cNvSpPr/>
          <p:nvPr/>
        </p:nvSpPr>
        <p:spPr>
          <a:xfrm>
            <a:off x="4745880" y="3841920"/>
            <a:ext cx="3026160" cy="1141560"/>
          </a:xfrm>
          <a:prstGeom prst="rect">
            <a:avLst/>
          </a:prstGeom>
          <a:solidFill>
            <a:srgbClr val="8cb5e2">
              <a:alpha val="46000"/>
            </a:srgbClr>
          </a:solidFill>
          <a:ln w="15840">
            <a:solidFill>
              <a:srgbClr val="ddcccc"/>
            </a:solidFill>
            <a:round/>
          </a:ln>
        </p:spPr>
        <p:style>
          <a:lnRef idx="0"/>
          <a:fillRef idx="0"/>
          <a:effectRef idx="0"/>
          <a:fontRef idx="minor"/>
        </p:style>
        <p:txBody>
          <a:bodyPr lIns="138600" rIns="185040" tIns="138600" bIns="208080"/>
          <a:p>
            <a:pPr lvl="1" marL="228600" indent="-228240">
              <a:lnSpc>
                <a:spcPct val="90000"/>
              </a:lnSpc>
              <a:buClr>
                <a:srgbClr val="000000"/>
              </a:buClr>
              <a:buFont typeface="Symbol" charset="2"/>
              <a:buChar char=""/>
            </a:pPr>
            <a:r>
              <a:rPr b="0" lang="en-US" sz="2600" spc="-1" strike="noStrike">
                <a:solidFill>
                  <a:srgbClr val="000000"/>
                </a:solidFill>
                <a:uFill>
                  <a:solidFill>
                    <a:srgbClr val="ffffff"/>
                  </a:solidFill>
                </a:uFill>
                <a:latin typeface="Calisto MT"/>
              </a:rPr>
              <a:t>to exchange information</a:t>
            </a:r>
            <a:endParaRPr b="0" lang="en-US"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TextShape 1"/>
          <p:cNvSpPr txBox="1"/>
          <p:nvPr/>
        </p:nvSpPr>
        <p:spPr>
          <a:xfrm>
            <a:off x="658800" y="455760"/>
            <a:ext cx="7824600" cy="1068120"/>
          </a:xfrm>
          <a:prstGeom prst="rect">
            <a:avLst/>
          </a:prstGeom>
          <a:noFill/>
          <a:ln>
            <a:noFill/>
          </a:ln>
        </p:spPr>
        <p:txBody>
          <a:bodyPr tIns="0" bIns="0" anchor="b"/>
          <a:p>
            <a:pPr>
              <a:lnSpc>
                <a:spcPct val="100000"/>
              </a:lnSpc>
            </a:pPr>
            <a:r>
              <a:rPr b="1" lang="en-US" sz="5200" spc="-1" strike="noStrike">
                <a:solidFill>
                  <a:srgbClr val="0d335e"/>
                </a:solidFill>
                <a:uFill>
                  <a:solidFill>
                    <a:srgbClr val="ffffff"/>
                  </a:solidFill>
                </a:uFill>
                <a:latin typeface="Calisto MT"/>
              </a:rPr>
              <a:t>Message Passing</a:t>
            </a:r>
            <a:endParaRPr b="0" lang="en-US" sz="5200" spc="-1" strike="noStrike">
              <a:solidFill>
                <a:srgbClr val="000000"/>
              </a:solidFill>
              <a:uFill>
                <a:solidFill>
                  <a:srgbClr val="ffffff"/>
                </a:solidFill>
              </a:uFill>
              <a:latin typeface="Arial"/>
            </a:endParaRPr>
          </a:p>
        </p:txBody>
      </p:sp>
      <p:sp>
        <p:nvSpPr>
          <p:cNvPr id="598" name="TextShape 2"/>
          <p:cNvSpPr txBox="1"/>
          <p:nvPr/>
        </p:nvSpPr>
        <p:spPr>
          <a:xfrm>
            <a:off x="304920" y="2057400"/>
            <a:ext cx="8534160" cy="586692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The actual function is normally provided in the form of a pair of primitives:</a:t>
            </a:r>
            <a:endParaRPr b="0" lang="en-US" sz="2000" spc="-1" strike="noStrike">
              <a:solidFill>
                <a:srgbClr val="262626"/>
              </a:solidFill>
              <a:uFill>
                <a:solidFill>
                  <a:srgbClr val="ffffff"/>
                </a:solidFill>
              </a:uFill>
              <a:latin typeface="Calisto MT"/>
            </a:endParaRPr>
          </a:p>
          <a:p>
            <a:r>
              <a:rPr b="0" lang="en-US" sz="2800" spc="-1" strike="noStrike">
                <a:solidFill>
                  <a:srgbClr val="262626"/>
                </a:solidFill>
                <a:uFill>
                  <a:solidFill>
                    <a:srgbClr val="ffffff"/>
                  </a:solidFill>
                </a:uFill>
                <a:latin typeface="Calisto MT"/>
              </a:rPr>
              <a:t>send (destination, message)</a:t>
            </a:r>
            <a:endParaRPr b="0" lang="en-US" sz="2000" spc="-1" strike="noStrike">
              <a:solidFill>
                <a:srgbClr val="262626"/>
              </a:solidFill>
              <a:uFill>
                <a:solidFill>
                  <a:srgbClr val="ffffff"/>
                </a:solidFill>
              </a:uFill>
              <a:latin typeface="Calisto MT"/>
            </a:endParaRPr>
          </a:p>
          <a:p>
            <a:r>
              <a:rPr b="0" lang="en-US" sz="2800" spc="-1" strike="noStrike">
                <a:solidFill>
                  <a:srgbClr val="262626"/>
                </a:solidFill>
                <a:uFill>
                  <a:solidFill>
                    <a:srgbClr val="ffffff"/>
                  </a:solidFill>
                </a:uFill>
                <a:latin typeface="Calisto MT"/>
              </a:rPr>
              <a:t>receive (source, message)</a:t>
            </a:r>
            <a:endParaRPr b="0" lang="en-US" sz="2000" spc="-1" strike="noStrike">
              <a:solidFill>
                <a:srgbClr val="262626"/>
              </a:solidFill>
              <a:uFill>
                <a:solidFill>
                  <a:srgbClr val="ffffff"/>
                </a:solidFill>
              </a:uFill>
              <a:latin typeface="Calisto MT"/>
            </a:endParaRPr>
          </a:p>
          <a:p>
            <a:pPr lvl="4" marL="37476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 process sends information in the form of a </a:t>
            </a:r>
            <a:r>
              <a:rPr b="0" i="1" lang="en-US" sz="2800" spc="-1" strike="noStrike">
                <a:solidFill>
                  <a:srgbClr val="262626"/>
                </a:solidFill>
                <a:uFill>
                  <a:solidFill>
                    <a:srgbClr val="ffffff"/>
                  </a:solidFill>
                </a:uFill>
                <a:latin typeface="Calisto MT"/>
              </a:rPr>
              <a:t>message</a:t>
            </a:r>
            <a:r>
              <a:rPr b="0" lang="en-US" sz="2800" spc="-1" strike="noStrike">
                <a:solidFill>
                  <a:srgbClr val="262626"/>
                </a:solidFill>
                <a:uFill>
                  <a:solidFill>
                    <a:srgbClr val="ffffff"/>
                  </a:solidFill>
                </a:uFill>
                <a:latin typeface="Calisto MT"/>
              </a:rPr>
              <a:t> to another process designated by a </a:t>
            </a:r>
            <a:r>
              <a:rPr b="0" i="1" lang="en-US" sz="2800" spc="-1" strike="noStrike">
                <a:solidFill>
                  <a:srgbClr val="262626"/>
                </a:solidFill>
                <a:uFill>
                  <a:solidFill>
                    <a:srgbClr val="ffffff"/>
                  </a:solidFill>
                </a:uFill>
                <a:latin typeface="Calisto MT"/>
              </a:rPr>
              <a:t>destination</a:t>
            </a:r>
            <a:endParaRPr b="0" lang="en-US" sz="2000" spc="-1" strike="noStrike">
              <a:solidFill>
                <a:srgbClr val="262626"/>
              </a:solidFill>
              <a:uFill>
                <a:solidFill>
                  <a:srgbClr val="ffffff"/>
                </a:solidFill>
              </a:uFill>
              <a:latin typeface="Calisto MT"/>
            </a:endParaRPr>
          </a:p>
          <a:p>
            <a:pPr lvl="4" marL="37476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 process receives information by executing the </a:t>
            </a:r>
            <a:r>
              <a:rPr b="1" lang="en-US" sz="2800" spc="-1" strike="noStrike">
                <a:solidFill>
                  <a:srgbClr val="262626"/>
                </a:solidFill>
                <a:uFill>
                  <a:solidFill>
                    <a:srgbClr val="ffffff"/>
                  </a:solidFill>
                </a:uFill>
                <a:latin typeface="Courier New"/>
              </a:rPr>
              <a:t>receive</a:t>
            </a:r>
            <a:r>
              <a:rPr b="0" lang="en-US" sz="2800" spc="-1" strike="noStrike">
                <a:solidFill>
                  <a:srgbClr val="262626"/>
                </a:solidFill>
                <a:uFill>
                  <a:solidFill>
                    <a:srgbClr val="ffffff"/>
                  </a:solidFill>
                </a:uFill>
                <a:latin typeface="Calisto MT"/>
              </a:rPr>
              <a:t> primitive, indicating the </a:t>
            </a:r>
            <a:r>
              <a:rPr b="0" i="1" lang="en-US" sz="2800" spc="-1" strike="noStrike">
                <a:solidFill>
                  <a:srgbClr val="262626"/>
                </a:solidFill>
                <a:uFill>
                  <a:solidFill>
                    <a:srgbClr val="ffffff"/>
                  </a:solidFill>
                </a:uFill>
                <a:latin typeface="Calisto MT"/>
              </a:rPr>
              <a:t>source</a:t>
            </a:r>
            <a:r>
              <a:rPr b="0" lang="en-US" sz="2800" spc="-1" strike="noStrike">
                <a:solidFill>
                  <a:srgbClr val="262626"/>
                </a:solidFill>
                <a:uFill>
                  <a:solidFill>
                    <a:srgbClr val="ffffff"/>
                  </a:solidFill>
                </a:uFill>
                <a:latin typeface="Calisto MT"/>
              </a:rPr>
              <a:t> and the </a:t>
            </a:r>
            <a:r>
              <a:rPr b="0" i="1" lang="en-US" sz="2800" spc="-1" strike="noStrike">
                <a:solidFill>
                  <a:srgbClr val="262626"/>
                </a:solidFill>
                <a:uFill>
                  <a:solidFill>
                    <a:srgbClr val="ffffff"/>
                  </a:solidFill>
                </a:uFill>
                <a:latin typeface="Calisto MT"/>
              </a:rPr>
              <a:t>message</a:t>
            </a:r>
            <a:r>
              <a:rPr b="0" lang="en-US" sz="2800" spc="-1" strike="noStrike">
                <a:solidFill>
                  <a:srgbClr val="262626"/>
                </a:solidFill>
                <a:uFill>
                  <a:solidFill>
                    <a:srgbClr val="ffffff"/>
                  </a:solidFill>
                </a:uFill>
                <a:latin typeface="Calisto MT"/>
              </a:rPr>
              <a:t> </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pic>
        <p:nvPicPr>
          <p:cNvPr id="599" name="Picture 5" descr=""/>
          <p:cNvPicPr/>
          <p:nvPr/>
        </p:nvPicPr>
        <p:blipFill>
          <a:blip r:embed="rId1"/>
          <a:stretch/>
        </p:blipFill>
        <p:spPr>
          <a:xfrm>
            <a:off x="6324480" y="457200"/>
            <a:ext cx="1752120" cy="1752120"/>
          </a:xfrm>
          <a:prstGeom prst="rect">
            <a:avLst/>
          </a:prstGeom>
          <a:ln w="9360">
            <a:noFill/>
          </a:ln>
        </p:spPr>
      </p:pic>
    </p:spTree>
  </p:cSld>
  <p:timing>
    <p:tnLst>
      <p:par>
        <p:cTn id="281" dur="indefinite" restart="never" nodeType="tmRoot">
          <p:childTnLst>
            <p:seq>
              <p:cTn id="282" dur="indefinite" nodeType="mainSeq">
                <p:childTnLst>
                  <p:par>
                    <p:cTn id="283" fill="hold">
                      <p:stCondLst>
                        <p:cond delay="0"/>
                      </p:stCondLst>
                      <p:childTnLst>
                        <p:par>
                          <p:cTn id="284" fill="hold">
                            <p:stCondLst>
                              <p:cond delay="0"/>
                            </p:stCondLst>
                            <p:childTnLst>
                              <p:par>
                                <p:cTn id="285" nodeType="afterEffect" fill="hold" presetClass="entr" presetID="34">
                                  <p:stCondLst>
                                    <p:cond delay="500"/>
                                  </p:stCondLst>
                                  <p:childTnLst>
                                    <p:set>
                                      <p:cBhvr>
                                        <p:cTn id="286" dur="1" fill="hold">
                                          <p:stCondLst>
                                            <p:cond delay="0"/>
                                          </p:stCondLst>
                                        </p:cTn>
                                        <p:tgtEl>
                                          <p:spTgt spid="598">
                                            <p:txEl>
                                              <p:pRg st="78" end="106"/>
                                            </p:txEl>
                                          </p:spTgt>
                                        </p:tgtEl>
                                        <p:attrNameLst>
                                          <p:attrName>style.visibility</p:attrName>
                                        </p:attrNameLst>
                                      </p:cBhvr>
                                      <p:to>
                                        <p:strVal val="visible"/>
                                      </p:to>
                                    </p:set>
                                    <p:anim calcmode="lin" valueType="num">
                                      <p:cBhvr additive="repl">
                                        <p:cTn id="287" dur="600" fill="hold">
                                          <p:stCondLst>
                                            <p:cond delay="0"/>
                                          </p:stCondLst>
                                        </p:cTn>
                                        <p:tgtEl>
                                          <p:spTgt spid="598">
                                            <p:txEl>
                                              <p:pRg st="78" end="106"/>
                                            </p:txEl>
                                          </p:spTgt>
                                        </p:tgtEl>
                                        <p:attrNameLst>
                                          <p:attrName>ppt_x</p:attrName>
                                        </p:attrNameLst>
                                      </p:cBhvr>
                                      <p:to>
                                        <p:strVal val="(#ppt_#ppt_x)"/>
                                      </p:to>
                                    </p:anim>
                                    <p:anim calcmode="lin" valueType="num">
                                      <p:cBhvr additive="repl">
                                        <p:cTn id="288" dur="200" fill="hold">
                                          <p:stCondLst>
                                            <p:cond delay="600"/>
                                          </p:stCondLst>
                                        </p:cTn>
                                        <p:tgtEl>
                                          <p:spTgt spid="598">
                                            <p:txEl>
                                              <p:pRg st="78" end="106"/>
                                            </p:txEl>
                                          </p:spTgt>
                                        </p:tgtEl>
                                        <p:attrNameLst>
                                          <p:attrName/>
                                        </p:attrNameLst>
                                      </p:cBhvr>
                                    </p:anim>
                                    <p:anim calcmode="lin" valueType="num">
                                      <p:cBhvr additive="repl">
                                        <p:cTn id="289" dur="200" fill="hold">
                                          <p:stCondLst>
                                            <p:cond delay="600"/>
                                          </p:stCondLst>
                                        </p:cTn>
                                        <p:tgtEl>
                                          <p:spTgt spid="598">
                                            <p:txEl>
                                              <p:pRg st="78" end="106"/>
                                            </p:txEl>
                                          </p:spTgt>
                                        </p:tgtEl>
                                        <p:attrNameLst>
                                          <p:attrName>ppt_x</p:attrName>
                                        </p:attrNameLst>
                                      </p:cBhvr>
                                    </p:anim>
                                  </p:childTnLst>
                                </p:cTn>
                              </p:par>
                            </p:childTnLst>
                          </p:cTn>
                        </p:par>
                        <p:par>
                          <p:cTn id="290" fill="hold">
                            <p:stCondLst>
                              <p:cond delay="1500"/>
                            </p:stCondLst>
                            <p:childTnLst>
                              <p:par>
                                <p:cTn id="291" nodeType="afterEffect" fill="hold" presetClass="entr" presetID="34">
                                  <p:stCondLst>
                                    <p:cond delay="500"/>
                                  </p:stCondLst>
                                  <p:childTnLst>
                                    <p:set>
                                      <p:cBhvr>
                                        <p:cTn id="292" dur="1" fill="hold">
                                          <p:stCondLst>
                                            <p:cond delay="0"/>
                                          </p:stCondLst>
                                        </p:cTn>
                                        <p:tgtEl>
                                          <p:spTgt spid="598">
                                            <p:txEl>
                                              <p:pRg st="106" end="132"/>
                                            </p:txEl>
                                          </p:spTgt>
                                        </p:tgtEl>
                                        <p:attrNameLst>
                                          <p:attrName>style.visibility</p:attrName>
                                        </p:attrNameLst>
                                      </p:cBhvr>
                                      <p:to>
                                        <p:strVal val="visible"/>
                                      </p:to>
                                    </p:set>
                                    <p:anim calcmode="lin" valueType="num">
                                      <p:cBhvr additive="repl">
                                        <p:cTn id="293" dur="600" fill="hold">
                                          <p:stCondLst>
                                            <p:cond delay="0"/>
                                          </p:stCondLst>
                                        </p:cTn>
                                        <p:tgtEl>
                                          <p:spTgt spid="598">
                                            <p:txEl>
                                              <p:pRg st="106" end="132"/>
                                            </p:txEl>
                                          </p:spTgt>
                                        </p:tgtEl>
                                        <p:attrNameLst>
                                          <p:attrName>ppt_x</p:attrName>
                                        </p:attrNameLst>
                                      </p:cBhvr>
                                      <p:to>
                                        <p:strVal val="(#ppt_#ppt_x)"/>
                                      </p:to>
                                    </p:anim>
                                    <p:anim calcmode="lin" valueType="num">
                                      <p:cBhvr additive="repl">
                                        <p:cTn id="294" dur="200" fill="hold">
                                          <p:stCondLst>
                                            <p:cond delay="600"/>
                                          </p:stCondLst>
                                        </p:cTn>
                                        <p:tgtEl>
                                          <p:spTgt spid="598">
                                            <p:txEl>
                                              <p:pRg st="106" end="132"/>
                                            </p:txEl>
                                          </p:spTgt>
                                        </p:tgtEl>
                                        <p:attrNameLst>
                                          <p:attrName/>
                                        </p:attrNameLst>
                                      </p:cBhvr>
                                    </p:anim>
                                    <p:anim calcmode="lin" valueType="num">
                                      <p:cBhvr additive="repl">
                                        <p:cTn id="295" dur="200" fill="hold">
                                          <p:stCondLst>
                                            <p:cond delay="600"/>
                                          </p:stCondLst>
                                        </p:cTn>
                                        <p:tgtEl>
                                          <p:spTgt spid="598">
                                            <p:txEl>
                                              <p:pRg st="106" end="132"/>
                                            </p:txEl>
                                          </p:spTgt>
                                        </p:tgtEl>
                                        <p:attrNameLst>
                                          <p:attrName>ppt_x</p:attrName>
                                        </p:attrNameLst>
                                      </p:cBhvr>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838080" y="0"/>
            <a:ext cx="7824600" cy="1323720"/>
          </a:xfrm>
          <a:prstGeom prst="rect">
            <a:avLst/>
          </a:prstGeom>
          <a:noFill/>
          <a:ln>
            <a:noFill/>
          </a:ln>
        </p:spPr>
        <p:txBody>
          <a:bodyPr tIns="0" bIns="0" anchor="b"/>
          <a:p>
            <a:pPr algn="ctr">
              <a:lnSpc>
                <a:spcPct val="100000"/>
              </a:lnSpc>
            </a:pPr>
            <a:r>
              <a:rPr b="1" lang="en-US" sz="5200" spc="-1" strike="noStrike">
                <a:solidFill>
                  <a:srgbClr val="0d335e"/>
                </a:solidFill>
                <a:uFill>
                  <a:solidFill>
                    <a:srgbClr val="ffffff"/>
                  </a:solidFill>
                </a:uFill>
                <a:latin typeface="Calisto MT"/>
              </a:rPr>
              <a:t>Message Passing</a:t>
            </a:r>
            <a:endParaRPr b="0" lang="en-US" sz="5200" spc="-1" strike="noStrike">
              <a:solidFill>
                <a:srgbClr val="000000"/>
              </a:solidFill>
              <a:uFill>
                <a:solidFill>
                  <a:srgbClr val="ffffff"/>
                </a:solidFill>
              </a:uFill>
              <a:latin typeface="Arial"/>
            </a:endParaRPr>
          </a:p>
        </p:txBody>
      </p:sp>
      <p:sp>
        <p:nvSpPr>
          <p:cNvPr id="601" name="CustomShape 2"/>
          <p:cNvSpPr/>
          <p:nvPr/>
        </p:nvSpPr>
        <p:spPr>
          <a:xfrm>
            <a:off x="762120" y="6172200"/>
            <a:ext cx="777204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Table 5.5  Design Characteristics of Message Systems for Interprocess  Communication and Synchronization </a:t>
            </a:r>
            <a:endParaRPr b="0" lang="en-US" sz="1800" spc="-1" strike="noStrike">
              <a:solidFill>
                <a:srgbClr val="000000"/>
              </a:solidFill>
              <a:uFill>
                <a:solidFill>
                  <a:srgbClr val="ffffff"/>
                </a:solidFill>
              </a:uFill>
              <a:latin typeface="Arial"/>
            </a:endParaRPr>
          </a:p>
        </p:txBody>
      </p:sp>
      <p:sp>
        <p:nvSpPr>
          <p:cNvPr id="602" name="CustomShape 3"/>
          <p:cNvSpPr/>
          <p:nvPr/>
        </p:nvSpPr>
        <p:spPr>
          <a:xfrm>
            <a:off x="609480" y="1523880"/>
            <a:ext cx="151920" cy="4571640"/>
          </a:xfrm>
          <a:prstGeom prst="rect">
            <a:avLst/>
          </a:prstGeom>
          <a:solidFill>
            <a:srgbClr val="ffffff"/>
          </a:solidFill>
          <a:ln w="9360">
            <a:noFill/>
          </a:ln>
        </p:spPr>
        <p:style>
          <a:lnRef idx="0"/>
          <a:fillRef idx="0"/>
          <a:effectRef idx="0"/>
          <a:fontRef idx="minor"/>
        </p:style>
      </p:sp>
      <p:pic>
        <p:nvPicPr>
          <p:cNvPr id="603" name="" descr=""/>
          <p:cNvPicPr/>
          <p:nvPr/>
        </p:nvPicPr>
        <p:blipFill>
          <a:blip r:embed="rId1"/>
          <a:stretch/>
        </p:blipFill>
        <p:spPr>
          <a:xfrm>
            <a:off x="762120" y="1523880"/>
            <a:ext cx="7683480" cy="4533840"/>
          </a:xfrm>
          <a:prstGeom prst="rect">
            <a:avLst/>
          </a:prstGeom>
          <a:ln>
            <a:noFill/>
          </a:ln>
        </p:spPr>
      </p:pic>
    </p:spTree>
  </p:cSld>
  <p:transition spd="med">
    <p:checker dir="horz"/>
  </p:transition>
  <p:timing>
    <p:tnLst>
      <p:par>
        <p:cTn id="296" dur="indefinite" restart="never" nodeType="tmRoot">
          <p:childTnLst>
            <p:seq>
              <p:cTn id="297"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762120" y="457200"/>
            <a:ext cx="7824600" cy="99036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Synchronization</a:t>
            </a:r>
            <a:endParaRPr b="0" lang="en-US" sz="5200" spc="-1" strike="noStrike">
              <a:solidFill>
                <a:srgbClr val="000000"/>
              </a:solidFill>
              <a:uFill>
                <a:solidFill>
                  <a:srgbClr val="ffffff"/>
                </a:solidFill>
              </a:uFill>
              <a:latin typeface="Arial"/>
            </a:endParaRPr>
          </a:p>
        </p:txBody>
      </p:sp>
      <p:sp>
        <p:nvSpPr>
          <p:cNvPr id="605" name="CustomShape 2"/>
          <p:cNvSpPr/>
          <p:nvPr/>
        </p:nvSpPr>
        <p:spPr>
          <a:xfrm rot="21364800">
            <a:off x="1032480" y="2528640"/>
            <a:ext cx="2680920" cy="1319760"/>
          </a:xfrm>
          <a:prstGeom prst="roundRect">
            <a:avLst>
              <a:gd name="adj" fmla="val 10000"/>
            </a:avLst>
          </a:prstGeom>
          <a:solidFill>
            <a:srgbClr val="1b416c"/>
          </a:solidFill>
          <a:ln w="15840">
            <a:solidFill>
              <a:srgbClr val="ddcccc"/>
            </a:solidFill>
            <a:round/>
          </a:ln>
        </p:spPr>
        <p:style>
          <a:lnRef idx="0"/>
          <a:fillRef idx="0"/>
          <a:effectRef idx="0"/>
          <a:fontRef idx="minor"/>
        </p:style>
        <p:txBody>
          <a:bodyPr lIns="99360" rIns="60840" tIns="99360" bIns="99720" anchor="ctr"/>
          <a:p>
            <a:pPr algn="ctr">
              <a:lnSpc>
                <a:spcPct val="90000"/>
              </a:lnSpc>
            </a:pPr>
            <a:r>
              <a:rPr b="0" lang="en-US" sz="1600" spc="-1" strike="noStrike">
                <a:solidFill>
                  <a:srgbClr val="ffffff"/>
                </a:solidFill>
                <a:uFill>
                  <a:solidFill>
                    <a:srgbClr val="ffffff"/>
                  </a:solidFill>
                </a:uFill>
                <a:latin typeface="Calisto MT"/>
              </a:rPr>
              <a:t>Communication of a message between two processes implies synchronization between the two</a:t>
            </a:r>
            <a:endParaRPr b="0" lang="en-US" sz="1800" spc="-1" strike="noStrike">
              <a:solidFill>
                <a:srgbClr val="000000"/>
              </a:solidFill>
              <a:uFill>
                <a:solidFill>
                  <a:srgbClr val="ffffff"/>
                </a:solidFill>
              </a:uFill>
              <a:latin typeface="Arial"/>
            </a:endParaRPr>
          </a:p>
        </p:txBody>
      </p:sp>
      <p:sp>
        <p:nvSpPr>
          <p:cNvPr id="606" name="CustomShape 3"/>
          <p:cNvSpPr/>
          <p:nvPr/>
        </p:nvSpPr>
        <p:spPr>
          <a:xfrm rot="469200">
            <a:off x="5004360" y="2191320"/>
            <a:ext cx="3161520" cy="970920"/>
          </a:xfrm>
          <a:prstGeom prst="roundRect">
            <a:avLst>
              <a:gd name="adj" fmla="val 10000"/>
            </a:avLst>
          </a:prstGeom>
          <a:solidFill>
            <a:srgbClr val="1b416c"/>
          </a:solidFill>
          <a:ln w="15840">
            <a:solidFill>
              <a:srgbClr val="ddcccc"/>
            </a:solidFill>
            <a:round/>
          </a:ln>
        </p:spPr>
        <p:style>
          <a:lnRef idx="0"/>
          <a:fillRef idx="0"/>
          <a:effectRef idx="0"/>
          <a:fontRef idx="minor"/>
        </p:style>
        <p:txBody>
          <a:bodyPr lIns="89280" rIns="60840" tIns="89280" bIns="89280" anchor="ctr"/>
          <a:p>
            <a:pPr algn="ctr">
              <a:lnSpc>
                <a:spcPct val="90000"/>
              </a:lnSpc>
            </a:pPr>
            <a:r>
              <a:rPr b="1" lang="en-US" sz="1600" spc="-1" strike="noStrike">
                <a:solidFill>
                  <a:srgbClr val="ffffff"/>
                </a:solidFill>
                <a:uFill>
                  <a:solidFill>
                    <a:srgbClr val="ffffff"/>
                  </a:solidFill>
                </a:uFill>
                <a:latin typeface="Calisto MT"/>
              </a:rPr>
              <a:t>When a receive primitive is executed in a process there are two possibilities:</a:t>
            </a:r>
            <a:endParaRPr b="0" lang="en-US" sz="1800" spc="-1" strike="noStrike">
              <a:solidFill>
                <a:srgbClr val="000000"/>
              </a:solidFill>
              <a:uFill>
                <a:solidFill>
                  <a:srgbClr val="ffffff"/>
                </a:solidFill>
              </a:uFill>
              <a:latin typeface="Arial"/>
            </a:endParaRPr>
          </a:p>
        </p:txBody>
      </p:sp>
      <p:sp>
        <p:nvSpPr>
          <p:cNvPr id="607" name="CustomShape 4"/>
          <p:cNvSpPr/>
          <p:nvPr/>
        </p:nvSpPr>
        <p:spPr>
          <a:xfrm>
            <a:off x="3733920" y="5867280"/>
            <a:ext cx="677160" cy="677160"/>
          </a:xfrm>
          <a:prstGeom prst="triangle">
            <a:avLst>
              <a:gd name="adj" fmla="val 50000"/>
            </a:avLst>
          </a:prstGeom>
          <a:solidFill>
            <a:srgbClr val="3c561b"/>
          </a:solidFill>
          <a:ln w="15840">
            <a:solidFill>
              <a:srgbClr val="ddcccc"/>
            </a:solidFill>
            <a:round/>
          </a:ln>
        </p:spPr>
        <p:style>
          <a:lnRef idx="0"/>
          <a:fillRef idx="0"/>
          <a:effectRef idx="0"/>
          <a:fontRef idx="minor"/>
        </p:style>
      </p:sp>
      <p:sp>
        <p:nvSpPr>
          <p:cNvPr id="608" name="CustomShape 5"/>
          <p:cNvSpPr/>
          <p:nvPr/>
        </p:nvSpPr>
        <p:spPr>
          <a:xfrm rot="240000">
            <a:off x="2062080" y="5627520"/>
            <a:ext cx="4065480" cy="284040"/>
          </a:xfrm>
          <a:prstGeom prst="rect">
            <a:avLst/>
          </a:prstGeom>
          <a:solidFill>
            <a:srgbClr val="3c561b"/>
          </a:solidFill>
          <a:ln w="15840">
            <a:solidFill>
              <a:srgbClr val="ddcccc"/>
            </a:solidFill>
            <a:round/>
          </a:ln>
        </p:spPr>
        <p:style>
          <a:lnRef idx="0"/>
          <a:fillRef idx="0"/>
          <a:effectRef idx="0"/>
          <a:fontRef idx="minor"/>
        </p:style>
      </p:sp>
      <p:sp>
        <p:nvSpPr>
          <p:cNvPr id="609" name="CustomShape 6"/>
          <p:cNvSpPr/>
          <p:nvPr/>
        </p:nvSpPr>
        <p:spPr>
          <a:xfrm rot="510000">
            <a:off x="4198680" y="4546440"/>
            <a:ext cx="2810160" cy="1107000"/>
          </a:xfrm>
          <a:prstGeom prst="roundRect">
            <a:avLst>
              <a:gd name="adj" fmla="val 16667"/>
            </a:avLst>
          </a:prstGeom>
          <a:solidFill>
            <a:srgbClr val="990000">
              <a:alpha val="25000"/>
            </a:srgbClr>
          </a:solidFill>
          <a:ln>
            <a:noFill/>
          </a:ln>
        </p:spPr>
        <p:style>
          <a:lnRef idx="0"/>
          <a:fillRef idx="0"/>
          <a:effectRef idx="0"/>
          <a:fontRef idx="minor"/>
        </p:style>
        <p:txBody>
          <a:bodyPr lIns="114840" rIns="60840" tIns="114840" bIns="114840" anchor="ctr"/>
          <a:p>
            <a:pPr algn="ctr">
              <a:lnSpc>
                <a:spcPct val="90000"/>
              </a:lnSpc>
            </a:pPr>
            <a:r>
              <a:rPr b="1" lang="en-US" sz="1600" spc="-1" strike="noStrike">
                <a:solidFill>
                  <a:srgbClr val="000000"/>
                </a:solidFill>
                <a:uFill>
                  <a:solidFill>
                    <a:srgbClr val="ffffff"/>
                  </a:solidFill>
                </a:uFill>
                <a:latin typeface="Calisto MT"/>
              </a:rPr>
              <a:t>if a message has previously been sent the message is received and execution continues</a:t>
            </a:r>
            <a:endParaRPr b="0" lang="en-US" sz="1800" spc="-1" strike="noStrike">
              <a:solidFill>
                <a:srgbClr val="000000"/>
              </a:solidFill>
              <a:uFill>
                <a:solidFill>
                  <a:srgbClr val="ffffff"/>
                </a:solidFill>
              </a:uFill>
              <a:latin typeface="Arial"/>
            </a:endParaRPr>
          </a:p>
        </p:txBody>
      </p:sp>
      <p:sp>
        <p:nvSpPr>
          <p:cNvPr id="610" name="CustomShape 7"/>
          <p:cNvSpPr/>
          <p:nvPr/>
        </p:nvSpPr>
        <p:spPr>
          <a:xfrm rot="537600">
            <a:off x="4307040" y="3249720"/>
            <a:ext cx="3652920" cy="1272960"/>
          </a:xfrm>
          <a:prstGeom prst="roundRect">
            <a:avLst>
              <a:gd name="adj" fmla="val 16667"/>
            </a:avLst>
          </a:prstGeom>
          <a:solidFill>
            <a:srgbClr val="990000">
              <a:alpha val="25000"/>
            </a:srgbClr>
          </a:solidFill>
          <a:ln>
            <a:noFill/>
          </a:ln>
        </p:spPr>
        <p:style>
          <a:lnRef idx="0"/>
          <a:fillRef idx="0"/>
          <a:effectRef idx="0"/>
          <a:fontRef idx="minor"/>
        </p:style>
        <p:txBody>
          <a:bodyPr lIns="123120" rIns="60840" tIns="123120" bIns="122760" anchor="ctr"/>
          <a:p>
            <a:pPr algn="ctr">
              <a:lnSpc>
                <a:spcPct val="90000"/>
              </a:lnSpc>
            </a:pPr>
            <a:r>
              <a:rPr b="1" lang="en-US" sz="1600" spc="-1" strike="noStrike">
                <a:solidFill>
                  <a:srgbClr val="000000"/>
                </a:solidFill>
                <a:uFill>
                  <a:solidFill>
                    <a:srgbClr val="ffffff"/>
                  </a:solidFill>
                </a:uFill>
                <a:latin typeface="Calisto MT"/>
              </a:rPr>
              <a:t>if there is no waiting message the process is blocked until a message arrives or the process continues to execute, abandoning the attempt to receive</a:t>
            </a:r>
            <a:endParaRPr b="0" lang="en-US" sz="1800" spc="-1" strike="noStrike">
              <a:solidFill>
                <a:srgbClr val="000000"/>
              </a:solidFill>
              <a:uFill>
                <a:solidFill>
                  <a:srgbClr val="ffffff"/>
                </a:solidFill>
              </a:uFill>
              <a:latin typeface="Arial"/>
            </a:endParaRPr>
          </a:p>
        </p:txBody>
      </p:sp>
      <p:sp>
        <p:nvSpPr>
          <p:cNvPr id="611" name="CustomShape 8"/>
          <p:cNvSpPr/>
          <p:nvPr/>
        </p:nvSpPr>
        <p:spPr>
          <a:xfrm rot="21331800">
            <a:off x="1511280" y="4119840"/>
            <a:ext cx="2317320" cy="1141200"/>
          </a:xfrm>
          <a:prstGeom prst="roundRect">
            <a:avLst>
              <a:gd name="adj" fmla="val 16667"/>
            </a:avLst>
          </a:prstGeom>
          <a:solidFill>
            <a:srgbClr val="990000">
              <a:alpha val="25000"/>
            </a:srgbClr>
          </a:solidFill>
          <a:ln>
            <a:noFill/>
          </a:ln>
        </p:spPr>
        <p:style>
          <a:lnRef idx="0"/>
          <a:fillRef idx="0"/>
          <a:effectRef idx="0"/>
          <a:fontRef idx="minor"/>
        </p:style>
        <p:txBody>
          <a:bodyPr lIns="116640" rIns="60840" tIns="116640" bIns="116640" anchor="ctr"/>
          <a:p>
            <a:pPr algn="ctr">
              <a:lnSpc>
                <a:spcPct val="90000"/>
              </a:lnSpc>
            </a:pPr>
            <a:r>
              <a:rPr b="1" lang="en-US" sz="1600" spc="-1" strike="noStrike">
                <a:solidFill>
                  <a:srgbClr val="000000"/>
                </a:solidFill>
                <a:uFill>
                  <a:solidFill>
                    <a:srgbClr val="ffffff"/>
                  </a:solidFill>
                </a:uFill>
                <a:latin typeface="Calisto MT"/>
              </a:rPr>
              <a:t>the receiver cannot receive a message until it has been sent by another process</a:t>
            </a:r>
            <a:endParaRPr b="0" lang="en-US" sz="1800" spc="-1" strike="noStrike">
              <a:solidFill>
                <a:srgbClr val="000000"/>
              </a:solidFill>
              <a:uFill>
                <a:solidFill>
                  <a:srgbClr val="ffffff"/>
                </a:solidFill>
              </a:uFill>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658800" y="456120"/>
            <a:ext cx="7824600" cy="132264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Blocking Send, </a:t>
            </a:r>
            <a:r>
              <a:rPr b="1" lang="en-US" sz="5200" spc="-1" strike="noStrike">
                <a:solidFill>
                  <a:srgbClr val="001934"/>
                </a:solidFill>
                <a:uFill>
                  <a:solidFill>
                    <a:srgbClr val="ffffff"/>
                  </a:solidFill>
                </a:uFill>
                <a:latin typeface="Calisto MT"/>
              </a:rPr>
              <a:t>
</a:t>
            </a:r>
            <a:r>
              <a:rPr b="1" lang="en-US" sz="5200" spc="-1" strike="noStrike">
                <a:solidFill>
                  <a:srgbClr val="001934"/>
                </a:solidFill>
                <a:uFill>
                  <a:solidFill>
                    <a:srgbClr val="ffffff"/>
                  </a:solidFill>
                </a:uFill>
                <a:latin typeface="Calisto MT"/>
              </a:rPr>
              <a:t>Blocking Receive</a:t>
            </a:r>
            <a:endParaRPr b="0" lang="en-US" sz="5200" spc="-1" strike="noStrike">
              <a:solidFill>
                <a:srgbClr val="000000"/>
              </a:solidFill>
              <a:uFill>
                <a:solidFill>
                  <a:srgbClr val="ffffff"/>
                </a:solidFill>
              </a:uFill>
              <a:latin typeface="Arial"/>
            </a:endParaRPr>
          </a:p>
        </p:txBody>
      </p:sp>
      <p:sp>
        <p:nvSpPr>
          <p:cNvPr id="613" name="TextShape 2"/>
          <p:cNvSpPr txBox="1"/>
          <p:nvPr/>
        </p:nvSpPr>
        <p:spPr>
          <a:xfrm>
            <a:off x="533520" y="2209680"/>
            <a:ext cx="8229240" cy="556236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Both sender and receiver are blocked until the message is delivered</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Sometimes referred to as a </a:t>
            </a:r>
            <a:r>
              <a:rPr b="0" i="1" lang="en-US" sz="3200" spc="-1" strike="noStrike">
                <a:solidFill>
                  <a:srgbClr val="262626"/>
                </a:solidFill>
                <a:uFill>
                  <a:solidFill>
                    <a:srgbClr val="ffffff"/>
                  </a:solidFill>
                </a:uFill>
                <a:latin typeface="Calisto MT"/>
              </a:rPr>
              <a:t>rendezvous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Allows for tight synchronization between processes</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pic>
        <p:nvPicPr>
          <p:cNvPr id="614" name="Picture 3" descr=""/>
          <p:cNvPicPr/>
          <p:nvPr/>
        </p:nvPicPr>
        <p:blipFill>
          <a:blip r:embed="rId1"/>
          <a:stretch/>
        </p:blipFill>
        <p:spPr>
          <a:xfrm>
            <a:off x="4114800" y="4800600"/>
            <a:ext cx="1980720" cy="1520640"/>
          </a:xfrm>
          <a:prstGeom prst="rect">
            <a:avLst/>
          </a:prstGeom>
          <a:ln w="9360">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TextShape 1"/>
          <p:cNvSpPr txBox="1"/>
          <p:nvPr/>
        </p:nvSpPr>
        <p:spPr>
          <a:xfrm>
            <a:off x="658800" y="456120"/>
            <a:ext cx="7824600" cy="1067400"/>
          </a:xfrm>
          <a:prstGeom prst="rect">
            <a:avLst/>
          </a:prstGeom>
          <a:noFill/>
          <a:ln>
            <a:noFill/>
          </a:ln>
        </p:spPr>
        <p:txBody>
          <a:bodyPr tIns="0" bIns="0" anchor="b"/>
          <a:p>
            <a:pPr algn="ctr">
              <a:lnSpc>
                <a:spcPct val="100000"/>
              </a:lnSpc>
            </a:pPr>
            <a:r>
              <a:rPr b="1" lang="en-US" sz="5200" spc="-1" strike="noStrike">
                <a:solidFill>
                  <a:srgbClr val="06192f"/>
                </a:solidFill>
                <a:uFill>
                  <a:solidFill>
                    <a:srgbClr val="ffffff"/>
                  </a:solidFill>
                </a:uFill>
                <a:latin typeface="Calisto MT"/>
              </a:rPr>
              <a:t>Nonblocking Send</a:t>
            </a:r>
            <a:endParaRPr b="0" lang="en-US" sz="5200" spc="-1" strike="noStrike">
              <a:solidFill>
                <a:srgbClr val="000000"/>
              </a:solidFill>
              <a:uFill>
                <a:solidFill>
                  <a:srgbClr val="ffffff"/>
                </a:solidFill>
              </a:uFill>
              <a:latin typeface="Arial"/>
            </a:endParaRPr>
          </a:p>
        </p:txBody>
      </p:sp>
      <p:sp>
        <p:nvSpPr>
          <p:cNvPr id="616" name="CustomShape 2"/>
          <p:cNvSpPr/>
          <p:nvPr/>
        </p:nvSpPr>
        <p:spPr>
          <a:xfrm>
            <a:off x="533520" y="2378160"/>
            <a:ext cx="8076960" cy="2711880"/>
          </a:xfrm>
          <a:prstGeom prst="rect">
            <a:avLst/>
          </a:prstGeom>
          <a:solidFill>
            <a:srgbClr val="ffffff">
              <a:alpha val="90000"/>
            </a:srgbClr>
          </a:solidFill>
          <a:ln w="15840">
            <a:solidFill>
              <a:srgbClr val="990000"/>
            </a:solidFill>
            <a:round/>
          </a:ln>
        </p:spPr>
        <p:style>
          <a:lnRef idx="0"/>
          <a:fillRef idx="0"/>
          <a:effectRef idx="0"/>
          <a:fontRef idx="minor"/>
        </p:style>
        <p:txBody>
          <a:bodyPr lIns="626760" rIns="626760" tIns="437400" bIns="149400"/>
          <a:p>
            <a:pPr lvl="1" marL="228600" indent="-228240">
              <a:lnSpc>
                <a:spcPct val="90000"/>
              </a:lnSpc>
              <a:buClr>
                <a:srgbClr val="000000"/>
              </a:buClr>
              <a:buFont typeface="Symbol" charset="2"/>
              <a:buChar char=""/>
            </a:pPr>
            <a:r>
              <a:rPr b="0" lang="en-US" sz="2100" spc="-1" strike="noStrike">
                <a:solidFill>
                  <a:srgbClr val="000000"/>
                </a:solidFill>
                <a:uFill>
                  <a:solidFill>
                    <a:srgbClr val="ffffff"/>
                  </a:solidFill>
                </a:uFill>
                <a:latin typeface="Calisto MT"/>
              </a:rPr>
              <a:t>sender continues on but receiver is blocked until the requested message arrives</a:t>
            </a:r>
            <a:endParaRPr b="0" lang="en-US" sz="1800" spc="-1" strike="noStrike">
              <a:solidFill>
                <a:srgbClr val="000000"/>
              </a:solidFill>
              <a:uFill>
                <a:solidFill>
                  <a:srgbClr val="ffffff"/>
                </a:solidFill>
              </a:uFill>
              <a:latin typeface="Arial"/>
            </a:endParaRPr>
          </a:p>
          <a:p>
            <a:pPr lvl="1" marL="228600" indent="-228240">
              <a:lnSpc>
                <a:spcPct val="90000"/>
              </a:lnSpc>
              <a:buClr>
                <a:srgbClr val="000000"/>
              </a:buClr>
              <a:buFont typeface="Symbol" charset="2"/>
              <a:buChar char=""/>
            </a:pPr>
            <a:r>
              <a:rPr b="0" lang="en-US" sz="2100" spc="-1" strike="noStrike">
                <a:solidFill>
                  <a:srgbClr val="000000"/>
                </a:solidFill>
                <a:uFill>
                  <a:solidFill>
                    <a:srgbClr val="ffffff"/>
                  </a:solidFill>
                </a:uFill>
                <a:latin typeface="Calisto MT"/>
              </a:rPr>
              <a:t>most useful combination</a:t>
            </a:r>
            <a:endParaRPr b="0" lang="en-US" sz="1800" spc="-1" strike="noStrike">
              <a:solidFill>
                <a:srgbClr val="000000"/>
              </a:solidFill>
              <a:uFill>
                <a:solidFill>
                  <a:srgbClr val="ffffff"/>
                </a:solidFill>
              </a:uFill>
              <a:latin typeface="Arial"/>
            </a:endParaRPr>
          </a:p>
          <a:p>
            <a:pPr lvl="1" marL="228600" indent="-228240">
              <a:lnSpc>
                <a:spcPct val="90000"/>
              </a:lnSpc>
              <a:buClr>
                <a:srgbClr val="000000"/>
              </a:buClr>
              <a:buFont typeface="Symbol" charset="2"/>
              <a:buChar char=""/>
            </a:pPr>
            <a:r>
              <a:rPr b="0" lang="en-US" sz="2100" spc="-1" strike="noStrike">
                <a:solidFill>
                  <a:srgbClr val="000000"/>
                </a:solidFill>
                <a:uFill>
                  <a:solidFill>
                    <a:srgbClr val="ffffff"/>
                  </a:solidFill>
                </a:uFill>
                <a:latin typeface="Calisto MT"/>
              </a:rPr>
              <a:t>sends one or more messages to a variety of destinations as quickly as possible</a:t>
            </a:r>
            <a:endParaRPr b="0" lang="en-US" sz="1800" spc="-1" strike="noStrike">
              <a:solidFill>
                <a:srgbClr val="000000"/>
              </a:solidFill>
              <a:uFill>
                <a:solidFill>
                  <a:srgbClr val="ffffff"/>
                </a:solidFill>
              </a:uFill>
              <a:latin typeface="Arial"/>
            </a:endParaRPr>
          </a:p>
          <a:p>
            <a:pPr lvl="1" marL="228600" indent="-228240">
              <a:lnSpc>
                <a:spcPct val="90000"/>
              </a:lnSpc>
              <a:buClr>
                <a:srgbClr val="000000"/>
              </a:buClr>
              <a:buFont typeface="Symbol" charset="2"/>
              <a:buChar char=""/>
            </a:pPr>
            <a:r>
              <a:rPr b="0" lang="en-US" sz="2100" spc="-1" strike="noStrike">
                <a:solidFill>
                  <a:srgbClr val="000000"/>
                </a:solidFill>
                <a:uFill>
                  <a:solidFill>
                    <a:srgbClr val="ffffff"/>
                  </a:solidFill>
                </a:uFill>
                <a:latin typeface="Calisto MT"/>
              </a:rPr>
              <a:t>example -- a service process that exists to provide a service or resource to other processes</a:t>
            </a:r>
            <a:endParaRPr b="0" lang="en-US" sz="1800" spc="-1" strike="noStrike">
              <a:solidFill>
                <a:srgbClr val="000000"/>
              </a:solidFill>
              <a:uFill>
                <a:solidFill>
                  <a:srgbClr val="ffffff"/>
                </a:solidFill>
              </a:uFill>
              <a:latin typeface="Arial"/>
            </a:endParaRPr>
          </a:p>
        </p:txBody>
      </p:sp>
      <p:sp>
        <p:nvSpPr>
          <p:cNvPr id="617" name="CustomShape 3"/>
          <p:cNvSpPr/>
          <p:nvPr/>
        </p:nvSpPr>
        <p:spPr>
          <a:xfrm>
            <a:off x="937440" y="2068200"/>
            <a:ext cx="5653800" cy="619560"/>
          </a:xfrm>
          <a:prstGeom prst="roundRect">
            <a:avLst>
              <a:gd name="adj" fmla="val 16667"/>
            </a:avLst>
          </a:prstGeom>
          <a:gradFill>
            <a:gsLst>
              <a:gs pos="0">
                <a:srgbClr val="720000"/>
              </a:gs>
              <a:gs pos="100000">
                <a:srgbClr val="940000"/>
              </a:gs>
            </a:gsLst>
            <a:lin ang="5400000"/>
          </a:gradFill>
          <a:ln>
            <a:noFill/>
          </a:ln>
        </p:spPr>
        <p:style>
          <a:lnRef idx="0"/>
          <a:fillRef idx="0"/>
          <a:effectRef idx="0"/>
          <a:fontRef idx="minor"/>
        </p:style>
        <p:txBody>
          <a:bodyPr lIns="244080" rIns="213840" tIns="30240" bIns="30240" anchor="ctr"/>
          <a:p>
            <a:pPr>
              <a:lnSpc>
                <a:spcPct val="90000"/>
              </a:lnSpc>
            </a:pPr>
            <a:r>
              <a:rPr b="0" lang="en-US" sz="2400" spc="-1" strike="noStrike">
                <a:solidFill>
                  <a:srgbClr val="ffffff"/>
                </a:solidFill>
                <a:uFill>
                  <a:solidFill>
                    <a:srgbClr val="ffffff"/>
                  </a:solidFill>
                </a:uFill>
                <a:latin typeface="Calisto MT"/>
              </a:rPr>
              <a:t>Nonblocking send, blocking receive</a:t>
            </a:r>
            <a:endParaRPr b="0" lang="en-US" sz="1800" spc="-1" strike="noStrike">
              <a:solidFill>
                <a:srgbClr val="000000"/>
              </a:solidFill>
              <a:uFill>
                <a:solidFill>
                  <a:srgbClr val="ffffff"/>
                </a:solidFill>
              </a:uFill>
              <a:latin typeface="Arial"/>
            </a:endParaRPr>
          </a:p>
        </p:txBody>
      </p:sp>
      <p:sp>
        <p:nvSpPr>
          <p:cNvPr id="618" name="CustomShape 4"/>
          <p:cNvSpPr/>
          <p:nvPr/>
        </p:nvSpPr>
        <p:spPr>
          <a:xfrm>
            <a:off x="533520" y="5513760"/>
            <a:ext cx="8076960" cy="876240"/>
          </a:xfrm>
          <a:prstGeom prst="rect">
            <a:avLst/>
          </a:prstGeom>
          <a:solidFill>
            <a:srgbClr val="ffffff">
              <a:alpha val="90000"/>
            </a:srgbClr>
          </a:solidFill>
          <a:ln w="15840">
            <a:solidFill>
              <a:srgbClr val="990000"/>
            </a:solidFill>
            <a:round/>
          </a:ln>
        </p:spPr>
        <p:style>
          <a:lnRef idx="0"/>
          <a:fillRef idx="0"/>
          <a:effectRef idx="0"/>
          <a:fontRef idx="minor"/>
        </p:style>
        <p:txBody>
          <a:bodyPr lIns="626760" rIns="626760" tIns="437400" bIns="149400"/>
          <a:p>
            <a:pPr lvl="1" marL="228600" indent="-228240">
              <a:lnSpc>
                <a:spcPct val="90000"/>
              </a:lnSpc>
              <a:buClr>
                <a:srgbClr val="000000"/>
              </a:buClr>
              <a:buFont typeface="Symbol" charset="2"/>
              <a:buChar char=""/>
            </a:pPr>
            <a:r>
              <a:rPr b="0" lang="en-US" sz="2100" spc="-1" strike="noStrike">
                <a:solidFill>
                  <a:srgbClr val="000000"/>
                </a:solidFill>
                <a:uFill>
                  <a:solidFill>
                    <a:srgbClr val="ffffff"/>
                  </a:solidFill>
                </a:uFill>
                <a:latin typeface="Calisto MT"/>
              </a:rPr>
              <a:t>neither party is required to wait</a:t>
            </a:r>
            <a:endParaRPr b="0" lang="en-US" sz="1800" spc="-1" strike="noStrike">
              <a:solidFill>
                <a:srgbClr val="000000"/>
              </a:solidFill>
              <a:uFill>
                <a:solidFill>
                  <a:srgbClr val="ffffff"/>
                </a:solidFill>
              </a:uFill>
              <a:latin typeface="Arial"/>
            </a:endParaRPr>
          </a:p>
        </p:txBody>
      </p:sp>
      <p:sp>
        <p:nvSpPr>
          <p:cNvPr id="619" name="CustomShape 5"/>
          <p:cNvSpPr/>
          <p:nvPr/>
        </p:nvSpPr>
        <p:spPr>
          <a:xfrm>
            <a:off x="937440" y="5203800"/>
            <a:ext cx="6186960" cy="619560"/>
          </a:xfrm>
          <a:prstGeom prst="roundRect">
            <a:avLst>
              <a:gd name="adj" fmla="val 16667"/>
            </a:avLst>
          </a:prstGeom>
          <a:gradFill>
            <a:gsLst>
              <a:gs pos="0">
                <a:srgbClr val="720000"/>
              </a:gs>
              <a:gs pos="100000">
                <a:srgbClr val="940000"/>
              </a:gs>
            </a:gsLst>
            <a:lin ang="5400000"/>
          </a:gradFill>
          <a:ln>
            <a:noFill/>
          </a:ln>
        </p:spPr>
        <p:style>
          <a:lnRef idx="0"/>
          <a:fillRef idx="0"/>
          <a:effectRef idx="0"/>
          <a:fontRef idx="minor"/>
        </p:style>
        <p:txBody>
          <a:bodyPr lIns="244080" rIns="213840" tIns="30240" bIns="30240" anchor="ctr"/>
          <a:p>
            <a:pPr>
              <a:lnSpc>
                <a:spcPct val="90000"/>
              </a:lnSpc>
            </a:pPr>
            <a:r>
              <a:rPr b="0" lang="en-US" sz="2400" spc="-1" strike="noStrike">
                <a:solidFill>
                  <a:srgbClr val="ffffff"/>
                </a:solidFill>
                <a:uFill>
                  <a:solidFill>
                    <a:srgbClr val="ffffff"/>
                  </a:solidFill>
                </a:uFill>
                <a:latin typeface="Calisto MT"/>
              </a:rPr>
              <a:t>Nonblocking send, nonblocking receive</a:t>
            </a:r>
            <a:endParaRPr b="0" lang="en-US" sz="1800" spc="-1" strike="noStrike">
              <a:solidFill>
                <a:srgbClr val="000000"/>
              </a:solidFill>
              <a:uFill>
                <a:solidFill>
                  <a:srgbClr val="ffffff"/>
                </a:solidFill>
              </a:uFill>
              <a:latin typeface="Arial"/>
            </a:endParaRPr>
          </a:p>
        </p:txBody>
      </p:sp>
      <p:pic>
        <p:nvPicPr>
          <p:cNvPr id="620" name="Picture 4" descr=""/>
          <p:cNvPicPr/>
          <p:nvPr/>
        </p:nvPicPr>
        <p:blipFill>
          <a:blip r:embed="rId1"/>
          <a:stretch/>
        </p:blipFill>
        <p:spPr>
          <a:xfrm>
            <a:off x="6858000" y="5334120"/>
            <a:ext cx="2036520" cy="1523520"/>
          </a:xfrm>
          <a:prstGeom prst="rect">
            <a:avLst/>
          </a:prstGeom>
          <a:ln w="9360">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457200" y="1523880"/>
            <a:ext cx="1523520" cy="4190760"/>
          </a:xfrm>
          <a:prstGeom prst="rect">
            <a:avLst/>
          </a:prstGeom>
          <a:noFill/>
          <a:ln>
            <a:noFill/>
          </a:ln>
        </p:spPr>
        <p:txBody>
          <a:bodyPr tIns="0" bIns="0" anchor="ctr" anchorCtr="1"/>
          <a:p>
            <a:pPr>
              <a:lnSpc>
                <a:spcPct val="100000"/>
              </a:lnSpc>
            </a:pPr>
            <a:r>
              <a:rPr b="1" lang="en-US" sz="4400" spc="497" strike="noStrike">
                <a:solidFill>
                  <a:srgbClr val="06192f"/>
                </a:solidFill>
                <a:uFill>
                  <a:solidFill>
                    <a:srgbClr val="ffffff"/>
                  </a:solidFill>
                </a:uFill>
                <a:latin typeface="Calisto MT"/>
              </a:rPr>
              <a:t>Key           </a:t>
            </a:r>
            <a:r>
              <a:rPr b="1" lang="en-US" sz="4400" spc="497" strike="noStrike">
                <a:solidFill>
                  <a:srgbClr val="06192f"/>
                </a:solidFill>
                <a:uFill>
                  <a:solidFill>
                    <a:srgbClr val="ffffff"/>
                  </a:solidFill>
                </a:uFill>
                <a:latin typeface="Calisto MT"/>
              </a:rPr>
              <a:t>
</a:t>
            </a:r>
            <a:r>
              <a:rPr b="1" lang="en-US" sz="4400" spc="497" strike="noStrike">
                <a:solidFill>
                  <a:srgbClr val="06192f"/>
                </a:solidFill>
                <a:uFill>
                  <a:solidFill>
                    <a:srgbClr val="ffffff"/>
                  </a:solidFill>
                </a:uFill>
                <a:latin typeface="Calisto MT"/>
              </a:rPr>
              <a:t>   Terms</a:t>
            </a:r>
            <a:endParaRPr b="0" lang="en-US" sz="5200" spc="-1" strike="noStrike">
              <a:solidFill>
                <a:srgbClr val="000000"/>
              </a:solidFill>
              <a:uFill>
                <a:solidFill>
                  <a:srgbClr val="ffffff"/>
                </a:solidFill>
              </a:uFill>
              <a:latin typeface="Arial"/>
            </a:endParaRPr>
          </a:p>
        </p:txBody>
      </p:sp>
      <p:sp>
        <p:nvSpPr>
          <p:cNvPr id="416" name="CustomShape 2"/>
          <p:cNvSpPr/>
          <p:nvPr/>
        </p:nvSpPr>
        <p:spPr>
          <a:xfrm>
            <a:off x="2133720" y="838080"/>
            <a:ext cx="6629040" cy="456840"/>
          </a:xfrm>
          <a:prstGeom prst="rect">
            <a:avLst/>
          </a:prstGeom>
          <a:blipFill>
            <a:blip r:embed="rId1"/>
            <a:tile/>
          </a:blipFill>
          <a:ln w="9360">
            <a:noFill/>
          </a:ln>
        </p:spPr>
        <p:style>
          <a:lnRef idx="0"/>
          <a:fillRef idx="0"/>
          <a:effectRef idx="0"/>
          <a:fontRef idx="minor"/>
        </p:style>
      </p:sp>
      <p:sp>
        <p:nvSpPr>
          <p:cNvPr id="417" name="CustomShape 3"/>
          <p:cNvSpPr/>
          <p:nvPr/>
        </p:nvSpPr>
        <p:spPr>
          <a:xfrm>
            <a:off x="-152280" y="457200"/>
            <a:ext cx="4647960" cy="1430280"/>
          </a:xfrm>
          <a:prstGeom prst="rect">
            <a:avLst/>
          </a:prstGeom>
          <a:noFill/>
          <a:ln>
            <a:noFill/>
          </a:ln>
        </p:spPr>
        <p:style>
          <a:lnRef idx="0"/>
          <a:fillRef idx="0"/>
          <a:effectRef idx="0"/>
          <a:fontRef idx="minor"/>
        </p:style>
        <p:txBody>
          <a:bodyPr lIns="90000" rIns="90000" tIns="45000" bIns="45000"/>
          <a:p>
            <a:pPr algn="r">
              <a:lnSpc>
                <a:spcPct val="100000"/>
              </a:lnSpc>
            </a:pPr>
            <a:r>
              <a:rPr b="1" lang="en-US" sz="4400" spc="497" strike="noStrike">
                <a:solidFill>
                  <a:srgbClr val="06192f"/>
                </a:solidFill>
                <a:uFill>
                  <a:solidFill>
                    <a:srgbClr val="ffffff"/>
                  </a:solidFill>
                </a:uFill>
                <a:latin typeface="Calisto MT"/>
              </a:rPr>
              <a:t>Concurrency</a:t>
            </a:r>
            <a:endParaRPr b="0" lang="en-US" sz="1800" spc="-1" strike="noStrike">
              <a:solidFill>
                <a:srgbClr val="000000"/>
              </a:solidFill>
              <a:uFill>
                <a:solidFill>
                  <a:srgbClr val="ffffff"/>
                </a:solidFill>
              </a:uFill>
              <a:latin typeface="Arial"/>
            </a:endParaRPr>
          </a:p>
        </p:txBody>
      </p:sp>
      <p:sp>
        <p:nvSpPr>
          <p:cNvPr id="418" name="CustomShape 4"/>
          <p:cNvSpPr/>
          <p:nvPr/>
        </p:nvSpPr>
        <p:spPr>
          <a:xfrm>
            <a:off x="3581280" y="6581880"/>
            <a:ext cx="6476760" cy="242640"/>
          </a:xfrm>
          <a:prstGeom prst="rect">
            <a:avLst/>
          </a:prstGeom>
          <a:noFill/>
          <a:ln w="9360">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uFill>
                  <a:solidFill>
                    <a:srgbClr val="ffffff"/>
                  </a:solidFill>
                </a:uFill>
                <a:latin typeface="Arial"/>
              </a:rPr>
              <a:t>Table 5.1   Some Key Terms Related to Concurrency</a:t>
            </a:r>
            <a:endParaRPr b="0" lang="en-US" sz="1800" spc="-1" strike="noStrike">
              <a:solidFill>
                <a:srgbClr val="000000"/>
              </a:solidFill>
              <a:uFill>
                <a:solidFill>
                  <a:srgbClr val="ffffff"/>
                </a:solidFill>
              </a:uFill>
              <a:latin typeface="Arial"/>
            </a:endParaRPr>
          </a:p>
        </p:txBody>
      </p:sp>
      <p:pic>
        <p:nvPicPr>
          <p:cNvPr id="419" name="" descr=""/>
          <p:cNvPicPr/>
          <p:nvPr/>
        </p:nvPicPr>
        <p:blipFill>
          <a:blip r:embed="rId2"/>
          <a:stretch/>
        </p:blipFill>
        <p:spPr>
          <a:xfrm>
            <a:off x="2362320" y="1066680"/>
            <a:ext cx="6566040" cy="5372280"/>
          </a:xfrm>
          <a:prstGeom prst="rect">
            <a:avLst/>
          </a:prstGeom>
          <a:ln>
            <a:noFill/>
          </a:ln>
        </p:spPr>
      </p:pic>
    </p:spTree>
  </p:cSld>
  <p:transition spd="med">
    <p:checker dir="horz"/>
  </p:transition>
  <p:timing>
    <p:tnLst>
      <p:par>
        <p:cTn id="22" dur="indefinite" restart="never" nodeType="tmRoot">
          <p:childTnLst>
            <p:seq>
              <p:cTn id="23"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658800" y="456120"/>
            <a:ext cx="7824600" cy="1067400"/>
          </a:xfrm>
          <a:prstGeom prst="rect">
            <a:avLst/>
          </a:prstGeom>
          <a:noFill/>
          <a:ln>
            <a:noFill/>
          </a:ln>
        </p:spPr>
        <p:txBody>
          <a:bodyPr tIns="0" bIns="0" anchor="b"/>
          <a:p>
            <a:pPr algn="ctr">
              <a:lnSpc>
                <a:spcPct val="100000"/>
              </a:lnSpc>
            </a:pPr>
            <a:r>
              <a:rPr b="1" lang="en-US" sz="5400" spc="-1" strike="noStrike">
                <a:solidFill>
                  <a:srgbClr val="4d0000"/>
                </a:solidFill>
                <a:uFill>
                  <a:solidFill>
                    <a:srgbClr val="ffffff"/>
                  </a:solidFill>
                </a:uFill>
                <a:latin typeface="Calisto MT"/>
              </a:rPr>
              <a:t>    </a:t>
            </a:r>
            <a:r>
              <a:rPr b="1" lang="en-US" sz="5400" spc="-1" strike="noStrike">
                <a:solidFill>
                  <a:srgbClr val="4d0000"/>
                </a:solidFill>
                <a:uFill>
                  <a:solidFill>
                    <a:srgbClr val="ffffff"/>
                  </a:solidFill>
                </a:uFill>
                <a:latin typeface="Calisto MT"/>
              </a:rPr>
              <a:t>Addressing</a:t>
            </a:r>
            <a:endParaRPr b="0" lang="en-US" sz="5200" spc="-1" strike="noStrike">
              <a:solidFill>
                <a:srgbClr val="000000"/>
              </a:solidFill>
              <a:uFill>
                <a:solidFill>
                  <a:srgbClr val="ffffff"/>
                </a:solidFill>
              </a:uFill>
              <a:latin typeface="Arial"/>
            </a:endParaRPr>
          </a:p>
        </p:txBody>
      </p:sp>
      <p:sp>
        <p:nvSpPr>
          <p:cNvPr id="622" name="TextShape 2"/>
          <p:cNvSpPr txBox="1"/>
          <p:nvPr/>
        </p:nvSpPr>
        <p:spPr>
          <a:xfrm>
            <a:off x="228600" y="2286000"/>
            <a:ext cx="8762760" cy="1828440"/>
          </a:xfrm>
          <a:prstGeom prst="rect">
            <a:avLst/>
          </a:prstGeom>
          <a:noFill/>
          <a:ln w="9360">
            <a:noFill/>
          </a:ln>
        </p:spPr>
        <p:txBody>
          <a:bodyPr/>
          <a:p>
            <a:pPr lvl="1" marL="577800" indent="-294840">
              <a:lnSpc>
                <a:spcPct val="100000"/>
              </a:lnSpc>
              <a:buClr>
                <a:srgbClr val="0a2646"/>
              </a:buClr>
              <a:buSzPct val="85000"/>
              <a:buFont typeface="Wingdings" charset="2"/>
              <a:buChar char=""/>
            </a:pPr>
            <a:r>
              <a:rPr b="0" lang="en-US" sz="3400" spc="-1" strike="noStrike">
                <a:solidFill>
                  <a:srgbClr val="262626"/>
                </a:solidFill>
                <a:uFill>
                  <a:solidFill>
                    <a:srgbClr val="ffffff"/>
                  </a:solidFill>
                </a:uFill>
                <a:latin typeface="Calisto MT"/>
              </a:rPr>
              <a:t> </a:t>
            </a:r>
            <a:r>
              <a:rPr b="0" lang="en-US" sz="3400" spc="-1" strike="noStrike">
                <a:solidFill>
                  <a:srgbClr val="262626"/>
                </a:solidFill>
                <a:uFill>
                  <a:solidFill>
                    <a:srgbClr val="ffffff"/>
                  </a:solidFill>
                </a:uFill>
                <a:latin typeface="Calisto MT"/>
              </a:rPr>
              <a:t>Schemes for specifying processes in </a:t>
            </a:r>
            <a:r>
              <a:rPr b="0" lang="en-US" sz="3400" spc="-1" strike="noStrike">
                <a:solidFill>
                  <a:srgbClr val="262626"/>
                </a:solidFill>
                <a:uFill>
                  <a:solidFill>
                    <a:srgbClr val="ffffff"/>
                  </a:solidFill>
                </a:uFill>
                <a:latin typeface="Courier New"/>
              </a:rPr>
              <a:t>send</a:t>
            </a:r>
            <a:r>
              <a:rPr b="0" lang="en-US" sz="3400" spc="-1" strike="noStrike">
                <a:solidFill>
                  <a:srgbClr val="262626"/>
                </a:solidFill>
                <a:uFill>
                  <a:solidFill>
                    <a:srgbClr val="ffffff"/>
                  </a:solidFill>
                </a:uFill>
                <a:latin typeface="Calisto MT"/>
              </a:rPr>
              <a:t>       and </a:t>
            </a:r>
            <a:r>
              <a:rPr b="0" lang="en-US" sz="3400" spc="-1" strike="noStrike">
                <a:solidFill>
                  <a:srgbClr val="262626"/>
                </a:solidFill>
                <a:uFill>
                  <a:solidFill>
                    <a:srgbClr val="ffffff"/>
                  </a:solidFill>
                </a:uFill>
                <a:latin typeface="Courier New"/>
              </a:rPr>
              <a:t>receive</a:t>
            </a:r>
            <a:r>
              <a:rPr b="0" lang="en-US" sz="3400" spc="-1" strike="noStrike">
                <a:solidFill>
                  <a:srgbClr val="262626"/>
                </a:solidFill>
                <a:uFill>
                  <a:solidFill>
                    <a:srgbClr val="ffffff"/>
                  </a:solidFill>
                </a:uFill>
                <a:latin typeface="Calisto MT"/>
              </a:rPr>
              <a:t> primitives fall into two categories:</a:t>
            </a:r>
            <a:endParaRPr b="0" lang="en-US" sz="1800" spc="-1" strike="noStrike">
              <a:solidFill>
                <a:srgbClr val="262626"/>
              </a:solidFill>
              <a:uFill>
                <a:solidFill>
                  <a:srgbClr val="ffffff"/>
                </a:solidFill>
              </a:uFill>
              <a:latin typeface="Calisto MT"/>
            </a:endParaRPr>
          </a:p>
        </p:txBody>
      </p:sp>
      <p:sp>
        <p:nvSpPr>
          <p:cNvPr id="623" name="CustomShape 3"/>
          <p:cNvSpPr/>
          <p:nvPr/>
        </p:nvSpPr>
        <p:spPr>
          <a:xfrm>
            <a:off x="1431360" y="4267800"/>
            <a:ext cx="2918160" cy="1750680"/>
          </a:xfrm>
          <a:prstGeom prst="rect">
            <a:avLst/>
          </a:prstGeom>
          <a:gradFill>
            <a:gsLst>
              <a:gs pos="0">
                <a:srgbClr val="720000"/>
              </a:gs>
              <a:gs pos="100000">
                <a:srgbClr val="940000"/>
              </a:gs>
            </a:gsLst>
            <a:lin ang="5400000"/>
          </a:gradFill>
          <a:ln>
            <a:noFill/>
          </a:ln>
        </p:spPr>
        <p:style>
          <a:lnRef idx="0"/>
          <a:fillRef idx="0"/>
          <a:effectRef idx="0"/>
          <a:fontRef idx="minor"/>
        </p:style>
        <p:txBody>
          <a:bodyPr lIns="171360" rIns="171360" tIns="171360" bIns="171360" anchor="ctr"/>
          <a:p>
            <a:pPr algn="ctr">
              <a:lnSpc>
                <a:spcPct val="90000"/>
              </a:lnSpc>
            </a:pPr>
            <a:r>
              <a:rPr b="0" lang="en-US" sz="4500" spc="-1" strike="noStrike">
                <a:solidFill>
                  <a:srgbClr val="ffffff"/>
                </a:solidFill>
                <a:uFill>
                  <a:solidFill>
                    <a:srgbClr val="ffffff"/>
                  </a:solidFill>
                </a:uFill>
                <a:latin typeface="Calisto MT"/>
              </a:rPr>
              <a:t>Direct addressing</a:t>
            </a:r>
            <a:endParaRPr b="0" lang="en-US" sz="1800" spc="-1" strike="noStrike">
              <a:solidFill>
                <a:srgbClr val="000000"/>
              </a:solidFill>
              <a:uFill>
                <a:solidFill>
                  <a:srgbClr val="ffffff"/>
                </a:solidFill>
              </a:uFill>
              <a:latin typeface="Arial"/>
            </a:endParaRPr>
          </a:p>
        </p:txBody>
      </p:sp>
      <p:sp>
        <p:nvSpPr>
          <p:cNvPr id="624" name="CustomShape 4"/>
          <p:cNvSpPr/>
          <p:nvPr/>
        </p:nvSpPr>
        <p:spPr>
          <a:xfrm>
            <a:off x="4641840" y="4267800"/>
            <a:ext cx="2918160" cy="1750680"/>
          </a:xfrm>
          <a:prstGeom prst="rect">
            <a:avLst/>
          </a:prstGeom>
          <a:gradFill>
            <a:gsLst>
              <a:gs pos="0">
                <a:srgbClr val="720000"/>
              </a:gs>
              <a:gs pos="100000">
                <a:srgbClr val="940000"/>
              </a:gs>
            </a:gsLst>
            <a:lin ang="5400000"/>
          </a:gradFill>
          <a:ln>
            <a:noFill/>
          </a:ln>
        </p:spPr>
        <p:style>
          <a:lnRef idx="0"/>
          <a:fillRef idx="0"/>
          <a:effectRef idx="0"/>
          <a:fontRef idx="minor"/>
        </p:style>
        <p:txBody>
          <a:bodyPr lIns="171360" rIns="171360" tIns="171360" bIns="171360" anchor="ctr"/>
          <a:p>
            <a:pPr algn="ctr">
              <a:lnSpc>
                <a:spcPct val="90000"/>
              </a:lnSpc>
            </a:pPr>
            <a:r>
              <a:rPr b="0" lang="en-US" sz="4500" spc="-1" strike="noStrike">
                <a:solidFill>
                  <a:srgbClr val="ffffff"/>
                </a:solidFill>
                <a:uFill>
                  <a:solidFill>
                    <a:srgbClr val="ffffff"/>
                  </a:solidFill>
                </a:uFill>
                <a:latin typeface="Calisto MT"/>
              </a:rPr>
              <a:t>Indirect addressing</a:t>
            </a:r>
            <a:endParaRPr b="0" lang="en-US" sz="1800" spc="-1" strike="noStrike">
              <a:solidFill>
                <a:srgbClr val="000000"/>
              </a:solidFill>
              <a:uFill>
                <a:solidFill>
                  <a:srgbClr val="ffffff"/>
                </a:solidFill>
              </a:uFill>
              <a:latin typeface="Arial"/>
            </a:endParaRPr>
          </a:p>
        </p:txBody>
      </p:sp>
      <p:pic>
        <p:nvPicPr>
          <p:cNvPr id="625" name="Picture 9" descr=""/>
          <p:cNvPicPr/>
          <p:nvPr/>
        </p:nvPicPr>
        <p:blipFill>
          <a:blip r:embed="rId1"/>
          <a:stretch/>
        </p:blipFill>
        <p:spPr>
          <a:xfrm>
            <a:off x="762120" y="533520"/>
            <a:ext cx="1599840" cy="1282320"/>
          </a:xfrm>
          <a:prstGeom prst="rect">
            <a:avLst/>
          </a:prstGeom>
          <a:ln w="9360">
            <a:noFill/>
          </a:ln>
        </p:spPr>
      </p:pic>
      <p:pic>
        <p:nvPicPr>
          <p:cNvPr id="626" name="Picture 10" descr=""/>
          <p:cNvPicPr/>
          <p:nvPr/>
        </p:nvPicPr>
        <p:blipFill>
          <a:blip r:embed="rId2"/>
          <a:stretch/>
        </p:blipFill>
        <p:spPr>
          <a:xfrm>
            <a:off x="8077320" y="5618160"/>
            <a:ext cx="1066320" cy="1239480"/>
          </a:xfrm>
          <a:prstGeom prst="rect">
            <a:avLst/>
          </a:prstGeom>
          <a:ln w="9360">
            <a:noFill/>
          </a:ln>
        </p:spPr>
      </p:pic>
    </p:spTree>
  </p:cSld>
  <p:timing>
    <p:tnLst>
      <p:par>
        <p:cTn id="298" dur="indefinite" restart="never" nodeType="tmRoot">
          <p:childTnLst>
            <p:seq>
              <p:cTn id="299" dur="indefinite" nodeType="mainSeq">
                <p:childTnLst>
                  <p:par>
                    <p:cTn id="300" fill="hold">
                      <p:stCondLst>
                        <p:cond delay="0"/>
                      </p:stCondLst>
                      <p:childTnLst>
                        <p:par>
                          <p:cTn id="301" fill="hold">
                            <p:stCondLst>
                              <p:cond delay="0"/>
                            </p:stCondLst>
                            <p:childTnLst>
                              <p:par>
                                <p:cTn id="302" nodeType="afterEffect" fill="hold" presetClass="entr" presetID="1">
                                  <p:stCondLst>
                                    <p:cond delay="500"/>
                                  </p:stCondLst>
                                  <p:childTnLst>
                                    <p:set>
                                      <p:cBhvr>
                                        <p:cTn id="303"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658800" y="456120"/>
            <a:ext cx="7824600" cy="1322640"/>
          </a:xfrm>
          <a:prstGeom prst="rect">
            <a:avLst/>
          </a:prstGeom>
          <a:noFill/>
          <a:ln>
            <a:noFill/>
          </a:ln>
        </p:spPr>
        <p:txBody>
          <a:bodyPr tIns="0" bIns="0" anchor="b"/>
          <a:p>
            <a:pPr algn="r">
              <a:lnSpc>
                <a:spcPct val="100000"/>
              </a:lnSpc>
            </a:pPr>
            <a:r>
              <a:rPr b="1" lang="en-US" sz="5200" spc="-1" strike="noStrike">
                <a:solidFill>
                  <a:srgbClr val="0a2646"/>
                </a:solidFill>
                <a:uFill>
                  <a:solidFill>
                    <a:srgbClr val="ffffff"/>
                  </a:solidFill>
                </a:uFill>
                <a:latin typeface="Calisto MT"/>
              </a:rPr>
              <a:t>Direct Addressing</a:t>
            </a:r>
            <a:endParaRPr b="0" lang="en-US" sz="5200" spc="-1" strike="noStrike">
              <a:solidFill>
                <a:srgbClr val="000000"/>
              </a:solidFill>
              <a:uFill>
                <a:solidFill>
                  <a:srgbClr val="ffffff"/>
                </a:solidFill>
              </a:uFill>
              <a:latin typeface="Arial"/>
            </a:endParaRPr>
          </a:p>
        </p:txBody>
      </p:sp>
      <p:sp>
        <p:nvSpPr>
          <p:cNvPr id="628" name="TextShape 2"/>
          <p:cNvSpPr txBox="1"/>
          <p:nvPr/>
        </p:nvSpPr>
        <p:spPr>
          <a:xfrm>
            <a:off x="228600" y="1981080"/>
            <a:ext cx="8381520" cy="4876560"/>
          </a:xfrm>
          <a:prstGeom prst="rect">
            <a:avLst/>
          </a:prstGeom>
          <a:noFill/>
          <a:ln w="9360">
            <a:noFill/>
          </a:ln>
        </p:spPr>
        <p:txBody>
          <a:bodyPr/>
          <a:p>
            <a:pPr lvl="2" marL="627120" indent="-45360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Send primitive includes a specific identifier of the destination process</a:t>
            </a:r>
            <a:endParaRPr b="0" lang="en-US" sz="1800" spc="-1" strike="noStrike">
              <a:solidFill>
                <a:srgbClr val="262626"/>
              </a:solidFill>
              <a:uFill>
                <a:solidFill>
                  <a:srgbClr val="ffffff"/>
                </a:solidFill>
              </a:uFill>
              <a:latin typeface="Calisto MT"/>
            </a:endParaRPr>
          </a:p>
          <a:p>
            <a:pPr lvl="2" marL="627120" indent="-45360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Receive primitive can be handled in one of two ways:</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require that the process explicitly designate a sending process</a:t>
            </a:r>
            <a:endParaRPr b="0" lang="en-US" sz="1800" spc="-1" strike="noStrike">
              <a:solidFill>
                <a:srgbClr val="262626"/>
              </a:solidFill>
              <a:uFill>
                <a:solidFill>
                  <a:srgbClr val="ffffff"/>
                </a:solidFill>
              </a:uFill>
              <a:latin typeface="Calisto MT"/>
            </a:endParaRPr>
          </a:p>
          <a:p>
            <a:pPr lvl="3" marL="1835280" indent="-236160">
              <a:lnSpc>
                <a:spcPct val="100000"/>
              </a:lnSpc>
              <a:buClr>
                <a:srgbClr val="990000"/>
              </a:buClr>
              <a:buSzPct val="75000"/>
              <a:buFont typeface="Wingdings" charset="2"/>
              <a:buChar char=""/>
            </a:pPr>
            <a:r>
              <a:rPr b="0" lang="en-US" sz="2160" spc="-1" strike="noStrike">
                <a:solidFill>
                  <a:srgbClr val="262626"/>
                </a:solidFill>
                <a:uFill>
                  <a:solidFill>
                    <a:srgbClr val="ffffff"/>
                  </a:solidFill>
                </a:uFill>
                <a:latin typeface="Calisto MT"/>
              </a:rPr>
              <a:t>effective for cooperating concurrent processes</a:t>
            </a:r>
            <a:endParaRPr b="0" lang="en-US" sz="18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implicit addressing</a:t>
            </a:r>
            <a:endParaRPr b="0" lang="en-US" sz="1800" spc="-1" strike="noStrike">
              <a:solidFill>
                <a:srgbClr val="262626"/>
              </a:solidFill>
              <a:uFill>
                <a:solidFill>
                  <a:srgbClr val="ffffff"/>
                </a:solidFill>
              </a:uFill>
              <a:latin typeface="Calisto MT"/>
            </a:endParaRPr>
          </a:p>
          <a:p>
            <a:pPr lvl="3" marL="1835280" indent="-236160">
              <a:lnSpc>
                <a:spcPct val="100000"/>
              </a:lnSpc>
              <a:buClr>
                <a:srgbClr val="990000"/>
              </a:buClr>
              <a:buSzPct val="75000"/>
              <a:buFont typeface="Wingdings" charset="2"/>
              <a:buChar char=""/>
            </a:pPr>
            <a:r>
              <a:rPr b="0" lang="en-US" sz="2160" spc="-1" strike="noStrike">
                <a:solidFill>
                  <a:srgbClr val="262626"/>
                </a:solidFill>
                <a:uFill>
                  <a:solidFill>
                    <a:srgbClr val="ffffff"/>
                  </a:solidFill>
                </a:uFill>
                <a:latin typeface="Calisto MT"/>
              </a:rPr>
              <a:t>source parameter of the receive primitive possesses a value returned when the receive operation has been performed</a:t>
            </a:r>
            <a:endParaRPr b="0" lang="en-US" sz="1800" spc="-1" strike="noStrike">
              <a:solidFill>
                <a:srgbClr val="262626"/>
              </a:solidFill>
              <a:uFill>
                <a:solidFill>
                  <a:srgbClr val="ffffff"/>
                </a:solidFill>
              </a:uFill>
              <a:latin typeface="Calisto MT"/>
            </a:endParaRPr>
          </a:p>
          <a:p>
            <a:endParaRPr b="0" lang="en-US" sz="2000" spc="-1" strike="noStrike">
              <a:solidFill>
                <a:srgbClr val="262626"/>
              </a:solidFill>
              <a:uFill>
                <a:solidFill>
                  <a:srgbClr val="ffffff"/>
                </a:solidFill>
              </a:uFill>
              <a:latin typeface="Calisto MT"/>
            </a:endParaRPr>
          </a:p>
          <a:p>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pic>
        <p:nvPicPr>
          <p:cNvPr id="629" name="Picture 14" descr=""/>
          <p:cNvPicPr/>
          <p:nvPr/>
        </p:nvPicPr>
        <p:blipFill>
          <a:blip r:embed="rId1"/>
          <a:stretch/>
        </p:blipFill>
        <p:spPr>
          <a:xfrm>
            <a:off x="762120" y="533520"/>
            <a:ext cx="1599840" cy="1282320"/>
          </a:xfrm>
          <a:prstGeom prst="rect">
            <a:avLst/>
          </a:prstGeom>
          <a:ln w="9360">
            <a:noFill/>
          </a:ln>
        </p:spPr>
      </p:pic>
    </p:spTree>
  </p:cSld>
  <p:timing>
    <p:tnLst>
      <p:par>
        <p:cTn id="304" dur="indefinite" restart="never" nodeType="tmRoot">
          <p:childTnLst>
            <p:seq>
              <p:cTn id="305" dur="indefinite" nodeType="mainSeq">
                <p:childTnLst>
                  <p:par>
                    <p:cTn id="306" fill="hold">
                      <p:stCondLst>
                        <p:cond delay="0"/>
                      </p:stCondLst>
                      <p:childTnLst>
                        <p:par>
                          <p:cTn id="307" fill="hold">
                            <p:stCondLst>
                              <p:cond delay="0"/>
                            </p:stCondLst>
                            <p:childTnLst>
                              <p:par>
                                <p:cTn id="308" nodeType="afterEffect" fill="hold" presetClass="entr" presetID="2" presetSubtype="8">
                                  <p:stCondLst>
                                    <p:cond delay="0"/>
                                  </p:stCondLst>
                                  <p:childTnLst>
                                    <p:set>
                                      <p:cBhvr>
                                        <p:cTn id="309" dur="1" fill="hold">
                                          <p:stCondLst>
                                            <p:cond delay="0"/>
                                          </p:stCondLst>
                                        </p:cTn>
                                        <p:tgtEl>
                                          <p:spTgt spid="628">
                                            <p:txEl>
                                              <p:pRg st="0" end="73"/>
                                            </p:txEl>
                                          </p:spTgt>
                                        </p:tgtEl>
                                        <p:attrNameLst>
                                          <p:attrName>style.visibility</p:attrName>
                                        </p:attrNameLst>
                                      </p:cBhvr>
                                      <p:to>
                                        <p:strVal val="visible"/>
                                      </p:to>
                                    </p:set>
                                    <p:anim calcmode="lin" valueType="num">
                                      <p:cBhvr additive="repl">
                                        <p:cTn id="310" dur="1000" fill="hold"/>
                                        <p:tgtEl>
                                          <p:spTgt spid="628">
                                            <p:txEl>
                                              <p:pRg st="0" end="73"/>
                                            </p:txEl>
                                          </p:spTgt>
                                        </p:tgtEl>
                                        <p:attrNameLst>
                                          <p:attrName>ppt_x</p:attrName>
                                        </p:attrNameLst>
                                      </p:cBhvr>
                                      <p:tavLst>
                                        <p:tav tm="0">
                                          <p:val>
                                            <p:strVal val="0-#ppt_w/2"/>
                                          </p:val>
                                        </p:tav>
                                        <p:tav tm="100000">
                                          <p:val>
                                            <p:strVal val="#ppt_x"/>
                                          </p:val>
                                        </p:tav>
                                      </p:tavLst>
                                    </p:anim>
                                    <p:anim calcmode="lin" valueType="num">
                                      <p:cBhvr additive="repl">
                                        <p:cTn id="311" dur="1000" fill="hold"/>
                                        <p:tgtEl>
                                          <p:spTgt spid="628">
                                            <p:txEl>
                                              <p:pRg st="0" end="73"/>
                                            </p:txEl>
                                          </p:spTgt>
                                        </p:tgtEl>
                                        <p:attrNameLst>
                                          <p:attrName>ppt_y</p:attrName>
                                        </p:attrNameLst>
                                      </p:cBhvr>
                                      <p:tavLst>
                                        <p:tav tm="0">
                                          <p:val>
                                            <p:strVal val="#ppt_y"/>
                                          </p:val>
                                        </p:tav>
                                        <p:tav tm="100000">
                                          <p:val>
                                            <p:strVal val="#ppt_y"/>
                                          </p:val>
                                        </p:tav>
                                      </p:tavLst>
                                    </p:anim>
                                  </p:childTnLst>
                                </p:cTn>
                              </p:par>
                            </p:childTnLst>
                          </p:cTn>
                        </p:par>
                        <p:par>
                          <p:cTn id="312" fill="hold">
                            <p:stCondLst>
                              <p:cond delay="1000"/>
                            </p:stCondLst>
                            <p:childTnLst>
                              <p:par>
                                <p:cTn id="313" nodeType="afterEffect" fill="hold" presetClass="entr" presetID="2" presetSubtype="8">
                                  <p:stCondLst>
                                    <p:cond delay="0"/>
                                  </p:stCondLst>
                                  <p:childTnLst>
                                    <p:set>
                                      <p:cBhvr>
                                        <p:cTn id="314" dur="1" fill="hold">
                                          <p:stCondLst>
                                            <p:cond delay="0"/>
                                          </p:stCondLst>
                                        </p:cTn>
                                        <p:tgtEl>
                                          <p:spTgt spid="628">
                                            <p:txEl>
                                              <p:pRg st="73" end="126"/>
                                            </p:txEl>
                                          </p:spTgt>
                                        </p:tgtEl>
                                        <p:attrNameLst>
                                          <p:attrName>style.visibility</p:attrName>
                                        </p:attrNameLst>
                                      </p:cBhvr>
                                      <p:to>
                                        <p:strVal val="visible"/>
                                      </p:to>
                                    </p:set>
                                    <p:anim calcmode="lin" valueType="num">
                                      <p:cBhvr additive="repl">
                                        <p:cTn id="315" dur="1000" fill="hold"/>
                                        <p:tgtEl>
                                          <p:spTgt spid="628">
                                            <p:txEl>
                                              <p:pRg st="73" end="126"/>
                                            </p:txEl>
                                          </p:spTgt>
                                        </p:tgtEl>
                                        <p:attrNameLst>
                                          <p:attrName>ppt_x</p:attrName>
                                        </p:attrNameLst>
                                      </p:cBhvr>
                                      <p:tavLst>
                                        <p:tav tm="0">
                                          <p:val>
                                            <p:strVal val="0-#ppt_w/2"/>
                                          </p:val>
                                        </p:tav>
                                        <p:tav tm="100000">
                                          <p:val>
                                            <p:strVal val="#ppt_x"/>
                                          </p:val>
                                        </p:tav>
                                      </p:tavLst>
                                    </p:anim>
                                    <p:anim calcmode="lin" valueType="num">
                                      <p:cBhvr additive="repl">
                                        <p:cTn id="316" dur="1000" fill="hold"/>
                                        <p:tgtEl>
                                          <p:spTgt spid="628">
                                            <p:txEl>
                                              <p:pRg st="73" end="126"/>
                                            </p:txEl>
                                          </p:spTgt>
                                        </p:tgtEl>
                                        <p:attrNameLst>
                                          <p:attrName>ppt_y</p:attrName>
                                        </p:attrNameLst>
                                      </p:cBhvr>
                                      <p:tavLst>
                                        <p:tav tm="0">
                                          <p:val>
                                            <p:strVal val="#ppt_y"/>
                                          </p:val>
                                        </p:tav>
                                        <p:tav tm="100000">
                                          <p:val>
                                            <p:strVal val="#ppt_y"/>
                                          </p:val>
                                        </p:tav>
                                      </p:tavLst>
                                    </p:anim>
                                  </p:childTnLst>
                                </p:cTn>
                              </p:par>
                            </p:childTnLst>
                          </p:cTn>
                        </p:par>
                        <p:par>
                          <p:cTn id="317" fill="hold">
                            <p:stCondLst>
                              <p:cond delay="2000"/>
                            </p:stCondLst>
                            <p:childTnLst>
                              <p:par>
                                <p:cTn id="318" nodeType="afterEffect" fill="hold" presetClass="entr" presetID="2" presetSubtype="8">
                                  <p:stCondLst>
                                    <p:cond delay="0"/>
                                  </p:stCondLst>
                                  <p:childTnLst>
                                    <p:set>
                                      <p:cBhvr>
                                        <p:cTn id="319" dur="1" fill="hold">
                                          <p:stCondLst>
                                            <p:cond delay="0"/>
                                          </p:stCondLst>
                                        </p:cTn>
                                        <p:tgtEl>
                                          <p:spTgt spid="628">
                                            <p:txEl>
                                              <p:pRg st="126" end="190"/>
                                            </p:txEl>
                                          </p:spTgt>
                                        </p:tgtEl>
                                        <p:attrNameLst>
                                          <p:attrName>style.visibility</p:attrName>
                                        </p:attrNameLst>
                                      </p:cBhvr>
                                      <p:to>
                                        <p:strVal val="visible"/>
                                      </p:to>
                                    </p:set>
                                    <p:anim calcmode="lin" valueType="num">
                                      <p:cBhvr additive="repl">
                                        <p:cTn id="320" dur="1000" fill="hold"/>
                                        <p:tgtEl>
                                          <p:spTgt spid="628">
                                            <p:txEl>
                                              <p:pRg st="126" end="190"/>
                                            </p:txEl>
                                          </p:spTgt>
                                        </p:tgtEl>
                                        <p:attrNameLst>
                                          <p:attrName>ppt_x</p:attrName>
                                        </p:attrNameLst>
                                      </p:cBhvr>
                                      <p:tavLst>
                                        <p:tav tm="0">
                                          <p:val>
                                            <p:strVal val="0-#ppt_w/2"/>
                                          </p:val>
                                        </p:tav>
                                        <p:tav tm="100000">
                                          <p:val>
                                            <p:strVal val="#ppt_x"/>
                                          </p:val>
                                        </p:tav>
                                      </p:tavLst>
                                    </p:anim>
                                    <p:anim calcmode="lin" valueType="num">
                                      <p:cBhvr additive="repl">
                                        <p:cTn id="321" dur="1000" fill="hold"/>
                                        <p:tgtEl>
                                          <p:spTgt spid="628">
                                            <p:txEl>
                                              <p:pRg st="126" end="190"/>
                                            </p:txEl>
                                          </p:spTgt>
                                        </p:tgtEl>
                                        <p:attrNameLst>
                                          <p:attrName>ppt_y</p:attrName>
                                        </p:attrNameLst>
                                      </p:cBhvr>
                                      <p:tavLst>
                                        <p:tav tm="0">
                                          <p:val>
                                            <p:strVal val="#ppt_y"/>
                                          </p:val>
                                        </p:tav>
                                        <p:tav tm="100000">
                                          <p:val>
                                            <p:strVal val="#ppt_y"/>
                                          </p:val>
                                        </p:tav>
                                      </p:tavLst>
                                    </p:anim>
                                  </p:childTnLst>
                                </p:cTn>
                              </p:par>
                            </p:childTnLst>
                          </p:cTn>
                        </p:par>
                        <p:par>
                          <p:cTn id="322" fill="hold">
                            <p:stCondLst>
                              <p:cond delay="3000"/>
                            </p:stCondLst>
                            <p:childTnLst>
                              <p:par>
                                <p:cTn id="323" nodeType="afterEffect" fill="hold" presetClass="entr" presetID="2" presetSubtype="8">
                                  <p:stCondLst>
                                    <p:cond delay="0"/>
                                  </p:stCondLst>
                                  <p:childTnLst>
                                    <p:set>
                                      <p:cBhvr>
                                        <p:cTn id="324" dur="1" fill="hold">
                                          <p:stCondLst>
                                            <p:cond delay="0"/>
                                          </p:stCondLst>
                                        </p:cTn>
                                        <p:tgtEl>
                                          <p:spTgt spid="628">
                                            <p:txEl>
                                              <p:pRg st="190" end="237"/>
                                            </p:txEl>
                                          </p:spTgt>
                                        </p:tgtEl>
                                        <p:attrNameLst>
                                          <p:attrName>style.visibility</p:attrName>
                                        </p:attrNameLst>
                                      </p:cBhvr>
                                      <p:to>
                                        <p:strVal val="visible"/>
                                      </p:to>
                                    </p:set>
                                    <p:anim calcmode="lin" valueType="num">
                                      <p:cBhvr additive="repl">
                                        <p:cTn id="325" dur="1000" fill="hold"/>
                                        <p:tgtEl>
                                          <p:spTgt spid="628">
                                            <p:txEl>
                                              <p:pRg st="190" end="237"/>
                                            </p:txEl>
                                          </p:spTgt>
                                        </p:tgtEl>
                                        <p:attrNameLst>
                                          <p:attrName>ppt_x</p:attrName>
                                        </p:attrNameLst>
                                      </p:cBhvr>
                                      <p:tavLst>
                                        <p:tav tm="0">
                                          <p:val>
                                            <p:strVal val="0-#ppt_w/2"/>
                                          </p:val>
                                        </p:tav>
                                        <p:tav tm="100000">
                                          <p:val>
                                            <p:strVal val="#ppt_x"/>
                                          </p:val>
                                        </p:tav>
                                      </p:tavLst>
                                    </p:anim>
                                    <p:anim calcmode="lin" valueType="num">
                                      <p:cBhvr additive="repl">
                                        <p:cTn id="326" dur="1000" fill="hold"/>
                                        <p:tgtEl>
                                          <p:spTgt spid="628">
                                            <p:txEl>
                                              <p:pRg st="190" end="237"/>
                                            </p:txEl>
                                          </p:spTgt>
                                        </p:tgtEl>
                                        <p:attrNameLst>
                                          <p:attrName>ppt_y</p:attrName>
                                        </p:attrNameLst>
                                      </p:cBhvr>
                                      <p:tavLst>
                                        <p:tav tm="0">
                                          <p:val>
                                            <p:strVal val="#ppt_y"/>
                                          </p:val>
                                        </p:tav>
                                        <p:tav tm="100000">
                                          <p:val>
                                            <p:strVal val="#ppt_y"/>
                                          </p:val>
                                        </p:tav>
                                      </p:tavLst>
                                    </p:anim>
                                  </p:childTnLst>
                                </p:cTn>
                              </p:par>
                            </p:childTnLst>
                          </p:cTn>
                        </p:par>
                        <p:par>
                          <p:cTn id="327" fill="hold">
                            <p:stCondLst>
                              <p:cond delay="4000"/>
                            </p:stCondLst>
                            <p:childTnLst>
                              <p:par>
                                <p:cTn id="328" nodeType="afterEffect" fill="hold" presetClass="entr" presetID="2" presetSubtype="8">
                                  <p:stCondLst>
                                    <p:cond delay="0"/>
                                  </p:stCondLst>
                                  <p:childTnLst>
                                    <p:set>
                                      <p:cBhvr>
                                        <p:cTn id="329" dur="1" fill="hold">
                                          <p:stCondLst>
                                            <p:cond delay="0"/>
                                          </p:stCondLst>
                                        </p:cTn>
                                        <p:tgtEl>
                                          <p:spTgt spid="628">
                                            <p:txEl>
                                              <p:pRg st="237" end="257"/>
                                            </p:txEl>
                                          </p:spTgt>
                                        </p:tgtEl>
                                        <p:attrNameLst>
                                          <p:attrName>style.visibility</p:attrName>
                                        </p:attrNameLst>
                                      </p:cBhvr>
                                      <p:to>
                                        <p:strVal val="visible"/>
                                      </p:to>
                                    </p:set>
                                    <p:anim calcmode="lin" valueType="num">
                                      <p:cBhvr additive="repl">
                                        <p:cTn id="330" dur="1000" fill="hold"/>
                                        <p:tgtEl>
                                          <p:spTgt spid="628">
                                            <p:txEl>
                                              <p:pRg st="237" end="257"/>
                                            </p:txEl>
                                          </p:spTgt>
                                        </p:tgtEl>
                                        <p:attrNameLst>
                                          <p:attrName>ppt_x</p:attrName>
                                        </p:attrNameLst>
                                      </p:cBhvr>
                                      <p:tavLst>
                                        <p:tav tm="0">
                                          <p:val>
                                            <p:strVal val="0-#ppt_w/2"/>
                                          </p:val>
                                        </p:tav>
                                        <p:tav tm="100000">
                                          <p:val>
                                            <p:strVal val="#ppt_x"/>
                                          </p:val>
                                        </p:tav>
                                      </p:tavLst>
                                    </p:anim>
                                    <p:anim calcmode="lin" valueType="num">
                                      <p:cBhvr additive="repl">
                                        <p:cTn id="331" dur="1000" fill="hold"/>
                                        <p:tgtEl>
                                          <p:spTgt spid="628">
                                            <p:txEl>
                                              <p:pRg st="237" end="257"/>
                                            </p:txEl>
                                          </p:spTgt>
                                        </p:tgtEl>
                                        <p:attrNameLst>
                                          <p:attrName>ppt_y</p:attrName>
                                        </p:attrNameLst>
                                      </p:cBhvr>
                                      <p:tavLst>
                                        <p:tav tm="0">
                                          <p:val>
                                            <p:strVal val="#ppt_y"/>
                                          </p:val>
                                        </p:tav>
                                        <p:tav tm="100000">
                                          <p:val>
                                            <p:strVal val="#ppt_y"/>
                                          </p:val>
                                        </p:tav>
                                      </p:tavLst>
                                    </p:anim>
                                  </p:childTnLst>
                                </p:cTn>
                              </p:par>
                            </p:childTnLst>
                          </p:cTn>
                        </p:par>
                        <p:par>
                          <p:cTn id="332" fill="hold">
                            <p:stCondLst>
                              <p:cond delay="5000"/>
                            </p:stCondLst>
                            <p:childTnLst>
                              <p:par>
                                <p:cTn id="333" nodeType="afterEffect" fill="hold" presetClass="entr" presetID="2" presetSubtype="8">
                                  <p:stCondLst>
                                    <p:cond delay="0"/>
                                  </p:stCondLst>
                                  <p:childTnLst>
                                    <p:set>
                                      <p:cBhvr>
                                        <p:cTn id="334" dur="1" fill="hold">
                                          <p:stCondLst>
                                            <p:cond delay="0"/>
                                          </p:stCondLst>
                                        </p:cTn>
                                        <p:tgtEl>
                                          <p:spTgt spid="628">
                                            <p:txEl>
                                              <p:pRg st="257" end="372"/>
                                            </p:txEl>
                                          </p:spTgt>
                                        </p:tgtEl>
                                        <p:attrNameLst>
                                          <p:attrName>style.visibility</p:attrName>
                                        </p:attrNameLst>
                                      </p:cBhvr>
                                      <p:to>
                                        <p:strVal val="visible"/>
                                      </p:to>
                                    </p:set>
                                    <p:anim calcmode="lin" valueType="num">
                                      <p:cBhvr additive="repl">
                                        <p:cTn id="335" dur="1000" fill="hold"/>
                                        <p:tgtEl>
                                          <p:spTgt spid="628">
                                            <p:txEl>
                                              <p:pRg st="257" end="372"/>
                                            </p:txEl>
                                          </p:spTgt>
                                        </p:tgtEl>
                                        <p:attrNameLst>
                                          <p:attrName>ppt_x</p:attrName>
                                        </p:attrNameLst>
                                      </p:cBhvr>
                                      <p:tavLst>
                                        <p:tav tm="0">
                                          <p:val>
                                            <p:strVal val="0-#ppt_w/2"/>
                                          </p:val>
                                        </p:tav>
                                        <p:tav tm="100000">
                                          <p:val>
                                            <p:strVal val="#ppt_x"/>
                                          </p:val>
                                        </p:tav>
                                      </p:tavLst>
                                    </p:anim>
                                    <p:anim calcmode="lin" valueType="num">
                                      <p:cBhvr additive="repl">
                                        <p:cTn id="336" dur="1000" fill="hold"/>
                                        <p:tgtEl>
                                          <p:spTgt spid="628">
                                            <p:txEl>
                                              <p:pRg st="257" end="37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TextShape 1"/>
          <p:cNvSpPr txBox="1"/>
          <p:nvPr/>
        </p:nvSpPr>
        <p:spPr>
          <a:xfrm>
            <a:off x="1600200" y="380880"/>
            <a:ext cx="7824600" cy="1067400"/>
          </a:xfrm>
          <a:prstGeom prst="rect">
            <a:avLst/>
          </a:prstGeom>
          <a:noFill/>
          <a:ln>
            <a:noFill/>
          </a:ln>
        </p:spPr>
        <p:txBody>
          <a:bodyPr tIns="0" bIns="0" anchor="b"/>
          <a:p>
            <a:pPr algn="ctr">
              <a:lnSpc>
                <a:spcPct val="100000"/>
              </a:lnSpc>
            </a:pPr>
            <a:r>
              <a:rPr b="1" lang="en-US" sz="5200" spc="-1" strike="noStrike">
                <a:solidFill>
                  <a:srgbClr val="0a2646"/>
                </a:solidFill>
                <a:uFill>
                  <a:solidFill>
                    <a:srgbClr val="ffffff"/>
                  </a:solidFill>
                </a:uFill>
                <a:latin typeface="Calisto MT"/>
              </a:rPr>
              <a:t>Indirect Addressing</a:t>
            </a:r>
            <a:endParaRPr b="0" lang="en-US" sz="5200" spc="-1" strike="noStrike">
              <a:solidFill>
                <a:srgbClr val="000000"/>
              </a:solidFill>
              <a:uFill>
                <a:solidFill>
                  <a:srgbClr val="ffffff"/>
                </a:solidFill>
              </a:uFill>
              <a:latin typeface="Arial"/>
            </a:endParaRPr>
          </a:p>
        </p:txBody>
      </p:sp>
      <p:sp>
        <p:nvSpPr>
          <p:cNvPr id="631" name="CustomShape 2"/>
          <p:cNvSpPr/>
          <p:nvPr/>
        </p:nvSpPr>
        <p:spPr>
          <a:xfrm>
            <a:off x="1428840" y="2440800"/>
            <a:ext cx="2899440" cy="148392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12320" rIns="68760" tIns="112320" bIns="112320" anchor="ctr"/>
          <a:p>
            <a:pPr algn="ctr">
              <a:lnSpc>
                <a:spcPct val="90000"/>
              </a:lnSpc>
            </a:pPr>
            <a:r>
              <a:rPr b="0" lang="en-US" sz="1800" spc="-1" strike="noStrike">
                <a:solidFill>
                  <a:srgbClr val="ffffff"/>
                </a:solidFill>
                <a:uFill>
                  <a:solidFill>
                    <a:srgbClr val="ffffff"/>
                  </a:solidFill>
                </a:uFill>
                <a:latin typeface="Calisto MT"/>
              </a:rPr>
              <a:t>Messages are sent to a shared data structure consisting of queues that can temporarily hold messages</a:t>
            </a:r>
            <a:endParaRPr b="0" lang="en-US" sz="1800" spc="-1" strike="noStrike">
              <a:solidFill>
                <a:srgbClr val="000000"/>
              </a:solidFill>
              <a:uFill>
                <a:solidFill>
                  <a:srgbClr val="ffffff"/>
                </a:solidFill>
              </a:uFill>
              <a:latin typeface="Arial"/>
            </a:endParaRPr>
          </a:p>
        </p:txBody>
      </p:sp>
      <p:sp>
        <p:nvSpPr>
          <p:cNvPr id="632" name="CustomShape 3"/>
          <p:cNvSpPr/>
          <p:nvPr/>
        </p:nvSpPr>
        <p:spPr>
          <a:xfrm>
            <a:off x="4546080" y="2876040"/>
            <a:ext cx="524160" cy="613080"/>
          </a:xfrm>
          <a:prstGeom prst="rightArrow">
            <a:avLst>
              <a:gd name="adj1" fmla="val 60000"/>
              <a:gd name="adj2" fmla="val 50000"/>
            </a:avLst>
          </a:prstGeom>
          <a:gradFill>
            <a:gsLst>
              <a:gs pos="0">
                <a:srgbClr val="987d7d"/>
              </a:gs>
              <a:gs pos="100000">
                <a:srgbClr val="c9a1a1"/>
              </a:gs>
            </a:gsLst>
            <a:lin ang="5400000"/>
          </a:gradFill>
          <a:ln>
            <a:noFill/>
          </a:ln>
        </p:spPr>
        <p:style>
          <a:lnRef idx="0"/>
          <a:fillRef idx="0"/>
          <a:effectRef idx="0"/>
          <a:fontRef idx="minor"/>
        </p:style>
      </p:sp>
      <p:sp>
        <p:nvSpPr>
          <p:cNvPr id="633" name="CustomShape 4"/>
          <p:cNvSpPr/>
          <p:nvPr/>
        </p:nvSpPr>
        <p:spPr>
          <a:xfrm>
            <a:off x="5317920" y="2440800"/>
            <a:ext cx="2473200" cy="148392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31040" rIns="87480" tIns="131040" bIns="131040" anchor="ctr"/>
          <a:p>
            <a:pPr algn="ctr">
              <a:lnSpc>
                <a:spcPct val="90000"/>
              </a:lnSpc>
            </a:pPr>
            <a:r>
              <a:rPr b="0" lang="en-US" sz="2300" spc="-1" strike="noStrike">
                <a:solidFill>
                  <a:srgbClr val="ffffff"/>
                </a:solidFill>
                <a:uFill>
                  <a:solidFill>
                    <a:srgbClr val="ffffff"/>
                  </a:solidFill>
                </a:uFill>
                <a:latin typeface="Calisto MT"/>
              </a:rPr>
              <a:t>Queues are referred to as </a:t>
            </a:r>
            <a:r>
              <a:rPr b="0" i="1" lang="en-US" sz="2300" spc="-1" strike="noStrike">
                <a:solidFill>
                  <a:srgbClr val="ffffff"/>
                </a:solidFill>
                <a:uFill>
                  <a:solidFill>
                    <a:srgbClr val="ffffff"/>
                  </a:solidFill>
                </a:uFill>
                <a:latin typeface="Calisto MT"/>
              </a:rPr>
              <a:t>mailboxes</a:t>
            </a:r>
            <a:endParaRPr b="0" lang="en-US" sz="1800" spc="-1" strike="noStrike">
              <a:solidFill>
                <a:srgbClr val="000000"/>
              </a:solidFill>
              <a:uFill>
                <a:solidFill>
                  <a:srgbClr val="ffffff"/>
                </a:solidFill>
              </a:uFill>
              <a:latin typeface="Arial"/>
            </a:endParaRPr>
          </a:p>
        </p:txBody>
      </p:sp>
      <p:sp>
        <p:nvSpPr>
          <p:cNvPr id="634" name="CustomShape 5"/>
          <p:cNvSpPr/>
          <p:nvPr/>
        </p:nvSpPr>
        <p:spPr>
          <a:xfrm rot="5400000">
            <a:off x="6222240" y="4097880"/>
            <a:ext cx="524880" cy="613080"/>
          </a:xfrm>
          <a:prstGeom prst="rightArrow">
            <a:avLst>
              <a:gd name="adj1" fmla="val 60000"/>
              <a:gd name="adj2" fmla="val 50000"/>
            </a:avLst>
          </a:prstGeom>
          <a:gradFill>
            <a:gsLst>
              <a:gs pos="0">
                <a:srgbClr val="987d7d"/>
              </a:gs>
              <a:gs pos="100000">
                <a:srgbClr val="c9a1a1"/>
              </a:gs>
            </a:gsLst>
            <a:lin ang="5400000"/>
          </a:gradFill>
          <a:ln>
            <a:noFill/>
          </a:ln>
        </p:spPr>
        <p:style>
          <a:lnRef idx="0"/>
          <a:fillRef idx="0"/>
          <a:effectRef idx="0"/>
          <a:fontRef idx="minor"/>
        </p:style>
      </p:sp>
      <p:sp>
        <p:nvSpPr>
          <p:cNvPr id="635" name="CustomShape 6"/>
          <p:cNvSpPr/>
          <p:nvPr/>
        </p:nvSpPr>
        <p:spPr>
          <a:xfrm>
            <a:off x="5034240" y="4914360"/>
            <a:ext cx="2756880" cy="148392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12320" rIns="68760" tIns="112320" bIns="112320" anchor="ctr"/>
          <a:p>
            <a:pPr algn="ctr">
              <a:lnSpc>
                <a:spcPct val="90000"/>
              </a:lnSpc>
            </a:pPr>
            <a:r>
              <a:rPr b="0" lang="en-US" sz="1800" spc="-1" strike="noStrike">
                <a:solidFill>
                  <a:srgbClr val="ffffff"/>
                </a:solidFill>
                <a:uFill>
                  <a:solidFill>
                    <a:srgbClr val="ffffff"/>
                  </a:solidFill>
                </a:uFill>
                <a:latin typeface="Calisto MT"/>
              </a:rPr>
              <a:t>One process sends a message to the mailbox and the other process picks up the message from the mailbox</a:t>
            </a:r>
            <a:endParaRPr b="0" lang="en-US" sz="1800" spc="-1" strike="noStrike">
              <a:solidFill>
                <a:srgbClr val="000000"/>
              </a:solidFill>
              <a:uFill>
                <a:solidFill>
                  <a:srgbClr val="ffffff"/>
                </a:solidFill>
              </a:uFill>
              <a:latin typeface="Arial"/>
            </a:endParaRPr>
          </a:p>
        </p:txBody>
      </p:sp>
      <p:sp>
        <p:nvSpPr>
          <p:cNvPr id="636" name="CustomShape 7"/>
          <p:cNvSpPr/>
          <p:nvPr/>
        </p:nvSpPr>
        <p:spPr>
          <a:xfrm rot="10800000">
            <a:off x="4816440" y="5963040"/>
            <a:ext cx="524160" cy="613080"/>
          </a:xfrm>
          <a:prstGeom prst="rightArrow">
            <a:avLst>
              <a:gd name="adj1" fmla="val 60000"/>
              <a:gd name="adj2" fmla="val 50000"/>
            </a:avLst>
          </a:prstGeom>
          <a:gradFill>
            <a:gsLst>
              <a:gs pos="0">
                <a:srgbClr val="987d7d"/>
              </a:gs>
              <a:gs pos="100000">
                <a:srgbClr val="c9a1a1"/>
              </a:gs>
            </a:gsLst>
            <a:lin ang="5400000"/>
          </a:gradFill>
          <a:ln>
            <a:noFill/>
          </a:ln>
        </p:spPr>
        <p:style>
          <a:lnRef idx="0"/>
          <a:fillRef idx="0"/>
          <a:effectRef idx="0"/>
          <a:fontRef idx="minor"/>
        </p:style>
      </p:sp>
      <p:sp>
        <p:nvSpPr>
          <p:cNvPr id="637" name="CustomShape 8"/>
          <p:cNvSpPr/>
          <p:nvPr/>
        </p:nvSpPr>
        <p:spPr>
          <a:xfrm>
            <a:off x="1571040" y="4914360"/>
            <a:ext cx="2473200" cy="1483920"/>
          </a:xfrm>
          <a:prstGeom prst="roundRect">
            <a:avLst>
              <a:gd name="adj" fmla="val 10000"/>
            </a:avLst>
          </a:prstGeom>
          <a:gradFill>
            <a:gsLst>
              <a:gs pos="0">
                <a:srgbClr val="720000"/>
              </a:gs>
              <a:gs pos="100000">
                <a:srgbClr val="940000"/>
              </a:gs>
            </a:gsLst>
            <a:lin ang="5400000"/>
          </a:gradFill>
          <a:ln>
            <a:noFill/>
          </a:ln>
        </p:spPr>
        <p:style>
          <a:lnRef idx="0"/>
          <a:fillRef idx="0"/>
          <a:effectRef idx="0"/>
          <a:fontRef idx="minor"/>
        </p:style>
        <p:txBody>
          <a:bodyPr lIns="131040" rIns="87480" tIns="131040" bIns="131040" anchor="ctr"/>
          <a:p>
            <a:pPr algn="ctr">
              <a:lnSpc>
                <a:spcPct val="90000"/>
              </a:lnSpc>
            </a:pPr>
            <a:r>
              <a:rPr b="0" lang="en-US" sz="2300" spc="-1" strike="noStrike">
                <a:solidFill>
                  <a:srgbClr val="ffffff"/>
                </a:solidFill>
                <a:uFill>
                  <a:solidFill>
                    <a:srgbClr val="ffffff"/>
                  </a:solidFill>
                </a:uFill>
                <a:latin typeface="Calisto MT"/>
              </a:rPr>
              <a:t>Allows for greater flexibility in the use of messages</a:t>
            </a:r>
            <a:endParaRPr b="0" lang="en-US" sz="1800" spc="-1" strike="noStrike">
              <a:solidFill>
                <a:srgbClr val="000000"/>
              </a:solidFill>
              <a:uFill>
                <a:solidFill>
                  <a:srgbClr val="ffffff"/>
                </a:solidFill>
              </a:uFill>
              <a:latin typeface="Arial"/>
            </a:endParaRPr>
          </a:p>
        </p:txBody>
      </p:sp>
      <p:pic>
        <p:nvPicPr>
          <p:cNvPr id="638" name="Picture 5" descr=""/>
          <p:cNvPicPr/>
          <p:nvPr/>
        </p:nvPicPr>
        <p:blipFill>
          <a:blip r:embed="rId1"/>
          <a:stretch/>
        </p:blipFill>
        <p:spPr>
          <a:xfrm>
            <a:off x="609480" y="533520"/>
            <a:ext cx="1599840" cy="1282320"/>
          </a:xfrm>
          <a:prstGeom prst="rect">
            <a:avLst/>
          </a:prstGeom>
          <a:ln w="9360">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0" y="609480"/>
            <a:ext cx="9143640" cy="533160"/>
          </a:xfrm>
          <a:prstGeom prst="rect">
            <a:avLst/>
          </a:prstGeom>
          <a:noFill/>
          <a:ln>
            <a:noFill/>
          </a:ln>
        </p:spPr>
        <p:txBody>
          <a:bodyPr tIns="0" bIns="0" anchor="ctr"/>
          <a:p>
            <a:pPr algn="ctr">
              <a:lnSpc>
                <a:spcPct val="100000"/>
              </a:lnSpc>
            </a:pPr>
            <a:r>
              <a:rPr b="1" lang="en-US" sz="4200" spc="-1" strike="noStrike">
                <a:solidFill>
                  <a:srgbClr val="001934"/>
                </a:solidFill>
                <a:uFill>
                  <a:solidFill>
                    <a:srgbClr val="ffffff"/>
                  </a:solidFill>
                </a:uFill>
                <a:latin typeface="Calisto MT"/>
              </a:rPr>
              <a:t>Indirect Process Communication</a:t>
            </a:r>
            <a:endParaRPr b="0" lang="en-US" sz="5200" spc="-1" strike="noStrike">
              <a:solidFill>
                <a:srgbClr val="000000"/>
              </a:solidFill>
              <a:uFill>
                <a:solidFill>
                  <a:srgbClr val="ffffff"/>
                </a:solidFill>
              </a:uFill>
              <a:latin typeface="Arial"/>
            </a:endParaRPr>
          </a:p>
        </p:txBody>
      </p:sp>
      <p:pic>
        <p:nvPicPr>
          <p:cNvPr id="640" name="Picture 2" descr=""/>
          <p:cNvPicPr/>
          <p:nvPr/>
        </p:nvPicPr>
        <p:blipFill>
          <a:blip r:embed="rId1"/>
          <a:stretch/>
        </p:blipFill>
        <p:spPr>
          <a:xfrm>
            <a:off x="533520" y="1295280"/>
            <a:ext cx="3504960" cy="2339640"/>
          </a:xfrm>
          <a:prstGeom prst="rect">
            <a:avLst/>
          </a:prstGeom>
          <a:ln w="9360">
            <a:noFill/>
          </a:ln>
        </p:spPr>
      </p:pic>
      <p:pic>
        <p:nvPicPr>
          <p:cNvPr id="641" name="Picture 3" descr=""/>
          <p:cNvPicPr/>
          <p:nvPr/>
        </p:nvPicPr>
        <p:blipFill>
          <a:blip r:embed="rId2"/>
          <a:stretch/>
        </p:blipFill>
        <p:spPr>
          <a:xfrm>
            <a:off x="5105520" y="1295280"/>
            <a:ext cx="3504960" cy="2329920"/>
          </a:xfrm>
          <a:prstGeom prst="rect">
            <a:avLst/>
          </a:prstGeom>
          <a:ln w="9360">
            <a:noFill/>
          </a:ln>
        </p:spPr>
      </p:pic>
      <p:pic>
        <p:nvPicPr>
          <p:cNvPr id="642" name="Picture 4" descr=""/>
          <p:cNvPicPr/>
          <p:nvPr/>
        </p:nvPicPr>
        <p:blipFill>
          <a:blip r:embed="rId3"/>
          <a:stretch/>
        </p:blipFill>
        <p:spPr>
          <a:xfrm>
            <a:off x="533520" y="3733920"/>
            <a:ext cx="3504960" cy="2666520"/>
          </a:xfrm>
          <a:prstGeom prst="rect">
            <a:avLst/>
          </a:prstGeom>
          <a:ln w="9360">
            <a:noFill/>
          </a:ln>
        </p:spPr>
      </p:pic>
      <p:pic>
        <p:nvPicPr>
          <p:cNvPr id="643" name="Picture 5" descr=""/>
          <p:cNvPicPr/>
          <p:nvPr/>
        </p:nvPicPr>
        <p:blipFill>
          <a:blip r:embed="rId4"/>
          <a:stretch/>
        </p:blipFill>
        <p:spPr>
          <a:xfrm>
            <a:off x="5105520" y="3809880"/>
            <a:ext cx="3533400" cy="2549160"/>
          </a:xfrm>
          <a:prstGeom prst="rect">
            <a:avLst/>
          </a:prstGeom>
          <a:ln w="9360">
            <a:noFill/>
          </a:ln>
        </p:spPr>
      </p:pic>
    </p:spTree>
  </p:cSld>
  <p:transition spd="med">
    <p:checker dir="horz"/>
  </p:transition>
  <p:timing>
    <p:tnLst>
      <p:par>
        <p:cTn id="337" dur="indefinite" restart="never" nodeType="tmRoot">
          <p:childTnLst>
            <p:seq>
              <p:cTn id="338"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TextShape 1"/>
          <p:cNvSpPr txBox="1"/>
          <p:nvPr/>
        </p:nvSpPr>
        <p:spPr>
          <a:xfrm>
            <a:off x="-228600" y="228600"/>
            <a:ext cx="8686440" cy="1066320"/>
          </a:xfrm>
          <a:prstGeom prst="rect">
            <a:avLst/>
          </a:prstGeom>
          <a:noFill/>
          <a:ln>
            <a:noFill/>
          </a:ln>
        </p:spPr>
        <p:txBody>
          <a:bodyPr tIns="0" bIns="0" anchor="b"/>
          <a:p>
            <a:pPr algn="r">
              <a:lnSpc>
                <a:spcPct val="100000"/>
              </a:lnSpc>
            </a:pPr>
            <a:r>
              <a:rPr b="1" lang="en-US" sz="5200" spc="-1" strike="noStrike">
                <a:solidFill>
                  <a:srgbClr val="001934"/>
                </a:solidFill>
                <a:uFill>
                  <a:solidFill>
                    <a:srgbClr val="ffffff"/>
                  </a:solidFill>
                </a:uFill>
                <a:latin typeface="Calisto MT"/>
              </a:rPr>
              <a:t>General Message Format</a:t>
            </a:r>
            <a:endParaRPr b="0" lang="en-US" sz="5200" spc="-1" strike="noStrike">
              <a:solidFill>
                <a:srgbClr val="000000"/>
              </a:solidFill>
              <a:uFill>
                <a:solidFill>
                  <a:srgbClr val="ffffff"/>
                </a:solidFill>
              </a:uFill>
              <a:latin typeface="Arial"/>
            </a:endParaRPr>
          </a:p>
        </p:txBody>
      </p:sp>
      <p:pic>
        <p:nvPicPr>
          <p:cNvPr id="645" name="Content Placeholder 3" descr=""/>
          <p:cNvPicPr/>
          <p:nvPr/>
        </p:nvPicPr>
        <p:blipFill>
          <a:blip r:embed="rId1"/>
          <a:stretch/>
        </p:blipFill>
        <p:spPr>
          <a:xfrm>
            <a:off x="2514600" y="1371600"/>
            <a:ext cx="4266720" cy="5151240"/>
          </a:xfrm>
          <a:prstGeom prst="rect">
            <a:avLst/>
          </a:prstGeom>
          <a:ln w="9360">
            <a:noFill/>
          </a:ln>
        </p:spPr>
      </p:pic>
      <p:pic>
        <p:nvPicPr>
          <p:cNvPr id="646" name="Picture 5" descr=""/>
          <p:cNvPicPr/>
          <p:nvPr/>
        </p:nvPicPr>
        <p:blipFill>
          <a:blip r:embed="rId2"/>
          <a:stretch/>
        </p:blipFill>
        <p:spPr>
          <a:xfrm>
            <a:off x="457200" y="1676520"/>
            <a:ext cx="1752120" cy="1752120"/>
          </a:xfrm>
          <a:prstGeom prst="rect">
            <a:avLst/>
          </a:prstGeom>
          <a:ln w="9360">
            <a:noFill/>
          </a:ln>
        </p:spPr>
      </p:pic>
      <p:pic>
        <p:nvPicPr>
          <p:cNvPr id="647" name="Picture 7" descr=""/>
          <p:cNvPicPr/>
          <p:nvPr/>
        </p:nvPicPr>
        <p:blipFill>
          <a:blip r:embed="rId3"/>
          <a:stretch/>
        </p:blipFill>
        <p:spPr>
          <a:xfrm>
            <a:off x="7543800" y="5257800"/>
            <a:ext cx="1218960" cy="1218960"/>
          </a:xfrm>
          <a:prstGeom prst="rect">
            <a:avLst/>
          </a:prstGeom>
          <a:ln w="9360">
            <a:noFill/>
          </a:ln>
        </p:spPr>
      </p:pic>
    </p:spTree>
  </p:cSld>
  <p:transition spd="med">
    <p:checker dir="horz"/>
  </p:transition>
  <p:timing>
    <p:tnLst>
      <p:par>
        <p:cTn id="339" dur="indefinite" restart="never" nodeType="tmRoot">
          <p:childTnLst>
            <p:seq>
              <p:cTn id="340"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TextShape 1"/>
          <p:cNvSpPr txBox="1"/>
          <p:nvPr/>
        </p:nvSpPr>
        <p:spPr>
          <a:xfrm>
            <a:off x="0" y="1676520"/>
            <a:ext cx="8686440" cy="456840"/>
          </a:xfrm>
          <a:prstGeom prst="rect">
            <a:avLst/>
          </a:prstGeom>
          <a:noFill/>
          <a:ln>
            <a:noFill/>
          </a:ln>
        </p:spPr>
        <p:txBody>
          <a:bodyPr tIns="0" bIns="0" anchor="b"/>
          <a:p>
            <a:pPr algn="ctr">
              <a:lnSpc>
                <a:spcPct val="100000"/>
              </a:lnSpc>
            </a:pPr>
            <a:r>
              <a:rPr b="1" lang="en-US" sz="5200" spc="-1" strike="noStrike">
                <a:solidFill>
                  <a:srgbClr val="730000"/>
                </a:solidFill>
                <a:uFill>
                  <a:solidFill>
                    <a:srgbClr val="ffffff"/>
                  </a:solidFill>
                </a:uFill>
                <a:latin typeface="Calisto MT"/>
              </a:rPr>
              <a:t>   </a:t>
            </a:r>
            <a:r>
              <a:rPr b="1" lang="en-US" sz="5200" spc="-1" strike="noStrike">
                <a:solidFill>
                  <a:srgbClr val="730000"/>
                </a:solidFill>
                <a:uFill>
                  <a:solidFill>
                    <a:srgbClr val="ffffff"/>
                  </a:solidFill>
                </a:uFill>
                <a:latin typeface="Calisto MT"/>
              </a:rPr>
              <a:t>Mutual Exclusion </a:t>
            </a:r>
            <a:r>
              <a:rPr b="1" lang="en-US" sz="5200" spc="-1" strike="noStrike">
                <a:solidFill>
                  <a:srgbClr val="7a5608"/>
                </a:solidFill>
                <a:uFill>
                  <a:solidFill>
                    <a:srgbClr val="ffffff"/>
                  </a:solidFill>
                </a:uFill>
                <a:latin typeface="Calisto MT"/>
              </a:rPr>
              <a:t>
</a:t>
            </a:r>
            <a:endParaRPr b="0" lang="en-US" sz="5200" spc="-1" strike="noStrike">
              <a:solidFill>
                <a:srgbClr val="000000"/>
              </a:solidFill>
              <a:uFill>
                <a:solidFill>
                  <a:srgbClr val="ffffff"/>
                </a:solidFill>
              </a:uFill>
              <a:latin typeface="Arial"/>
            </a:endParaRPr>
          </a:p>
        </p:txBody>
      </p:sp>
      <p:pic>
        <p:nvPicPr>
          <p:cNvPr id="649" name="Content Placeholder 3" descr=""/>
          <p:cNvPicPr/>
          <p:nvPr/>
        </p:nvPicPr>
        <p:blipFill>
          <a:blip r:embed="rId1"/>
          <a:stretch/>
        </p:blipFill>
        <p:spPr>
          <a:xfrm>
            <a:off x="838080" y="1905120"/>
            <a:ext cx="7465680" cy="4419360"/>
          </a:xfrm>
          <a:prstGeom prst="rect">
            <a:avLst/>
          </a:prstGeom>
          <a:ln w="9360">
            <a:noFill/>
          </a:ln>
        </p:spPr>
      </p:pic>
    </p:spTree>
  </p:cSld>
  <p:transition spd="med">
    <p:checker dir="horz"/>
  </p:transition>
  <p:timing>
    <p:tnLst>
      <p:par>
        <p:cTn id="341" dur="indefinite" restart="never" nodeType="tmRoot">
          <p:childTnLst>
            <p:seq>
              <p:cTn id="342"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TextShape 1"/>
          <p:cNvSpPr txBox="1"/>
          <p:nvPr/>
        </p:nvSpPr>
        <p:spPr>
          <a:xfrm>
            <a:off x="-228600" y="0"/>
            <a:ext cx="8915040" cy="1218960"/>
          </a:xfrm>
          <a:prstGeom prst="rect">
            <a:avLst/>
          </a:prstGeom>
          <a:noFill/>
          <a:ln>
            <a:noFill/>
          </a:ln>
        </p:spPr>
        <p:txBody>
          <a:bodyPr tIns="0" bIns="0" anchor="b"/>
          <a:p>
            <a:pPr algn="ctr">
              <a:lnSpc>
                <a:spcPct val="100000"/>
              </a:lnSpc>
            </a:pPr>
            <a:r>
              <a:rPr b="1" lang="en-US" sz="4000" spc="-1" strike="noStrike">
                <a:solidFill>
                  <a:srgbClr val="730000"/>
                </a:solidFill>
                <a:uFill>
                  <a:solidFill>
                    <a:srgbClr val="ffffff"/>
                  </a:solidFill>
                </a:uFill>
                <a:latin typeface="Calisto MT"/>
              </a:rPr>
              <a:t>        </a:t>
            </a:r>
            <a:r>
              <a:rPr b="1" lang="en-US" sz="4000" spc="-1" strike="noStrike">
                <a:solidFill>
                  <a:srgbClr val="4d0000"/>
                </a:solidFill>
                <a:uFill>
                  <a:solidFill>
                    <a:srgbClr val="ffffff"/>
                  </a:solidFill>
                </a:uFill>
                <a:latin typeface="Calisto MT"/>
              </a:rPr>
              <a:t>Message Passing Example</a:t>
            </a:r>
            <a:endParaRPr b="0" lang="en-US" sz="5200" spc="-1" strike="noStrike">
              <a:solidFill>
                <a:srgbClr val="000000"/>
              </a:solidFill>
              <a:uFill>
                <a:solidFill>
                  <a:srgbClr val="ffffff"/>
                </a:solidFill>
              </a:uFill>
              <a:latin typeface="Arial"/>
            </a:endParaRPr>
          </a:p>
        </p:txBody>
      </p:sp>
      <p:pic>
        <p:nvPicPr>
          <p:cNvPr id="651" name="Content Placeholder 3" descr=""/>
          <p:cNvPicPr/>
          <p:nvPr/>
        </p:nvPicPr>
        <p:blipFill>
          <a:blip r:embed="rId1"/>
          <a:stretch/>
        </p:blipFill>
        <p:spPr>
          <a:xfrm>
            <a:off x="609480" y="1371600"/>
            <a:ext cx="6221160" cy="4997160"/>
          </a:xfrm>
          <a:prstGeom prst="rect">
            <a:avLst/>
          </a:prstGeom>
          <a:ln w="9360">
            <a:noFill/>
          </a:ln>
        </p:spPr>
      </p:pic>
      <p:sp>
        <p:nvSpPr>
          <p:cNvPr id="652" name="CustomShape 2"/>
          <p:cNvSpPr/>
          <p:nvPr/>
        </p:nvSpPr>
        <p:spPr>
          <a:xfrm>
            <a:off x="533520" y="6581880"/>
            <a:ext cx="647676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Figure 5.21  A Solution to the Bounded-Buffer Producer/Consumer Problem Using Messages</a:t>
            </a:r>
            <a:endParaRPr b="0" lang="en-US" sz="1800" spc="-1" strike="noStrike">
              <a:solidFill>
                <a:srgbClr val="000000"/>
              </a:solidFill>
              <a:uFill>
                <a:solidFill>
                  <a:srgbClr val="ffffff"/>
                </a:solidFill>
              </a:uFill>
              <a:latin typeface="Arial"/>
            </a:endParaRPr>
          </a:p>
        </p:txBody>
      </p:sp>
      <p:pic>
        <p:nvPicPr>
          <p:cNvPr id="653" name="Picture 5" descr=""/>
          <p:cNvPicPr/>
          <p:nvPr/>
        </p:nvPicPr>
        <p:blipFill>
          <a:blip r:embed="rId2"/>
          <a:stretch/>
        </p:blipFill>
        <p:spPr>
          <a:xfrm>
            <a:off x="7010280" y="2819520"/>
            <a:ext cx="1599840" cy="1599840"/>
          </a:xfrm>
          <a:prstGeom prst="rect">
            <a:avLst/>
          </a:prstGeom>
          <a:ln w="9360">
            <a:noFill/>
          </a:ln>
        </p:spPr>
      </p:pic>
      <p:sp>
        <p:nvSpPr>
          <p:cNvPr id="654" name="CustomShape 3"/>
          <p:cNvSpPr/>
          <p:nvPr/>
        </p:nvSpPr>
        <p:spPr>
          <a:xfrm>
            <a:off x="6934320" y="2286000"/>
            <a:ext cx="1752120" cy="837720"/>
          </a:xfrm>
          <a:prstGeom prst="rect">
            <a:avLst/>
          </a:prstGeom>
          <a:blipFill>
            <a:blip r:embed="rId3"/>
            <a:tile/>
          </a:blipFill>
          <a:ln w="9360">
            <a:noFill/>
          </a:ln>
        </p:spPr>
        <p:style>
          <a:lnRef idx="0"/>
          <a:fillRef idx="0"/>
          <a:effectRef idx="0"/>
          <a:fontRef idx="minor"/>
        </p:style>
      </p:sp>
      <p:sp>
        <p:nvSpPr>
          <p:cNvPr id="655" name="CustomShape 4"/>
          <p:cNvSpPr/>
          <p:nvPr/>
        </p:nvSpPr>
        <p:spPr>
          <a:xfrm>
            <a:off x="6934320" y="4114800"/>
            <a:ext cx="1752120" cy="837720"/>
          </a:xfrm>
          <a:prstGeom prst="rect">
            <a:avLst/>
          </a:prstGeom>
          <a:blipFill>
            <a:blip r:embed="rId4"/>
            <a:tile/>
          </a:blipFill>
          <a:ln w="9360">
            <a:noFill/>
          </a:ln>
        </p:spPr>
        <p:style>
          <a:lnRef idx="0"/>
          <a:fillRef idx="0"/>
          <a:effectRef idx="0"/>
          <a:fontRef idx="minor"/>
        </p:style>
      </p:sp>
    </p:spTree>
  </p:cSld>
  <p:transition spd="med">
    <p:checker dir="horz"/>
  </p:transition>
  <p:timing>
    <p:tnLst>
      <p:par>
        <p:cTn id="343" dur="indefinite" restart="never" nodeType="tmRoot">
          <p:childTnLst>
            <p:seq>
              <p:cTn id="344"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TextShape 1"/>
          <p:cNvSpPr txBox="1"/>
          <p:nvPr/>
        </p:nvSpPr>
        <p:spPr>
          <a:xfrm>
            <a:off x="609480" y="457200"/>
            <a:ext cx="7848360" cy="1067400"/>
          </a:xfrm>
          <a:prstGeom prst="rect">
            <a:avLst/>
          </a:prstGeom>
          <a:noFill/>
          <a:ln>
            <a:noFill/>
          </a:ln>
        </p:spPr>
        <p:txBody>
          <a:bodyPr tIns="0" bIns="0" anchor="b"/>
          <a:p>
            <a:pPr algn="r">
              <a:lnSpc>
                <a:spcPct val="100000"/>
              </a:lnSpc>
            </a:pPr>
            <a:r>
              <a:rPr b="1" lang="en-US" sz="5200" spc="-1" strike="noStrike">
                <a:solidFill>
                  <a:srgbClr val="0a2646"/>
                </a:solidFill>
                <a:uFill>
                  <a:solidFill>
                    <a:srgbClr val="ffffff"/>
                  </a:solidFill>
                </a:uFill>
                <a:latin typeface="Calisto MT"/>
              </a:rPr>
              <a:t>Readers/Writers Problem</a:t>
            </a:r>
            <a:endParaRPr b="0" lang="en-US" sz="5200" spc="-1" strike="noStrike">
              <a:solidFill>
                <a:srgbClr val="000000"/>
              </a:solidFill>
              <a:uFill>
                <a:solidFill>
                  <a:srgbClr val="ffffff"/>
                </a:solidFill>
              </a:uFill>
              <a:latin typeface="Arial"/>
            </a:endParaRPr>
          </a:p>
        </p:txBody>
      </p:sp>
      <p:sp>
        <p:nvSpPr>
          <p:cNvPr id="657" name="TextShape 2"/>
          <p:cNvSpPr txBox="1"/>
          <p:nvPr/>
        </p:nvSpPr>
        <p:spPr>
          <a:xfrm>
            <a:off x="457200" y="1981080"/>
            <a:ext cx="8381520" cy="4571640"/>
          </a:xfrm>
          <a:prstGeom prst="rect">
            <a:avLst/>
          </a:prstGeom>
          <a:noFill/>
          <a:ln w="9360">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A data area is shared among many processes</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600" spc="-1" strike="noStrike">
                <a:solidFill>
                  <a:srgbClr val="262626"/>
                </a:solidFill>
                <a:uFill>
                  <a:solidFill>
                    <a:srgbClr val="ffffff"/>
                  </a:solidFill>
                </a:uFill>
                <a:latin typeface="Calisto MT"/>
              </a:rPr>
              <a:t>some processes only read the data area, (readers) and some only write to the data area (writers)</a:t>
            </a:r>
            <a:endParaRPr b="0" lang="en-US" sz="18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Conditions that must be satisfied:</a:t>
            </a:r>
            <a:endParaRPr b="0" lang="en-US" sz="2000" spc="-1" strike="noStrike">
              <a:solidFill>
                <a:srgbClr val="262626"/>
              </a:solidFill>
              <a:uFill>
                <a:solidFill>
                  <a:srgbClr val="ffffff"/>
                </a:solidFill>
              </a:uFill>
              <a:latin typeface="Calisto MT"/>
            </a:endParaRPr>
          </a:p>
          <a:p>
            <a:pPr lvl="2" marL="1371600" indent="-514080">
              <a:lnSpc>
                <a:spcPct val="100000"/>
              </a:lnSpc>
              <a:buClr>
                <a:srgbClr val="990000"/>
              </a:buClr>
              <a:buFont typeface="StarSymbol"/>
              <a:buAutoNum type="arabicPeriod"/>
            </a:pPr>
            <a:r>
              <a:rPr b="0" lang="en-US" sz="2800" spc="-1" strike="noStrike">
                <a:solidFill>
                  <a:srgbClr val="262626"/>
                </a:solidFill>
                <a:uFill>
                  <a:solidFill>
                    <a:srgbClr val="ffffff"/>
                  </a:solidFill>
                </a:uFill>
                <a:latin typeface="Calisto MT"/>
              </a:rPr>
              <a:t>any number of readers may simultaneously read the file</a:t>
            </a:r>
            <a:endParaRPr b="0" lang="en-US" sz="1800" spc="-1" strike="noStrike">
              <a:solidFill>
                <a:srgbClr val="262626"/>
              </a:solidFill>
              <a:uFill>
                <a:solidFill>
                  <a:srgbClr val="ffffff"/>
                </a:solidFill>
              </a:uFill>
              <a:latin typeface="Calisto MT"/>
            </a:endParaRPr>
          </a:p>
          <a:p>
            <a:pPr lvl="2" marL="1371600" indent="-514080">
              <a:lnSpc>
                <a:spcPct val="100000"/>
              </a:lnSpc>
              <a:buClr>
                <a:srgbClr val="990000"/>
              </a:buClr>
              <a:buFont typeface="StarSymbol"/>
              <a:buAutoNum type="arabicPeriod"/>
            </a:pPr>
            <a:r>
              <a:rPr b="0" lang="en-US" sz="2800" spc="-1" strike="noStrike">
                <a:solidFill>
                  <a:srgbClr val="262626"/>
                </a:solidFill>
                <a:uFill>
                  <a:solidFill>
                    <a:srgbClr val="ffffff"/>
                  </a:solidFill>
                </a:uFill>
                <a:latin typeface="Calisto MT"/>
              </a:rPr>
              <a:t>only one writer at a time may write to the file</a:t>
            </a:r>
            <a:endParaRPr b="0" lang="en-US" sz="1800" spc="-1" strike="noStrike">
              <a:solidFill>
                <a:srgbClr val="262626"/>
              </a:solidFill>
              <a:uFill>
                <a:solidFill>
                  <a:srgbClr val="ffffff"/>
                </a:solidFill>
              </a:uFill>
              <a:latin typeface="Calisto MT"/>
            </a:endParaRPr>
          </a:p>
          <a:p>
            <a:pPr lvl="2" marL="1371600" indent="-514080">
              <a:lnSpc>
                <a:spcPct val="100000"/>
              </a:lnSpc>
              <a:buClr>
                <a:srgbClr val="990000"/>
              </a:buClr>
              <a:buFont typeface="StarSymbol"/>
              <a:buAutoNum type="arabicPeriod"/>
            </a:pPr>
            <a:r>
              <a:rPr b="0" lang="en-US" sz="2800" spc="-1" strike="noStrike">
                <a:solidFill>
                  <a:srgbClr val="262626"/>
                </a:solidFill>
                <a:uFill>
                  <a:solidFill>
                    <a:srgbClr val="ffffff"/>
                  </a:solidFill>
                </a:uFill>
                <a:latin typeface="Calisto MT"/>
              </a:rPr>
              <a:t>if a writer is writing to the file, no reader may  read it</a:t>
            </a:r>
            <a:endParaRPr b="0" lang="en-US" sz="18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spTree>
  </p:cSld>
  <p:timing>
    <p:tnLst>
      <p:par>
        <p:cTn id="345" dur="indefinite" restart="never" nodeType="tmRoot">
          <p:childTnLst>
            <p:seq>
              <p:cTn id="346" dur="indefinite" nodeType="mainSeq">
                <p:childTnLst>
                  <p:par>
                    <p:cTn id="347" fill="hold">
                      <p:stCondLst>
                        <p:cond delay="0"/>
                      </p:stCondLst>
                      <p:childTnLst>
                        <p:par>
                          <p:cTn id="348" fill="hold">
                            <p:stCondLst>
                              <p:cond delay="0"/>
                            </p:stCondLst>
                            <p:childTnLst>
                              <p:par>
                                <p:cTn id="349" nodeType="afterEffect" fill="hold" presetClass="entr" presetID="37">
                                  <p:stCondLst>
                                    <p:cond delay="500"/>
                                  </p:stCondLst>
                                  <p:childTnLst>
                                    <p:set>
                                      <p:cBhvr>
                                        <p:cTn id="350" dur="1" fill="hold">
                                          <p:stCondLst>
                                            <p:cond delay="0"/>
                                          </p:stCondLst>
                                        </p:cTn>
                                        <p:tgtEl>
                                          <p:spTgt spid="657">
                                            <p:txEl>
                                              <p:pRg st="175" end="230"/>
                                            </p:txEl>
                                          </p:spTgt>
                                        </p:tgtEl>
                                        <p:attrNameLst>
                                          <p:attrName>style.visibility</p:attrName>
                                        </p:attrNameLst>
                                      </p:cBhvr>
                                      <p:to>
                                        <p:strVal val="visible"/>
                                      </p:to>
                                    </p:set>
                                    <p:animEffect filter="fade" transition="in">
                                      <p:cBhvr additive="repl">
                                        <p:cTn id="351" dur="1000"/>
                                        <p:tgtEl>
                                          <p:spTgt spid="657">
                                            <p:txEl>
                                              <p:pRg st="175" end="230"/>
                                            </p:txEl>
                                          </p:spTgt>
                                        </p:tgtEl>
                                      </p:cBhvr>
                                    </p:animEffect>
                                    <p:anim calcmode="lin" valueType="num">
                                      <p:cBhvr additive="repl">
                                        <p:cTn id="352" dur="1000" fill="hold"/>
                                        <p:tgtEl>
                                          <p:spTgt spid="657">
                                            <p:txEl>
                                              <p:pRg st="175" end="230"/>
                                            </p:txEl>
                                          </p:spTgt>
                                        </p:tgtEl>
                                        <p:attrNameLst>
                                          <p:attrName>ppt_x</p:attrName>
                                        </p:attrNameLst>
                                      </p:cBhvr>
                                      <p:tavLst>
                                        <p:tav tm="0">
                                          <p:val>
                                            <p:strVal val="#ppt_x"/>
                                          </p:val>
                                        </p:tav>
                                        <p:tav tm="100000">
                                          <p:val>
                                            <p:strVal val="#ppt_x"/>
                                          </p:val>
                                        </p:tav>
                                      </p:tavLst>
                                    </p:anim>
                                    <p:anim calcmode="lin" valueType="num">
                                      <p:cBhvr additive="repl">
                                        <p:cTn id="353" dur="900" fill="hold"/>
                                        <p:tgtEl>
                                          <p:spTgt spid="657">
                                            <p:txEl>
                                              <p:pRg st="175" end="230"/>
                                            </p:txEl>
                                          </p:spTgt>
                                        </p:tgtEl>
                                        <p:attrNameLst>
                                          <p:attrName>ppt_y</p:attrName>
                                        </p:attrNameLst>
                                      </p:cBhvr>
                                      <p:tavLst>
                                        <p:tav tm="0">
                                          <p:val>
                                            <p:strVal val="#ppt_y+1"/>
                                          </p:val>
                                        </p:tav>
                                        <p:tav tm="100000">
                                          <p:val>
                                            <p:strVal val="#ppt_y-.03"/>
                                          </p:val>
                                        </p:tav>
                                      </p:tavLst>
                                    </p:anim>
                                    <p:anim calcmode="lin" valueType="num">
                                      <p:cBhvr additive="repl">
                                        <p:cTn id="354" dur="100" fill="hold">
                                          <p:stCondLst>
                                            <p:cond delay="900"/>
                                          </p:stCondLst>
                                        </p:cTn>
                                        <p:tgtEl>
                                          <p:spTgt spid="657">
                                            <p:txEl>
                                              <p:pRg st="175" end="230"/>
                                            </p:txEl>
                                          </p:spTgt>
                                        </p:tgtEl>
                                        <p:attrNameLst>
                                          <p:attrName>ppt_y</p:attrName>
                                        </p:attrNameLst>
                                      </p:cBhvr>
                                      <p:tavLst>
                                        <p:tav tm="0">
                                          <p:val>
                                            <p:strVal val="#ppt_y-.03"/>
                                          </p:val>
                                        </p:tav>
                                        <p:tav tm="100000">
                                          <p:val>
                                            <p:strVal val="#ppt_y"/>
                                          </p:val>
                                        </p:tav>
                                      </p:tavLst>
                                    </p:anim>
                                  </p:childTnLst>
                                </p:cTn>
                              </p:par>
                              <p:par>
                                <p:cTn id="355" nodeType="withEffect" fill="hold" presetClass="entr" presetID="37">
                                  <p:stCondLst>
                                    <p:cond delay="0"/>
                                  </p:stCondLst>
                                  <p:childTnLst>
                                    <p:set>
                                      <p:cBhvr>
                                        <p:cTn id="356" dur="1" fill="hold">
                                          <p:stCondLst>
                                            <p:cond delay="0"/>
                                          </p:stCondLst>
                                        </p:cTn>
                                        <p:tgtEl>
                                          <p:spTgt spid="657">
                                            <p:txEl>
                                              <p:pRg st="230" end="278"/>
                                            </p:txEl>
                                          </p:spTgt>
                                        </p:tgtEl>
                                        <p:attrNameLst>
                                          <p:attrName>style.visibility</p:attrName>
                                        </p:attrNameLst>
                                      </p:cBhvr>
                                      <p:to>
                                        <p:strVal val="visible"/>
                                      </p:to>
                                    </p:set>
                                    <p:animEffect filter="fade" transition="in">
                                      <p:cBhvr additive="repl">
                                        <p:cTn id="357" dur="1000"/>
                                        <p:tgtEl>
                                          <p:spTgt spid="657">
                                            <p:txEl>
                                              <p:pRg st="230" end="278"/>
                                            </p:txEl>
                                          </p:spTgt>
                                        </p:tgtEl>
                                      </p:cBhvr>
                                    </p:animEffect>
                                    <p:anim calcmode="lin" valueType="num">
                                      <p:cBhvr additive="repl">
                                        <p:cTn id="358" dur="1000" fill="hold"/>
                                        <p:tgtEl>
                                          <p:spTgt spid="657">
                                            <p:txEl>
                                              <p:pRg st="230" end="278"/>
                                            </p:txEl>
                                          </p:spTgt>
                                        </p:tgtEl>
                                        <p:attrNameLst>
                                          <p:attrName>ppt_x</p:attrName>
                                        </p:attrNameLst>
                                      </p:cBhvr>
                                      <p:tavLst>
                                        <p:tav tm="0">
                                          <p:val>
                                            <p:strVal val="#ppt_x"/>
                                          </p:val>
                                        </p:tav>
                                        <p:tav tm="100000">
                                          <p:val>
                                            <p:strVal val="#ppt_x"/>
                                          </p:val>
                                        </p:tav>
                                      </p:tavLst>
                                    </p:anim>
                                    <p:anim calcmode="lin" valueType="num">
                                      <p:cBhvr additive="repl">
                                        <p:cTn id="359" dur="900" fill="hold"/>
                                        <p:tgtEl>
                                          <p:spTgt spid="657">
                                            <p:txEl>
                                              <p:pRg st="230" end="278"/>
                                            </p:txEl>
                                          </p:spTgt>
                                        </p:tgtEl>
                                        <p:attrNameLst>
                                          <p:attrName>ppt_y</p:attrName>
                                        </p:attrNameLst>
                                      </p:cBhvr>
                                      <p:tavLst>
                                        <p:tav tm="0">
                                          <p:val>
                                            <p:strVal val="#ppt_y+1"/>
                                          </p:val>
                                        </p:tav>
                                        <p:tav tm="100000">
                                          <p:val>
                                            <p:strVal val="#ppt_y-.03"/>
                                          </p:val>
                                        </p:tav>
                                      </p:tavLst>
                                    </p:anim>
                                    <p:anim calcmode="lin" valueType="num">
                                      <p:cBhvr additive="repl">
                                        <p:cTn id="360" dur="100" fill="hold">
                                          <p:stCondLst>
                                            <p:cond delay="900"/>
                                          </p:stCondLst>
                                        </p:cTn>
                                        <p:tgtEl>
                                          <p:spTgt spid="657">
                                            <p:txEl>
                                              <p:pRg st="230" end="278"/>
                                            </p:txEl>
                                          </p:spTgt>
                                        </p:tgtEl>
                                        <p:attrNameLst>
                                          <p:attrName>ppt_y</p:attrName>
                                        </p:attrNameLst>
                                      </p:cBhvr>
                                      <p:tavLst>
                                        <p:tav tm="0">
                                          <p:val>
                                            <p:strVal val="#ppt_y-.03"/>
                                          </p:val>
                                        </p:tav>
                                        <p:tav tm="100000">
                                          <p:val>
                                            <p:strVal val="#ppt_y"/>
                                          </p:val>
                                        </p:tav>
                                      </p:tavLst>
                                    </p:anim>
                                  </p:childTnLst>
                                </p:cTn>
                              </p:par>
                              <p:par>
                                <p:cTn id="361" nodeType="withEffect" fill="hold" presetClass="entr" presetID="37">
                                  <p:stCondLst>
                                    <p:cond delay="0"/>
                                  </p:stCondLst>
                                  <p:childTnLst>
                                    <p:set>
                                      <p:cBhvr>
                                        <p:cTn id="362" dur="1" fill="hold">
                                          <p:stCondLst>
                                            <p:cond delay="0"/>
                                          </p:stCondLst>
                                        </p:cTn>
                                        <p:tgtEl>
                                          <p:spTgt spid="657">
                                            <p:txEl>
                                              <p:pRg st="278" end="337"/>
                                            </p:txEl>
                                          </p:spTgt>
                                        </p:tgtEl>
                                        <p:attrNameLst>
                                          <p:attrName>style.visibility</p:attrName>
                                        </p:attrNameLst>
                                      </p:cBhvr>
                                      <p:to>
                                        <p:strVal val="visible"/>
                                      </p:to>
                                    </p:set>
                                    <p:animEffect filter="fade" transition="in">
                                      <p:cBhvr additive="repl">
                                        <p:cTn id="363" dur="1000"/>
                                        <p:tgtEl>
                                          <p:spTgt spid="657">
                                            <p:txEl>
                                              <p:pRg st="278" end="337"/>
                                            </p:txEl>
                                          </p:spTgt>
                                        </p:tgtEl>
                                      </p:cBhvr>
                                    </p:animEffect>
                                    <p:anim calcmode="lin" valueType="num">
                                      <p:cBhvr additive="repl">
                                        <p:cTn id="364" dur="1000" fill="hold"/>
                                        <p:tgtEl>
                                          <p:spTgt spid="657">
                                            <p:txEl>
                                              <p:pRg st="278" end="337"/>
                                            </p:txEl>
                                          </p:spTgt>
                                        </p:tgtEl>
                                        <p:attrNameLst>
                                          <p:attrName>ppt_x</p:attrName>
                                        </p:attrNameLst>
                                      </p:cBhvr>
                                      <p:tavLst>
                                        <p:tav tm="0">
                                          <p:val>
                                            <p:strVal val="#ppt_x"/>
                                          </p:val>
                                        </p:tav>
                                        <p:tav tm="100000">
                                          <p:val>
                                            <p:strVal val="#ppt_x"/>
                                          </p:val>
                                        </p:tav>
                                      </p:tavLst>
                                    </p:anim>
                                    <p:anim calcmode="lin" valueType="num">
                                      <p:cBhvr additive="repl">
                                        <p:cTn id="365" dur="900" fill="hold"/>
                                        <p:tgtEl>
                                          <p:spTgt spid="657">
                                            <p:txEl>
                                              <p:pRg st="278" end="337"/>
                                            </p:txEl>
                                          </p:spTgt>
                                        </p:tgtEl>
                                        <p:attrNameLst>
                                          <p:attrName>ppt_y</p:attrName>
                                        </p:attrNameLst>
                                      </p:cBhvr>
                                      <p:tavLst>
                                        <p:tav tm="0">
                                          <p:val>
                                            <p:strVal val="#ppt_y+1"/>
                                          </p:val>
                                        </p:tav>
                                        <p:tav tm="100000">
                                          <p:val>
                                            <p:strVal val="#ppt_y-.03"/>
                                          </p:val>
                                        </p:tav>
                                      </p:tavLst>
                                    </p:anim>
                                    <p:anim calcmode="lin" valueType="num">
                                      <p:cBhvr additive="repl">
                                        <p:cTn id="366" dur="100" fill="hold">
                                          <p:stCondLst>
                                            <p:cond delay="900"/>
                                          </p:stCondLst>
                                        </p:cTn>
                                        <p:tgtEl>
                                          <p:spTgt spid="657">
                                            <p:txEl>
                                              <p:pRg st="278" end="33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380880" y="533520"/>
            <a:ext cx="8762760" cy="761760"/>
          </a:xfrm>
          <a:prstGeom prst="rect">
            <a:avLst/>
          </a:prstGeom>
          <a:noFill/>
          <a:ln>
            <a:noFill/>
          </a:ln>
        </p:spPr>
        <p:txBody>
          <a:bodyPr tIns="0" bIns="0" anchor="b"/>
          <a:p>
            <a:pPr algn="ctr">
              <a:lnSpc>
                <a:spcPct val="100000"/>
              </a:lnSpc>
            </a:pPr>
            <a:r>
              <a:rPr b="1" lang="en-US" sz="4800" spc="-1" strike="noStrike">
                <a:solidFill>
                  <a:srgbClr val="06192f"/>
                </a:solidFill>
                <a:uFill>
                  <a:solidFill>
                    <a:srgbClr val="ffffff"/>
                  </a:solidFill>
                </a:uFill>
                <a:latin typeface="Calisto MT"/>
              </a:rPr>
              <a:t>
</a:t>
            </a:r>
            <a:r>
              <a:rPr b="1" lang="en-US" sz="4800" spc="-1" strike="noStrike">
                <a:solidFill>
                  <a:srgbClr val="06192f"/>
                </a:solidFill>
                <a:uFill>
                  <a:solidFill>
                    <a:srgbClr val="ffffff"/>
                  </a:solidFill>
                </a:uFill>
                <a:latin typeface="Calisto MT"/>
              </a:rPr>
              <a:t>Readers Have Priority</a:t>
            </a:r>
            <a:endParaRPr b="0" lang="en-US" sz="5200" spc="-1" strike="noStrike">
              <a:solidFill>
                <a:srgbClr val="000000"/>
              </a:solidFill>
              <a:uFill>
                <a:solidFill>
                  <a:srgbClr val="ffffff"/>
                </a:solidFill>
              </a:uFill>
              <a:latin typeface="Arial"/>
            </a:endParaRPr>
          </a:p>
        </p:txBody>
      </p:sp>
      <p:pic>
        <p:nvPicPr>
          <p:cNvPr id="659" name="Content Placeholder 3" descr=""/>
          <p:cNvPicPr/>
          <p:nvPr/>
        </p:nvPicPr>
        <p:blipFill>
          <a:blip r:embed="rId1"/>
          <a:stretch/>
        </p:blipFill>
        <p:spPr>
          <a:xfrm>
            <a:off x="2057400" y="1447920"/>
            <a:ext cx="4266720" cy="5033520"/>
          </a:xfrm>
          <a:prstGeom prst="rect">
            <a:avLst/>
          </a:prstGeom>
          <a:ln w="9360">
            <a:noFill/>
          </a:ln>
        </p:spPr>
      </p:pic>
      <p:sp>
        <p:nvSpPr>
          <p:cNvPr id="660" name="CustomShape 2"/>
          <p:cNvSpPr/>
          <p:nvPr/>
        </p:nvSpPr>
        <p:spPr>
          <a:xfrm>
            <a:off x="1371600" y="6581880"/>
            <a:ext cx="8610120" cy="272880"/>
          </a:xfrm>
          <a:prstGeom prst="rect">
            <a:avLst/>
          </a:prstGeom>
          <a:noFill/>
          <a:ln w="9360">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Arial"/>
              </a:rPr>
              <a:t>Figure 5.22  A Solution to the Readers/Writers Problem Using Semaphore:  Readers Have Priority</a:t>
            </a:r>
            <a:endParaRPr b="0" lang="en-US" sz="1800" spc="-1" strike="noStrike">
              <a:solidFill>
                <a:srgbClr val="000000"/>
              </a:solidFill>
              <a:uFill>
                <a:solidFill>
                  <a:srgbClr val="ffffff"/>
                </a:solidFill>
              </a:uFill>
              <a:latin typeface="Arial"/>
            </a:endParaRPr>
          </a:p>
        </p:txBody>
      </p:sp>
      <p:sp>
        <p:nvSpPr>
          <p:cNvPr id="661" name="CustomShape 3"/>
          <p:cNvSpPr/>
          <p:nvPr/>
        </p:nvSpPr>
        <p:spPr>
          <a:xfrm>
            <a:off x="462600" y="1859040"/>
            <a:ext cx="774720" cy="5207760"/>
          </a:xfrm>
          <a:prstGeom prst="rect">
            <a:avLst/>
          </a:prstGeom>
          <a:noFill/>
          <a:ln>
            <a:noFill/>
          </a:ln>
        </p:spPr>
        <p:style>
          <a:lnRef idx="0"/>
          <a:fillRef idx="0"/>
          <a:effectRef idx="0"/>
          <a:fontRef idx="minor"/>
        </p:style>
        <p:txBody>
          <a:bodyPr lIns="90000" rIns="90000" tIns="45000" bIns="45000"/>
          <a:p>
            <a:pPr>
              <a:lnSpc>
                <a:spcPct val="100000"/>
              </a:lnSpc>
            </a:pPr>
            <a:r>
              <a:rPr b="1" lang="en-US" sz="4800" spc="-1" strike="noStrike">
                <a:solidFill>
                  <a:srgbClr val="06192f"/>
                </a:solidFill>
                <a:uFill>
                  <a:solidFill>
                    <a:srgbClr val="ffffff"/>
                  </a:solidFill>
                </a:uFill>
                <a:latin typeface="Calisto MT"/>
              </a:rPr>
              <a:t>Solution</a:t>
            </a:r>
            <a:endParaRPr b="0" lang="en-US" sz="1800" spc="-1" strike="noStrike">
              <a:solidFill>
                <a:srgbClr val="000000"/>
              </a:solidFill>
              <a:uFill>
                <a:solidFill>
                  <a:srgbClr val="ffffff"/>
                </a:solidFill>
              </a:uFill>
              <a:latin typeface="Arial"/>
            </a:endParaRPr>
          </a:p>
        </p:txBody>
      </p:sp>
      <p:pic>
        <p:nvPicPr>
          <p:cNvPr id="662" name="Picture 6" descr=""/>
          <p:cNvPicPr/>
          <p:nvPr/>
        </p:nvPicPr>
        <p:blipFill>
          <a:blip r:embed="rId2"/>
          <a:stretch/>
        </p:blipFill>
        <p:spPr>
          <a:xfrm>
            <a:off x="6858000" y="2514600"/>
            <a:ext cx="1599840" cy="2285640"/>
          </a:xfrm>
          <a:prstGeom prst="rect">
            <a:avLst/>
          </a:prstGeom>
          <a:ln w="9360">
            <a:noFill/>
          </a:ln>
        </p:spPr>
      </p:pic>
    </p:spTree>
  </p:cSld>
  <p:transition spd="med">
    <p:checker dir="horz"/>
  </p:transition>
  <p:timing>
    <p:tnLst>
      <p:par>
        <p:cTn id="367" dur="indefinite" restart="never" nodeType="tmRoot">
          <p:childTnLst>
            <p:seq>
              <p:cTn id="368"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TextShape 1"/>
          <p:cNvSpPr txBox="1"/>
          <p:nvPr/>
        </p:nvSpPr>
        <p:spPr>
          <a:xfrm>
            <a:off x="380880" y="685800"/>
            <a:ext cx="8229240" cy="1294920"/>
          </a:xfrm>
          <a:prstGeom prst="rect">
            <a:avLst/>
          </a:prstGeom>
          <a:noFill/>
          <a:ln>
            <a:noFill/>
          </a:ln>
        </p:spPr>
        <p:txBody>
          <a:bodyPr tIns="0" bIns="0" anchor="b"/>
          <a:p>
            <a:pPr>
              <a:lnSpc>
                <a:spcPct val="100000"/>
              </a:lnSpc>
            </a:pPr>
            <a:r>
              <a:rPr b="1" lang="en-US" sz="5200" spc="-1" strike="noStrike">
                <a:solidFill>
                  <a:srgbClr val="0a2646"/>
                </a:solidFill>
                <a:uFill>
                  <a:solidFill>
                    <a:srgbClr val="ffffff"/>
                  </a:solidFill>
                </a:uFill>
                <a:latin typeface="Calisto MT"/>
              </a:rPr>
              <a:t>Solution:</a:t>
            </a:r>
            <a:r>
              <a:rPr b="1" lang="en-US" sz="5200" spc="-1" strike="noStrike">
                <a:solidFill>
                  <a:srgbClr val="0a2646"/>
                </a:solidFill>
                <a:uFill>
                  <a:solidFill>
                    <a:srgbClr val="ffffff"/>
                  </a:solidFill>
                </a:uFill>
                <a:latin typeface="Calisto MT"/>
              </a:rPr>
              <a:t>
</a:t>
            </a:r>
            <a:r>
              <a:rPr b="1" lang="en-US" sz="5200" spc="-1" strike="noStrike">
                <a:solidFill>
                  <a:srgbClr val="0a2646"/>
                </a:solidFill>
                <a:uFill>
                  <a:solidFill>
                    <a:srgbClr val="ffffff"/>
                  </a:solidFill>
                </a:uFill>
                <a:latin typeface="Calisto MT"/>
              </a:rPr>
              <a:t>Writers Have Priority</a:t>
            </a:r>
            <a:endParaRPr b="0" lang="en-US" sz="5200" spc="-1" strike="noStrike">
              <a:solidFill>
                <a:srgbClr val="000000"/>
              </a:solidFill>
              <a:uFill>
                <a:solidFill>
                  <a:srgbClr val="ffffff"/>
                </a:solidFill>
              </a:uFill>
              <a:latin typeface="Arial"/>
            </a:endParaRPr>
          </a:p>
        </p:txBody>
      </p:sp>
      <p:pic>
        <p:nvPicPr>
          <p:cNvPr id="664" name="Content Placeholder 3" descr=""/>
          <p:cNvPicPr/>
          <p:nvPr/>
        </p:nvPicPr>
        <p:blipFill>
          <a:blip r:embed="rId1"/>
          <a:stretch/>
        </p:blipFill>
        <p:spPr>
          <a:xfrm>
            <a:off x="609480" y="2362320"/>
            <a:ext cx="3733560" cy="3809520"/>
          </a:xfrm>
          <a:prstGeom prst="rect">
            <a:avLst/>
          </a:prstGeom>
          <a:ln w="9360">
            <a:noFill/>
          </a:ln>
        </p:spPr>
      </p:pic>
      <p:sp>
        <p:nvSpPr>
          <p:cNvPr id="665" name="CustomShape 2"/>
          <p:cNvSpPr/>
          <p:nvPr/>
        </p:nvSpPr>
        <p:spPr>
          <a:xfrm>
            <a:off x="1244160" y="6581880"/>
            <a:ext cx="6688440" cy="27288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1200" spc="-1" strike="noStrike">
                <a:solidFill>
                  <a:srgbClr val="000000"/>
                </a:solidFill>
                <a:uFill>
                  <a:solidFill>
                    <a:srgbClr val="ffffff"/>
                  </a:solidFill>
                </a:uFill>
                <a:latin typeface="Arial"/>
              </a:rPr>
              <a:t>Figure 5.23  A Solution to the Readers/Writers Problem Using Semaphore:  Writers Have Priority</a:t>
            </a:r>
            <a:endParaRPr b="0" lang="en-US" sz="1800" spc="-1" strike="noStrike">
              <a:solidFill>
                <a:srgbClr val="000000"/>
              </a:solidFill>
              <a:uFill>
                <a:solidFill>
                  <a:srgbClr val="ffffff"/>
                </a:solidFill>
              </a:uFill>
              <a:latin typeface="Arial"/>
            </a:endParaRPr>
          </a:p>
        </p:txBody>
      </p:sp>
      <p:pic>
        <p:nvPicPr>
          <p:cNvPr id="666" name="Content Placeholder 3" descr=""/>
          <p:cNvPicPr/>
          <p:nvPr/>
        </p:nvPicPr>
        <p:blipFill>
          <a:blip r:embed="rId2"/>
          <a:stretch/>
        </p:blipFill>
        <p:spPr>
          <a:xfrm>
            <a:off x="4648320" y="2438280"/>
            <a:ext cx="3846240" cy="3809520"/>
          </a:xfrm>
          <a:prstGeom prst="rect">
            <a:avLst/>
          </a:prstGeom>
          <a:ln w="9360">
            <a:noFill/>
          </a:ln>
        </p:spPr>
      </p:pic>
      <p:pic>
        <p:nvPicPr>
          <p:cNvPr id="667" name="Picture 5" descr=""/>
          <p:cNvPicPr/>
          <p:nvPr/>
        </p:nvPicPr>
        <p:blipFill>
          <a:blip r:embed="rId3"/>
          <a:stretch/>
        </p:blipFill>
        <p:spPr>
          <a:xfrm>
            <a:off x="7162920" y="762120"/>
            <a:ext cx="1447560" cy="1447560"/>
          </a:xfrm>
          <a:prstGeom prst="rect">
            <a:avLst/>
          </a:prstGeom>
          <a:ln w="9360">
            <a:noFill/>
          </a:ln>
        </p:spPr>
      </p:pic>
    </p:spTree>
  </p:cSld>
  <p:transition spd="med">
    <p:checker dir="horz"/>
  </p:transition>
  <p:timing>
    <p:tnLst>
      <p:par>
        <p:cTn id="369" dur="indefinite" restart="never" nodeType="tmRoot">
          <p:childTnLst>
            <p:seq>
              <p:cTn id="37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658800" y="456120"/>
            <a:ext cx="7824600" cy="1143720"/>
          </a:xfrm>
          <a:prstGeom prst="rect">
            <a:avLst/>
          </a:prstGeom>
          <a:noFill/>
          <a:ln>
            <a:noFill/>
          </a:ln>
        </p:spPr>
        <p:txBody>
          <a:bodyPr tIns="0" bIns="0" anchor="b"/>
          <a:p>
            <a:pPr algn="r">
              <a:lnSpc>
                <a:spcPct val="100000"/>
              </a:lnSpc>
            </a:pPr>
            <a:r>
              <a:rPr b="1" lang="en-US" sz="5200" spc="-1" strike="noStrike">
                <a:solidFill>
                  <a:srgbClr val="001934"/>
                </a:solidFill>
                <a:uFill>
                  <a:solidFill>
                    <a:srgbClr val="ffffff"/>
                  </a:solidFill>
                </a:uFill>
                <a:latin typeface="Calisto MT"/>
              </a:rPr>
              <a:t>Principles of Concurrency</a:t>
            </a:r>
            <a:endParaRPr b="0" lang="en-US" sz="5200" spc="-1" strike="noStrike">
              <a:solidFill>
                <a:srgbClr val="000000"/>
              </a:solidFill>
              <a:uFill>
                <a:solidFill>
                  <a:srgbClr val="ffffff"/>
                </a:solidFill>
              </a:uFill>
              <a:latin typeface="Arial"/>
            </a:endParaRPr>
          </a:p>
        </p:txBody>
      </p:sp>
      <p:sp>
        <p:nvSpPr>
          <p:cNvPr id="421" name="TextShape 2"/>
          <p:cNvSpPr txBox="1"/>
          <p:nvPr/>
        </p:nvSpPr>
        <p:spPr>
          <a:xfrm>
            <a:off x="658800" y="2286000"/>
            <a:ext cx="802764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Interleaving and overlapping </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can be viewed as examples of concurrent processing</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both present the same problems</a:t>
            </a:r>
            <a:endParaRPr b="0" lang="en-US" sz="18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2800" spc="-1" strike="noStrike">
                <a:solidFill>
                  <a:srgbClr val="262626"/>
                </a:solidFill>
                <a:uFill>
                  <a:solidFill>
                    <a:srgbClr val="ffffff"/>
                  </a:solidFill>
                </a:uFill>
                <a:latin typeface="Calisto MT"/>
              </a:rPr>
              <a:t>In multiprogramming, the relative speed of execution of processes cannot be predicted</a:t>
            </a:r>
            <a:endParaRPr b="0" lang="en-US" sz="20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depends on activities of other processes</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the way the OS handles interrupts</a:t>
            </a:r>
            <a:endParaRPr b="0" lang="en-US" sz="1800" spc="-1" strike="noStrike">
              <a:solidFill>
                <a:srgbClr val="262626"/>
              </a:solidFill>
              <a:uFill>
                <a:solidFill>
                  <a:srgbClr val="ffffff"/>
                </a:solidFill>
              </a:uFill>
              <a:latin typeface="Calisto MT"/>
            </a:endParaRPr>
          </a:p>
          <a:p>
            <a:pPr lvl="2" marL="860400" indent="-282240">
              <a:lnSpc>
                <a:spcPct val="100000"/>
              </a:lnSpc>
              <a:buClr>
                <a:srgbClr val="990000"/>
              </a:buClr>
              <a:buSzPct val="75000"/>
              <a:buFont typeface="Wingdings" charset="2"/>
              <a:buChar char=""/>
            </a:pPr>
            <a:r>
              <a:rPr b="0" lang="en-US" sz="2400" spc="-1" strike="noStrike">
                <a:solidFill>
                  <a:srgbClr val="262626"/>
                </a:solidFill>
                <a:uFill>
                  <a:solidFill>
                    <a:srgbClr val="ffffff"/>
                  </a:solidFill>
                </a:uFill>
                <a:latin typeface="Calisto MT"/>
              </a:rPr>
              <a:t>scheduling policies of the OS</a:t>
            </a:r>
            <a:endParaRPr b="0" lang="en-US" sz="1800" spc="-1" strike="noStrike">
              <a:solidFill>
                <a:srgbClr val="262626"/>
              </a:solidFill>
              <a:uFill>
                <a:solidFill>
                  <a:srgbClr val="ffffff"/>
                </a:solidFill>
              </a:uFill>
              <a:latin typeface="Calisto MT"/>
            </a:endParaRPr>
          </a:p>
        </p:txBody>
      </p:sp>
      <p:pic>
        <p:nvPicPr>
          <p:cNvPr id="422" name="Picture 5" descr=""/>
          <p:cNvPicPr/>
          <p:nvPr/>
        </p:nvPicPr>
        <p:blipFill>
          <a:blip r:embed="rId1"/>
          <a:stretch/>
        </p:blipFill>
        <p:spPr>
          <a:xfrm rot="865200">
            <a:off x="7018200" y="4978080"/>
            <a:ext cx="1612440" cy="1491840"/>
          </a:xfrm>
          <a:prstGeom prst="rect">
            <a:avLst/>
          </a:prstGeom>
          <a:ln w="9360">
            <a:noFill/>
          </a:ln>
        </p:spPr>
      </p:pic>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0" y="0"/>
            <a:ext cx="9143640" cy="1218960"/>
          </a:xfrm>
          <a:prstGeom prst="rect">
            <a:avLst/>
          </a:prstGeom>
          <a:noFill/>
          <a:ln>
            <a:noFill/>
          </a:ln>
        </p:spPr>
        <p:txBody>
          <a:bodyPr tIns="0" bIns="0" anchor="b"/>
          <a:p>
            <a:pPr algn="ctr">
              <a:lnSpc>
                <a:spcPct val="100000"/>
              </a:lnSpc>
            </a:pPr>
            <a:r>
              <a:rPr b="1" lang="en-US" sz="4200" spc="-1" strike="noStrike">
                <a:solidFill>
                  <a:srgbClr val="0a2646"/>
                </a:solidFill>
                <a:uFill>
                  <a:solidFill>
                    <a:srgbClr val="ffffff"/>
                  </a:solidFill>
                </a:uFill>
                <a:latin typeface="Calisto MT"/>
              </a:rPr>
              <a:t>State of the Process Queues</a:t>
            </a:r>
            <a:endParaRPr b="0" lang="en-US" sz="5200" spc="-1" strike="noStrike">
              <a:solidFill>
                <a:srgbClr val="000000"/>
              </a:solidFill>
              <a:uFill>
                <a:solidFill>
                  <a:srgbClr val="ffffff"/>
                </a:solidFill>
              </a:uFill>
              <a:latin typeface="Arial"/>
            </a:endParaRPr>
          </a:p>
        </p:txBody>
      </p:sp>
      <p:pic>
        <p:nvPicPr>
          <p:cNvPr id="669" name="" descr=""/>
          <p:cNvPicPr/>
          <p:nvPr/>
        </p:nvPicPr>
        <p:blipFill>
          <a:blip r:embed="rId1"/>
          <a:stretch/>
        </p:blipFill>
        <p:spPr>
          <a:xfrm>
            <a:off x="1676520" y="6095880"/>
            <a:ext cx="5715000" cy="355680"/>
          </a:xfrm>
          <a:prstGeom prst="rect">
            <a:avLst/>
          </a:prstGeom>
          <a:ln>
            <a:noFill/>
          </a:ln>
        </p:spPr>
      </p:pic>
      <p:pic>
        <p:nvPicPr>
          <p:cNvPr id="670" name="" descr=""/>
          <p:cNvPicPr/>
          <p:nvPr/>
        </p:nvPicPr>
        <p:blipFill>
          <a:blip r:embed="rId2"/>
          <a:stretch/>
        </p:blipFill>
        <p:spPr>
          <a:xfrm>
            <a:off x="1143000" y="1371600"/>
            <a:ext cx="6807240" cy="4724280"/>
          </a:xfrm>
          <a:prstGeom prst="rect">
            <a:avLst/>
          </a:prstGeom>
          <a:ln>
            <a:noFill/>
          </a:ln>
        </p:spPr>
      </p:pic>
    </p:spTree>
  </p:cSld>
  <p:transition spd="med">
    <p:checker dir="horz"/>
  </p:transition>
  <p:timing>
    <p:tnLst>
      <p:par>
        <p:cTn id="371" dur="indefinite" restart="never" nodeType="tmRoot">
          <p:childTnLst>
            <p:seq>
              <p:cTn id="372"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2743200" y="914400"/>
            <a:ext cx="8381520" cy="914040"/>
          </a:xfrm>
          <a:prstGeom prst="rect">
            <a:avLst/>
          </a:prstGeom>
          <a:noFill/>
          <a:ln>
            <a:noFill/>
          </a:ln>
        </p:spPr>
        <p:txBody>
          <a:bodyPr tIns="0" bIns="0" anchor="b"/>
          <a:p>
            <a:pPr algn="r">
              <a:lnSpc>
                <a:spcPct val="100000"/>
              </a:lnSpc>
            </a:pPr>
            <a:r>
              <a:rPr b="1" lang="en-US" sz="5200" spc="-1" strike="noStrike">
                <a:solidFill>
                  <a:srgbClr val="4d0000"/>
                </a:solidFill>
                <a:uFill>
                  <a:solidFill>
                    <a:srgbClr val="ffffff"/>
                  </a:solidFill>
                </a:uFill>
                <a:latin typeface="Calisto MT"/>
              </a:rPr>
              <a:t>Message Passing</a:t>
            </a:r>
            <a:endParaRPr b="0" lang="en-US" sz="5200" spc="-1" strike="noStrike">
              <a:solidFill>
                <a:srgbClr val="000000"/>
              </a:solidFill>
              <a:uFill>
                <a:solidFill>
                  <a:srgbClr val="ffffff"/>
                </a:solidFill>
              </a:uFill>
              <a:latin typeface="Arial"/>
            </a:endParaRPr>
          </a:p>
        </p:txBody>
      </p:sp>
      <p:pic>
        <p:nvPicPr>
          <p:cNvPr id="672" name="Content Placeholder 3" descr=""/>
          <p:cNvPicPr/>
          <p:nvPr/>
        </p:nvPicPr>
        <p:blipFill>
          <a:blip r:embed="rId1"/>
          <a:stretch/>
        </p:blipFill>
        <p:spPr>
          <a:xfrm>
            <a:off x="457200" y="2590920"/>
            <a:ext cx="2895120" cy="3504960"/>
          </a:xfrm>
          <a:prstGeom prst="rect">
            <a:avLst/>
          </a:prstGeom>
          <a:ln w="9360">
            <a:solidFill>
              <a:srgbClr val="000000"/>
            </a:solidFill>
            <a:miter/>
          </a:ln>
        </p:spPr>
      </p:pic>
      <p:pic>
        <p:nvPicPr>
          <p:cNvPr id="673" name="Content Placeholder 3" descr=""/>
          <p:cNvPicPr/>
          <p:nvPr/>
        </p:nvPicPr>
        <p:blipFill>
          <a:blip r:embed="rId2"/>
          <a:stretch/>
        </p:blipFill>
        <p:spPr>
          <a:xfrm>
            <a:off x="3276720" y="2590920"/>
            <a:ext cx="2819160" cy="3504960"/>
          </a:xfrm>
          <a:prstGeom prst="rect">
            <a:avLst/>
          </a:prstGeom>
          <a:ln w="9360">
            <a:solidFill>
              <a:srgbClr val="000000"/>
            </a:solidFill>
            <a:miter/>
          </a:ln>
        </p:spPr>
      </p:pic>
      <p:sp>
        <p:nvSpPr>
          <p:cNvPr id="674" name="CustomShape 2"/>
          <p:cNvSpPr/>
          <p:nvPr/>
        </p:nvSpPr>
        <p:spPr>
          <a:xfrm>
            <a:off x="1752480" y="6550200"/>
            <a:ext cx="6527520" cy="303480"/>
          </a:xfrm>
          <a:prstGeom prst="rect">
            <a:avLst/>
          </a:prstGeom>
          <a:noFill/>
          <a:ln w="9360">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Arial"/>
              </a:rPr>
              <a:t>Figure 5.24  A Solution to the Readers/Writers Problem Using Message Passing</a:t>
            </a:r>
            <a:endParaRPr b="0" lang="en-US" sz="1800" spc="-1" strike="noStrike">
              <a:solidFill>
                <a:srgbClr val="000000"/>
              </a:solidFill>
              <a:uFill>
                <a:solidFill>
                  <a:srgbClr val="ffffff"/>
                </a:solidFill>
              </a:uFill>
              <a:latin typeface="Arial"/>
            </a:endParaRPr>
          </a:p>
        </p:txBody>
      </p:sp>
      <p:pic>
        <p:nvPicPr>
          <p:cNvPr id="675" name="Content Placeholder 3" descr=""/>
          <p:cNvPicPr/>
          <p:nvPr/>
        </p:nvPicPr>
        <p:blipFill>
          <a:blip r:embed="rId3"/>
          <a:stretch/>
        </p:blipFill>
        <p:spPr>
          <a:xfrm>
            <a:off x="6095880" y="2590920"/>
            <a:ext cx="2514240" cy="3504960"/>
          </a:xfrm>
          <a:prstGeom prst="rect">
            <a:avLst/>
          </a:prstGeom>
          <a:ln w="9360">
            <a:solidFill>
              <a:srgbClr val="000000"/>
            </a:solidFill>
            <a:miter/>
          </a:ln>
        </p:spPr>
      </p:pic>
      <p:pic>
        <p:nvPicPr>
          <p:cNvPr id="676" name="Picture 8" descr=""/>
          <p:cNvPicPr/>
          <p:nvPr/>
        </p:nvPicPr>
        <p:blipFill>
          <a:blip r:embed="rId4"/>
          <a:stretch/>
        </p:blipFill>
        <p:spPr>
          <a:xfrm>
            <a:off x="6858000" y="762120"/>
            <a:ext cx="1523520" cy="1523520"/>
          </a:xfrm>
          <a:prstGeom prst="rect">
            <a:avLst/>
          </a:prstGeom>
          <a:ln w="9360">
            <a:noFill/>
          </a:ln>
        </p:spPr>
      </p:pic>
    </p:spTree>
  </p:cSld>
  <p:transition spd="med">
    <p:checker dir="horz"/>
  </p:transition>
  <p:timing>
    <p:tnLst>
      <p:par>
        <p:cTn id="373" dur="indefinite" restart="never" nodeType="tmRoot">
          <p:childTnLst>
            <p:seq>
              <p:cTn id="374"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2743200" y="152280"/>
            <a:ext cx="4114440" cy="837720"/>
          </a:xfrm>
          <a:prstGeom prst="rect">
            <a:avLst/>
          </a:prstGeom>
          <a:noFill/>
          <a:ln>
            <a:noFill/>
          </a:ln>
        </p:spPr>
        <p:txBody>
          <a:bodyPr anchor="ctr"/>
          <a:p>
            <a:pPr algn="ctr">
              <a:lnSpc>
                <a:spcPct val="100000"/>
              </a:lnSpc>
            </a:pPr>
            <a:r>
              <a:rPr b="1" lang="en-US" sz="5800" spc="-1" strike="noStrike">
                <a:solidFill>
                  <a:srgbClr val="321212"/>
                </a:solidFill>
                <a:uFill>
                  <a:solidFill>
                    <a:srgbClr val="ffffff"/>
                  </a:solidFill>
                </a:uFill>
                <a:latin typeface="Calibri"/>
              </a:rPr>
              <a:t>Summary</a:t>
            </a:r>
            <a:endParaRPr b="0" lang="en-US" sz="4400" spc="-1" strike="noStrike">
              <a:solidFill>
                <a:srgbClr val="000000"/>
              </a:solidFill>
              <a:uFill>
                <a:solidFill>
                  <a:srgbClr val="ffffff"/>
                </a:solidFill>
              </a:uFill>
              <a:latin typeface="Arial"/>
            </a:endParaRPr>
          </a:p>
        </p:txBody>
      </p:sp>
      <p:sp>
        <p:nvSpPr>
          <p:cNvPr id="678" name="CustomShape 2"/>
          <p:cNvSpPr/>
          <p:nvPr/>
        </p:nvSpPr>
        <p:spPr>
          <a:xfrm flipH="1">
            <a:off x="760680" y="488160"/>
            <a:ext cx="1828440" cy="691560"/>
          </a:xfrm>
          <a:prstGeom prst="roundRect">
            <a:avLst>
              <a:gd name="adj" fmla="val 16667"/>
            </a:avLst>
          </a:prstGeom>
          <a:blipFill>
            <a:blip r:embed="rId1"/>
            <a:tile/>
          </a:blipFill>
          <a:ln>
            <a:noFill/>
          </a:ln>
          <a:effectLst>
            <a:outerShdw dist="23040" dir="5400000">
              <a:srgbClr val="000000">
                <a:alpha val="35000"/>
              </a:srgbClr>
            </a:outerShdw>
          </a:effectLst>
        </p:spPr>
        <p:style>
          <a:lnRef idx="0"/>
          <a:fillRef idx="0"/>
          <a:effectRef idx="0"/>
          <a:fontRef idx="minor"/>
        </p:style>
        <p:txBody>
          <a:bodyPr lIns="140400" rIns="106560" tIns="140400" bIns="140400" anchor="ctr"/>
          <a:p>
            <a:pPr>
              <a:lnSpc>
                <a:spcPct val="90000"/>
              </a:lnSpc>
            </a:pPr>
            <a:r>
              <a:rPr b="1" lang="en-US" sz="2800" spc="-1" strike="noStrike">
                <a:solidFill>
                  <a:srgbClr val="17375e"/>
                </a:solidFill>
                <a:uFill>
                  <a:solidFill>
                    <a:srgbClr val="ffffff"/>
                  </a:solidFill>
                </a:uFill>
                <a:latin typeface="Calibri"/>
              </a:rPr>
              <a:t>Messages</a:t>
            </a:r>
            <a:endParaRPr b="0" lang="en-US" sz="1800" spc="-1" strike="noStrike">
              <a:solidFill>
                <a:srgbClr val="000000"/>
              </a:solidFill>
              <a:uFill>
                <a:solidFill>
                  <a:srgbClr val="ffffff"/>
                </a:solidFill>
              </a:uFill>
              <a:latin typeface="Arial"/>
            </a:endParaRPr>
          </a:p>
        </p:txBody>
      </p:sp>
      <p:sp>
        <p:nvSpPr>
          <p:cNvPr id="679" name="CustomShape 3"/>
          <p:cNvSpPr/>
          <p:nvPr/>
        </p:nvSpPr>
        <p:spPr>
          <a:xfrm>
            <a:off x="762120" y="1195200"/>
            <a:ext cx="8076600" cy="611640"/>
          </a:xfrm>
          <a:prstGeom prst="rect">
            <a:avLst/>
          </a:prstGeom>
          <a:noFill/>
          <a:ln>
            <a:noFill/>
          </a:ln>
        </p:spPr>
        <p:style>
          <a:lnRef idx="0"/>
          <a:fillRef idx="0"/>
          <a:effectRef idx="0"/>
          <a:fontRef idx="minor"/>
        </p:style>
        <p:txBody>
          <a:bodyPr lIns="271080" rIns="142200" tIns="25560" bIns="25560"/>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Useful for the enforcement of mutual exclusion discipline</a:t>
            </a:r>
            <a:endParaRPr b="0" lang="en-US" sz="1800" spc="-1" strike="noStrike">
              <a:solidFill>
                <a:srgbClr val="000000"/>
              </a:solidFill>
              <a:uFill>
                <a:solidFill>
                  <a:srgbClr val="ffffff"/>
                </a:solidFill>
              </a:uFill>
              <a:latin typeface="Arial"/>
            </a:endParaRPr>
          </a:p>
        </p:txBody>
      </p:sp>
      <p:sp>
        <p:nvSpPr>
          <p:cNvPr id="680" name="CustomShape 4"/>
          <p:cNvSpPr/>
          <p:nvPr/>
        </p:nvSpPr>
        <p:spPr>
          <a:xfrm>
            <a:off x="762120" y="1531080"/>
            <a:ext cx="5028840" cy="691560"/>
          </a:xfrm>
          <a:prstGeom prst="roundRect">
            <a:avLst>
              <a:gd name="adj" fmla="val 16667"/>
            </a:avLst>
          </a:prstGeom>
          <a:blipFill>
            <a:blip r:embed="rId2"/>
            <a:tile/>
          </a:blipFill>
          <a:ln>
            <a:noFill/>
          </a:ln>
          <a:effectLst>
            <a:outerShdw dist="23040" dir="5400000">
              <a:srgbClr val="000000">
                <a:alpha val="35000"/>
              </a:srgbClr>
            </a:outerShdw>
          </a:effectLst>
        </p:spPr>
        <p:style>
          <a:lnRef idx="0"/>
          <a:fillRef idx="0"/>
          <a:effectRef idx="0"/>
          <a:fontRef idx="minor"/>
        </p:style>
        <p:txBody>
          <a:bodyPr lIns="140400" rIns="106560" tIns="140400" bIns="140400" anchor="ctr"/>
          <a:p>
            <a:pPr>
              <a:lnSpc>
                <a:spcPct val="90000"/>
              </a:lnSpc>
            </a:pPr>
            <a:r>
              <a:rPr b="1" lang="en-US" sz="2800" spc="-1" strike="noStrike">
                <a:solidFill>
                  <a:srgbClr val="632523"/>
                </a:solidFill>
                <a:uFill>
                  <a:solidFill>
                    <a:srgbClr val="ffffff"/>
                  </a:solidFill>
                </a:uFill>
                <a:latin typeface="Calibri"/>
              </a:rPr>
              <a:t>Operating system themes are:</a:t>
            </a:r>
            <a:endParaRPr b="0" lang="en-US" sz="1800" spc="-1" strike="noStrike">
              <a:solidFill>
                <a:srgbClr val="000000"/>
              </a:solidFill>
              <a:uFill>
                <a:solidFill>
                  <a:srgbClr val="ffffff"/>
                </a:solidFill>
              </a:uFill>
              <a:latin typeface="Arial"/>
            </a:endParaRPr>
          </a:p>
        </p:txBody>
      </p:sp>
      <p:sp>
        <p:nvSpPr>
          <p:cNvPr id="681" name="CustomShape 5"/>
          <p:cNvSpPr/>
          <p:nvPr/>
        </p:nvSpPr>
        <p:spPr>
          <a:xfrm>
            <a:off x="762120" y="2250360"/>
            <a:ext cx="8076960" cy="1100880"/>
          </a:xfrm>
          <a:prstGeom prst="rect">
            <a:avLst/>
          </a:prstGeom>
          <a:noFill/>
          <a:ln>
            <a:noFill/>
          </a:ln>
        </p:spPr>
        <p:style>
          <a:lnRef idx="0"/>
          <a:fillRef idx="0"/>
          <a:effectRef idx="0"/>
          <a:fontRef idx="minor"/>
        </p:style>
        <p:txBody>
          <a:bodyPr lIns="271080" rIns="142200" tIns="25560" bIns="25560"/>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Multiprogramming, multiprocessing, distributed processing</a:t>
            </a:r>
            <a:endParaRPr b="0" lang="en-US" sz="1800" spc="-1" strike="noStrike">
              <a:solidFill>
                <a:srgbClr val="000000"/>
              </a:solidFill>
              <a:uFill>
                <a:solidFill>
                  <a:srgbClr val="ffffff"/>
                </a:solidFill>
              </a:uFill>
              <a:latin typeface="Arial"/>
            </a:endParaRPr>
          </a:p>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Fundamental to these themes is concurrency</a:t>
            </a:r>
            <a:endParaRPr b="0" lang="en-US" sz="1800" spc="-1" strike="noStrike">
              <a:solidFill>
                <a:srgbClr val="000000"/>
              </a:solidFill>
              <a:uFill>
                <a:solidFill>
                  <a:srgbClr val="ffffff"/>
                </a:solidFill>
              </a:uFill>
              <a:latin typeface="Arial"/>
            </a:endParaRPr>
          </a:p>
          <a:p>
            <a:pPr lvl="2" marL="4572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issues of conflict resolution and cooperation arise</a:t>
            </a:r>
            <a:endParaRPr b="0" lang="en-US" sz="1800" spc="-1" strike="noStrike">
              <a:solidFill>
                <a:srgbClr val="000000"/>
              </a:solidFill>
              <a:uFill>
                <a:solidFill>
                  <a:srgbClr val="ffffff"/>
                </a:solidFill>
              </a:uFill>
              <a:latin typeface="Arial"/>
            </a:endParaRPr>
          </a:p>
        </p:txBody>
      </p:sp>
      <p:sp>
        <p:nvSpPr>
          <p:cNvPr id="682" name="CustomShape 6"/>
          <p:cNvSpPr/>
          <p:nvPr/>
        </p:nvSpPr>
        <p:spPr>
          <a:xfrm>
            <a:off x="838080" y="3224880"/>
            <a:ext cx="3962160" cy="576360"/>
          </a:xfrm>
          <a:prstGeom prst="roundRect">
            <a:avLst>
              <a:gd name="adj" fmla="val 16667"/>
            </a:avLst>
          </a:prstGeom>
          <a:blipFill>
            <a:blip r:embed="rId3"/>
            <a:tile/>
          </a:blipFill>
          <a:ln>
            <a:noFill/>
          </a:ln>
          <a:effectLst>
            <a:outerShdw dist="23040" dir="5400000">
              <a:srgbClr val="000000">
                <a:alpha val="35000"/>
              </a:srgbClr>
            </a:outerShdw>
          </a:effectLst>
        </p:spPr>
        <p:style>
          <a:lnRef idx="0"/>
          <a:fillRef idx="0"/>
          <a:effectRef idx="0"/>
          <a:fontRef idx="minor"/>
        </p:style>
        <p:txBody>
          <a:bodyPr lIns="134640" rIns="106560" tIns="134640" bIns="134640" anchor="ctr"/>
          <a:p>
            <a:pPr>
              <a:lnSpc>
                <a:spcPct val="90000"/>
              </a:lnSpc>
            </a:pPr>
            <a:r>
              <a:rPr b="1" lang="en-US" sz="2800" spc="-1" strike="noStrike">
                <a:solidFill>
                  <a:srgbClr val="17375e"/>
                </a:solidFill>
                <a:uFill>
                  <a:solidFill>
                    <a:srgbClr val="ffffff"/>
                  </a:solidFill>
                </a:uFill>
                <a:latin typeface="Calibri"/>
              </a:rPr>
              <a:t>Mutual Exclusion</a:t>
            </a:r>
            <a:endParaRPr b="0" lang="en-US" sz="1800" spc="-1" strike="noStrike">
              <a:solidFill>
                <a:srgbClr val="000000"/>
              </a:solidFill>
              <a:uFill>
                <a:solidFill>
                  <a:srgbClr val="ffffff"/>
                </a:solidFill>
              </a:uFill>
              <a:latin typeface="Arial"/>
            </a:endParaRPr>
          </a:p>
        </p:txBody>
      </p:sp>
      <p:sp>
        <p:nvSpPr>
          <p:cNvPr id="683" name="CustomShape 7"/>
          <p:cNvSpPr/>
          <p:nvPr/>
        </p:nvSpPr>
        <p:spPr>
          <a:xfrm>
            <a:off x="838080" y="3796560"/>
            <a:ext cx="7772040" cy="1464840"/>
          </a:xfrm>
          <a:prstGeom prst="rect">
            <a:avLst/>
          </a:prstGeom>
          <a:noFill/>
          <a:ln>
            <a:noFill/>
          </a:ln>
        </p:spPr>
        <p:style>
          <a:lnRef idx="0"/>
          <a:fillRef idx="0"/>
          <a:effectRef idx="0"/>
          <a:fontRef idx="minor"/>
        </p:style>
        <p:txBody>
          <a:bodyPr lIns="271080" rIns="142200" tIns="25560" bIns="25560"/>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Condition in which there is a set of concurrent processes, only one of which is able to access a given resource or perform a given function at any time</a:t>
            </a:r>
            <a:endParaRPr b="0" lang="en-US" sz="1800" spc="-1" strike="noStrike">
              <a:solidFill>
                <a:srgbClr val="000000"/>
              </a:solidFill>
              <a:uFill>
                <a:solidFill>
                  <a:srgbClr val="ffffff"/>
                </a:solidFill>
              </a:uFill>
              <a:latin typeface="Arial"/>
            </a:endParaRPr>
          </a:p>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One approach involves the use of special purpose machine instructions</a:t>
            </a:r>
            <a:endParaRPr b="0" lang="en-US" sz="1800" spc="-1" strike="noStrike">
              <a:solidFill>
                <a:srgbClr val="000000"/>
              </a:solidFill>
              <a:uFill>
                <a:solidFill>
                  <a:srgbClr val="ffffff"/>
                </a:solidFill>
              </a:uFill>
              <a:latin typeface="Arial"/>
            </a:endParaRPr>
          </a:p>
        </p:txBody>
      </p:sp>
      <p:sp>
        <p:nvSpPr>
          <p:cNvPr id="684" name="CustomShape 8"/>
          <p:cNvSpPr/>
          <p:nvPr/>
        </p:nvSpPr>
        <p:spPr>
          <a:xfrm>
            <a:off x="838080" y="5372640"/>
            <a:ext cx="3047760" cy="607680"/>
          </a:xfrm>
          <a:prstGeom prst="roundRect">
            <a:avLst>
              <a:gd name="adj" fmla="val 16667"/>
            </a:avLst>
          </a:prstGeom>
          <a:blipFill>
            <a:blip r:embed="rId4"/>
            <a:tile/>
          </a:blipFill>
          <a:ln>
            <a:noFill/>
          </a:ln>
          <a:effectLst>
            <a:outerShdw dist="23040" dir="5400000">
              <a:srgbClr val="000000">
                <a:alpha val="35000"/>
              </a:srgbClr>
            </a:outerShdw>
          </a:effectLst>
        </p:spPr>
        <p:style>
          <a:lnRef idx="0"/>
          <a:fillRef idx="0"/>
          <a:effectRef idx="0"/>
          <a:fontRef idx="minor"/>
        </p:style>
        <p:txBody>
          <a:bodyPr lIns="136080" rIns="106560" tIns="136080" bIns="136440" anchor="ctr"/>
          <a:p>
            <a:pPr>
              <a:lnSpc>
                <a:spcPct val="90000"/>
              </a:lnSpc>
            </a:pPr>
            <a:r>
              <a:rPr b="1" lang="en-US" sz="2800" spc="-1" strike="noStrike">
                <a:solidFill>
                  <a:srgbClr val="632523"/>
                </a:solidFill>
                <a:uFill>
                  <a:solidFill>
                    <a:srgbClr val="ffffff"/>
                  </a:solidFill>
                </a:uFill>
                <a:latin typeface="Calibri"/>
              </a:rPr>
              <a:t>Semaphores</a:t>
            </a:r>
            <a:endParaRPr b="0" lang="en-US" sz="1800" spc="-1" strike="noStrike">
              <a:solidFill>
                <a:srgbClr val="000000"/>
              </a:solidFill>
              <a:uFill>
                <a:solidFill>
                  <a:srgbClr val="ffffff"/>
                </a:solidFill>
              </a:uFill>
              <a:latin typeface="Arial"/>
            </a:endParaRPr>
          </a:p>
        </p:txBody>
      </p:sp>
      <p:sp>
        <p:nvSpPr>
          <p:cNvPr id="685" name="CustomShape 9"/>
          <p:cNvSpPr/>
          <p:nvPr/>
        </p:nvSpPr>
        <p:spPr>
          <a:xfrm>
            <a:off x="914400" y="6006600"/>
            <a:ext cx="7924320" cy="611640"/>
          </a:xfrm>
          <a:prstGeom prst="rect">
            <a:avLst/>
          </a:prstGeom>
          <a:noFill/>
          <a:ln>
            <a:noFill/>
          </a:ln>
        </p:spPr>
        <p:style>
          <a:lnRef idx="0"/>
          <a:fillRef idx="0"/>
          <a:effectRef idx="0"/>
          <a:fontRef idx="minor"/>
        </p:style>
        <p:txBody>
          <a:bodyPr lIns="271080" rIns="142200" tIns="25560" bIns="25560"/>
          <a:p>
            <a:pPr lvl="1" marL="228600" indent="-228240">
              <a:lnSpc>
                <a:spcPct val="90000"/>
              </a:lnSpc>
              <a:buClr>
                <a:srgbClr val="000000"/>
              </a:buClr>
              <a:buFont typeface="Symbol" charset="2"/>
              <a:buChar char=""/>
            </a:pPr>
            <a:r>
              <a:rPr b="0" lang="en-US" sz="2000" spc="-1" strike="noStrike">
                <a:solidFill>
                  <a:srgbClr val="000000"/>
                </a:solidFill>
                <a:uFill>
                  <a:solidFill>
                    <a:srgbClr val="ffffff"/>
                  </a:solidFill>
                </a:uFill>
                <a:latin typeface="Calibri"/>
              </a:rPr>
              <a:t>Used for signaling among processes and can be readily used to enforce a mutual exclusion discipline</a:t>
            </a:r>
            <a:endParaRPr b="0" lang="en-US" sz="1800" spc="-1" strike="noStrike">
              <a:solidFill>
                <a:srgbClr val="000000"/>
              </a:solidFill>
              <a:uFill>
                <a:solidFill>
                  <a:srgbClr val="ffffff"/>
                </a:solidFill>
              </a:uFill>
              <a:latin typeface="Arial"/>
            </a:endParaRPr>
          </a:p>
        </p:txBody>
      </p:sp>
      <p:pic>
        <p:nvPicPr>
          <p:cNvPr id="686" name="Picture 26" descr=""/>
          <p:cNvPicPr/>
          <p:nvPr/>
        </p:nvPicPr>
        <p:blipFill>
          <a:blip r:embed="rId5"/>
          <a:stretch/>
        </p:blipFill>
        <p:spPr>
          <a:xfrm rot="376800">
            <a:off x="7397640" y="452160"/>
            <a:ext cx="1402920" cy="1580760"/>
          </a:xfrm>
          <a:prstGeom prst="rect">
            <a:avLst/>
          </a:prstGeom>
          <a:ln w="9360">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380880" y="457200"/>
            <a:ext cx="8332560" cy="1142640"/>
          </a:xfrm>
          <a:prstGeom prst="rect">
            <a:avLst/>
          </a:prstGeom>
          <a:noFill/>
          <a:ln>
            <a:noFill/>
          </a:ln>
        </p:spPr>
        <p:txBody>
          <a:bodyPr tIns="0" bIns="0" anchor="b"/>
          <a:p>
            <a:pPr algn="ctr">
              <a:lnSpc>
                <a:spcPct val="100000"/>
              </a:lnSpc>
            </a:pPr>
            <a:r>
              <a:rPr b="1" lang="en-US" sz="4800" spc="-1" strike="noStrike">
                <a:solidFill>
                  <a:srgbClr val="06192f"/>
                </a:solidFill>
                <a:uFill>
                  <a:solidFill>
                    <a:srgbClr val="ffffff"/>
                  </a:solidFill>
                </a:uFill>
                <a:latin typeface="Calisto MT"/>
              </a:rPr>
              <a:t>Difficulties of Concurrency</a:t>
            </a:r>
            <a:endParaRPr b="0" lang="en-US" sz="5200" spc="-1" strike="noStrike">
              <a:solidFill>
                <a:srgbClr val="000000"/>
              </a:solidFill>
              <a:uFill>
                <a:solidFill>
                  <a:srgbClr val="ffffff"/>
                </a:solidFill>
              </a:uFill>
              <a:latin typeface="Arial"/>
            </a:endParaRPr>
          </a:p>
        </p:txBody>
      </p:sp>
      <p:sp>
        <p:nvSpPr>
          <p:cNvPr id="424" name="TextShape 2"/>
          <p:cNvSpPr txBox="1"/>
          <p:nvPr/>
        </p:nvSpPr>
        <p:spPr>
          <a:xfrm>
            <a:off x="658800" y="2286000"/>
            <a:ext cx="817992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Sharing of global resources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Difficult for the OS to manage the allocation of resources optimally</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200" spc="-1" strike="noStrike">
                <a:solidFill>
                  <a:srgbClr val="262626"/>
                </a:solidFill>
                <a:uFill>
                  <a:solidFill>
                    <a:srgbClr val="ffffff"/>
                  </a:solidFill>
                </a:uFill>
                <a:latin typeface="Calisto MT"/>
              </a:rPr>
              <a:t>Difficult to locate programming errors as results are not deterministic and reproducible</a:t>
            </a:r>
            <a:endParaRPr b="0" lang="en-US" sz="2000" spc="-1" strike="noStrike">
              <a:solidFill>
                <a:srgbClr val="262626"/>
              </a:solidFill>
              <a:uFill>
                <a:solidFill>
                  <a:srgbClr val="ffffff"/>
                </a:solidFill>
              </a:uFill>
              <a:latin typeface="Calisto MT"/>
            </a:endParaRPr>
          </a:p>
          <a:p>
            <a:pPr>
              <a:lnSpc>
                <a:spcPct val="100000"/>
              </a:lnSpc>
            </a:pPr>
            <a:endParaRPr b="0" lang="en-US" sz="2000" spc="-1" strike="noStrike">
              <a:solidFill>
                <a:srgbClr val="262626"/>
              </a:solidFill>
              <a:uFill>
                <a:solidFill>
                  <a:srgbClr val="ffffff"/>
                </a:solidFill>
              </a:uFill>
              <a:latin typeface="Calisto MT"/>
            </a:endParaRPr>
          </a:p>
        </p:txBody>
      </p:sp>
      <p:pic>
        <p:nvPicPr>
          <p:cNvPr id="425" name="Picture 4" descr=""/>
          <p:cNvPicPr/>
          <p:nvPr/>
        </p:nvPicPr>
        <p:blipFill>
          <a:blip r:embed="rId1"/>
          <a:stretch/>
        </p:blipFill>
        <p:spPr>
          <a:xfrm>
            <a:off x="7238880" y="5029200"/>
            <a:ext cx="1387080" cy="1447560"/>
          </a:xfrm>
          <a:prstGeom prst="rect">
            <a:avLst/>
          </a:prstGeom>
          <a:ln w="9360">
            <a:noFill/>
          </a:ln>
        </p:spPr>
      </p:pic>
    </p:spTree>
  </p:cSld>
  <p:timing>
    <p:tnLst>
      <p:par>
        <p:cTn id="26" dur="indefinite" restart="never" nodeType="tmRoot">
          <p:childTnLst>
            <p:seq>
              <p:cTn id="27" dur="indefinite" nodeType="mainSeq">
                <p:childTnLst>
                  <p:par>
                    <p:cTn id="28" fill="hold">
                      <p:stCondLst>
                        <p:cond delay="0"/>
                      </p:stCondLst>
                      <p:childTnLst>
                        <p:par>
                          <p:cTn id="29" fill="hold">
                            <p:stCondLst>
                              <p:cond delay="0"/>
                            </p:stCondLst>
                            <p:childTnLst>
                              <p:par>
                                <p:cTn id="30" nodeType="withEffect" fill="hold" presetClass="entr" presetID="2" presetSubtype="1">
                                  <p:stCondLst>
                                    <p:cond delay="0"/>
                                  </p:stCondLst>
                                  <p:childTnLst>
                                    <p:set>
                                      <p:cBhvr>
                                        <p:cTn id="31" dur="1" fill="hold">
                                          <p:stCondLst>
                                            <p:cond delay="0"/>
                                          </p:stCondLst>
                                        </p:cTn>
                                        <p:tgtEl>
                                          <p:spTgt spid="424">
                                            <p:txEl>
                                              <p:pRg st="0" end="28"/>
                                            </p:txEl>
                                          </p:spTgt>
                                        </p:tgtEl>
                                        <p:attrNameLst>
                                          <p:attrName>style.visibility</p:attrName>
                                        </p:attrNameLst>
                                      </p:cBhvr>
                                      <p:to>
                                        <p:strVal val="visible"/>
                                      </p:to>
                                    </p:set>
                                    <p:anim calcmode="lin" valueType="num">
                                      <p:cBhvr additive="repl">
                                        <p:cTn id="32" dur="1000" fill="hold"/>
                                        <p:tgtEl>
                                          <p:spTgt spid="424">
                                            <p:txEl>
                                              <p:pRg st="0" end="28"/>
                                            </p:txEl>
                                          </p:spTgt>
                                        </p:tgtEl>
                                        <p:attrNameLst>
                                          <p:attrName>ppt_x</p:attrName>
                                        </p:attrNameLst>
                                      </p:cBhvr>
                                      <p:tavLst>
                                        <p:tav tm="0">
                                          <p:val>
                                            <p:strVal val="#ppt_x"/>
                                          </p:val>
                                        </p:tav>
                                        <p:tav tm="100000">
                                          <p:val>
                                            <p:strVal val="#ppt_x"/>
                                          </p:val>
                                        </p:tav>
                                      </p:tavLst>
                                    </p:anim>
                                    <p:anim calcmode="lin" valueType="num">
                                      <p:cBhvr additive="repl">
                                        <p:cTn id="33" dur="1000" fill="hold"/>
                                        <p:tgtEl>
                                          <p:spTgt spid="424">
                                            <p:txEl>
                                              <p:pRg st="0" end="28"/>
                                            </p:txEl>
                                          </p:spTgt>
                                        </p:tgtEl>
                                        <p:attrNameLst>
                                          <p:attrName>ppt_y</p:attrName>
                                        </p:attrNameLst>
                                      </p:cBhvr>
                                      <p:tavLst>
                                        <p:tav tm="0">
                                          <p:val>
                                            <p:strVal val="0-#ppt_h/2"/>
                                          </p:val>
                                        </p:tav>
                                        <p:tav tm="100000">
                                          <p:val>
                                            <p:strVal val="#ppt_y"/>
                                          </p:val>
                                        </p:tav>
                                      </p:tavLst>
                                    </p:anim>
                                  </p:childTnLst>
                                </p:cTn>
                              </p:par>
                              <p:par>
                                <p:cTn id="34" nodeType="withEffect" fill="hold" presetClass="entr" presetID="2" presetSubtype="8">
                                  <p:stCondLst>
                                    <p:cond delay="0"/>
                                  </p:stCondLst>
                                  <p:childTnLst>
                                    <p:set>
                                      <p:cBhvr>
                                        <p:cTn id="35" dur="1" fill="hold">
                                          <p:stCondLst>
                                            <p:cond delay="0"/>
                                          </p:stCondLst>
                                        </p:cTn>
                                        <p:tgtEl>
                                          <p:spTgt spid="424">
                                            <p:txEl>
                                              <p:pRg st="28" end="97"/>
                                            </p:txEl>
                                          </p:spTgt>
                                        </p:tgtEl>
                                        <p:attrNameLst>
                                          <p:attrName>style.visibility</p:attrName>
                                        </p:attrNameLst>
                                      </p:cBhvr>
                                      <p:to>
                                        <p:strVal val="visible"/>
                                      </p:to>
                                    </p:set>
                                    <p:anim calcmode="lin" valueType="num">
                                      <p:cBhvr additive="repl">
                                        <p:cTn id="36" dur="2000" fill="hold"/>
                                        <p:tgtEl>
                                          <p:spTgt spid="424">
                                            <p:txEl>
                                              <p:pRg st="28" end="97"/>
                                            </p:txEl>
                                          </p:spTgt>
                                        </p:tgtEl>
                                        <p:attrNameLst>
                                          <p:attrName>ppt_x</p:attrName>
                                        </p:attrNameLst>
                                      </p:cBhvr>
                                      <p:tavLst>
                                        <p:tav tm="0">
                                          <p:val>
                                            <p:strVal val="0-#ppt_w/2"/>
                                          </p:val>
                                        </p:tav>
                                        <p:tav tm="100000">
                                          <p:val>
                                            <p:strVal val="#ppt_x"/>
                                          </p:val>
                                        </p:tav>
                                      </p:tavLst>
                                    </p:anim>
                                    <p:anim calcmode="lin" valueType="num">
                                      <p:cBhvr additive="repl">
                                        <p:cTn id="37" dur="2000" fill="hold"/>
                                        <p:tgtEl>
                                          <p:spTgt spid="424">
                                            <p:txEl>
                                              <p:pRg st="28" end="97"/>
                                            </p:txEl>
                                          </p:spTgt>
                                        </p:tgtEl>
                                        <p:attrNameLst>
                                          <p:attrName>ppt_y</p:attrName>
                                        </p:attrNameLst>
                                      </p:cBhvr>
                                      <p:tavLst>
                                        <p:tav tm="0">
                                          <p:val>
                                            <p:strVal val="#ppt_y"/>
                                          </p:val>
                                        </p:tav>
                                        <p:tav tm="100000">
                                          <p:val>
                                            <p:strVal val="#ppt_y"/>
                                          </p:val>
                                        </p:tav>
                                      </p:tavLst>
                                    </p:anim>
                                  </p:childTnLst>
                                </p:cTn>
                              </p:par>
                              <p:par>
                                <p:cTn id="38" nodeType="withEffect" fill="hold" presetClass="entr" presetID="2" presetSubtype="4">
                                  <p:stCondLst>
                                    <p:cond delay="0"/>
                                  </p:stCondLst>
                                  <p:childTnLst>
                                    <p:set>
                                      <p:cBhvr>
                                        <p:cTn id="39" dur="1" fill="hold">
                                          <p:stCondLst>
                                            <p:cond delay="0"/>
                                          </p:stCondLst>
                                        </p:cTn>
                                        <p:tgtEl>
                                          <p:spTgt spid="424">
                                            <p:txEl>
                                              <p:pRg st="97" end="186"/>
                                            </p:txEl>
                                          </p:spTgt>
                                        </p:tgtEl>
                                        <p:attrNameLst>
                                          <p:attrName>style.visibility</p:attrName>
                                        </p:attrNameLst>
                                      </p:cBhvr>
                                      <p:to>
                                        <p:strVal val="visible"/>
                                      </p:to>
                                    </p:set>
                                    <p:anim calcmode="lin" valueType="num">
                                      <p:cBhvr additive="repl">
                                        <p:cTn id="40" dur="3000" fill="hold"/>
                                        <p:tgtEl>
                                          <p:spTgt spid="424">
                                            <p:txEl>
                                              <p:pRg st="97" end="186"/>
                                            </p:txEl>
                                          </p:spTgt>
                                        </p:tgtEl>
                                        <p:attrNameLst>
                                          <p:attrName>ppt_x</p:attrName>
                                        </p:attrNameLst>
                                      </p:cBhvr>
                                      <p:tavLst>
                                        <p:tav tm="0">
                                          <p:val>
                                            <p:strVal val="#ppt_x"/>
                                          </p:val>
                                        </p:tav>
                                        <p:tav tm="100000">
                                          <p:val>
                                            <p:strVal val="#ppt_x"/>
                                          </p:val>
                                        </p:tav>
                                      </p:tavLst>
                                    </p:anim>
                                    <p:anim calcmode="lin" valueType="num">
                                      <p:cBhvr additive="repl">
                                        <p:cTn id="41" dur="3000" fill="hold"/>
                                        <p:tgtEl>
                                          <p:spTgt spid="424">
                                            <p:txEl>
                                              <p:pRg st="97" end="1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658800" y="456120"/>
            <a:ext cx="7824600" cy="1143720"/>
          </a:xfrm>
          <a:prstGeom prst="rect">
            <a:avLst/>
          </a:prstGeom>
          <a:noFill/>
          <a:ln>
            <a:noFill/>
          </a:ln>
        </p:spPr>
        <p:txBody>
          <a:bodyPr tIns="0" bIns="0" anchor="b"/>
          <a:p>
            <a:pPr algn="ctr">
              <a:lnSpc>
                <a:spcPct val="100000"/>
              </a:lnSpc>
            </a:pPr>
            <a:r>
              <a:rPr b="1" lang="en-US" sz="5200" spc="-1" strike="noStrike">
                <a:solidFill>
                  <a:srgbClr val="001934"/>
                </a:solidFill>
                <a:uFill>
                  <a:solidFill>
                    <a:srgbClr val="ffffff"/>
                  </a:solidFill>
                </a:uFill>
                <a:latin typeface="Calisto MT"/>
              </a:rPr>
              <a:t>Race Condition</a:t>
            </a:r>
            <a:endParaRPr b="0" lang="en-US" sz="5200" spc="-1" strike="noStrike">
              <a:solidFill>
                <a:srgbClr val="000000"/>
              </a:solidFill>
              <a:uFill>
                <a:solidFill>
                  <a:srgbClr val="ffffff"/>
                </a:solidFill>
              </a:uFill>
              <a:latin typeface="Arial"/>
            </a:endParaRPr>
          </a:p>
        </p:txBody>
      </p:sp>
      <p:sp>
        <p:nvSpPr>
          <p:cNvPr id="427" name="TextShape 2"/>
          <p:cNvSpPr txBox="1"/>
          <p:nvPr/>
        </p:nvSpPr>
        <p:spPr>
          <a:xfrm>
            <a:off x="658800" y="2286000"/>
            <a:ext cx="6960960" cy="3839760"/>
          </a:xfrm>
          <a:prstGeom prst="rect">
            <a:avLst/>
          </a:prstGeom>
          <a:noFill/>
          <a:ln>
            <a:noFill/>
          </a:ln>
        </p:spPr>
        <p:txBody>
          <a:bodyPr/>
          <a:p>
            <a:pPr marL="282600" indent="-282240">
              <a:lnSpc>
                <a:spcPct val="100000"/>
              </a:lnSpc>
              <a:buClr>
                <a:srgbClr val="990000"/>
              </a:buClr>
              <a:buSzPct val="75000"/>
              <a:buFont typeface="Wingdings" charset="2"/>
              <a:buChar char=""/>
            </a:pPr>
            <a:r>
              <a:rPr b="0" lang="en-US" sz="3000" spc="-1" strike="noStrike">
                <a:solidFill>
                  <a:srgbClr val="262626"/>
                </a:solidFill>
                <a:uFill>
                  <a:solidFill>
                    <a:srgbClr val="ffffff"/>
                  </a:solidFill>
                </a:uFill>
                <a:latin typeface="Calisto MT"/>
              </a:rPr>
              <a:t>Occurs when multiple processes or threads read and write shared data items</a:t>
            </a:r>
            <a:endParaRPr b="0" lang="en-US" sz="2000" spc="-1" strike="noStrike">
              <a:solidFill>
                <a:srgbClr val="262626"/>
              </a:solidFill>
              <a:uFill>
                <a:solidFill>
                  <a:srgbClr val="ffffff"/>
                </a:solidFill>
              </a:uFill>
              <a:latin typeface="Calisto MT"/>
            </a:endParaRPr>
          </a:p>
          <a:p>
            <a:pPr marL="282600" indent="-282240">
              <a:lnSpc>
                <a:spcPct val="100000"/>
              </a:lnSpc>
              <a:buClr>
                <a:srgbClr val="990000"/>
              </a:buClr>
              <a:buSzPct val="75000"/>
              <a:buFont typeface="Wingdings" charset="2"/>
              <a:buChar char=""/>
            </a:pPr>
            <a:r>
              <a:rPr b="0" lang="en-US" sz="3000" spc="-1" strike="noStrike">
                <a:solidFill>
                  <a:srgbClr val="262626"/>
                </a:solidFill>
                <a:uFill>
                  <a:solidFill>
                    <a:srgbClr val="ffffff"/>
                  </a:solidFill>
                </a:uFill>
                <a:latin typeface="Calisto MT"/>
              </a:rPr>
              <a:t>The final result depends on the order of execution</a:t>
            </a:r>
            <a:endParaRPr b="0" lang="en-US" sz="2000" spc="-1" strike="noStrike">
              <a:solidFill>
                <a:srgbClr val="262626"/>
              </a:solidFill>
              <a:uFill>
                <a:solidFill>
                  <a:srgbClr val="ffffff"/>
                </a:solidFill>
              </a:uFill>
              <a:latin typeface="Calisto MT"/>
            </a:endParaRPr>
          </a:p>
          <a:p>
            <a:pPr lvl="3" marL="1143000" indent="-282240">
              <a:lnSpc>
                <a:spcPct val="100000"/>
              </a:lnSpc>
              <a:buClr>
                <a:srgbClr val="990000"/>
              </a:buClr>
              <a:buSzPct val="75000"/>
              <a:buFont typeface="Wingdings" charset="2"/>
              <a:buChar char=""/>
            </a:pPr>
            <a:r>
              <a:rPr b="0" lang="en-US" sz="2600" spc="-1" strike="noStrike">
                <a:solidFill>
                  <a:srgbClr val="262626"/>
                </a:solidFill>
                <a:uFill>
                  <a:solidFill>
                    <a:srgbClr val="ffffff"/>
                  </a:solidFill>
                </a:uFill>
                <a:latin typeface="Calisto MT"/>
              </a:rPr>
              <a:t>the “loser” of the race is the process that updates last and will determine the final value of the variable</a:t>
            </a:r>
            <a:endParaRPr b="0" lang="en-US" sz="1800" spc="-1" strike="noStrike">
              <a:solidFill>
                <a:srgbClr val="262626"/>
              </a:solidFill>
              <a:uFill>
                <a:solidFill>
                  <a:srgbClr val="ffffff"/>
                </a:solidFill>
              </a:uFill>
              <a:latin typeface="Calisto MT"/>
            </a:endParaRPr>
          </a:p>
        </p:txBody>
      </p:sp>
      <p:pic>
        <p:nvPicPr>
          <p:cNvPr id="428" name="Picture 3" descr=""/>
          <p:cNvPicPr/>
          <p:nvPr/>
        </p:nvPicPr>
        <p:blipFill>
          <a:blip r:embed="rId1"/>
          <a:stretch/>
        </p:blipFill>
        <p:spPr>
          <a:xfrm>
            <a:off x="7315200" y="4876920"/>
            <a:ext cx="1323720" cy="1490400"/>
          </a:xfrm>
          <a:prstGeom prst="rect">
            <a:avLst/>
          </a:prstGeom>
          <a:ln w="9360">
            <a:noFill/>
          </a:ln>
        </p:spPr>
      </p:pic>
    </p:spTree>
  </p:cSld>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withEffect" fill="hold" presetClass="entr" presetID="26">
                                  <p:stCondLst>
                                    <p:cond delay="0"/>
                                  </p:stCondLst>
                                  <p:childTnLst>
                                    <p:set>
                                      <p:cBhvr>
                                        <p:cTn id="47" dur="1" fill="hold">
                                          <p:stCondLst>
                                            <p:cond delay="0"/>
                                          </p:stCondLst>
                                        </p:cTn>
                                        <p:tgtEl>
                                          <p:spTgt spid="427">
                                            <p:txEl>
                                              <p:pRg st="0" end="75"/>
                                            </p:txEl>
                                          </p:spTgt>
                                        </p:tgtEl>
                                        <p:attrNameLst>
                                          <p:attrName>style.visibility</p:attrName>
                                        </p:attrNameLst>
                                      </p:cBhvr>
                                      <p:to>
                                        <p:strVal val="visible"/>
                                      </p:to>
                                    </p:set>
                                    <p:animEffect filter="wipe(down)" transition="out">
                                      <p:cBhvr additive="repl">
                                        <p:cTn id="48" dur="580">
                                          <p:stCondLst>
                                            <p:cond delay="0"/>
                                          </p:stCondLst>
                                        </p:cTn>
                                        <p:tgtEl>
                                          <p:spTgt spid="427">
                                            <p:txEl>
                                              <p:pRg st="0" end="75"/>
                                            </p:txEl>
                                          </p:spTgt>
                                        </p:tgtEl>
                                      </p:cBhvr>
                                    </p:animEffect>
                                    <p:anim calcmode="lin" valueType="num">
                                      <p:cBhvr additive="repl">
                                        <p:cTn id="49" dur="1822">
                                          <p:stCondLst>
                                            <p:cond delay="0"/>
                                          </p:stCondLst>
                                        </p:cTn>
                                        <p:tgtEl>
                                          <p:spTgt spid="427">
                                            <p:txEl>
                                              <p:pRg st="0" end="75"/>
                                            </p:txEl>
                                          </p:spTgt>
                                        </p:tgtEl>
                                        <p:attrNameLst>
                                          <p:attrName>ppt_x</p:attrName>
                                        </p:attrNameLst>
                                      </p:cBhvr>
                                      <p:tavLst>
                                        <p:tav tm="0">
                                          <p:val>
                                            <p:strVal val="#ppt_x-0.25"/>
                                          </p:val>
                                        </p:tav>
                                        <p:tav tm="100000">
                                          <p:val>
                                            <p:strVal val="#ppt_x"/>
                                          </p:val>
                                        </p:tav>
                                      </p:tavLst>
                                    </p:anim>
                                    <p:anim calcmode="lin" valueType="num">
                                      <p:cBhvr additive="repl">
                                        <p:cTn id="50" dur="664">
                                          <p:stCondLst>
                                            <p:cond delay="0"/>
                                          </p:stCondLst>
                                        </p:cTn>
                                        <p:tgtEl>
                                          <p:spTgt spid="427">
                                            <p:txEl>
                                              <p:pRg st="0" end="75"/>
                                            </p:txEl>
                                          </p:spTgt>
                                        </p:tgtEl>
                                        <p:attrNameLst>
                                          <p:attrName>ppt_y</p:attrName>
                                        </p:attrNameLst>
                                      </p:cBhvr>
                                      <p:tavLst>
                                        <p:tav tm="0">
                                          <p:val>
                                            <p:strVal val="0.5"/>
                                          </p:val>
                                        </p:tav>
                                        <p:tav tm="100000">
                                          <p:val>
                                            <p:strVal val="1"/>
                                          </p:val>
                                        </p:tav>
                                      </p:tavLst>
                                    </p:anim>
                                    <p:anim calcmode="lin" valueType="num">
                                      <p:cBhvr additive="repl">
                                        <p:cTn id="51" dur="664">
                                          <p:stCondLst>
                                            <p:cond delay="664"/>
                                          </p:stCondLst>
                                        </p:cTn>
                                        <p:tgtEl>
                                          <p:spTgt spid="427">
                                            <p:txEl>
                                              <p:pRg st="0" end="75"/>
                                            </p:txEl>
                                          </p:spTgt>
                                        </p:tgtEl>
                                        <p:attrNameLst>
                                          <p:attrName>ppt_y</p:attrName>
                                        </p:attrNameLst>
                                      </p:cBhvr>
                                      <p:tavLst>
                                        <p:tav tm="0">
                                          <p:val>
                                            <p:strVal val="0"/>
                                          </p:val>
                                        </p:tav>
                                        <p:tav tm="100000">
                                          <p:val>
                                            <p:strVal val="1"/>
                                          </p:val>
                                        </p:tav>
                                      </p:tavLst>
                                    </p:anim>
                                    <p:anim calcmode="lin" valueType="num">
                                      <p:cBhvr additive="repl">
                                        <p:cTn id="52" dur="332">
                                          <p:stCondLst>
                                            <p:cond delay="1324"/>
                                          </p:stCondLst>
                                        </p:cTn>
                                        <p:tgtEl>
                                          <p:spTgt spid="427">
                                            <p:txEl>
                                              <p:pRg st="0" end="75"/>
                                            </p:txEl>
                                          </p:spTgt>
                                        </p:tgtEl>
                                        <p:attrNameLst>
                                          <p:attrName>ppt_y</p:attrName>
                                        </p:attrNameLst>
                                      </p:cBhvr>
                                      <p:tavLst>
                                        <p:tav tm="0">
                                          <p:val>
                                            <p:strVal val="0"/>
                                          </p:val>
                                        </p:tav>
                                        <p:tav tm="100000">
                                          <p:val>
                                            <p:strVal val="1"/>
                                          </p:val>
                                        </p:tav>
                                      </p:tavLst>
                                    </p:anim>
                                    <p:anim calcmode="lin" valueType="num">
                                      <p:cBhvr additive="repl">
                                        <p:cTn id="53" dur="164">
                                          <p:stCondLst>
                                            <p:cond delay="1656"/>
                                          </p:stCondLst>
                                        </p:cTn>
                                        <p:tgtEl>
                                          <p:spTgt spid="427">
                                            <p:txEl>
                                              <p:pRg st="0" end="75"/>
                                            </p:txEl>
                                          </p:spTgt>
                                        </p:tgtEl>
                                        <p:attrNameLst>
                                          <p:attrName>ppt_y</p:attrName>
                                        </p:attrNameLst>
                                      </p:cBhvr>
                                      <p:tavLst>
                                        <p:tav tm="0">
                                          <p:val>
                                            <p:strVal val="0"/>
                                          </p:val>
                                        </p:tav>
                                        <p:tav tm="100000">
                                          <p:val>
                                            <p:strVal val="1"/>
                                          </p:val>
                                        </p:tav>
                                      </p:tavLst>
                                    </p:anim>
                                  </p:childTnLst>
                                </p:cTn>
                              </p:par>
                              <p:par>
                                <p:cTn id="54" nodeType="withEffect" fill="hold" presetClass="entr" presetID="26">
                                  <p:stCondLst>
                                    <p:cond delay="0"/>
                                  </p:stCondLst>
                                  <p:childTnLst>
                                    <p:set>
                                      <p:cBhvr>
                                        <p:cTn id="55" dur="1" fill="hold">
                                          <p:stCondLst>
                                            <p:cond delay="0"/>
                                          </p:stCondLst>
                                        </p:cTn>
                                        <p:tgtEl>
                                          <p:spTgt spid="427">
                                            <p:txEl>
                                              <p:pRg st="75" end="126"/>
                                            </p:txEl>
                                          </p:spTgt>
                                        </p:tgtEl>
                                        <p:attrNameLst>
                                          <p:attrName>style.visibility</p:attrName>
                                        </p:attrNameLst>
                                      </p:cBhvr>
                                      <p:to>
                                        <p:strVal val="visible"/>
                                      </p:to>
                                    </p:set>
                                    <p:animEffect filter="wipe(down)" transition="out">
                                      <p:cBhvr additive="repl">
                                        <p:cTn id="56" dur="580">
                                          <p:stCondLst>
                                            <p:cond delay="0"/>
                                          </p:stCondLst>
                                        </p:cTn>
                                        <p:tgtEl>
                                          <p:spTgt spid="427">
                                            <p:txEl>
                                              <p:pRg st="75" end="126"/>
                                            </p:txEl>
                                          </p:spTgt>
                                        </p:tgtEl>
                                      </p:cBhvr>
                                    </p:animEffect>
                                    <p:anim calcmode="lin" valueType="num">
                                      <p:cBhvr additive="repl">
                                        <p:cTn id="57" dur="1822">
                                          <p:stCondLst>
                                            <p:cond delay="0"/>
                                          </p:stCondLst>
                                        </p:cTn>
                                        <p:tgtEl>
                                          <p:spTgt spid="427">
                                            <p:txEl>
                                              <p:pRg st="75" end="126"/>
                                            </p:txEl>
                                          </p:spTgt>
                                        </p:tgtEl>
                                        <p:attrNameLst>
                                          <p:attrName>ppt_x</p:attrName>
                                        </p:attrNameLst>
                                      </p:cBhvr>
                                      <p:tavLst>
                                        <p:tav tm="0">
                                          <p:val>
                                            <p:strVal val="#ppt_x-0.25"/>
                                          </p:val>
                                        </p:tav>
                                        <p:tav tm="100000">
                                          <p:val>
                                            <p:strVal val="#ppt_x"/>
                                          </p:val>
                                        </p:tav>
                                      </p:tavLst>
                                    </p:anim>
                                    <p:anim calcmode="lin" valueType="num">
                                      <p:cBhvr additive="repl">
                                        <p:cTn id="58" dur="664">
                                          <p:stCondLst>
                                            <p:cond delay="0"/>
                                          </p:stCondLst>
                                        </p:cTn>
                                        <p:tgtEl>
                                          <p:spTgt spid="427">
                                            <p:txEl>
                                              <p:pRg st="75" end="126"/>
                                            </p:txEl>
                                          </p:spTgt>
                                        </p:tgtEl>
                                        <p:attrNameLst>
                                          <p:attrName>ppt_y</p:attrName>
                                        </p:attrNameLst>
                                      </p:cBhvr>
                                      <p:tavLst>
                                        <p:tav tm="0">
                                          <p:val>
                                            <p:strVal val="0.5"/>
                                          </p:val>
                                        </p:tav>
                                        <p:tav tm="100000">
                                          <p:val>
                                            <p:strVal val="1"/>
                                          </p:val>
                                        </p:tav>
                                      </p:tavLst>
                                    </p:anim>
                                    <p:anim calcmode="lin" valueType="num">
                                      <p:cBhvr additive="repl">
                                        <p:cTn id="59" dur="664">
                                          <p:stCondLst>
                                            <p:cond delay="664"/>
                                          </p:stCondLst>
                                        </p:cTn>
                                        <p:tgtEl>
                                          <p:spTgt spid="427">
                                            <p:txEl>
                                              <p:pRg st="75" end="126"/>
                                            </p:txEl>
                                          </p:spTgt>
                                        </p:tgtEl>
                                        <p:attrNameLst>
                                          <p:attrName>ppt_y</p:attrName>
                                        </p:attrNameLst>
                                      </p:cBhvr>
                                      <p:tavLst>
                                        <p:tav tm="0">
                                          <p:val>
                                            <p:strVal val="0"/>
                                          </p:val>
                                        </p:tav>
                                        <p:tav tm="100000">
                                          <p:val>
                                            <p:strVal val="1"/>
                                          </p:val>
                                        </p:tav>
                                      </p:tavLst>
                                    </p:anim>
                                    <p:anim calcmode="lin" valueType="num">
                                      <p:cBhvr additive="repl">
                                        <p:cTn id="60" dur="332">
                                          <p:stCondLst>
                                            <p:cond delay="1324"/>
                                          </p:stCondLst>
                                        </p:cTn>
                                        <p:tgtEl>
                                          <p:spTgt spid="427">
                                            <p:txEl>
                                              <p:pRg st="75" end="126"/>
                                            </p:txEl>
                                          </p:spTgt>
                                        </p:tgtEl>
                                        <p:attrNameLst>
                                          <p:attrName>ppt_y</p:attrName>
                                        </p:attrNameLst>
                                      </p:cBhvr>
                                      <p:tavLst>
                                        <p:tav tm="0">
                                          <p:val>
                                            <p:strVal val="0"/>
                                          </p:val>
                                        </p:tav>
                                        <p:tav tm="100000">
                                          <p:val>
                                            <p:strVal val="1"/>
                                          </p:val>
                                        </p:tav>
                                      </p:tavLst>
                                    </p:anim>
                                    <p:anim calcmode="lin" valueType="num">
                                      <p:cBhvr additive="repl">
                                        <p:cTn id="61" dur="164">
                                          <p:stCondLst>
                                            <p:cond delay="1656"/>
                                          </p:stCondLst>
                                        </p:cTn>
                                        <p:tgtEl>
                                          <p:spTgt spid="427">
                                            <p:txEl>
                                              <p:pRg st="75" end="126"/>
                                            </p:txEl>
                                          </p:spTgt>
                                        </p:tgtEl>
                                        <p:attrNameLst>
                                          <p:attrName>ppt_y</p:attrName>
                                        </p:attrNameLst>
                                      </p:cBhvr>
                                      <p:tavLst>
                                        <p:tav tm="0">
                                          <p:val>
                                            <p:strVal val="0"/>
                                          </p:val>
                                        </p:tav>
                                        <p:tav tm="100000">
                                          <p:val>
                                            <p:strVal val="1"/>
                                          </p:val>
                                        </p:tav>
                                      </p:tavLst>
                                    </p:anim>
                                  </p:childTnLst>
                                </p:cTn>
                              </p:par>
                              <p:par>
                                <p:cTn id="62" nodeType="withEffect" fill="hold" presetClass="entr" presetID="26">
                                  <p:stCondLst>
                                    <p:cond delay="0"/>
                                  </p:stCondLst>
                                  <p:childTnLst>
                                    <p:set>
                                      <p:cBhvr>
                                        <p:cTn id="63" dur="1" fill="hold">
                                          <p:stCondLst>
                                            <p:cond delay="0"/>
                                          </p:stCondLst>
                                        </p:cTn>
                                        <p:tgtEl>
                                          <p:spTgt spid="427">
                                            <p:txEl>
                                              <p:pRg st="126" end="234"/>
                                            </p:txEl>
                                          </p:spTgt>
                                        </p:tgtEl>
                                        <p:attrNameLst>
                                          <p:attrName>style.visibility</p:attrName>
                                        </p:attrNameLst>
                                      </p:cBhvr>
                                      <p:to>
                                        <p:strVal val="visible"/>
                                      </p:to>
                                    </p:set>
                                    <p:animEffect filter="wipe(down)" transition="out">
                                      <p:cBhvr additive="repl">
                                        <p:cTn id="64" dur="580">
                                          <p:stCondLst>
                                            <p:cond delay="0"/>
                                          </p:stCondLst>
                                        </p:cTn>
                                        <p:tgtEl>
                                          <p:spTgt spid="427">
                                            <p:txEl>
                                              <p:pRg st="126" end="234"/>
                                            </p:txEl>
                                          </p:spTgt>
                                        </p:tgtEl>
                                      </p:cBhvr>
                                    </p:animEffect>
                                    <p:anim calcmode="lin" valueType="num">
                                      <p:cBhvr additive="repl">
                                        <p:cTn id="65" dur="1822">
                                          <p:stCondLst>
                                            <p:cond delay="0"/>
                                          </p:stCondLst>
                                        </p:cTn>
                                        <p:tgtEl>
                                          <p:spTgt spid="427">
                                            <p:txEl>
                                              <p:pRg st="126" end="234"/>
                                            </p:txEl>
                                          </p:spTgt>
                                        </p:tgtEl>
                                        <p:attrNameLst>
                                          <p:attrName>ppt_x</p:attrName>
                                        </p:attrNameLst>
                                      </p:cBhvr>
                                      <p:tavLst>
                                        <p:tav tm="0">
                                          <p:val>
                                            <p:strVal val="#ppt_x-0.25"/>
                                          </p:val>
                                        </p:tav>
                                        <p:tav tm="100000">
                                          <p:val>
                                            <p:strVal val="#ppt_x"/>
                                          </p:val>
                                        </p:tav>
                                      </p:tavLst>
                                    </p:anim>
                                    <p:anim calcmode="lin" valueType="num">
                                      <p:cBhvr additive="repl">
                                        <p:cTn id="66" dur="664">
                                          <p:stCondLst>
                                            <p:cond delay="0"/>
                                          </p:stCondLst>
                                        </p:cTn>
                                        <p:tgtEl>
                                          <p:spTgt spid="427">
                                            <p:txEl>
                                              <p:pRg st="126" end="234"/>
                                            </p:txEl>
                                          </p:spTgt>
                                        </p:tgtEl>
                                        <p:attrNameLst>
                                          <p:attrName>ppt_y</p:attrName>
                                        </p:attrNameLst>
                                      </p:cBhvr>
                                      <p:tavLst>
                                        <p:tav tm="0">
                                          <p:val>
                                            <p:strVal val="0.5"/>
                                          </p:val>
                                        </p:tav>
                                        <p:tav tm="100000">
                                          <p:val>
                                            <p:strVal val="1"/>
                                          </p:val>
                                        </p:tav>
                                      </p:tavLst>
                                    </p:anim>
                                    <p:anim calcmode="lin" valueType="num">
                                      <p:cBhvr additive="repl">
                                        <p:cTn id="67" dur="664">
                                          <p:stCondLst>
                                            <p:cond delay="664"/>
                                          </p:stCondLst>
                                        </p:cTn>
                                        <p:tgtEl>
                                          <p:spTgt spid="427">
                                            <p:txEl>
                                              <p:pRg st="126" end="234"/>
                                            </p:txEl>
                                          </p:spTgt>
                                        </p:tgtEl>
                                        <p:attrNameLst>
                                          <p:attrName>ppt_y</p:attrName>
                                        </p:attrNameLst>
                                      </p:cBhvr>
                                      <p:tavLst>
                                        <p:tav tm="0">
                                          <p:val>
                                            <p:strVal val="0"/>
                                          </p:val>
                                        </p:tav>
                                        <p:tav tm="100000">
                                          <p:val>
                                            <p:strVal val="1"/>
                                          </p:val>
                                        </p:tav>
                                      </p:tavLst>
                                    </p:anim>
                                    <p:anim calcmode="lin" valueType="num">
                                      <p:cBhvr additive="repl">
                                        <p:cTn id="68" dur="332">
                                          <p:stCondLst>
                                            <p:cond delay="1324"/>
                                          </p:stCondLst>
                                        </p:cTn>
                                        <p:tgtEl>
                                          <p:spTgt spid="427">
                                            <p:txEl>
                                              <p:pRg st="126" end="234"/>
                                            </p:txEl>
                                          </p:spTgt>
                                        </p:tgtEl>
                                        <p:attrNameLst>
                                          <p:attrName>ppt_y</p:attrName>
                                        </p:attrNameLst>
                                      </p:cBhvr>
                                      <p:tavLst>
                                        <p:tav tm="0">
                                          <p:val>
                                            <p:strVal val="0"/>
                                          </p:val>
                                        </p:tav>
                                        <p:tav tm="100000">
                                          <p:val>
                                            <p:strVal val="1"/>
                                          </p:val>
                                        </p:tav>
                                      </p:tavLst>
                                    </p:anim>
                                    <p:anim calcmode="lin" valueType="num">
                                      <p:cBhvr additive="repl">
                                        <p:cTn id="69" dur="164">
                                          <p:stCondLst>
                                            <p:cond delay="1656"/>
                                          </p:stCondLst>
                                        </p:cTn>
                                        <p:tgtEl>
                                          <p:spTgt spid="427">
                                            <p:txEl>
                                              <p:pRg st="126" end="234"/>
                                            </p:txEl>
                                          </p:spTgt>
                                        </p:tgtEl>
                                        <p:attrNameLst>
                                          <p:attrName>ppt_y</p:attrName>
                                        </p:attrNameLst>
                                      </p:cBhvr>
                                      <p:tavLst>
                                        <p:tav tm="0">
                                          <p:val>
                                            <p:strVal val="0"/>
                                          </p:val>
                                        </p:tav>
                                        <p:tav tm="100000">
                                          <p:val>
                                            <p:strVal val="1"/>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2011-03-15T17:05:26Z</dcterms:created>
  <dc:creator/>
  <dc:description/>
  <dc:language>en-US</dc:language>
  <cp:lastModifiedBy/>
  <cp:lastPrinted>2011-02-18T21:50:36Z</cp:lastPrinted>
  <dcterms:modified xsi:type="dcterms:W3CDTF">2020-10-08T19:13:32Z</dcterms:modified>
  <cp:revision>13</cp:revision>
  <dc:subject/>
  <dc:title>Chapter 5 Concurrency: Mutual Exclusion and Synchronization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72</vt:i4>
  </property>
</Properties>
</file>