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2EF3F-9795-48E1-86FB-C955C81A6C38}" v="4" dt="2023-10-26T10:22:32.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yur patel" userId="72285fa2257c8f75" providerId="LiveId" clId="{C552EF3F-9795-48E1-86FB-C955C81A6C38}"/>
    <pc:docChg chg="custSel modSld">
      <pc:chgData name="keyur patel" userId="72285fa2257c8f75" providerId="LiveId" clId="{C552EF3F-9795-48E1-86FB-C955C81A6C38}" dt="2023-10-26T10:22:32.250" v="52" actId="14100"/>
      <pc:docMkLst>
        <pc:docMk/>
      </pc:docMkLst>
      <pc:sldChg chg="modSp mod">
        <pc:chgData name="keyur patel" userId="72285fa2257c8f75" providerId="LiveId" clId="{C552EF3F-9795-48E1-86FB-C955C81A6C38}" dt="2023-10-26T10:03:34.607" v="20" actId="20577"/>
        <pc:sldMkLst>
          <pc:docMk/>
          <pc:sldMk cId="218137440" sldId="258"/>
        </pc:sldMkLst>
        <pc:spChg chg="mod">
          <ac:chgData name="keyur patel" userId="72285fa2257c8f75" providerId="LiveId" clId="{C552EF3F-9795-48E1-86FB-C955C81A6C38}" dt="2023-10-26T10:03:34.607" v="20" actId="20577"/>
          <ac:spMkLst>
            <pc:docMk/>
            <pc:sldMk cId="218137440" sldId="258"/>
            <ac:spMk id="3" creationId="{7F95D084-DA84-2890-14C8-D6EC8A31C418}"/>
          </ac:spMkLst>
        </pc:spChg>
      </pc:sldChg>
      <pc:sldChg chg="addSp delSp modSp mod">
        <pc:chgData name="keyur patel" userId="72285fa2257c8f75" providerId="LiveId" clId="{C552EF3F-9795-48E1-86FB-C955C81A6C38}" dt="2023-10-26T10:22:32.250" v="52" actId="14100"/>
        <pc:sldMkLst>
          <pc:docMk/>
          <pc:sldMk cId="2289064591" sldId="259"/>
        </pc:sldMkLst>
        <pc:spChg chg="mod">
          <ac:chgData name="keyur patel" userId="72285fa2257c8f75" providerId="LiveId" clId="{C552EF3F-9795-48E1-86FB-C955C81A6C38}" dt="2023-10-26T10:06:57.779" v="45" actId="20577"/>
          <ac:spMkLst>
            <pc:docMk/>
            <pc:sldMk cId="2289064591" sldId="259"/>
            <ac:spMk id="2" creationId="{483932FA-E7DB-664D-2F8C-9A60B0F79F6E}"/>
          </ac:spMkLst>
        </pc:spChg>
        <pc:spChg chg="del">
          <ac:chgData name="keyur patel" userId="72285fa2257c8f75" providerId="LiveId" clId="{C552EF3F-9795-48E1-86FB-C955C81A6C38}" dt="2023-10-26T10:20:58.346" v="46" actId="22"/>
          <ac:spMkLst>
            <pc:docMk/>
            <pc:sldMk cId="2289064591" sldId="259"/>
            <ac:spMk id="3" creationId="{2C1FE44B-AAA2-B83F-D102-648561FF4EE6}"/>
          </ac:spMkLst>
        </pc:spChg>
        <pc:picChg chg="add mod ord">
          <ac:chgData name="keyur patel" userId="72285fa2257c8f75" providerId="LiveId" clId="{C552EF3F-9795-48E1-86FB-C955C81A6C38}" dt="2023-10-26T10:21:04.779" v="48" actId="14100"/>
          <ac:picMkLst>
            <pc:docMk/>
            <pc:sldMk cId="2289064591" sldId="259"/>
            <ac:picMk id="5" creationId="{529781A9-CF87-BBE4-2131-D5A0C992B1E6}"/>
          </ac:picMkLst>
        </pc:picChg>
        <pc:picChg chg="add mod">
          <ac:chgData name="keyur patel" userId="72285fa2257c8f75" providerId="LiveId" clId="{C552EF3F-9795-48E1-86FB-C955C81A6C38}" dt="2023-10-26T10:22:32.250" v="52" actId="14100"/>
          <ac:picMkLst>
            <pc:docMk/>
            <pc:sldMk cId="2289064591" sldId="259"/>
            <ac:picMk id="1026" creationId="{AE4E58ED-5426-3A84-5645-137C3283AF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9130-F978-C435-6B9C-79D2B970C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8AE3C-2E63-610E-8BDC-8EB1C181B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28030-179D-A9FB-98DE-AB61A0887357}"/>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5" name="Footer Placeholder 4">
            <a:extLst>
              <a:ext uri="{FF2B5EF4-FFF2-40B4-BE49-F238E27FC236}">
                <a16:creationId xmlns:a16="http://schemas.microsoft.com/office/drawing/2014/main" id="{67D35D77-1550-05A9-3D48-72FD0B799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EE3E7-EB44-6DBF-8BD9-9054541B9BB8}"/>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5245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AB1A-3394-213E-4627-617C40FB83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788D9-7DC6-CA90-9E9F-25F50BCAE9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30B8D-5C20-5B26-1336-DC595F049C1E}"/>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5" name="Footer Placeholder 4">
            <a:extLst>
              <a:ext uri="{FF2B5EF4-FFF2-40B4-BE49-F238E27FC236}">
                <a16:creationId xmlns:a16="http://schemas.microsoft.com/office/drawing/2014/main" id="{406A2CAE-F367-011B-A7ED-A83794789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1FD2F-ACED-C404-FDC8-1253C11F8A30}"/>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327923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EC1C3-346A-3F6E-B636-44BC77B502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99D167-94A2-3971-EE14-CBF3778A06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3DEE4-9888-F370-DA65-02200850F589}"/>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5" name="Footer Placeholder 4">
            <a:extLst>
              <a:ext uri="{FF2B5EF4-FFF2-40B4-BE49-F238E27FC236}">
                <a16:creationId xmlns:a16="http://schemas.microsoft.com/office/drawing/2014/main" id="{F8172993-8FC4-CDC8-F351-FAABAED8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C471D-CFFE-EDBB-F197-FD60929A0023}"/>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282691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4841-F765-89C4-02D7-7F8B8CF53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6EE4E-C957-C2C9-FFDA-A000D88E1F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614B5-8B25-71BE-7032-46626900C872}"/>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5" name="Footer Placeholder 4">
            <a:extLst>
              <a:ext uri="{FF2B5EF4-FFF2-40B4-BE49-F238E27FC236}">
                <a16:creationId xmlns:a16="http://schemas.microsoft.com/office/drawing/2014/main" id="{ADFC66DE-9139-B433-6D60-8C0E42049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0DAD4-0486-DE8B-27E7-989D9AF76F25}"/>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365744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76B6-0188-8FB4-6FA3-F69FE63BC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14D165-F554-0187-D3EE-AE92C2D76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2A80D-4A59-4891-5E1E-5D6E56DB19C5}"/>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5" name="Footer Placeholder 4">
            <a:extLst>
              <a:ext uri="{FF2B5EF4-FFF2-40B4-BE49-F238E27FC236}">
                <a16:creationId xmlns:a16="http://schemas.microsoft.com/office/drawing/2014/main" id="{EEEA13FA-40EA-A15B-6830-B37EE6EDD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AFB9D-BEAA-9E34-E682-124978FA5205}"/>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176349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0515-A82C-1E59-3D68-8403D4ACC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240D9C-E7DF-31A1-F44E-043DE79A2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424F8E-381C-F8AF-BC63-0F9FC203D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956633-8AD1-F7EB-0237-DA31C967F740}"/>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6" name="Footer Placeholder 5">
            <a:extLst>
              <a:ext uri="{FF2B5EF4-FFF2-40B4-BE49-F238E27FC236}">
                <a16:creationId xmlns:a16="http://schemas.microsoft.com/office/drawing/2014/main" id="{1FA5660E-FEFC-1188-EBCB-5109EEDF0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C873B-3714-A82A-20E2-2BD29251D52F}"/>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10794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EAA9-0367-D119-D26E-54389BF5B9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EC5ADD-1259-7847-D2D9-A6BC84C8E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A529B-ACFD-8278-9A72-441AC8070E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5DDA58-1366-CD0A-8316-F6C66CB7D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7D8CE9-2DFF-0DA3-0BA0-0F2FC2441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AE320F-E8B8-57BC-B52E-DB0A29DD2380}"/>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8" name="Footer Placeholder 7">
            <a:extLst>
              <a:ext uri="{FF2B5EF4-FFF2-40B4-BE49-F238E27FC236}">
                <a16:creationId xmlns:a16="http://schemas.microsoft.com/office/drawing/2014/main" id="{3B7306E9-DD82-7A2F-A369-62C70FCC83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B879CF-4F38-B084-F1FA-273A9C435E1B}"/>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370595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A61A-B969-05AE-4B71-A7161F47C8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D3A4D-605E-0D14-C94C-E684080BC569}"/>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4" name="Footer Placeholder 3">
            <a:extLst>
              <a:ext uri="{FF2B5EF4-FFF2-40B4-BE49-F238E27FC236}">
                <a16:creationId xmlns:a16="http://schemas.microsoft.com/office/drawing/2014/main" id="{4093B552-7618-3DF6-2A23-3D318840FE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63A29-FDF7-D97F-700A-CB4DBDE47ECC}"/>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417615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6539F-CB0B-5ADE-0432-D24D45E47E4A}"/>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3" name="Footer Placeholder 2">
            <a:extLst>
              <a:ext uri="{FF2B5EF4-FFF2-40B4-BE49-F238E27FC236}">
                <a16:creationId xmlns:a16="http://schemas.microsoft.com/office/drawing/2014/main" id="{618D8878-45E3-DD5D-1C7D-EAAF95DC15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F4A958-5A44-8970-949A-2DCAB26C3B27}"/>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44086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D58C-C651-C1A4-26AE-9C67BDAF1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843DCA-6E85-513E-1027-4B4112BFF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EE4C9-9357-CA40-419E-DFCF936DA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69342-FA33-60C2-DE03-80C95C241A07}"/>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6" name="Footer Placeholder 5">
            <a:extLst>
              <a:ext uri="{FF2B5EF4-FFF2-40B4-BE49-F238E27FC236}">
                <a16:creationId xmlns:a16="http://schemas.microsoft.com/office/drawing/2014/main" id="{7C740DD4-2C75-B83E-D9EF-C4C24EE80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1654A-07C6-D542-BD95-A8EAB0ECA20C}"/>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119412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8662-C42B-A91A-D799-42FAF2971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22933E-65EA-E602-FFBB-9CAEAE6F9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A27C58-3FB6-4DF6-9B4D-816C267C3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78F29-8DDE-9C26-0633-84593243F6FE}"/>
              </a:ext>
            </a:extLst>
          </p:cNvPr>
          <p:cNvSpPr>
            <a:spLocks noGrp="1"/>
          </p:cNvSpPr>
          <p:nvPr>
            <p:ph type="dt" sz="half" idx="10"/>
          </p:nvPr>
        </p:nvSpPr>
        <p:spPr/>
        <p:txBody>
          <a:bodyPr/>
          <a:lstStyle/>
          <a:p>
            <a:fld id="{B353A45D-F313-4A97-A883-38528C8E6EEA}" type="datetimeFigureOut">
              <a:rPr lang="en-US" smtClean="0"/>
              <a:t>10/26/2023</a:t>
            </a:fld>
            <a:endParaRPr lang="en-US"/>
          </a:p>
        </p:txBody>
      </p:sp>
      <p:sp>
        <p:nvSpPr>
          <p:cNvPr id="6" name="Footer Placeholder 5">
            <a:extLst>
              <a:ext uri="{FF2B5EF4-FFF2-40B4-BE49-F238E27FC236}">
                <a16:creationId xmlns:a16="http://schemas.microsoft.com/office/drawing/2014/main" id="{912C4C02-F121-A1F7-1738-D9B293C07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C994D-CEFE-B432-4627-595FDE1E8F24}"/>
              </a:ext>
            </a:extLst>
          </p:cNvPr>
          <p:cNvSpPr>
            <a:spLocks noGrp="1"/>
          </p:cNvSpPr>
          <p:nvPr>
            <p:ph type="sldNum" sz="quarter" idx="12"/>
          </p:nvPr>
        </p:nvSpPr>
        <p:spPr/>
        <p:txBody>
          <a:bodyPr/>
          <a:lstStyle/>
          <a:p>
            <a:fld id="{2D6AF6AE-24E5-45B8-A2C1-B5DF58223E14}" type="slidenum">
              <a:rPr lang="en-US" smtClean="0"/>
              <a:t>‹#›</a:t>
            </a:fld>
            <a:endParaRPr lang="en-US"/>
          </a:p>
        </p:txBody>
      </p:sp>
    </p:spTree>
    <p:extLst>
      <p:ext uri="{BB962C8B-B14F-4D97-AF65-F5344CB8AC3E}">
        <p14:creationId xmlns:p14="http://schemas.microsoft.com/office/powerpoint/2010/main" val="164268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9EB7BC-9CFA-4448-139D-307B78A64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E7A503-2E4F-562D-5A83-F2BE07390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0E6A2-49DB-2639-62F5-99506E59F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3A45D-F313-4A97-A883-38528C8E6EEA}" type="datetimeFigureOut">
              <a:rPr lang="en-US" smtClean="0"/>
              <a:t>10/26/2023</a:t>
            </a:fld>
            <a:endParaRPr lang="en-US"/>
          </a:p>
        </p:txBody>
      </p:sp>
      <p:sp>
        <p:nvSpPr>
          <p:cNvPr id="5" name="Footer Placeholder 4">
            <a:extLst>
              <a:ext uri="{FF2B5EF4-FFF2-40B4-BE49-F238E27FC236}">
                <a16:creationId xmlns:a16="http://schemas.microsoft.com/office/drawing/2014/main" id="{23CE1865-243D-622E-CC3A-F519C78B3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105FAE-EF87-8499-2FF3-A44C9F666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AF6AE-24E5-45B8-A2C1-B5DF58223E14}" type="slidenum">
              <a:rPr lang="en-US" smtClean="0"/>
              <a:t>‹#›</a:t>
            </a:fld>
            <a:endParaRPr lang="en-US"/>
          </a:p>
        </p:txBody>
      </p:sp>
    </p:spTree>
    <p:extLst>
      <p:ext uri="{BB962C8B-B14F-4D97-AF65-F5344CB8AC3E}">
        <p14:creationId xmlns:p14="http://schemas.microsoft.com/office/powerpoint/2010/main" val="34210429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9EDC-B412-83C8-1484-EFF759286B2B}"/>
              </a:ext>
            </a:extLst>
          </p:cNvPr>
          <p:cNvSpPr>
            <a:spLocks noGrp="1"/>
          </p:cNvSpPr>
          <p:nvPr>
            <p:ph type="ctrTitle"/>
          </p:nvPr>
        </p:nvSpPr>
        <p:spPr/>
        <p:txBody>
          <a:bodyPr/>
          <a:lstStyle/>
          <a:p>
            <a:r>
              <a:rPr lang="en-US" b="1" dirty="0"/>
              <a:t>ML</a:t>
            </a:r>
            <a:r>
              <a:rPr lang="en-US" dirty="0"/>
              <a:t>-(Module-2) </a:t>
            </a:r>
          </a:p>
        </p:txBody>
      </p:sp>
      <p:sp>
        <p:nvSpPr>
          <p:cNvPr id="3" name="Subtitle 2">
            <a:extLst>
              <a:ext uri="{FF2B5EF4-FFF2-40B4-BE49-F238E27FC236}">
                <a16:creationId xmlns:a16="http://schemas.microsoft.com/office/drawing/2014/main" id="{FA532865-5EBB-F258-CA96-6499FA2BFFB4}"/>
              </a:ext>
            </a:extLst>
          </p:cNvPr>
          <p:cNvSpPr>
            <a:spLocks noGrp="1"/>
          </p:cNvSpPr>
          <p:nvPr>
            <p:ph type="subTitle" idx="1"/>
          </p:nvPr>
        </p:nvSpPr>
        <p:spPr>
          <a:xfrm>
            <a:off x="1572208" y="4199197"/>
            <a:ext cx="9047584" cy="568746"/>
          </a:xfrm>
        </p:spPr>
        <p:txBody>
          <a:bodyPr/>
          <a:lstStyle/>
          <a:p>
            <a:r>
              <a:rPr lang="en-US" dirty="0"/>
              <a:t>Linear Model for Classification</a:t>
            </a:r>
          </a:p>
        </p:txBody>
      </p:sp>
      <p:sp>
        <p:nvSpPr>
          <p:cNvPr id="4" name="TextBox 3">
            <a:extLst>
              <a:ext uri="{FF2B5EF4-FFF2-40B4-BE49-F238E27FC236}">
                <a16:creationId xmlns:a16="http://schemas.microsoft.com/office/drawing/2014/main" id="{AE7836FA-7305-42D7-DE5F-41094D22D567}"/>
              </a:ext>
            </a:extLst>
          </p:cNvPr>
          <p:cNvSpPr txBox="1"/>
          <p:nvPr/>
        </p:nvSpPr>
        <p:spPr>
          <a:xfrm>
            <a:off x="9759821" y="6055568"/>
            <a:ext cx="2575248" cy="646331"/>
          </a:xfrm>
          <a:prstGeom prst="rect">
            <a:avLst/>
          </a:prstGeom>
          <a:noFill/>
        </p:spPr>
        <p:txBody>
          <a:bodyPr wrap="square" rtlCol="0">
            <a:spAutoFit/>
          </a:bodyPr>
          <a:lstStyle/>
          <a:p>
            <a:r>
              <a:rPr lang="en-US" b="1" dirty="0"/>
              <a:t>Made By : </a:t>
            </a:r>
            <a:r>
              <a:rPr lang="en-US" dirty="0"/>
              <a:t>Keyur Patel</a:t>
            </a:r>
          </a:p>
          <a:p>
            <a:r>
              <a:rPr lang="en-US" b="1" dirty="0"/>
              <a:t>Roll No : </a:t>
            </a:r>
            <a:r>
              <a:rPr lang="en-US" dirty="0"/>
              <a:t>16010421073</a:t>
            </a:r>
          </a:p>
        </p:txBody>
      </p:sp>
      <p:pic>
        <p:nvPicPr>
          <p:cNvPr id="1026" name="Picture 2" descr="Somaiya Vidyavihar University">
            <a:extLst>
              <a:ext uri="{FF2B5EF4-FFF2-40B4-BE49-F238E27FC236}">
                <a16:creationId xmlns:a16="http://schemas.microsoft.com/office/drawing/2014/main" id="{C27FEE44-A6E3-6CF1-D401-C1307A92E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87216" cy="7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96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367A-DB65-302D-48E8-6FB40BFEA340}"/>
              </a:ext>
            </a:extLst>
          </p:cNvPr>
          <p:cNvSpPr>
            <a:spLocks noGrp="1"/>
          </p:cNvSpPr>
          <p:nvPr>
            <p:ph type="title"/>
          </p:nvPr>
        </p:nvSpPr>
        <p:spPr/>
        <p:txBody>
          <a:bodyPr/>
          <a:lstStyle/>
          <a:p>
            <a:pPr algn="ctr"/>
            <a:r>
              <a:rPr lang="en-US" b="1" dirty="0"/>
              <a:t>Topics</a:t>
            </a:r>
          </a:p>
        </p:txBody>
      </p:sp>
      <p:sp>
        <p:nvSpPr>
          <p:cNvPr id="3" name="Content Placeholder 2">
            <a:extLst>
              <a:ext uri="{FF2B5EF4-FFF2-40B4-BE49-F238E27FC236}">
                <a16:creationId xmlns:a16="http://schemas.microsoft.com/office/drawing/2014/main" id="{45043451-47DF-FA09-30BD-1EFDA144C2D0}"/>
              </a:ext>
            </a:extLst>
          </p:cNvPr>
          <p:cNvSpPr>
            <a:spLocks noGrp="1"/>
          </p:cNvSpPr>
          <p:nvPr>
            <p:ph idx="1"/>
          </p:nvPr>
        </p:nvSpPr>
        <p:spPr>
          <a:xfrm>
            <a:off x="3049554" y="2544082"/>
            <a:ext cx="6812902" cy="3175583"/>
          </a:xfrm>
        </p:spPr>
        <p:txBody>
          <a:bodyPr>
            <a:normAutofit/>
          </a:bodyPr>
          <a:lstStyle/>
          <a:p>
            <a:r>
              <a:rPr lang="en-US" sz="3200" b="0" i="0" u="none" strike="noStrike" baseline="0" dirty="0">
                <a:solidFill>
                  <a:srgbClr val="000000"/>
                </a:solidFill>
                <a:latin typeface="Times New Roman" panose="02020603050405020304" pitchFamily="18" charset="0"/>
              </a:rPr>
              <a:t>Linear Basis Function Models 	</a:t>
            </a:r>
          </a:p>
          <a:p>
            <a:r>
              <a:rPr lang="en-US" sz="3200" b="0" i="0" u="none" strike="noStrike" baseline="0" dirty="0">
                <a:solidFill>
                  <a:srgbClr val="000000"/>
                </a:solidFill>
                <a:latin typeface="Times New Roman" panose="02020603050405020304" pitchFamily="18" charset="0"/>
              </a:rPr>
              <a:t>Bayesian Linear Regression 	</a:t>
            </a:r>
          </a:p>
          <a:p>
            <a:r>
              <a:rPr lang="en-US" sz="3200" b="0" i="0" u="none" strike="noStrike" baseline="0" dirty="0">
                <a:solidFill>
                  <a:srgbClr val="000000"/>
                </a:solidFill>
                <a:latin typeface="Times New Roman" panose="02020603050405020304" pitchFamily="18" charset="0"/>
              </a:rPr>
              <a:t>Discriminant Functions 	</a:t>
            </a:r>
          </a:p>
          <a:p>
            <a:r>
              <a:rPr lang="en-US" sz="3200" b="0" i="0" u="none" strike="noStrike" baseline="0" dirty="0">
                <a:solidFill>
                  <a:srgbClr val="000000"/>
                </a:solidFill>
                <a:latin typeface="Times New Roman" panose="02020603050405020304" pitchFamily="18" charset="0"/>
              </a:rPr>
              <a:t>Probabilistic Generative Models 	</a:t>
            </a:r>
          </a:p>
          <a:p>
            <a:r>
              <a:rPr lang="en-US" sz="3200" b="0" i="0" u="none" strike="noStrike" baseline="0" dirty="0">
                <a:solidFill>
                  <a:srgbClr val="000000"/>
                </a:solidFill>
                <a:latin typeface="Times New Roman" panose="02020603050405020304" pitchFamily="18" charset="0"/>
              </a:rPr>
              <a:t>Probabilistic Discriminative Models 	</a:t>
            </a:r>
          </a:p>
          <a:p>
            <a:endParaRPr lang="en-US" dirty="0"/>
          </a:p>
        </p:txBody>
      </p:sp>
    </p:spTree>
    <p:extLst>
      <p:ext uri="{BB962C8B-B14F-4D97-AF65-F5344CB8AC3E}">
        <p14:creationId xmlns:p14="http://schemas.microsoft.com/office/powerpoint/2010/main" val="230944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1EB1-BB5B-4CC3-75D5-BADFD557ABFA}"/>
              </a:ext>
            </a:extLst>
          </p:cNvPr>
          <p:cNvSpPr>
            <a:spLocks noGrp="1"/>
          </p:cNvSpPr>
          <p:nvPr>
            <p:ph type="title"/>
          </p:nvPr>
        </p:nvSpPr>
        <p:spPr/>
        <p:txBody>
          <a:bodyPr/>
          <a:lstStyle/>
          <a:p>
            <a:r>
              <a:rPr lang="en-US" sz="4400" b="1" i="0" u="none" strike="noStrike" baseline="0" dirty="0">
                <a:solidFill>
                  <a:srgbClr val="000000"/>
                </a:solidFill>
                <a:latin typeface="Times New Roman" panose="02020603050405020304" pitchFamily="18" charset="0"/>
              </a:rPr>
              <a:t>Linear Basis Function Models</a:t>
            </a:r>
            <a:endParaRPr lang="en-US" b="1" dirty="0"/>
          </a:p>
        </p:txBody>
      </p:sp>
      <p:sp>
        <p:nvSpPr>
          <p:cNvPr id="3" name="Content Placeholder 2">
            <a:extLst>
              <a:ext uri="{FF2B5EF4-FFF2-40B4-BE49-F238E27FC236}">
                <a16:creationId xmlns:a16="http://schemas.microsoft.com/office/drawing/2014/main" id="{7F95D084-DA84-2890-14C8-D6EC8A31C418}"/>
              </a:ext>
            </a:extLst>
          </p:cNvPr>
          <p:cNvSpPr>
            <a:spLocks noGrp="1"/>
          </p:cNvSpPr>
          <p:nvPr>
            <p:ph idx="1"/>
          </p:nvPr>
        </p:nvSpPr>
        <p:spPr/>
        <p:txBody>
          <a:bodyPr>
            <a:normAutofit/>
          </a:bodyPr>
          <a:lstStyle/>
          <a:p>
            <a:r>
              <a:rPr lang="en-US" sz="1800" b="0" i="0" dirty="0">
                <a:solidFill>
                  <a:schemeClr val="tx1"/>
                </a:solidFill>
                <a:effectLst/>
                <a:latin typeface="Söhne"/>
              </a:rPr>
              <a:t>In machine learning, linear basis function models are a way to represent and analyze data. Imagine you have a set of data points on a graph, and you want to find a simple way to understand and predict patterns in that data.</a:t>
            </a:r>
          </a:p>
          <a:p>
            <a:r>
              <a:rPr lang="en-US" sz="1800" b="0" i="0" dirty="0">
                <a:solidFill>
                  <a:schemeClr val="tx1"/>
                </a:solidFill>
                <a:effectLst/>
                <a:latin typeface="Söhne"/>
              </a:rPr>
              <a:t>Linear basis function models use a straightforward idea: they break down the complex relationships in your data into simpler pieces. These simpler pieces are like building blocks or "basis functions." You can think of them as simple shapes, like lines, curves, or waves, that you use to approximate the data.</a:t>
            </a:r>
          </a:p>
          <a:p>
            <a:endParaRPr lang="en-US" dirty="0">
              <a:solidFill>
                <a:schemeClr val="tx1"/>
              </a:solidFill>
            </a:endParaRPr>
          </a:p>
        </p:txBody>
      </p:sp>
    </p:spTree>
    <p:extLst>
      <p:ext uri="{BB962C8B-B14F-4D97-AF65-F5344CB8AC3E}">
        <p14:creationId xmlns:p14="http://schemas.microsoft.com/office/powerpoint/2010/main" val="21813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32FA-E7DB-664D-2F8C-9A60B0F79F6E}"/>
              </a:ext>
            </a:extLst>
          </p:cNvPr>
          <p:cNvSpPr>
            <a:spLocks noGrp="1"/>
          </p:cNvSpPr>
          <p:nvPr>
            <p:ph type="title"/>
          </p:nvPr>
        </p:nvSpPr>
        <p:spPr/>
        <p:txBody>
          <a:bodyPr>
            <a:normAutofit/>
          </a:bodyPr>
          <a:lstStyle/>
          <a:p>
            <a:r>
              <a:rPr lang="en-US" sz="4400" b="1" i="0" u="none" strike="noStrike" baseline="0" dirty="0">
                <a:solidFill>
                  <a:srgbClr val="000000"/>
                </a:solidFill>
                <a:latin typeface="Times New Roman" panose="02020603050405020304" pitchFamily="18" charset="0"/>
              </a:rPr>
              <a:t>Linear Basis Function Models</a:t>
            </a:r>
            <a:br>
              <a:rPr lang="en-US" sz="4400" b="1" i="0" u="none" strike="noStrike" baseline="0" dirty="0">
                <a:solidFill>
                  <a:srgbClr val="000000"/>
                </a:solidFill>
                <a:latin typeface="Times New Roman" panose="02020603050405020304" pitchFamily="18" charset="0"/>
              </a:rPr>
            </a:br>
            <a:r>
              <a:rPr lang="en-US" sz="4400" b="1" i="0" u="none" strike="noStrike" baseline="0" dirty="0">
                <a:solidFill>
                  <a:srgbClr val="000000"/>
                </a:solidFill>
                <a:latin typeface="Times New Roman" panose="02020603050405020304" pitchFamily="18" charset="0"/>
              </a:rPr>
              <a:t>(Regression)</a:t>
            </a:r>
            <a:endParaRPr lang="en-US" dirty="0"/>
          </a:p>
        </p:txBody>
      </p:sp>
      <p:pic>
        <p:nvPicPr>
          <p:cNvPr id="5" name="Content Placeholder 4">
            <a:extLst>
              <a:ext uri="{FF2B5EF4-FFF2-40B4-BE49-F238E27FC236}">
                <a16:creationId xmlns:a16="http://schemas.microsoft.com/office/drawing/2014/main" id="{529781A9-CF87-BBE4-2131-D5A0C992B1E6}"/>
              </a:ext>
            </a:extLst>
          </p:cNvPr>
          <p:cNvPicPr>
            <a:picLocks noGrp="1" noChangeAspect="1"/>
          </p:cNvPicPr>
          <p:nvPr>
            <p:ph idx="1"/>
          </p:nvPr>
        </p:nvPicPr>
        <p:blipFill>
          <a:blip r:embed="rId2"/>
          <a:stretch>
            <a:fillRect/>
          </a:stretch>
        </p:blipFill>
        <p:spPr>
          <a:xfrm>
            <a:off x="1295402" y="2482818"/>
            <a:ext cx="5674565" cy="3317875"/>
          </a:xfrm>
        </p:spPr>
      </p:pic>
      <p:pic>
        <p:nvPicPr>
          <p:cNvPr id="1026" name="Picture 2" descr="Pattern Recognition and Machine Learning - ppt download">
            <a:extLst>
              <a:ext uri="{FF2B5EF4-FFF2-40B4-BE49-F238E27FC236}">
                <a16:creationId xmlns:a16="http://schemas.microsoft.com/office/drawing/2014/main" id="{AE4E58ED-5426-3A84-5645-137C3283A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441" y="2770349"/>
            <a:ext cx="4372947"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06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1F02-49E0-2AB0-390D-DFC91E2940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435E52-A6D9-CE96-5346-031DA880A3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390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C785-F67A-E4E0-0BB1-5560C1C59E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A079B5-2790-BA2A-5A23-FB6430CB5E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4226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155</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Söhne</vt:lpstr>
      <vt:lpstr>Times New Roman</vt:lpstr>
      <vt:lpstr>Office Theme</vt:lpstr>
      <vt:lpstr>ML-(Module-2) </vt:lpstr>
      <vt:lpstr>Topics</vt:lpstr>
      <vt:lpstr>Linear Basis Function Models</vt:lpstr>
      <vt:lpstr>Linear Basis Function Models (Regression)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ML-(Module-2) </dc:title>
  <dc:creator>keyur patel</dc:creator>
  <cp:lastModifiedBy>keyur patel</cp:lastModifiedBy>
  <cp:revision>2</cp:revision>
  <dcterms:created xsi:type="dcterms:W3CDTF">2023-10-26T09:32:18Z</dcterms:created>
  <dcterms:modified xsi:type="dcterms:W3CDTF">2023-10-26T11:39:18Z</dcterms:modified>
</cp:coreProperties>
</file>