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cap="none" strike="noStrike">
                <a:solidFill>
                  <a:srgbClr val="000000"/>
                </a:solidFill>
                <a:latin typeface="Verdana"/>
                <a:ea typeface="Verdana"/>
                <a:cs typeface="Verdana"/>
                <a:sym typeface="Verdana"/>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01" name="Google Shape;10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06" name="Google Shape;10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685800" y="990600"/>
            <a:ext cx="77724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 type="subTitle"/>
          </p:nvPr>
        </p:nvSpPr>
        <p:spPr>
          <a:xfrm>
            <a:off x="1447800" y="3429000"/>
            <a:ext cx="7010400" cy="1600200"/>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p:txBody>
      </p:sp>
      <p:sp>
        <p:nvSpPr>
          <p:cNvPr id="19" name="Google Shape;19;p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7" name="Shape 77"/>
        <p:cNvGrpSpPr/>
        <p:nvPr/>
      </p:nvGrpSpPr>
      <p:grpSpPr>
        <a:xfrm>
          <a:off x="0" y="0"/>
          <a:ext cx="0" cy="0"/>
          <a:chOff x="0" y="0"/>
          <a:chExt cx="0" cy="0"/>
        </a:xfrm>
      </p:grpSpPr>
      <p:sp>
        <p:nvSpPr>
          <p:cNvPr id="78" name="Google Shape;78;p12"/>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80" name="Google Shape;80;p1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81" name="Google Shape;81;p1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82" name="Google Shape;82;p1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83" name="Google Shape;83;p12"/>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6" name="Shape 86"/>
        <p:cNvGrpSpPr/>
        <p:nvPr/>
      </p:nvGrpSpPr>
      <p:grpSpPr>
        <a:xfrm>
          <a:off x="0" y="0"/>
          <a:ext cx="0" cy="0"/>
          <a:chOff x="0" y="0"/>
          <a:chExt cx="0" cy="0"/>
        </a:xfrm>
      </p:grpSpPr>
      <p:sp>
        <p:nvSpPr>
          <p:cNvPr id="87" name="Google Shape;87;p13"/>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
          <p:cNvSpPr txBox="1"/>
          <p:nvPr>
            <p:ph idx="1" type="body"/>
          </p:nvPr>
        </p:nvSpPr>
        <p:spPr>
          <a:xfrm>
            <a:off x="566738" y="1752600"/>
            <a:ext cx="39243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89" name="Google Shape;89;p13"/>
          <p:cNvSpPr txBox="1"/>
          <p:nvPr>
            <p:ph idx="2" type="body"/>
          </p:nvPr>
        </p:nvSpPr>
        <p:spPr>
          <a:xfrm>
            <a:off x="4643438" y="1752600"/>
            <a:ext cx="39243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90" name="Google Shape;90;p13"/>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3"/>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3" name="Shape 93"/>
        <p:cNvGrpSpPr/>
        <p:nvPr/>
      </p:nvGrpSpPr>
      <p:grpSpPr>
        <a:xfrm>
          <a:off x="0" y="0"/>
          <a:ext cx="0" cy="0"/>
          <a:chOff x="0" y="0"/>
          <a:chExt cx="0" cy="0"/>
        </a:xfrm>
      </p:grpSpPr>
      <p:sp>
        <p:nvSpPr>
          <p:cNvPr id="94" name="Google Shape;94;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350"/>
              </a:spcBef>
              <a:spcAft>
                <a:spcPts val="0"/>
              </a:spcAft>
              <a:buSzPts val="1400"/>
              <a:buNone/>
              <a:defRPr sz="1400"/>
            </a:lvl5pPr>
            <a:lvl6pPr indent="-228600" lvl="5" marL="2743200" algn="l">
              <a:spcBef>
                <a:spcPts val="350"/>
              </a:spcBef>
              <a:spcAft>
                <a:spcPts val="0"/>
              </a:spcAft>
              <a:buSzPts val="1400"/>
              <a:buNone/>
              <a:defRPr sz="1400"/>
            </a:lvl6pPr>
            <a:lvl7pPr indent="-228600" lvl="6" marL="3200400" algn="l">
              <a:spcBef>
                <a:spcPts val="350"/>
              </a:spcBef>
              <a:spcAft>
                <a:spcPts val="0"/>
              </a:spcAft>
              <a:buSzPts val="1400"/>
              <a:buNone/>
              <a:defRPr sz="1400"/>
            </a:lvl7pPr>
            <a:lvl8pPr indent="-228600" lvl="7" marL="3657600" algn="l">
              <a:spcBef>
                <a:spcPts val="350"/>
              </a:spcBef>
              <a:spcAft>
                <a:spcPts val="0"/>
              </a:spcAft>
              <a:buSzPts val="1400"/>
              <a:buNone/>
              <a:defRPr sz="1400"/>
            </a:lvl8pPr>
            <a:lvl9pPr indent="-228600" lvl="8" marL="4114800" algn="l">
              <a:spcBef>
                <a:spcPts val="350"/>
              </a:spcBef>
              <a:spcAft>
                <a:spcPts val="0"/>
              </a:spcAft>
              <a:buSzPts val="1400"/>
              <a:buNone/>
              <a:defRPr sz="1400"/>
            </a:lvl9pPr>
          </a:lstStyle>
          <a:p/>
        </p:txBody>
      </p:sp>
      <p:sp>
        <p:nvSpPr>
          <p:cNvPr id="96" name="Google Shape;96;p14"/>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4"/>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33" name="Google Shape;33;p4"/>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hart" type="chart">
  <p:cSld name="CHART">
    <p:spTree>
      <p:nvGrpSpPr>
        <p:cNvPr id="36" name="Shape 36"/>
        <p:cNvGrpSpPr/>
        <p:nvPr/>
      </p:nvGrpSpPr>
      <p:grpSpPr>
        <a:xfrm>
          <a:off x="0" y="0"/>
          <a:ext cx="0" cy="0"/>
          <a:chOff x="0" y="0"/>
          <a:chExt cx="0" cy="0"/>
        </a:xfrm>
      </p:grpSpPr>
      <p:sp>
        <p:nvSpPr>
          <p:cNvPr id="37" name="Google Shape;37;p5"/>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p:nvPr>
            <p:ph idx="2" type="chart"/>
          </p:nvPr>
        </p:nvSpPr>
        <p:spPr>
          <a:xfrm>
            <a:off x="566738" y="1752600"/>
            <a:ext cx="8001000" cy="4267200"/>
          </a:xfrm>
          <a:prstGeom prst="rect">
            <a:avLst/>
          </a:prstGeom>
          <a:noFill/>
          <a:ln>
            <a:noFill/>
          </a:ln>
        </p:spPr>
        <p:txBody>
          <a:bodyPr anchorCtr="0" anchor="t" bIns="45700" lIns="91425" spcFirstLastPara="1" rIns="91425" wrap="square" tIns="45700">
            <a:noAutofit/>
          </a:bodyPr>
          <a:lstStyle>
            <a:lvl1pPr lvl="0" marR="0" rtl="0" algn="l">
              <a:spcBef>
                <a:spcPts val="600"/>
              </a:spcBef>
              <a:spcAft>
                <a:spcPts val="0"/>
              </a:spcAft>
              <a:buClr>
                <a:schemeClr val="accent2"/>
              </a:buClr>
              <a:buSzPts val="3000"/>
              <a:buFont typeface="Noto Sans Symbols"/>
              <a:buChar char="□"/>
              <a:defRPr sz="3000">
                <a:solidFill>
                  <a:schemeClr val="dk1"/>
                </a:solidFill>
                <a:latin typeface="Verdana"/>
                <a:ea typeface="Verdana"/>
                <a:cs typeface="Verdana"/>
                <a:sym typeface="Verdana"/>
              </a:defRPr>
            </a:lvl1pPr>
            <a:lvl2pPr lvl="1"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lvl="2"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lvl="3"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lvl="4"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lvl="5"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lvl="6"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lvl="7"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lvl="8"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39" name="Google Shape;39;p5"/>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2" name="Shape 42"/>
        <p:cNvGrpSpPr/>
        <p:nvPr/>
      </p:nvGrpSpPr>
      <p:grpSpPr>
        <a:xfrm>
          <a:off x="0" y="0"/>
          <a:ext cx="0" cy="0"/>
          <a:chOff x="0" y="0"/>
          <a:chExt cx="0" cy="0"/>
        </a:xfrm>
      </p:grpSpPr>
      <p:sp>
        <p:nvSpPr>
          <p:cNvPr id="43" name="Google Shape;43;p6"/>
          <p:cNvSpPr txBox="1"/>
          <p:nvPr>
            <p:ph type="title"/>
          </p:nvPr>
        </p:nvSpPr>
        <p:spPr>
          <a:xfrm rot="5400000">
            <a:off x="4717257" y="2161382"/>
            <a:ext cx="5715000" cy="20018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 type="body"/>
          </p:nvPr>
        </p:nvSpPr>
        <p:spPr>
          <a:xfrm rot="5400000">
            <a:off x="636588" y="234950"/>
            <a:ext cx="5715000" cy="58547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45" name="Google Shape;45;p6"/>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8" name="Shape 48"/>
        <p:cNvGrpSpPr/>
        <p:nvPr/>
      </p:nvGrpSpPr>
      <p:grpSpPr>
        <a:xfrm>
          <a:off x="0" y="0"/>
          <a:ext cx="0" cy="0"/>
          <a:chOff x="0" y="0"/>
          <a:chExt cx="0" cy="0"/>
        </a:xfrm>
      </p:grpSpPr>
      <p:sp>
        <p:nvSpPr>
          <p:cNvPr id="49" name="Google Shape;49;p7"/>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rot="5400000">
            <a:off x="2433637" y="-114300"/>
            <a:ext cx="4267200" cy="8001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51" name="Google Shape;51;p7"/>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4" name="Shape 54"/>
        <p:cNvGrpSpPr/>
        <p:nvPr/>
      </p:nvGrpSpPr>
      <p:grpSpPr>
        <a:xfrm>
          <a:off x="0" y="0"/>
          <a:ext cx="0" cy="0"/>
          <a:chOff x="0" y="0"/>
          <a:chExt cx="0" cy="0"/>
        </a:xfrm>
      </p:grpSpPr>
      <p:sp>
        <p:nvSpPr>
          <p:cNvPr id="55" name="Google Shape;55;p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p:nvPr>
            <p:ph idx="2" type="pic"/>
          </p:nvPr>
        </p:nvSpPr>
        <p:spPr>
          <a:xfrm>
            <a:off x="1792288" y="612775"/>
            <a:ext cx="5486400" cy="4114800"/>
          </a:xfrm>
          <a:prstGeom prst="rect">
            <a:avLst/>
          </a:prstGeom>
          <a:noFill/>
          <a:ln>
            <a:noFill/>
          </a:ln>
        </p:spPr>
      </p:sp>
      <p:sp>
        <p:nvSpPr>
          <p:cNvPr id="57" name="Google Shape;57;p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58" name="Google Shape;58;p8"/>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500"/>
              </a:spcBef>
              <a:spcAft>
                <a:spcPts val="0"/>
              </a:spcAft>
              <a:buSzPts val="2000"/>
              <a:buChar char="▪"/>
              <a:defRPr sz="2000"/>
            </a:lvl5pPr>
            <a:lvl6pPr indent="-355600" lvl="5" marL="2743200" algn="l">
              <a:spcBef>
                <a:spcPts val="500"/>
              </a:spcBef>
              <a:spcAft>
                <a:spcPts val="0"/>
              </a:spcAft>
              <a:buSzPts val="2000"/>
              <a:buChar char="▪"/>
              <a:defRPr sz="2000"/>
            </a:lvl6pPr>
            <a:lvl7pPr indent="-355600" lvl="6" marL="3200400" algn="l">
              <a:spcBef>
                <a:spcPts val="500"/>
              </a:spcBef>
              <a:spcAft>
                <a:spcPts val="0"/>
              </a:spcAft>
              <a:buSzPts val="2000"/>
              <a:buChar char="▪"/>
              <a:defRPr sz="2000"/>
            </a:lvl7pPr>
            <a:lvl8pPr indent="-355600" lvl="7" marL="3657600" algn="l">
              <a:spcBef>
                <a:spcPts val="500"/>
              </a:spcBef>
              <a:spcAft>
                <a:spcPts val="0"/>
              </a:spcAft>
              <a:buSzPts val="2000"/>
              <a:buChar char="▪"/>
              <a:defRPr sz="2000"/>
            </a:lvl8pPr>
            <a:lvl9pPr indent="-355600" lvl="8" marL="4114800" algn="l">
              <a:spcBef>
                <a:spcPts val="500"/>
              </a:spcBef>
              <a:spcAft>
                <a:spcPts val="0"/>
              </a:spcAft>
              <a:buSzPts val="2000"/>
              <a:buChar char="▪"/>
              <a:defRPr sz="2000"/>
            </a:lvl9pPr>
          </a:lstStyle>
          <a:p/>
        </p:txBody>
      </p:sp>
      <p:sp>
        <p:nvSpPr>
          <p:cNvPr id="64" name="Google Shape;64;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65" name="Google Shape;65;p9"/>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0"/>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1"/>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685800" y="2393950"/>
            <a:ext cx="7772400" cy="109537"/>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1" name="Google Shape;11;p1"/>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12" name="Google Shape;12;p1"/>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3" name="Google Shape;13;p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 name="Google Shape;14;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 name="Google Shape;15;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3"/>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24" name="Google Shape;24;p3"/>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25" name="Google Shape;25;p3"/>
          <p:cNvSpPr/>
          <p:nvPr/>
        </p:nvSpPr>
        <p:spPr>
          <a:xfrm>
            <a:off x="609600" y="1566862"/>
            <a:ext cx="7958137" cy="109537"/>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26" name="Google Shape;26;p3"/>
          <p:cNvCxnSpPr/>
          <p:nvPr/>
        </p:nvCxnSpPr>
        <p:spPr>
          <a:xfrm>
            <a:off x="609600" y="6172200"/>
            <a:ext cx="7924800" cy="0"/>
          </a:xfrm>
          <a:prstGeom prst="straightConnector1">
            <a:avLst/>
          </a:prstGeom>
          <a:noFill/>
          <a:ln cap="flat" cmpd="sng" w="9525">
            <a:solidFill>
              <a:schemeClr val="accent2"/>
            </a:solidFill>
            <a:prstDash val="solid"/>
            <a:miter lim="800000"/>
            <a:headEnd len="med" w="med" type="none"/>
            <a:tailEnd len="med" w="med" type="none"/>
          </a:ln>
        </p:spPr>
      </p:cxnSp>
      <p:sp>
        <p:nvSpPr>
          <p:cNvPr id="27" name="Google Shape;27;p3"/>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28" name="Google Shape;28;p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29" name="Google Shape;29;p3"/>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ctrTitle"/>
          </p:nvPr>
        </p:nvSpPr>
        <p:spPr>
          <a:xfrm>
            <a:off x="0" y="990600"/>
            <a:ext cx="9144000" cy="1371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Verdana"/>
              <a:buNone/>
            </a:pPr>
            <a:r>
              <a:rPr b="0" i="0" lang="en-US" sz="4000" u="none">
                <a:solidFill>
                  <a:schemeClr val="dk2"/>
                </a:solidFill>
                <a:latin typeface="Verdana"/>
                <a:ea typeface="Verdana"/>
                <a:cs typeface="Verdana"/>
                <a:sym typeface="Verdana"/>
              </a:rPr>
              <a:t>Chapter: Requirement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Elaboration </a:t>
            </a:r>
            <a:endParaRPr/>
          </a:p>
        </p:txBody>
      </p:sp>
      <p:sp>
        <p:nvSpPr>
          <p:cNvPr id="157" name="Google Shape;157;p24"/>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Focuses on developing a refined technical model of software functions, features, and constraints using the information obtained during inception and elicitation</a:t>
            </a:r>
            <a:endParaRPr/>
          </a:p>
          <a:p>
            <a:pPr indent="-469900" lvl="0" marL="46990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Create an analysis model that identifies data, function and behavioral requirements.</a:t>
            </a:r>
            <a:endParaRPr/>
          </a:p>
          <a:p>
            <a:pPr indent="-469900" lvl="0" marL="46990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It is driven by the creation and refinement of user scenarios that describe how the end-user will interact with the system.</a:t>
            </a:r>
            <a:endParaRPr/>
          </a:p>
          <a:p>
            <a:pPr indent="-469900" lvl="0" marL="46990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Each event parsed into extracted.</a:t>
            </a:r>
            <a:endParaRPr/>
          </a:p>
          <a:p>
            <a:pPr indent="-469900" lvl="0" marL="46990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End result defines informational, functional and behavioral domain of the problem </a:t>
            </a:r>
            <a:endParaRPr/>
          </a:p>
          <a:p>
            <a:pPr indent="-342900" lvl="0" marL="469900" rtl="0" algn="l">
              <a:spcBef>
                <a:spcPts val="400"/>
              </a:spcBef>
              <a:spcAft>
                <a:spcPts val="0"/>
              </a:spcAft>
              <a:buSzPts val="2000"/>
              <a:buNone/>
            </a:pPr>
            <a:r>
              <a:t/>
            </a:r>
            <a:endParaRPr b="0" i="0" sz="2000" u="none">
              <a:solidFill>
                <a:schemeClr val="dk1"/>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Negotiation</a:t>
            </a:r>
            <a:endParaRPr/>
          </a:p>
        </p:txBody>
      </p:sp>
      <p:sp>
        <p:nvSpPr>
          <p:cNvPr id="163" name="Google Shape;163;p25"/>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 </a:t>
            </a:r>
            <a:r>
              <a:rPr b="0" i="0" lang="en-US" sz="2400" u="none">
                <a:solidFill>
                  <a:schemeClr val="accent2"/>
                </a:solidFill>
                <a:latin typeface="Verdana"/>
                <a:ea typeface="Verdana"/>
                <a:cs typeface="Verdana"/>
                <a:sym typeface="Verdana"/>
              </a:rPr>
              <a:t>Negotiation</a:t>
            </a:r>
            <a:r>
              <a:rPr b="0" i="0" lang="en-US" sz="2400" u="none">
                <a:solidFill>
                  <a:srgbClr val="F3FF07"/>
                </a:solidFill>
                <a:latin typeface="Verdana"/>
                <a:ea typeface="Verdana"/>
                <a:cs typeface="Verdana"/>
                <a:sym typeface="Verdana"/>
              </a:rPr>
              <a:t> - </a:t>
            </a:r>
            <a:r>
              <a:rPr b="0" i="0" lang="en-US" sz="2400" u="none">
                <a:solidFill>
                  <a:schemeClr val="dk1"/>
                </a:solidFill>
                <a:latin typeface="Verdana"/>
                <a:ea typeface="Verdana"/>
                <a:cs typeface="Verdana"/>
                <a:sym typeface="Verdana"/>
              </a:rPr>
              <a:t>agree on a deliverable system that is realistic for developers and customers</a:t>
            </a:r>
            <a:endParaRPr/>
          </a:p>
          <a:p>
            <a:pPr indent="-436562" lvl="1" marL="908050" rtl="0" algn="l">
              <a:lnSpc>
                <a:spcPct val="8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Requirements are categorized and organized into subsets</a:t>
            </a:r>
            <a:endParaRPr/>
          </a:p>
          <a:p>
            <a:pPr indent="-436562" lvl="1" marL="908050" rtl="0" algn="l">
              <a:lnSpc>
                <a:spcPct val="8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Relations among requirements identified</a:t>
            </a:r>
            <a:endParaRPr/>
          </a:p>
          <a:p>
            <a:pPr indent="-436562" lvl="1" marL="908050" rtl="0" algn="l">
              <a:lnSpc>
                <a:spcPct val="8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Requirements reviewed for correctness</a:t>
            </a:r>
            <a:endParaRPr/>
          </a:p>
          <a:p>
            <a:pPr indent="-436562" lvl="1" marL="908050" rtl="0" algn="l">
              <a:lnSpc>
                <a:spcPct val="8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Requirements prioritized based on customer needs </a:t>
            </a:r>
            <a:endParaRPr/>
          </a:p>
          <a:p>
            <a:pPr indent="-436562" lvl="1" marL="908050" rtl="0" algn="l">
              <a:lnSpc>
                <a:spcPct val="8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Negotiation about requirements, project cost and project timeline. </a:t>
            </a:r>
            <a:endParaRPr/>
          </a:p>
          <a:p>
            <a:pPr indent="-436562" lvl="1" marL="908050" rtl="0" algn="l">
              <a:lnSpc>
                <a:spcPct val="8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There should be no winner and no loser in effective negotiation.   </a:t>
            </a:r>
            <a:endParaRPr/>
          </a:p>
          <a:p>
            <a:pPr indent="-317500" lvl="0" marL="469900" rtl="0" algn="l">
              <a:spcBef>
                <a:spcPts val="480"/>
              </a:spcBef>
              <a:spcAft>
                <a:spcPts val="0"/>
              </a:spcAft>
              <a:buSzPts val="2400"/>
              <a:buNone/>
            </a:pPr>
            <a:r>
              <a:t/>
            </a:r>
            <a:endParaRPr b="0" i="0" sz="2400" u="none">
              <a:solidFill>
                <a:schemeClr val="dk1"/>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Specification</a:t>
            </a:r>
            <a:endParaRPr/>
          </a:p>
        </p:txBody>
      </p:sp>
      <p:sp>
        <p:nvSpPr>
          <p:cNvPr id="169" name="Google Shape;169;p26"/>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Specification – Different things to different people.</a:t>
            </a:r>
            <a:endParaRPr/>
          </a:p>
          <a:p>
            <a:pPr indent="-469900" lvl="0" marL="46990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It can be –</a:t>
            </a:r>
            <a:endParaRPr/>
          </a:p>
          <a:p>
            <a:pPr indent="-436562" lvl="1" marL="90805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Written Document</a:t>
            </a:r>
            <a:endParaRPr/>
          </a:p>
          <a:p>
            <a:pPr indent="-436562" lvl="1" marL="90805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A set of graphical models,</a:t>
            </a:r>
            <a:endParaRPr/>
          </a:p>
          <a:p>
            <a:pPr indent="-436562" lvl="1" marL="90805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A formal mathematical models</a:t>
            </a:r>
            <a:endParaRPr/>
          </a:p>
          <a:p>
            <a:pPr indent="-436562" lvl="1" marL="90805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Collection of usage scenario.</a:t>
            </a:r>
            <a:endParaRPr/>
          </a:p>
          <a:p>
            <a:pPr indent="-436562" lvl="1" marL="90805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A prototype</a:t>
            </a:r>
            <a:endParaRPr/>
          </a:p>
          <a:p>
            <a:pPr indent="-436562" lvl="1" marL="90805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Combination of above.</a:t>
            </a:r>
            <a:endParaRPr/>
          </a:p>
          <a:p>
            <a:pPr indent="-469900" lvl="0" marL="46990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The Formality and format of a specification varies with the size and the complexity of the software to be built.</a:t>
            </a:r>
            <a:endParaRPr/>
          </a:p>
          <a:p>
            <a:pPr indent="-469900" lvl="0" marL="46990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For large systems, written document, language descriptions, and graphical models may be the best approach.</a:t>
            </a:r>
            <a:endParaRPr/>
          </a:p>
          <a:p>
            <a:pPr indent="-469900" lvl="0" marL="46990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For small systems or products, usage scenarios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Validation</a:t>
            </a:r>
            <a:endParaRPr/>
          </a:p>
        </p:txBody>
      </p:sp>
      <p:sp>
        <p:nvSpPr>
          <p:cNvPr id="175" name="Google Shape;175;p27"/>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Clr>
                <a:schemeClr val="accent2"/>
              </a:buClr>
              <a:buSzPts val="3000"/>
              <a:buFont typeface="Noto Sans Symbols"/>
              <a:buChar char="□"/>
            </a:pPr>
            <a:r>
              <a:rPr b="0" i="0" lang="en-US" sz="3000" u="none">
                <a:solidFill>
                  <a:schemeClr val="accent2"/>
                </a:solidFill>
                <a:latin typeface="Times New Roman"/>
                <a:ea typeface="Times New Roman"/>
                <a:cs typeface="Times New Roman"/>
                <a:sym typeface="Times New Roman"/>
              </a:rPr>
              <a:t>Requirements Validation -</a:t>
            </a:r>
            <a:r>
              <a:rPr b="0" i="0" lang="en-US" sz="3000" u="none">
                <a:solidFill>
                  <a:srgbClr val="F3FF07"/>
                </a:solidFill>
                <a:latin typeface="Times New Roman"/>
                <a:ea typeface="Times New Roman"/>
                <a:cs typeface="Times New Roman"/>
                <a:sym typeface="Times New Roman"/>
              </a:rPr>
              <a:t> </a:t>
            </a:r>
            <a:r>
              <a:rPr b="0" i="0" lang="en-US" sz="3000" u="none">
                <a:solidFill>
                  <a:schemeClr val="dk1"/>
                </a:solidFill>
                <a:latin typeface="Times New Roman"/>
                <a:ea typeface="Times New Roman"/>
                <a:cs typeface="Times New Roman"/>
                <a:sym typeface="Times New Roman"/>
              </a:rPr>
              <a:t>formal technical review mechanism that looks for</a:t>
            </a:r>
            <a:endParaRPr/>
          </a:p>
          <a:p>
            <a:pPr indent="-436562" lvl="1" marL="908050" rtl="0" algn="l">
              <a:lnSpc>
                <a:spcPct val="80000"/>
              </a:lnSpc>
              <a:spcBef>
                <a:spcPts val="620"/>
              </a:spcBef>
              <a:spcAft>
                <a:spcPts val="0"/>
              </a:spcAft>
              <a:buClr>
                <a:schemeClr val="accent2"/>
              </a:buClr>
              <a:buSzPts val="3100"/>
              <a:buFont typeface="Noto Sans Symbols"/>
              <a:buChar char="■"/>
            </a:pPr>
            <a:r>
              <a:rPr b="0" i="0" lang="en-US" sz="3100" u="none">
                <a:solidFill>
                  <a:schemeClr val="dk1"/>
                </a:solidFill>
                <a:latin typeface="Times New Roman"/>
                <a:ea typeface="Times New Roman"/>
                <a:cs typeface="Times New Roman"/>
                <a:sym typeface="Times New Roman"/>
              </a:rPr>
              <a:t>Errors in content or interpretation</a:t>
            </a:r>
            <a:endParaRPr/>
          </a:p>
          <a:p>
            <a:pPr indent="-436562" lvl="1" marL="908050" rtl="0" algn="l">
              <a:lnSpc>
                <a:spcPct val="80000"/>
              </a:lnSpc>
              <a:spcBef>
                <a:spcPts val="620"/>
              </a:spcBef>
              <a:spcAft>
                <a:spcPts val="0"/>
              </a:spcAft>
              <a:buClr>
                <a:schemeClr val="accent2"/>
              </a:buClr>
              <a:buSzPts val="3100"/>
              <a:buFont typeface="Noto Sans Symbols"/>
              <a:buChar char="■"/>
            </a:pPr>
            <a:r>
              <a:rPr b="0" i="0" lang="en-US" sz="3100" u="none">
                <a:solidFill>
                  <a:schemeClr val="dk1"/>
                </a:solidFill>
                <a:latin typeface="Times New Roman"/>
                <a:ea typeface="Times New Roman"/>
                <a:cs typeface="Times New Roman"/>
                <a:sym typeface="Times New Roman"/>
              </a:rPr>
              <a:t>Areas where clarification may be required</a:t>
            </a:r>
            <a:endParaRPr/>
          </a:p>
          <a:p>
            <a:pPr indent="-436562" lvl="1" marL="908050" rtl="0" algn="l">
              <a:lnSpc>
                <a:spcPct val="80000"/>
              </a:lnSpc>
              <a:spcBef>
                <a:spcPts val="620"/>
              </a:spcBef>
              <a:spcAft>
                <a:spcPts val="0"/>
              </a:spcAft>
              <a:buClr>
                <a:schemeClr val="accent2"/>
              </a:buClr>
              <a:buSzPts val="3100"/>
              <a:buFont typeface="Noto Sans Symbols"/>
              <a:buChar char="■"/>
            </a:pPr>
            <a:r>
              <a:rPr b="0" i="0" lang="en-US" sz="3100" u="none">
                <a:solidFill>
                  <a:schemeClr val="dk1"/>
                </a:solidFill>
                <a:latin typeface="Times New Roman"/>
                <a:ea typeface="Times New Roman"/>
                <a:cs typeface="Times New Roman"/>
                <a:sym typeface="Times New Roman"/>
              </a:rPr>
              <a:t>Missing information</a:t>
            </a:r>
            <a:endParaRPr/>
          </a:p>
          <a:p>
            <a:pPr indent="-436562" lvl="1" marL="908050" rtl="0" algn="l">
              <a:lnSpc>
                <a:spcPct val="80000"/>
              </a:lnSpc>
              <a:spcBef>
                <a:spcPts val="620"/>
              </a:spcBef>
              <a:spcAft>
                <a:spcPts val="0"/>
              </a:spcAft>
              <a:buClr>
                <a:schemeClr val="accent2"/>
              </a:buClr>
              <a:buSzPts val="3100"/>
              <a:buFont typeface="Noto Sans Symbols"/>
              <a:buChar char="■"/>
            </a:pPr>
            <a:r>
              <a:rPr b="0" i="0" lang="en-US" sz="3100" u="none">
                <a:solidFill>
                  <a:schemeClr val="dk1"/>
                </a:solidFill>
                <a:latin typeface="Times New Roman"/>
                <a:ea typeface="Times New Roman"/>
                <a:cs typeface="Times New Roman"/>
                <a:sym typeface="Times New Roman"/>
              </a:rPr>
              <a:t>Inconsistencies (a major problem when large products or systems are engineered)</a:t>
            </a:r>
            <a:endParaRPr/>
          </a:p>
          <a:p>
            <a:pPr indent="-436562" lvl="1" marL="908050" rtl="0" algn="l">
              <a:lnSpc>
                <a:spcPct val="80000"/>
              </a:lnSpc>
              <a:spcBef>
                <a:spcPts val="620"/>
              </a:spcBef>
              <a:spcAft>
                <a:spcPts val="0"/>
              </a:spcAft>
              <a:buClr>
                <a:schemeClr val="accent2"/>
              </a:buClr>
              <a:buSzPts val="3100"/>
              <a:buFont typeface="Noto Sans Symbols"/>
              <a:buChar char="■"/>
            </a:pPr>
            <a:r>
              <a:rPr b="0" i="0" lang="en-US" sz="3100" u="none">
                <a:solidFill>
                  <a:schemeClr val="dk1"/>
                </a:solidFill>
                <a:latin typeface="Times New Roman"/>
                <a:ea typeface="Times New Roman"/>
                <a:cs typeface="Times New Roman"/>
                <a:sym typeface="Times New Roman"/>
              </a:rPr>
              <a:t>Conflicting or unrealistic (unachievable) requirements. </a:t>
            </a:r>
            <a:endParaRPr/>
          </a:p>
          <a:p>
            <a:pPr indent="-273050" lvl="0" marL="469900" rtl="0" algn="l">
              <a:spcBef>
                <a:spcPts val="620"/>
              </a:spcBef>
              <a:spcAft>
                <a:spcPts val="0"/>
              </a:spcAft>
              <a:buSzPts val="3100"/>
              <a:buNone/>
            </a:pPr>
            <a:r>
              <a:t/>
            </a:r>
            <a:endParaRPr b="0" i="0" sz="31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574675" y="685800"/>
            <a:ext cx="8001000" cy="835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Requirement Management</a:t>
            </a:r>
            <a:endParaRPr/>
          </a:p>
        </p:txBody>
      </p:sp>
      <p:sp>
        <p:nvSpPr>
          <p:cNvPr id="181" name="Google Shape;181;p28"/>
          <p:cNvSpPr txBox="1"/>
          <p:nvPr>
            <p:ph idx="1" type="body"/>
          </p:nvPr>
        </p:nvSpPr>
        <p:spPr>
          <a:xfrm>
            <a:off x="566737" y="1752600"/>
            <a:ext cx="8001000" cy="4724400"/>
          </a:xfrm>
          <a:prstGeom prst="rect">
            <a:avLst/>
          </a:prstGeom>
          <a:noFill/>
          <a:ln>
            <a:noFill/>
          </a:ln>
        </p:spPr>
        <p:txBody>
          <a:bodyPr anchorCtr="0" anchor="t" bIns="45700" lIns="91425" spcFirstLastPara="1" rIns="91425" wrap="square" tIns="45700">
            <a:noAutofit/>
          </a:bodyPr>
          <a:lstStyle/>
          <a:p>
            <a:pPr indent="-107950" lvl="1" marL="114300" rtl="0" algn="l">
              <a:lnSpc>
                <a:spcPct val="80000"/>
              </a:lnSpc>
              <a:spcBef>
                <a:spcPts val="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 Set of activities that help project team to identify, control, and track requirements and changes as project proceeds </a:t>
            </a:r>
            <a:endParaRPr/>
          </a:p>
          <a:p>
            <a:pPr indent="-107950" lvl="1" marL="114300" rtl="0" algn="l">
              <a:lnSpc>
                <a:spcPct val="80000"/>
              </a:lnSpc>
              <a:spcBef>
                <a:spcPts val="68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Requirements begin with identification. Each requirement is assigned a unique identifier. Once requirement have been identified, traceability table are developed.  </a:t>
            </a:r>
            <a:endParaRPr/>
          </a:p>
          <a:p>
            <a:pPr indent="0" lvl="1" marL="114300" rtl="0" algn="l">
              <a:lnSpc>
                <a:spcPct val="80000"/>
              </a:lnSpc>
              <a:spcBef>
                <a:spcPts val="680"/>
              </a:spcBef>
              <a:spcAft>
                <a:spcPts val="0"/>
              </a:spcAft>
              <a:buSzPts val="1700"/>
              <a:buNone/>
            </a:pPr>
            <a:r>
              <a:rPr b="1" i="0" lang="en-US" sz="1700" u="none">
                <a:solidFill>
                  <a:schemeClr val="dk1"/>
                </a:solidFill>
                <a:latin typeface="Verdana"/>
                <a:ea typeface="Verdana"/>
                <a:cs typeface="Verdana"/>
                <a:sym typeface="Verdana"/>
              </a:rPr>
              <a:t>Traceability Table</a:t>
            </a:r>
            <a:r>
              <a:rPr b="0" i="0" lang="en-US" sz="1700" u="none">
                <a:solidFill>
                  <a:schemeClr val="dk1"/>
                </a:solidFill>
                <a:latin typeface="Verdana"/>
                <a:ea typeface="Verdana"/>
                <a:cs typeface="Verdana"/>
                <a:sym typeface="Verdana"/>
              </a:rPr>
              <a:t>:</a:t>
            </a:r>
            <a:endParaRPr/>
          </a:p>
          <a:p>
            <a:pPr indent="-107950" lvl="1" marL="114300" rtl="0" algn="l">
              <a:lnSpc>
                <a:spcPct val="80000"/>
              </a:lnSpc>
              <a:spcBef>
                <a:spcPts val="68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 </a:t>
            </a:r>
            <a:r>
              <a:rPr b="1" i="0" lang="en-US" sz="1700" u="none">
                <a:solidFill>
                  <a:schemeClr val="dk1"/>
                </a:solidFill>
                <a:latin typeface="Verdana"/>
                <a:ea typeface="Verdana"/>
                <a:cs typeface="Verdana"/>
                <a:sym typeface="Verdana"/>
              </a:rPr>
              <a:t>Features traceability table</a:t>
            </a:r>
            <a:r>
              <a:rPr b="0" i="0" lang="en-US" sz="1700" u="none">
                <a:solidFill>
                  <a:schemeClr val="dk1"/>
                </a:solidFill>
                <a:latin typeface="Verdana"/>
                <a:ea typeface="Verdana"/>
                <a:cs typeface="Verdana"/>
                <a:sym typeface="Verdana"/>
              </a:rPr>
              <a:t> - shows how requirements relate to customer observable features</a:t>
            </a:r>
            <a:endParaRPr/>
          </a:p>
          <a:p>
            <a:pPr indent="-107950" lvl="1" marL="114300" rtl="0" algn="l">
              <a:lnSpc>
                <a:spcPct val="80000"/>
              </a:lnSpc>
              <a:spcBef>
                <a:spcPts val="680"/>
              </a:spcBef>
              <a:spcAft>
                <a:spcPts val="0"/>
              </a:spcAft>
              <a:buClr>
                <a:schemeClr val="accent2"/>
              </a:buClr>
              <a:buSzPts val="1700"/>
              <a:buFont typeface="Noto Sans Symbols"/>
              <a:buChar char="■"/>
            </a:pPr>
            <a:r>
              <a:rPr b="1" i="0" lang="en-US" sz="1700" u="none">
                <a:solidFill>
                  <a:schemeClr val="dk1"/>
                </a:solidFill>
                <a:latin typeface="Verdana"/>
                <a:ea typeface="Verdana"/>
                <a:cs typeface="Verdana"/>
                <a:sym typeface="Verdana"/>
              </a:rPr>
              <a:t>Source traceability table</a:t>
            </a:r>
            <a:r>
              <a:rPr b="0" i="0" lang="en-US" sz="1700" u="none">
                <a:solidFill>
                  <a:schemeClr val="dk1"/>
                </a:solidFill>
                <a:latin typeface="Verdana"/>
                <a:ea typeface="Verdana"/>
                <a:cs typeface="Verdana"/>
                <a:sym typeface="Verdana"/>
              </a:rPr>
              <a:t> - identifies source of each requirement</a:t>
            </a:r>
            <a:endParaRPr/>
          </a:p>
          <a:p>
            <a:pPr indent="-107950" lvl="1" marL="114300" rtl="0" algn="l">
              <a:lnSpc>
                <a:spcPct val="80000"/>
              </a:lnSpc>
              <a:spcBef>
                <a:spcPts val="680"/>
              </a:spcBef>
              <a:spcAft>
                <a:spcPts val="0"/>
              </a:spcAft>
              <a:buClr>
                <a:schemeClr val="accent2"/>
              </a:buClr>
              <a:buSzPts val="1700"/>
              <a:buFont typeface="Noto Sans Symbols"/>
              <a:buChar char="■"/>
            </a:pPr>
            <a:r>
              <a:rPr b="1" i="0" lang="en-US" sz="1700" u="none">
                <a:solidFill>
                  <a:schemeClr val="dk1"/>
                </a:solidFill>
                <a:latin typeface="Verdana"/>
                <a:ea typeface="Verdana"/>
                <a:cs typeface="Verdana"/>
                <a:sym typeface="Verdana"/>
              </a:rPr>
              <a:t>Dependency traceability table</a:t>
            </a:r>
            <a:r>
              <a:rPr b="0" i="0" lang="en-US" sz="1700" u="none">
                <a:solidFill>
                  <a:schemeClr val="dk1"/>
                </a:solidFill>
                <a:latin typeface="Verdana"/>
                <a:ea typeface="Verdana"/>
                <a:cs typeface="Verdana"/>
                <a:sym typeface="Verdana"/>
              </a:rPr>
              <a:t> - indicate relations among requirements</a:t>
            </a:r>
            <a:endParaRPr/>
          </a:p>
          <a:p>
            <a:pPr indent="-107950" lvl="1" marL="114300" rtl="0" algn="l">
              <a:lnSpc>
                <a:spcPct val="80000"/>
              </a:lnSpc>
              <a:spcBef>
                <a:spcPts val="680"/>
              </a:spcBef>
              <a:spcAft>
                <a:spcPts val="0"/>
              </a:spcAft>
              <a:buClr>
                <a:schemeClr val="accent2"/>
              </a:buClr>
              <a:buSzPts val="1700"/>
              <a:buFont typeface="Noto Sans Symbols"/>
              <a:buChar char="■"/>
            </a:pPr>
            <a:r>
              <a:rPr b="1" i="0" lang="en-US" sz="1700" u="none">
                <a:solidFill>
                  <a:schemeClr val="dk1"/>
                </a:solidFill>
                <a:latin typeface="Verdana"/>
                <a:ea typeface="Verdana"/>
                <a:cs typeface="Verdana"/>
                <a:sym typeface="Verdana"/>
              </a:rPr>
              <a:t>Subsystem traceability table</a:t>
            </a:r>
            <a:r>
              <a:rPr b="0" i="0" lang="en-US" sz="1700" u="none">
                <a:solidFill>
                  <a:schemeClr val="dk1"/>
                </a:solidFill>
                <a:latin typeface="Verdana"/>
                <a:ea typeface="Verdana"/>
                <a:cs typeface="Verdana"/>
                <a:sym typeface="Verdana"/>
              </a:rPr>
              <a:t> - requirements categorized by subsystem</a:t>
            </a:r>
            <a:endParaRPr/>
          </a:p>
          <a:p>
            <a:pPr indent="-107950" lvl="1" marL="114300" rtl="0" algn="l">
              <a:lnSpc>
                <a:spcPct val="80000"/>
              </a:lnSpc>
              <a:spcBef>
                <a:spcPts val="680"/>
              </a:spcBef>
              <a:spcAft>
                <a:spcPts val="0"/>
              </a:spcAft>
              <a:buClr>
                <a:schemeClr val="accent2"/>
              </a:buClr>
              <a:buSzPts val="1700"/>
              <a:buFont typeface="Noto Sans Symbols"/>
              <a:buChar char="■"/>
            </a:pPr>
            <a:r>
              <a:rPr b="1" i="0" lang="en-US" sz="1700" u="none">
                <a:solidFill>
                  <a:schemeClr val="dk1"/>
                </a:solidFill>
                <a:latin typeface="Verdana"/>
                <a:ea typeface="Verdana"/>
                <a:cs typeface="Verdana"/>
                <a:sym typeface="Verdana"/>
              </a:rPr>
              <a:t>Interface traceability table</a:t>
            </a:r>
            <a:r>
              <a:rPr b="0" i="0" lang="en-US" sz="1700" u="none">
                <a:solidFill>
                  <a:schemeClr val="dk1"/>
                </a:solidFill>
                <a:latin typeface="Verdana"/>
                <a:ea typeface="Verdana"/>
                <a:cs typeface="Verdana"/>
                <a:sym typeface="Verdana"/>
              </a:rPr>
              <a:t> - shows requirement relations to internal and external interfaces</a:t>
            </a:r>
            <a:endParaRPr/>
          </a:p>
          <a:p>
            <a:pPr indent="0" lvl="1" marL="114300" rtl="0" algn="l">
              <a:lnSpc>
                <a:spcPct val="80000"/>
              </a:lnSpc>
              <a:spcBef>
                <a:spcPts val="680"/>
              </a:spcBef>
              <a:spcAft>
                <a:spcPts val="0"/>
              </a:spcAft>
              <a:buSzPts val="1700"/>
              <a:buNone/>
            </a:pPr>
            <a:r>
              <a:rPr b="0" i="0" lang="en-US" sz="1700" u="none">
                <a:solidFill>
                  <a:schemeClr val="dk1"/>
                </a:solidFill>
                <a:latin typeface="Verdana"/>
                <a:ea typeface="Verdana"/>
                <a:cs typeface="Verdana"/>
                <a:sym typeface="Verdana"/>
              </a:rPr>
              <a:t>It will help to track, if change in one requirement will affect different aspects of the system.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Verdana"/>
              <a:buNone/>
            </a:pPr>
            <a:r>
              <a:rPr b="1" i="0" lang="en-US" sz="2400" u="none">
                <a:solidFill>
                  <a:schemeClr val="dk2"/>
                </a:solidFill>
                <a:latin typeface="Verdana"/>
                <a:ea typeface="Verdana"/>
                <a:cs typeface="Verdana"/>
                <a:sym typeface="Verdana"/>
              </a:rPr>
              <a:t>Initiating Requirements Engineering Process</a:t>
            </a:r>
            <a:endParaRPr/>
          </a:p>
        </p:txBody>
      </p:sp>
      <p:sp>
        <p:nvSpPr>
          <p:cNvPr id="187" name="Google Shape;187;p29"/>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Clr>
                <a:schemeClr val="accent2"/>
              </a:buClr>
              <a:buSzPts val="1700"/>
              <a:buFont typeface="Noto Sans Symbols"/>
              <a:buChar char="□"/>
            </a:pPr>
            <a:r>
              <a:rPr b="1" i="0" lang="en-US" sz="1700" u="none">
                <a:solidFill>
                  <a:schemeClr val="dk1"/>
                </a:solidFill>
                <a:latin typeface="Verdana"/>
                <a:ea typeface="Verdana"/>
                <a:cs typeface="Verdana"/>
                <a:sym typeface="Verdana"/>
              </a:rPr>
              <a:t>Identify stakeholders</a:t>
            </a:r>
            <a:endParaRPr/>
          </a:p>
          <a:p>
            <a:pPr indent="-436562" lvl="1" marL="90805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Stakeholder can be “anyone who benefits in a direct or indirect way from the system which is being developed”</a:t>
            </a:r>
            <a:endParaRPr/>
          </a:p>
          <a:p>
            <a:pPr indent="-436562" lvl="1" marL="908050" rtl="0" algn="l">
              <a:lnSpc>
                <a:spcPct val="80000"/>
              </a:lnSpc>
              <a:spcBef>
                <a:spcPts val="340"/>
              </a:spcBef>
              <a:spcAft>
                <a:spcPts val="0"/>
              </a:spcAft>
              <a:buSzPts val="1700"/>
              <a:buNone/>
            </a:pPr>
            <a:r>
              <a:rPr b="0" i="0" lang="en-US" sz="1700" u="none">
                <a:solidFill>
                  <a:schemeClr val="dk1"/>
                </a:solidFill>
                <a:latin typeface="Verdana"/>
                <a:ea typeface="Verdana"/>
                <a:cs typeface="Verdana"/>
                <a:sym typeface="Verdana"/>
              </a:rPr>
              <a:t>Ex. Business manager, project manager, marketing people, software engineer, support engineer, end-users, internal-external customers, consultants, maintenance engineer.</a:t>
            </a:r>
            <a:endParaRPr/>
          </a:p>
          <a:p>
            <a:pPr indent="-436562" lvl="1" marL="90805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Each one of them has different view of the system.</a:t>
            </a:r>
            <a:endParaRPr/>
          </a:p>
          <a:p>
            <a:pPr indent="-469900" lvl="0" marL="469900" rtl="0" algn="l">
              <a:lnSpc>
                <a:spcPct val="80000"/>
              </a:lnSpc>
              <a:spcBef>
                <a:spcPts val="340"/>
              </a:spcBef>
              <a:spcAft>
                <a:spcPts val="0"/>
              </a:spcAft>
              <a:buClr>
                <a:schemeClr val="accent2"/>
              </a:buClr>
              <a:buSzPts val="1700"/>
              <a:buFont typeface="Noto Sans Symbols"/>
              <a:buChar char="□"/>
            </a:pPr>
            <a:r>
              <a:rPr b="1" i="0" lang="en-US" sz="1700" u="none">
                <a:solidFill>
                  <a:schemeClr val="dk1"/>
                </a:solidFill>
                <a:latin typeface="Verdana"/>
                <a:ea typeface="Verdana"/>
                <a:cs typeface="Verdana"/>
                <a:sym typeface="Verdana"/>
              </a:rPr>
              <a:t>Recognize multiple points of view</a:t>
            </a:r>
            <a:endParaRPr/>
          </a:p>
          <a:p>
            <a:pPr indent="-436562" lvl="1" marL="908050" rtl="0" algn="l">
              <a:lnSpc>
                <a:spcPct val="80000"/>
              </a:lnSpc>
              <a:spcBef>
                <a:spcPts val="300"/>
              </a:spcBef>
              <a:spcAft>
                <a:spcPts val="0"/>
              </a:spcAft>
              <a:buClr>
                <a:schemeClr val="accent2"/>
              </a:buClr>
              <a:buSzPts val="1500"/>
              <a:buFont typeface="Noto Sans Symbols"/>
              <a:buChar char="■"/>
            </a:pPr>
            <a:r>
              <a:rPr b="0" i="0" lang="en-US" sz="1500" u="none">
                <a:solidFill>
                  <a:schemeClr val="dk1"/>
                </a:solidFill>
                <a:latin typeface="Verdana"/>
                <a:ea typeface="Verdana"/>
                <a:cs typeface="Verdana"/>
                <a:sym typeface="Verdana"/>
              </a:rPr>
              <a:t>Marketing group concern about feature and function to excite potential market. To sell easily in the market.</a:t>
            </a:r>
            <a:endParaRPr/>
          </a:p>
          <a:p>
            <a:pPr indent="-436562" lvl="1" marL="908050" rtl="0" algn="l">
              <a:lnSpc>
                <a:spcPct val="80000"/>
              </a:lnSpc>
              <a:spcBef>
                <a:spcPts val="300"/>
              </a:spcBef>
              <a:spcAft>
                <a:spcPts val="0"/>
              </a:spcAft>
              <a:buClr>
                <a:schemeClr val="accent2"/>
              </a:buClr>
              <a:buSzPts val="1500"/>
              <a:buFont typeface="Noto Sans Symbols"/>
              <a:buChar char="■"/>
            </a:pPr>
            <a:r>
              <a:rPr b="0" i="0" lang="en-US" sz="1500" u="none">
                <a:solidFill>
                  <a:schemeClr val="dk1"/>
                </a:solidFill>
                <a:latin typeface="Verdana"/>
                <a:ea typeface="Verdana"/>
                <a:cs typeface="Verdana"/>
                <a:sym typeface="Verdana"/>
              </a:rPr>
              <a:t>Business manager concern about feature built within budget and will be ready to meet market.</a:t>
            </a:r>
            <a:endParaRPr/>
          </a:p>
          <a:p>
            <a:pPr indent="-436562" lvl="1" marL="908050" rtl="0" algn="l">
              <a:lnSpc>
                <a:spcPct val="80000"/>
              </a:lnSpc>
              <a:spcBef>
                <a:spcPts val="300"/>
              </a:spcBef>
              <a:spcAft>
                <a:spcPts val="0"/>
              </a:spcAft>
              <a:buClr>
                <a:schemeClr val="accent2"/>
              </a:buClr>
              <a:buSzPts val="1500"/>
              <a:buFont typeface="Noto Sans Symbols"/>
              <a:buChar char="■"/>
            </a:pPr>
            <a:r>
              <a:rPr b="0" i="0" lang="en-US" sz="1500" u="none">
                <a:solidFill>
                  <a:schemeClr val="dk1"/>
                </a:solidFill>
                <a:latin typeface="Verdana"/>
                <a:ea typeface="Verdana"/>
                <a:cs typeface="Verdana"/>
                <a:sym typeface="Verdana"/>
              </a:rPr>
              <a:t>End user – Easy to learn and use.</a:t>
            </a:r>
            <a:endParaRPr/>
          </a:p>
          <a:p>
            <a:pPr indent="-436562" lvl="1" marL="908050" rtl="0" algn="l">
              <a:lnSpc>
                <a:spcPct val="80000"/>
              </a:lnSpc>
              <a:spcBef>
                <a:spcPts val="300"/>
              </a:spcBef>
              <a:spcAft>
                <a:spcPts val="0"/>
              </a:spcAft>
              <a:buClr>
                <a:schemeClr val="accent2"/>
              </a:buClr>
              <a:buSzPts val="1500"/>
              <a:buFont typeface="Noto Sans Symbols"/>
              <a:buChar char="■"/>
            </a:pPr>
            <a:r>
              <a:rPr b="0" i="0" lang="en-US" sz="1500" u="none">
                <a:solidFill>
                  <a:schemeClr val="dk1"/>
                </a:solidFill>
                <a:latin typeface="Verdana"/>
                <a:ea typeface="Verdana"/>
                <a:cs typeface="Verdana"/>
                <a:sym typeface="Verdana"/>
              </a:rPr>
              <a:t>SE – product functioning at various infrastructure support.</a:t>
            </a:r>
            <a:endParaRPr/>
          </a:p>
          <a:p>
            <a:pPr indent="-436562" lvl="1" marL="908050" rtl="0" algn="l">
              <a:lnSpc>
                <a:spcPct val="80000"/>
              </a:lnSpc>
              <a:spcBef>
                <a:spcPts val="300"/>
              </a:spcBef>
              <a:spcAft>
                <a:spcPts val="0"/>
              </a:spcAft>
              <a:buClr>
                <a:schemeClr val="accent2"/>
              </a:buClr>
              <a:buSzPts val="1500"/>
              <a:buFont typeface="Noto Sans Symbols"/>
              <a:buChar char="■"/>
            </a:pPr>
            <a:r>
              <a:rPr b="0" i="0" lang="en-US" sz="1500" u="none">
                <a:solidFill>
                  <a:schemeClr val="dk1"/>
                </a:solidFill>
                <a:latin typeface="Verdana"/>
                <a:ea typeface="Verdana"/>
                <a:cs typeface="Verdana"/>
                <a:sym typeface="Verdana"/>
              </a:rPr>
              <a:t>Support engineer – Maintainability of software.</a:t>
            </a:r>
            <a:endParaRPr/>
          </a:p>
          <a:p>
            <a:pPr indent="-469900" lvl="0" marL="469900" rtl="0" algn="l">
              <a:lnSpc>
                <a:spcPct val="80000"/>
              </a:lnSpc>
              <a:spcBef>
                <a:spcPts val="340"/>
              </a:spcBef>
              <a:spcAft>
                <a:spcPts val="0"/>
              </a:spcAft>
              <a:buSzPts val="1700"/>
              <a:buNone/>
            </a:pPr>
            <a:r>
              <a:rPr b="0" i="0" lang="en-US" sz="1700" u="none">
                <a:solidFill>
                  <a:schemeClr val="dk1"/>
                </a:solidFill>
                <a:latin typeface="Verdana"/>
                <a:ea typeface="Verdana"/>
                <a:cs typeface="Verdana"/>
                <a:sym typeface="Verdana"/>
              </a:rPr>
              <a:t>Role of RE is to categorize all stakeholder information in a way that there could be no inconsistent or conflict requirement with one another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800">
              <a:solidFill>
                <a:schemeClr val="dk2"/>
              </a:solidFill>
              <a:latin typeface="Verdana"/>
              <a:ea typeface="Verdana"/>
              <a:cs typeface="Verdana"/>
              <a:sym typeface="Verdana"/>
            </a:endParaRPr>
          </a:p>
        </p:txBody>
      </p:sp>
      <p:sp>
        <p:nvSpPr>
          <p:cNvPr id="193" name="Google Shape;193;p30"/>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Clr>
                <a:schemeClr val="accent2"/>
              </a:buClr>
              <a:buSzPts val="1900"/>
              <a:buFont typeface="Noto Sans Symbols"/>
              <a:buChar char="□"/>
            </a:pPr>
            <a:r>
              <a:rPr b="1" i="0" lang="en-US" sz="1900" u="none">
                <a:solidFill>
                  <a:schemeClr val="dk1"/>
                </a:solidFill>
                <a:latin typeface="Verdana"/>
                <a:ea typeface="Verdana"/>
                <a:cs typeface="Verdana"/>
                <a:sym typeface="Verdana"/>
              </a:rPr>
              <a:t>Work toward collaboration</a:t>
            </a:r>
            <a:endParaRPr/>
          </a:p>
          <a:p>
            <a:pPr indent="-436562" lvl="1" marL="90805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RE identify areas of commonality (i.e. Agreed requirement) and areas of conflict or inconsistency.</a:t>
            </a:r>
            <a:endParaRPr/>
          </a:p>
          <a:p>
            <a:pPr indent="-436562" lvl="1" marL="90805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It does not mean requirement defined by committee. It may happened they providing just view of their requirement.</a:t>
            </a:r>
            <a:endParaRPr/>
          </a:p>
          <a:p>
            <a:pPr indent="-436562" lvl="1" marL="90805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Business manager or senior technologist may make final decision.</a:t>
            </a:r>
            <a:endParaRPr/>
          </a:p>
          <a:p>
            <a:pPr indent="-469900" lvl="0" marL="469900" rtl="0" algn="l">
              <a:lnSpc>
                <a:spcPct val="80000"/>
              </a:lnSpc>
              <a:spcBef>
                <a:spcPts val="380"/>
              </a:spcBef>
              <a:spcAft>
                <a:spcPts val="0"/>
              </a:spcAft>
              <a:buClr>
                <a:schemeClr val="accent2"/>
              </a:buClr>
              <a:buSzPts val="1900"/>
              <a:buFont typeface="Noto Sans Symbols"/>
              <a:buChar char="□"/>
            </a:pPr>
            <a:r>
              <a:rPr b="1" i="0" lang="en-US" sz="1900" u="none">
                <a:solidFill>
                  <a:schemeClr val="dk1"/>
                </a:solidFill>
                <a:latin typeface="Verdana"/>
                <a:ea typeface="Verdana"/>
                <a:cs typeface="Verdana"/>
                <a:sym typeface="Verdana"/>
              </a:rPr>
              <a:t>Asking the first questions</a:t>
            </a:r>
            <a:endParaRPr b="1" i="0" sz="1900" u="none">
              <a:solidFill>
                <a:schemeClr val="dk1"/>
              </a:solidFill>
              <a:latin typeface="Verdana"/>
              <a:ea typeface="Verdana"/>
              <a:cs typeface="Verdana"/>
              <a:sym typeface="Verdana"/>
            </a:endParaRPr>
          </a:p>
          <a:p>
            <a:pPr indent="-436562" lvl="1" marL="908050" rtl="0" algn="l">
              <a:lnSpc>
                <a:spcPct val="80000"/>
              </a:lnSpc>
              <a:spcBef>
                <a:spcPts val="380"/>
              </a:spcBef>
              <a:spcAft>
                <a:spcPts val="0"/>
              </a:spcAft>
              <a:buClr>
                <a:schemeClr val="accent2"/>
              </a:buClr>
              <a:buSzPts val="1900"/>
              <a:buFont typeface="Noto Sans Symbols"/>
              <a:buChar char="■"/>
            </a:pPr>
            <a:r>
              <a:rPr b="0" i="0" lang="en-US" sz="1900" u="none">
                <a:solidFill>
                  <a:schemeClr val="dk1"/>
                </a:solidFill>
                <a:latin typeface="Verdana"/>
                <a:ea typeface="Verdana"/>
                <a:cs typeface="Verdana"/>
                <a:sym typeface="Verdana"/>
              </a:rPr>
              <a:t>Who is behind the request for this work?</a:t>
            </a:r>
            <a:endParaRPr/>
          </a:p>
          <a:p>
            <a:pPr indent="-436562" lvl="1" marL="908050" rtl="0" algn="l">
              <a:lnSpc>
                <a:spcPct val="80000"/>
              </a:lnSpc>
              <a:spcBef>
                <a:spcPts val="380"/>
              </a:spcBef>
              <a:spcAft>
                <a:spcPts val="0"/>
              </a:spcAft>
              <a:buClr>
                <a:schemeClr val="accent2"/>
              </a:buClr>
              <a:buSzPts val="1900"/>
              <a:buFont typeface="Noto Sans Symbols"/>
              <a:buChar char="■"/>
            </a:pPr>
            <a:r>
              <a:rPr b="0" i="0" lang="en-US" sz="1900" u="none">
                <a:solidFill>
                  <a:schemeClr val="dk1"/>
                </a:solidFill>
                <a:latin typeface="Verdana"/>
                <a:ea typeface="Verdana"/>
                <a:cs typeface="Verdana"/>
                <a:sym typeface="Verdana"/>
              </a:rPr>
              <a:t>Who will use the solution?</a:t>
            </a:r>
            <a:endParaRPr/>
          </a:p>
          <a:p>
            <a:pPr indent="-436562" lvl="1" marL="908050" rtl="0" algn="l">
              <a:lnSpc>
                <a:spcPct val="80000"/>
              </a:lnSpc>
              <a:spcBef>
                <a:spcPts val="380"/>
              </a:spcBef>
              <a:spcAft>
                <a:spcPts val="0"/>
              </a:spcAft>
              <a:buClr>
                <a:schemeClr val="accent2"/>
              </a:buClr>
              <a:buSzPts val="1900"/>
              <a:buFont typeface="Noto Sans Symbols"/>
              <a:buChar char="■"/>
            </a:pPr>
            <a:r>
              <a:rPr b="0" i="0" lang="en-US" sz="1900" u="none">
                <a:solidFill>
                  <a:schemeClr val="dk1"/>
                </a:solidFill>
                <a:latin typeface="Verdana"/>
                <a:ea typeface="Verdana"/>
                <a:cs typeface="Verdana"/>
                <a:sym typeface="Verdana"/>
              </a:rPr>
              <a:t>What will be the economic benefit of a successful solution</a:t>
            </a:r>
            <a:endParaRPr/>
          </a:p>
          <a:p>
            <a:pPr indent="-436562" lvl="1" marL="908050" rtl="0" algn="l">
              <a:lnSpc>
                <a:spcPct val="80000"/>
              </a:lnSpc>
              <a:spcBef>
                <a:spcPts val="380"/>
              </a:spcBef>
              <a:spcAft>
                <a:spcPts val="0"/>
              </a:spcAft>
              <a:buClr>
                <a:schemeClr val="accent2"/>
              </a:buClr>
              <a:buSzPts val="1900"/>
              <a:buFont typeface="Noto Sans Symbols"/>
              <a:buChar char="■"/>
            </a:pPr>
            <a:r>
              <a:rPr b="0" i="0" lang="en-US" sz="1900" u="none">
                <a:solidFill>
                  <a:schemeClr val="dk1"/>
                </a:solidFill>
                <a:latin typeface="Verdana"/>
                <a:ea typeface="Verdana"/>
                <a:cs typeface="Verdana"/>
                <a:sym typeface="Verdana"/>
              </a:rPr>
              <a:t>Is there another source for the solution that you need?</a:t>
            </a:r>
            <a:endParaRPr b="0" i="0" sz="1700" u="none">
              <a:solidFill>
                <a:schemeClr val="dk1"/>
              </a:solidFill>
              <a:latin typeface="Verdana"/>
              <a:ea typeface="Verdana"/>
              <a:cs typeface="Verdana"/>
              <a:sym typeface="Verdana"/>
            </a:endParaRPr>
          </a:p>
          <a:p>
            <a:pPr indent="-469900" lvl="0" marL="469900" rtl="0" algn="l">
              <a:lnSpc>
                <a:spcPct val="80000"/>
              </a:lnSpc>
              <a:spcBef>
                <a:spcPts val="380"/>
              </a:spcBef>
              <a:spcAft>
                <a:spcPts val="0"/>
              </a:spcAft>
              <a:buSzPts val="1900"/>
              <a:buNone/>
            </a:pPr>
            <a:r>
              <a:rPr b="0" i="0" lang="en-US" sz="1900" u="none">
                <a:solidFill>
                  <a:schemeClr val="dk1"/>
                </a:solidFill>
                <a:latin typeface="Verdana"/>
                <a:ea typeface="Verdana"/>
                <a:cs typeface="Verdana"/>
                <a:sym typeface="Verdana"/>
              </a:rPr>
              <a:t>These questions will help – stakeholder interest in the software &amp; measurable benefit of successful implementation.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Asking the question</a:t>
            </a:r>
            <a:endParaRPr/>
          </a:p>
        </p:txBody>
      </p:sp>
      <p:sp>
        <p:nvSpPr>
          <p:cNvPr id="199" name="Google Shape;199;p31"/>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00"/>
              <a:buNone/>
            </a:pPr>
            <a:r>
              <a:rPr b="0" i="0" lang="en-US" sz="2000" u="none">
                <a:solidFill>
                  <a:schemeClr val="dk1"/>
                </a:solidFill>
                <a:latin typeface="Verdana"/>
                <a:ea typeface="Verdana"/>
                <a:cs typeface="Verdana"/>
                <a:sym typeface="Verdana"/>
              </a:rPr>
              <a:t>Next set of questions – better  understanding of the problem.</a:t>
            </a:r>
            <a:endParaRPr/>
          </a:p>
          <a:p>
            <a:pPr indent="-127000" lvl="0" marL="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 What business problem (s) will this solution address?</a:t>
            </a:r>
            <a:endParaRPr/>
          </a:p>
          <a:p>
            <a:pPr indent="-127000" lvl="0" marL="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 Describe business environment in which the solution will be used?</a:t>
            </a:r>
            <a:endParaRPr/>
          </a:p>
          <a:p>
            <a:pPr indent="-127000" lvl="0" marL="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 will performance or productivity issues affect the solution is approached?</a:t>
            </a:r>
            <a:endParaRPr/>
          </a:p>
          <a:p>
            <a:pPr indent="0" lvl="0" marL="0" rtl="0" algn="l">
              <a:lnSpc>
                <a:spcPct val="100000"/>
              </a:lnSpc>
              <a:spcBef>
                <a:spcPts val="400"/>
              </a:spcBef>
              <a:spcAft>
                <a:spcPts val="0"/>
              </a:spcAft>
              <a:buSzPts val="2000"/>
              <a:buNone/>
            </a:pPr>
            <a:r>
              <a:rPr b="0" i="0" lang="en-US" sz="2000" u="none">
                <a:solidFill>
                  <a:schemeClr val="dk1"/>
                </a:solidFill>
                <a:latin typeface="Verdana"/>
                <a:ea typeface="Verdana"/>
                <a:cs typeface="Verdana"/>
                <a:sym typeface="Verdana"/>
              </a:rPr>
              <a:t>Final set of questions – Effectiveness of communication</a:t>
            </a:r>
            <a:endParaRPr/>
          </a:p>
          <a:p>
            <a:pPr indent="-127000" lvl="0" marL="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 Are my questions relevant to the problem?</a:t>
            </a:r>
            <a:endParaRPr/>
          </a:p>
          <a:p>
            <a:pPr indent="-127000" lvl="0" marL="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 Am I asking too many questions?</a:t>
            </a:r>
            <a:endParaRPr/>
          </a:p>
          <a:p>
            <a:pPr indent="-127000" lvl="0" marL="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 Can anyone else provide additional information?</a:t>
            </a:r>
            <a:endParaRPr/>
          </a:p>
          <a:p>
            <a:pPr indent="-127000" lvl="0" marL="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 should I be asking you anything else?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Eliciting Requirement</a:t>
            </a:r>
            <a:endParaRPr/>
          </a:p>
        </p:txBody>
      </p:sp>
      <p:sp>
        <p:nvSpPr>
          <p:cNvPr id="205" name="Google Shape;205;p32"/>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SzPts val="3000"/>
              <a:buNone/>
            </a:pPr>
            <a:r>
              <a:rPr b="0" i="0" lang="en-US" sz="3000" u="none">
                <a:solidFill>
                  <a:schemeClr val="dk1"/>
                </a:solidFill>
                <a:latin typeface="Verdana"/>
                <a:ea typeface="Verdana"/>
                <a:cs typeface="Verdana"/>
                <a:sym typeface="Verdana"/>
              </a:rPr>
              <a:t>Approach for eliciting requirement:</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Collaborative Requirement Gathering</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Quality Function Deployment</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User Scenarios</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Elicitation Work Products</a:t>
            </a:r>
            <a:endParaRPr/>
          </a:p>
          <a:p>
            <a:pPr indent="-279400" lvl="0" marL="469900" rtl="0" algn="l">
              <a:spcBef>
                <a:spcPts val="600"/>
              </a:spcBef>
              <a:spcAft>
                <a:spcPts val="0"/>
              </a:spcAft>
              <a:buSzPts val="3000"/>
              <a:buNone/>
            </a:pPr>
            <a:r>
              <a:t/>
            </a:r>
            <a:endParaRPr b="0" i="0" sz="3000" u="none">
              <a:solidFill>
                <a:schemeClr val="dk1"/>
              </a:solidFill>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Verdana"/>
              <a:buNone/>
            </a:pPr>
            <a:r>
              <a:rPr b="0" i="0" lang="en-US" sz="3400" u="none">
                <a:solidFill>
                  <a:schemeClr val="dk2"/>
                </a:solidFill>
                <a:latin typeface="Verdana"/>
                <a:ea typeface="Verdana"/>
                <a:cs typeface="Verdana"/>
                <a:sym typeface="Verdana"/>
              </a:rPr>
              <a:t>Collaborative Requirement Gathering</a:t>
            </a:r>
            <a:endParaRPr/>
          </a:p>
        </p:txBody>
      </p:sp>
      <p:sp>
        <p:nvSpPr>
          <p:cNvPr id="211" name="Google Shape;211;p33"/>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Meetings are attended by all interested stakeholders.</a:t>
            </a:r>
            <a:endParaRPr/>
          </a:p>
          <a:p>
            <a:pPr indent="-469900" lvl="0" marL="46990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Rules established for preparation and participation.</a:t>
            </a:r>
            <a:endParaRPr/>
          </a:p>
          <a:p>
            <a:pPr indent="-469900" lvl="0" marL="46990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Agenda should be formal enough to cover all important points, but informal enough to encourage the free flow of ideas.</a:t>
            </a:r>
            <a:endParaRPr/>
          </a:p>
          <a:p>
            <a:pPr indent="-469900" lvl="0" marL="46990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A facilitator controls the meeting.</a:t>
            </a:r>
            <a:endParaRPr/>
          </a:p>
          <a:p>
            <a:pPr indent="-469900" lvl="0" marL="46990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A definition mechanism (blackboard, flip charts, etc.) is used.</a:t>
            </a:r>
            <a:endParaRPr/>
          </a:p>
          <a:p>
            <a:pPr indent="-469900" lvl="0" marL="46990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During the meeting:</a:t>
            </a:r>
            <a:endParaRPr/>
          </a:p>
          <a:p>
            <a:pPr indent="-436562" lvl="1" marL="90805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The problem is identified.</a:t>
            </a:r>
            <a:endParaRPr/>
          </a:p>
          <a:p>
            <a:pPr indent="-436562" lvl="1" marL="90805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Elements of the solution are proposed.</a:t>
            </a:r>
            <a:endParaRPr/>
          </a:p>
          <a:p>
            <a:pPr indent="-436562" lvl="1" marL="90805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Different approaches are negotiated.</a:t>
            </a:r>
            <a:endParaRPr/>
          </a:p>
          <a:p>
            <a:pPr indent="-436562" lvl="1" marL="90805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A preliminary set of solution requirements are obtained.</a:t>
            </a:r>
            <a:endParaRPr/>
          </a:p>
          <a:p>
            <a:pPr indent="-436562" lvl="1" marL="90805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The atmosphere is collaborative and non-threatening. </a:t>
            </a:r>
            <a:endParaRPr/>
          </a:p>
          <a:p>
            <a:pPr indent="-469900" lvl="0" marL="469900" rtl="0" algn="l">
              <a:lnSpc>
                <a:spcPct val="80000"/>
              </a:lnSpc>
              <a:spcBef>
                <a:spcPts val="380"/>
              </a:spcBef>
              <a:spcAft>
                <a:spcPts val="0"/>
              </a:spcAft>
              <a:buClr>
                <a:schemeClr val="accent2"/>
              </a:buClr>
              <a:buSzPts val="1900"/>
              <a:buFont typeface="Noto Sans Symbols"/>
              <a:buChar char="□"/>
            </a:pPr>
            <a:r>
              <a:rPr b="0" i="0" lang="en-US" sz="1900" u="none">
                <a:solidFill>
                  <a:schemeClr val="dk1"/>
                </a:solidFill>
                <a:latin typeface="Verdana"/>
                <a:ea typeface="Verdana"/>
                <a:cs typeface="Verdana"/>
                <a:sym typeface="Verdana"/>
              </a:rPr>
              <a:t>Flow of event – Outline the sequence of events occurs 	</a:t>
            </a:r>
            <a:endParaRPr/>
          </a:p>
          <a:p>
            <a:pPr indent="-436562" lvl="1" marL="90805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Requirement  gathering meeting ( initial meeting)</a:t>
            </a:r>
            <a:endParaRPr/>
          </a:p>
          <a:p>
            <a:pPr indent="-436562" lvl="1" marL="90805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During meeting</a:t>
            </a:r>
            <a:endParaRPr/>
          </a:p>
          <a:p>
            <a:pPr indent="-436562" lvl="1" marL="90805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Follow the meeting.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Verdana"/>
              <a:buNone/>
            </a:pPr>
            <a:r>
              <a:rPr b="0" i="0" lang="en-US" sz="3200" u="none">
                <a:solidFill>
                  <a:schemeClr val="dk2"/>
                </a:solidFill>
                <a:latin typeface="Verdana"/>
                <a:ea typeface="Verdana"/>
                <a:cs typeface="Verdana"/>
                <a:sym typeface="Verdana"/>
              </a:rPr>
              <a:t>Requirements Engineering</a:t>
            </a:r>
            <a:endParaRPr/>
          </a:p>
        </p:txBody>
      </p:sp>
      <p:sp>
        <p:nvSpPr>
          <p:cNvPr id="109" name="Google Shape;109;p16"/>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2700"/>
              <a:buFont typeface="Noto Sans Symbols"/>
              <a:buChar char="□"/>
            </a:pPr>
            <a:r>
              <a:rPr b="0" i="0" lang="en-US" sz="2700" u="none">
                <a:solidFill>
                  <a:schemeClr val="accent2"/>
                </a:solidFill>
                <a:latin typeface="Verdana"/>
                <a:ea typeface="Verdana"/>
                <a:cs typeface="Verdana"/>
                <a:sym typeface="Verdana"/>
              </a:rPr>
              <a:t>Requirement:</a:t>
            </a:r>
            <a:r>
              <a:rPr b="0" i="0" lang="en-US" sz="2700" u="none">
                <a:solidFill>
                  <a:schemeClr val="dk1"/>
                </a:solidFill>
                <a:latin typeface="Verdana"/>
                <a:ea typeface="Verdana"/>
                <a:cs typeface="Verdana"/>
                <a:sym typeface="Verdana"/>
              </a:rPr>
              <a:t> A function, constraint or other property that the system must provide to fill the needs of the system’s intended user(s)</a:t>
            </a:r>
            <a:r>
              <a:rPr b="0" i="0" lang="en-US" sz="3100" u="none">
                <a:solidFill>
                  <a:schemeClr val="dk1"/>
                </a:solidFill>
                <a:latin typeface="Verdana"/>
                <a:ea typeface="Verdana"/>
                <a:cs typeface="Verdana"/>
                <a:sym typeface="Verdana"/>
              </a:rPr>
              <a:t> </a:t>
            </a:r>
            <a:endParaRPr/>
          </a:p>
          <a:p>
            <a:pPr indent="-469900" lvl="0" marL="469900" rtl="0" algn="l">
              <a:lnSpc>
                <a:spcPct val="100000"/>
              </a:lnSpc>
              <a:spcBef>
                <a:spcPts val="620"/>
              </a:spcBef>
              <a:spcAft>
                <a:spcPts val="0"/>
              </a:spcAft>
              <a:buClr>
                <a:schemeClr val="accent2"/>
              </a:buClr>
              <a:buSzPts val="2700"/>
              <a:buFont typeface="Noto Sans Symbols"/>
              <a:buChar char="□"/>
            </a:pPr>
            <a:r>
              <a:rPr b="0" i="0" lang="en-US" sz="2700" u="none">
                <a:solidFill>
                  <a:schemeClr val="accent2"/>
                </a:solidFill>
                <a:latin typeface="Verdana"/>
                <a:ea typeface="Verdana"/>
                <a:cs typeface="Verdana"/>
                <a:sym typeface="Verdana"/>
              </a:rPr>
              <a:t>Engineering</a:t>
            </a:r>
            <a:r>
              <a:rPr b="0" i="0" lang="en-US" sz="3100" u="none">
                <a:solidFill>
                  <a:schemeClr val="accent2"/>
                </a:solidFill>
                <a:latin typeface="Verdana"/>
                <a:ea typeface="Verdana"/>
                <a:cs typeface="Verdana"/>
                <a:sym typeface="Verdana"/>
              </a:rPr>
              <a:t>:</a:t>
            </a:r>
            <a:r>
              <a:rPr b="0" i="0" lang="en-US" sz="3100" u="none">
                <a:solidFill>
                  <a:schemeClr val="dk1"/>
                </a:solidFill>
                <a:latin typeface="Verdana"/>
                <a:ea typeface="Verdana"/>
                <a:cs typeface="Verdana"/>
                <a:sym typeface="Verdana"/>
              </a:rPr>
              <a:t> </a:t>
            </a:r>
            <a:r>
              <a:rPr b="0" i="0" lang="en-US" sz="2500" u="none">
                <a:solidFill>
                  <a:schemeClr val="dk1"/>
                </a:solidFill>
                <a:latin typeface="Verdana"/>
                <a:ea typeface="Verdana"/>
                <a:cs typeface="Verdana"/>
                <a:sym typeface="Verdana"/>
              </a:rPr>
              <a:t>implies that systematic and repeatable techniques should be used</a:t>
            </a:r>
            <a:endParaRPr/>
          </a:p>
          <a:p>
            <a:pPr indent="-469900" lvl="0" marL="469900" rtl="0" algn="l">
              <a:lnSpc>
                <a:spcPct val="100000"/>
              </a:lnSpc>
              <a:spcBef>
                <a:spcPts val="500"/>
              </a:spcBef>
              <a:spcAft>
                <a:spcPts val="0"/>
              </a:spcAft>
              <a:buClr>
                <a:schemeClr val="accent2"/>
              </a:buClr>
              <a:buSzPts val="2500"/>
              <a:buFont typeface="Noto Sans Symbols"/>
              <a:buChar char="□"/>
            </a:pPr>
            <a:r>
              <a:rPr b="0" i="0" lang="en-US" sz="2500" u="none">
                <a:solidFill>
                  <a:schemeClr val="accent2"/>
                </a:solidFill>
                <a:latin typeface="Verdana"/>
                <a:ea typeface="Verdana"/>
                <a:cs typeface="Verdana"/>
                <a:sym typeface="Verdana"/>
              </a:rPr>
              <a:t>Requirement Engineering</a:t>
            </a:r>
            <a:r>
              <a:rPr b="0" i="0" lang="en-US" sz="2500" u="none">
                <a:solidFill>
                  <a:schemeClr val="dk1"/>
                </a:solidFill>
                <a:latin typeface="Verdana"/>
                <a:ea typeface="Verdana"/>
                <a:cs typeface="Verdana"/>
                <a:sym typeface="Verdana"/>
              </a:rPr>
              <a:t> means that requirements for a product are defined, managed and tested systematically</a:t>
            </a:r>
            <a:endParaRPr/>
          </a:p>
          <a:p>
            <a:pPr indent="-311150" lvl="0" marL="469900" rtl="0" algn="l">
              <a:spcBef>
                <a:spcPts val="500"/>
              </a:spcBef>
              <a:spcAft>
                <a:spcPts val="0"/>
              </a:spcAft>
              <a:buSzPts val="2500"/>
              <a:buNone/>
            </a:pPr>
            <a:r>
              <a:t/>
            </a:r>
            <a:endParaRPr b="0" i="0" sz="2500" u="none">
              <a:solidFill>
                <a:schemeClr val="dk1"/>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Verdana"/>
              <a:buNone/>
            </a:pPr>
            <a:r>
              <a:rPr b="0" i="0" lang="en-US" sz="3400" u="none">
                <a:solidFill>
                  <a:schemeClr val="dk2"/>
                </a:solidFill>
                <a:latin typeface="Verdana"/>
                <a:ea typeface="Verdana"/>
                <a:cs typeface="Verdana"/>
                <a:sym typeface="Verdana"/>
              </a:rPr>
              <a:t>Collaborative requirement gathering (contd.)</a:t>
            </a:r>
            <a:endParaRPr/>
          </a:p>
        </p:txBody>
      </p:sp>
      <p:sp>
        <p:nvSpPr>
          <p:cNvPr id="217" name="Google Shape;217;p34"/>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In initial meeting, distribute “Product request” (defined by stakeholder) to all attendee. </a:t>
            </a:r>
            <a:endParaRPr/>
          </a:p>
          <a:p>
            <a:pPr indent="-469900" lvl="0" marL="46990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Based on product request, each attendee is asked to make</a:t>
            </a:r>
            <a:endParaRPr/>
          </a:p>
          <a:p>
            <a:pPr indent="-436562" lvl="1" marL="90805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List of objects (Internal or external system objects)</a:t>
            </a:r>
            <a:endParaRPr/>
          </a:p>
          <a:p>
            <a:pPr indent="-436562" lvl="1" marL="90805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List of services( Processes or functions)</a:t>
            </a:r>
            <a:endParaRPr/>
          </a:p>
          <a:p>
            <a:pPr indent="-436562" lvl="1" marL="90805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List of constraints ( cost, size, business rules) and performance criteria( speed, accuracy) are developed.</a:t>
            </a:r>
            <a:endParaRPr/>
          </a:p>
          <a:p>
            <a:pPr indent="-469900" lvl="0" marL="46990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Collect lists from everyone and combined. </a:t>
            </a:r>
            <a:endParaRPr/>
          </a:p>
          <a:p>
            <a:pPr indent="-469900" lvl="0" marL="46990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Combined list eliminates redundant entries, add new ideas , but does not delete anything.</a:t>
            </a:r>
            <a:endParaRPr/>
          </a:p>
          <a:p>
            <a:pPr indent="-469900" lvl="0" marL="46990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Objective is to develop a consensus list in each topic area (objects, services, constraints and performance).</a:t>
            </a:r>
            <a:endParaRPr/>
          </a:p>
          <a:p>
            <a:pPr indent="-469900" lvl="0" marL="46990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Based on lists, team is divided into smaller sub-teams : each works to develop mini-specification for one or more entries on each of the lists.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2200"/>
              <a:buFont typeface="Noto Sans Symbols"/>
              <a:buChar char="□"/>
            </a:pPr>
            <a:r>
              <a:rPr b="0" i="0" lang="en-US" sz="2200" u="none">
                <a:solidFill>
                  <a:schemeClr val="dk1"/>
                </a:solidFill>
                <a:latin typeface="Verdana"/>
                <a:ea typeface="Verdana"/>
                <a:cs typeface="Verdana"/>
                <a:sym typeface="Verdana"/>
              </a:rPr>
              <a:t>Each sub-team the presents its mini-specification to all attendees for discussion. Addition, deletion and further elaboration are made. </a:t>
            </a:r>
            <a:endParaRPr/>
          </a:p>
          <a:p>
            <a:pPr indent="-469900" lvl="0" marL="469900" rtl="0" algn="l">
              <a:lnSpc>
                <a:spcPct val="100000"/>
              </a:lnSpc>
              <a:spcBef>
                <a:spcPts val="440"/>
              </a:spcBef>
              <a:spcAft>
                <a:spcPts val="0"/>
              </a:spcAft>
              <a:buClr>
                <a:schemeClr val="accent2"/>
              </a:buClr>
              <a:buSzPts val="2200"/>
              <a:buFont typeface="Noto Sans Symbols"/>
              <a:buChar char="□"/>
            </a:pPr>
            <a:r>
              <a:rPr b="0" i="0" lang="en-US" sz="2200" u="none">
                <a:solidFill>
                  <a:schemeClr val="dk1"/>
                </a:solidFill>
                <a:latin typeface="Verdana"/>
                <a:ea typeface="Verdana"/>
                <a:cs typeface="Verdana"/>
                <a:sym typeface="Verdana"/>
              </a:rPr>
              <a:t>Now each team makes a list of validation criteria for the product and present to team. </a:t>
            </a:r>
            <a:endParaRPr/>
          </a:p>
          <a:p>
            <a:pPr indent="-469900" lvl="0" marL="469900" rtl="0" algn="l">
              <a:lnSpc>
                <a:spcPct val="100000"/>
              </a:lnSpc>
              <a:spcBef>
                <a:spcPts val="440"/>
              </a:spcBef>
              <a:spcAft>
                <a:spcPts val="0"/>
              </a:spcAft>
              <a:buClr>
                <a:schemeClr val="accent2"/>
              </a:buClr>
              <a:buSzPts val="2200"/>
              <a:buFont typeface="Noto Sans Symbols"/>
              <a:buChar char="□"/>
            </a:pPr>
            <a:r>
              <a:rPr b="0" i="0" lang="en-US" sz="2200" u="none">
                <a:solidFill>
                  <a:schemeClr val="dk1"/>
                </a:solidFill>
                <a:latin typeface="Verdana"/>
                <a:ea typeface="Verdana"/>
                <a:cs typeface="Verdana"/>
                <a:sym typeface="Verdana"/>
              </a:rPr>
              <a:t>Finally, one or more participants is assigned the task of writing a complete draft specification.</a:t>
            </a:r>
            <a:endParaRPr/>
          </a:p>
        </p:txBody>
      </p:sp>
      <p:sp>
        <p:nvSpPr>
          <p:cNvPr id="223" name="Google Shape;223;p35"/>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Verdana"/>
              <a:buNone/>
            </a:pPr>
            <a:r>
              <a:rPr b="0" i="0" lang="en-US" sz="3400" u="none">
                <a:solidFill>
                  <a:schemeClr val="dk2"/>
                </a:solidFill>
                <a:latin typeface="Verdana"/>
                <a:ea typeface="Verdana"/>
                <a:cs typeface="Verdana"/>
                <a:sym typeface="Verdana"/>
              </a:rPr>
              <a:t>Collaborative requirement gathering (Contd.)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Quality Function Deployment</a:t>
            </a:r>
            <a:endParaRPr/>
          </a:p>
        </p:txBody>
      </p:sp>
      <p:sp>
        <p:nvSpPr>
          <p:cNvPr id="229" name="Google Shape;229;p36"/>
          <p:cNvSpPr txBox="1"/>
          <p:nvPr>
            <p:ph idx="1" type="body"/>
          </p:nvPr>
        </p:nvSpPr>
        <p:spPr>
          <a:xfrm>
            <a:off x="566737" y="1676400"/>
            <a:ext cx="8001000" cy="4267200"/>
          </a:xfrm>
          <a:prstGeom prst="rect">
            <a:avLst/>
          </a:prstGeom>
          <a:noFill/>
          <a:ln>
            <a:noFill/>
          </a:ln>
        </p:spPr>
        <p:txBody>
          <a:bodyPr anchorCtr="0" anchor="t" bIns="45700" lIns="91425" spcFirstLastPara="1" rIns="91425" wrap="square" tIns="45700">
            <a:noAutofit/>
          </a:bodyPr>
          <a:lstStyle/>
          <a:p>
            <a:pPr indent="-571500" lvl="0" marL="571500" rtl="0" algn="l">
              <a:lnSpc>
                <a:spcPct val="80000"/>
              </a:lnSpc>
              <a:spcBef>
                <a:spcPts val="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It is a technique that translate the needs of the customer into technical requirement for software.</a:t>
            </a:r>
            <a:endParaRPr/>
          </a:p>
          <a:p>
            <a:pPr indent="-571500" lvl="0" marL="571500" rtl="0" algn="l">
              <a:lnSpc>
                <a:spcPct val="80000"/>
              </a:lnSpc>
              <a:spcBef>
                <a:spcPts val="32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Concentrates on maximizing customer satisfaction.</a:t>
            </a:r>
            <a:endParaRPr/>
          </a:p>
          <a:p>
            <a:pPr indent="-571500" lvl="0" marL="571500" rtl="0" algn="l">
              <a:lnSpc>
                <a:spcPct val="80000"/>
              </a:lnSpc>
              <a:spcBef>
                <a:spcPts val="32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QFD emphasizes – what is valuable to the customer and then deploys these values throughout the engineering process.</a:t>
            </a:r>
            <a:endParaRPr/>
          </a:p>
          <a:p>
            <a:pPr indent="-571500" lvl="0" marL="571500" rtl="0" algn="l">
              <a:lnSpc>
                <a:spcPct val="80000"/>
              </a:lnSpc>
              <a:spcBef>
                <a:spcPts val="320"/>
              </a:spcBef>
              <a:spcAft>
                <a:spcPts val="0"/>
              </a:spcAft>
              <a:buSzPts val="1600"/>
              <a:buNone/>
            </a:pPr>
            <a:r>
              <a:rPr b="0" i="0" lang="en-US" sz="1600" u="none">
                <a:solidFill>
                  <a:schemeClr val="dk1"/>
                </a:solidFill>
                <a:latin typeface="Verdana"/>
                <a:ea typeface="Verdana"/>
                <a:cs typeface="Verdana"/>
                <a:sym typeface="Verdana"/>
              </a:rPr>
              <a:t>Three types of requirement:</a:t>
            </a:r>
            <a:endParaRPr/>
          </a:p>
          <a:p>
            <a:pPr indent="-571500" lvl="0" marL="571500" rtl="0" algn="l">
              <a:lnSpc>
                <a:spcPct val="80000"/>
              </a:lnSpc>
              <a:spcBef>
                <a:spcPts val="320"/>
              </a:spcBef>
              <a:spcAft>
                <a:spcPts val="0"/>
              </a:spcAft>
              <a:buClr>
                <a:schemeClr val="accent2"/>
              </a:buClr>
              <a:buSzPts val="1600"/>
              <a:buFont typeface="Noto Sans Symbols"/>
              <a:buAutoNum type="arabicPeriod"/>
            </a:pPr>
            <a:r>
              <a:rPr b="0" i="0" lang="en-US" sz="1600" u="none">
                <a:solidFill>
                  <a:schemeClr val="dk1"/>
                </a:solidFill>
                <a:latin typeface="Verdana"/>
                <a:ea typeface="Verdana"/>
                <a:cs typeface="Verdana"/>
                <a:sym typeface="Verdana"/>
              </a:rPr>
              <a:t>Normal Requirements – reflect objectives and goals stated for product. If requirement are present in final products, customer is satisfied.</a:t>
            </a:r>
            <a:endParaRPr/>
          </a:p>
          <a:p>
            <a:pPr indent="-571500" lvl="0" marL="571500" rtl="0" algn="l">
              <a:lnSpc>
                <a:spcPct val="80000"/>
              </a:lnSpc>
              <a:spcBef>
                <a:spcPts val="320"/>
              </a:spcBef>
              <a:spcAft>
                <a:spcPts val="0"/>
              </a:spcAft>
              <a:buClr>
                <a:schemeClr val="accent2"/>
              </a:buClr>
              <a:buSzPts val="1600"/>
              <a:buFont typeface="Noto Sans Symbols"/>
              <a:buAutoNum type="arabicPeriod"/>
            </a:pPr>
            <a:r>
              <a:rPr b="0" i="0" lang="en-US" sz="1600" u="none">
                <a:solidFill>
                  <a:schemeClr val="dk1"/>
                </a:solidFill>
                <a:latin typeface="Verdana"/>
                <a:ea typeface="Verdana"/>
                <a:cs typeface="Verdana"/>
                <a:sym typeface="Verdana"/>
              </a:rPr>
              <a:t>Expected Requirements –  customer does not explicitly state them. Customer assumes it is implicitly available with the system.</a:t>
            </a:r>
            <a:endParaRPr/>
          </a:p>
          <a:p>
            <a:pPr indent="-571500" lvl="0" marL="571500" rtl="0" algn="l">
              <a:lnSpc>
                <a:spcPct val="80000"/>
              </a:lnSpc>
              <a:spcBef>
                <a:spcPts val="320"/>
              </a:spcBef>
              <a:spcAft>
                <a:spcPts val="0"/>
              </a:spcAft>
              <a:buClr>
                <a:schemeClr val="accent2"/>
              </a:buClr>
              <a:buSzPts val="1600"/>
              <a:buFont typeface="Noto Sans Symbols"/>
              <a:buAutoNum type="arabicPeriod"/>
            </a:pPr>
            <a:r>
              <a:rPr b="0" i="0" lang="en-US" sz="1600" u="none">
                <a:solidFill>
                  <a:schemeClr val="dk1"/>
                </a:solidFill>
                <a:latin typeface="Verdana"/>
                <a:ea typeface="Verdana"/>
                <a:cs typeface="Verdana"/>
                <a:sym typeface="Verdana"/>
              </a:rPr>
              <a:t>Exciting Requirements- Features that go beyond the customer’s expectation.</a:t>
            </a:r>
            <a:endParaRPr/>
          </a:p>
          <a:p>
            <a:pPr indent="-571500" lvl="0" marL="571500" rtl="0" algn="l">
              <a:lnSpc>
                <a:spcPct val="80000"/>
              </a:lnSpc>
              <a:spcBef>
                <a:spcPts val="320"/>
              </a:spcBef>
              <a:spcAft>
                <a:spcPts val="0"/>
              </a:spcAft>
              <a:buSzPts val="1600"/>
              <a:buNone/>
            </a:pPr>
            <a:r>
              <a:rPr b="0" i="0" lang="en-US" sz="1600" u="none">
                <a:solidFill>
                  <a:schemeClr val="dk1"/>
                </a:solidFill>
                <a:latin typeface="Verdana"/>
                <a:ea typeface="Verdana"/>
                <a:cs typeface="Verdana"/>
                <a:sym typeface="Verdana"/>
              </a:rPr>
              <a:t>During meeting with customer – </a:t>
            </a:r>
            <a:endParaRPr/>
          </a:p>
          <a:p>
            <a:pPr indent="-571500" lvl="0" marL="571500" rtl="0" algn="l">
              <a:lnSpc>
                <a:spcPct val="80000"/>
              </a:lnSpc>
              <a:spcBef>
                <a:spcPts val="320"/>
              </a:spcBef>
              <a:spcAft>
                <a:spcPts val="0"/>
              </a:spcAft>
              <a:buSzPts val="1600"/>
              <a:buNone/>
            </a:pPr>
            <a:r>
              <a:rPr b="0" i="0" lang="en-US" sz="1600" u="none">
                <a:solidFill>
                  <a:schemeClr val="accent2"/>
                </a:solidFill>
                <a:latin typeface="Verdana"/>
                <a:ea typeface="Verdana"/>
                <a:cs typeface="Verdana"/>
                <a:sym typeface="Verdana"/>
              </a:rPr>
              <a:t>Function deployment</a:t>
            </a:r>
            <a:r>
              <a:rPr b="0" i="0" lang="en-US" sz="1600" u="none">
                <a:solidFill>
                  <a:schemeClr val="dk1"/>
                </a:solidFill>
                <a:latin typeface="Verdana"/>
                <a:ea typeface="Verdana"/>
                <a:cs typeface="Verdana"/>
                <a:sym typeface="Verdana"/>
              </a:rPr>
              <a:t> determines the “value” of each function required of the system.</a:t>
            </a:r>
            <a:endParaRPr/>
          </a:p>
          <a:p>
            <a:pPr indent="-571500" lvl="0" marL="571500" rtl="0" algn="l">
              <a:lnSpc>
                <a:spcPct val="80000"/>
              </a:lnSpc>
              <a:spcBef>
                <a:spcPts val="320"/>
              </a:spcBef>
              <a:spcAft>
                <a:spcPts val="0"/>
              </a:spcAft>
              <a:buSzPts val="1600"/>
              <a:buNone/>
            </a:pPr>
            <a:r>
              <a:rPr b="0" i="0" lang="en-US" sz="1600" u="none">
                <a:solidFill>
                  <a:schemeClr val="accent2"/>
                </a:solidFill>
                <a:latin typeface="Verdana"/>
                <a:ea typeface="Verdana"/>
                <a:cs typeface="Verdana"/>
                <a:sym typeface="Verdana"/>
              </a:rPr>
              <a:t>Information deployment</a:t>
            </a:r>
            <a:r>
              <a:rPr b="0" i="0" lang="en-US" sz="1600" u="none">
                <a:solidFill>
                  <a:schemeClr val="dk1"/>
                </a:solidFill>
                <a:latin typeface="Verdana"/>
                <a:ea typeface="Verdana"/>
                <a:cs typeface="Verdana"/>
                <a:sym typeface="Verdana"/>
              </a:rPr>
              <a:t> identifies data objects and events and also tied with functions. </a:t>
            </a:r>
            <a:endParaRPr/>
          </a:p>
          <a:p>
            <a:pPr indent="-571500" lvl="0" marL="571500" rtl="0" algn="l">
              <a:lnSpc>
                <a:spcPct val="80000"/>
              </a:lnSpc>
              <a:spcBef>
                <a:spcPts val="320"/>
              </a:spcBef>
              <a:spcAft>
                <a:spcPts val="0"/>
              </a:spcAft>
              <a:buSzPts val="1600"/>
              <a:buNone/>
            </a:pPr>
            <a:r>
              <a:rPr b="0" i="0" lang="en-US" sz="1600" u="none">
                <a:solidFill>
                  <a:schemeClr val="accent2"/>
                </a:solidFill>
                <a:latin typeface="Verdana"/>
                <a:ea typeface="Verdana"/>
                <a:cs typeface="Verdana"/>
                <a:sym typeface="Verdana"/>
              </a:rPr>
              <a:t>Task</a:t>
            </a:r>
            <a:r>
              <a:rPr b="0" i="0" lang="en-US" sz="1600" u="none">
                <a:solidFill>
                  <a:srgbClr val="F3FF07"/>
                </a:solidFill>
                <a:latin typeface="Verdana"/>
                <a:ea typeface="Verdana"/>
                <a:cs typeface="Verdana"/>
                <a:sym typeface="Verdana"/>
              </a:rPr>
              <a:t> </a:t>
            </a:r>
            <a:r>
              <a:rPr b="0" i="0" lang="en-US" sz="1600" u="none">
                <a:solidFill>
                  <a:schemeClr val="accent2"/>
                </a:solidFill>
                <a:latin typeface="Verdana"/>
                <a:ea typeface="Verdana"/>
                <a:cs typeface="Verdana"/>
                <a:sym typeface="Verdana"/>
              </a:rPr>
              <a:t>deployment</a:t>
            </a:r>
            <a:r>
              <a:rPr b="0" i="0" lang="en-US" sz="1600" u="none">
                <a:solidFill>
                  <a:schemeClr val="dk1"/>
                </a:solidFill>
                <a:latin typeface="Verdana"/>
                <a:ea typeface="Verdana"/>
                <a:cs typeface="Verdana"/>
                <a:sym typeface="Verdana"/>
              </a:rPr>
              <a:t> examines the behavior of the system. </a:t>
            </a:r>
            <a:endParaRPr/>
          </a:p>
          <a:p>
            <a:pPr indent="-571500" lvl="0" marL="571500" rtl="0" algn="l">
              <a:lnSpc>
                <a:spcPct val="80000"/>
              </a:lnSpc>
              <a:spcBef>
                <a:spcPts val="320"/>
              </a:spcBef>
              <a:spcAft>
                <a:spcPts val="0"/>
              </a:spcAft>
              <a:buSzPts val="1600"/>
              <a:buNone/>
            </a:pPr>
            <a:r>
              <a:rPr b="0" i="0" lang="en-US" sz="1600" u="none">
                <a:solidFill>
                  <a:schemeClr val="accent2"/>
                </a:solidFill>
                <a:latin typeface="Verdana"/>
                <a:ea typeface="Verdana"/>
                <a:cs typeface="Verdana"/>
                <a:sym typeface="Verdana"/>
              </a:rPr>
              <a:t>Value</a:t>
            </a:r>
            <a:r>
              <a:rPr b="0" i="0" lang="en-US" sz="1600" u="none">
                <a:solidFill>
                  <a:srgbClr val="F3FF07"/>
                </a:solidFill>
                <a:latin typeface="Verdana"/>
                <a:ea typeface="Verdana"/>
                <a:cs typeface="Verdana"/>
                <a:sym typeface="Verdana"/>
              </a:rPr>
              <a:t> </a:t>
            </a:r>
            <a:r>
              <a:rPr b="0" i="0" lang="en-US" sz="1600" u="none">
                <a:solidFill>
                  <a:schemeClr val="accent2"/>
                </a:solidFill>
                <a:latin typeface="Verdana"/>
                <a:ea typeface="Verdana"/>
                <a:cs typeface="Verdana"/>
                <a:sym typeface="Verdana"/>
              </a:rPr>
              <a:t>analysis</a:t>
            </a:r>
            <a:r>
              <a:rPr b="0" i="0" lang="en-US" sz="1600" u="none">
                <a:solidFill>
                  <a:schemeClr val="dk1"/>
                </a:solidFill>
                <a:latin typeface="Verdana"/>
                <a:ea typeface="Verdana"/>
                <a:cs typeface="Verdana"/>
                <a:sym typeface="Verdana"/>
              </a:rPr>
              <a:t> determines the priority of requirements during these 3 deployments.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User Scenario</a:t>
            </a:r>
            <a:endParaRPr/>
          </a:p>
        </p:txBody>
      </p:sp>
      <p:sp>
        <p:nvSpPr>
          <p:cNvPr id="235" name="Google Shape;235;p37"/>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It is difficult to move into more software engineering activities until s/w team understands how these functions and features will be used by diff. end-users.</a:t>
            </a:r>
            <a:endParaRPr/>
          </a:p>
          <a:p>
            <a:pPr indent="-469900" lvl="0" marL="46990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Developers and users create a set of usage threads for the system to be constructed</a:t>
            </a:r>
            <a:endParaRPr/>
          </a:p>
          <a:p>
            <a:pPr indent="-469900" lvl="0" marL="46990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A use-case scenario is a story about how someone or something external to the software (known as an </a:t>
            </a:r>
            <a:r>
              <a:rPr b="0" i="0" lang="en-US" sz="2000" u="none">
                <a:solidFill>
                  <a:schemeClr val="accent2"/>
                </a:solidFill>
                <a:latin typeface="Verdana"/>
                <a:ea typeface="Verdana"/>
                <a:cs typeface="Verdana"/>
                <a:sym typeface="Verdana"/>
              </a:rPr>
              <a:t>actor</a:t>
            </a:r>
            <a:r>
              <a:rPr b="0" i="0" lang="en-US" sz="2000" u="none">
                <a:solidFill>
                  <a:schemeClr val="dk1"/>
                </a:solidFill>
                <a:latin typeface="Verdana"/>
                <a:ea typeface="Verdana"/>
                <a:cs typeface="Verdana"/>
                <a:sym typeface="Verdana"/>
              </a:rPr>
              <a:t>) interacts with the system.</a:t>
            </a:r>
            <a:endParaRPr/>
          </a:p>
          <a:p>
            <a:pPr indent="-469900" lvl="0" marL="46990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Describe how the system will be used </a:t>
            </a:r>
            <a:endParaRPr/>
          </a:p>
          <a:p>
            <a:pPr indent="-469900" lvl="0" marL="469900" rtl="0" algn="l">
              <a:lnSpc>
                <a:spcPct val="80000"/>
              </a:lnSpc>
              <a:spcBef>
                <a:spcPts val="820"/>
              </a:spcBef>
              <a:spcAft>
                <a:spcPts val="0"/>
              </a:spcAft>
              <a:buClr>
                <a:schemeClr val="accent2"/>
              </a:buClr>
              <a:buSzPts val="2100"/>
              <a:buFont typeface="Noto Sans Symbols"/>
              <a:buChar char="□"/>
            </a:pPr>
            <a:r>
              <a:rPr b="0" i="0" lang="en-US" sz="2100" u="none">
                <a:solidFill>
                  <a:schemeClr val="dk1"/>
                </a:solidFill>
                <a:latin typeface="Times New Roman"/>
                <a:ea typeface="Times New Roman"/>
                <a:cs typeface="Times New Roman"/>
                <a:sym typeface="Times New Roman"/>
              </a:rPr>
              <a:t>Each scenario is described from the point-of-view of an “actor”—a person or device that interacts with the software in some way</a:t>
            </a:r>
            <a:endParaRPr/>
          </a:p>
          <a:p>
            <a:pPr indent="-336550" lvl="0" marL="469900" rtl="0" algn="l">
              <a:spcBef>
                <a:spcPts val="420"/>
              </a:spcBef>
              <a:spcAft>
                <a:spcPts val="0"/>
              </a:spcAft>
              <a:buSzPts val="2100"/>
              <a:buNone/>
            </a:pPr>
            <a:r>
              <a:t/>
            </a:r>
            <a:endParaRPr b="0" i="0" sz="21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Verdana"/>
              <a:buNone/>
            </a:pPr>
            <a:r>
              <a:rPr b="0" i="0" lang="en-US" sz="3200" u="none">
                <a:solidFill>
                  <a:schemeClr val="dk2"/>
                </a:solidFill>
                <a:latin typeface="Verdana"/>
                <a:ea typeface="Verdana"/>
                <a:cs typeface="Verdana"/>
                <a:sym typeface="Verdana"/>
              </a:rPr>
              <a:t>Elicitation Work Products</a:t>
            </a:r>
            <a:endParaRPr/>
          </a:p>
        </p:txBody>
      </p:sp>
      <p:sp>
        <p:nvSpPr>
          <p:cNvPr id="241" name="Google Shape;241;p38"/>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SzPts val="2000"/>
              <a:buNone/>
            </a:pPr>
            <a:r>
              <a:rPr b="0" i="0" lang="en-US" sz="2000" u="none">
                <a:solidFill>
                  <a:schemeClr val="dk1"/>
                </a:solidFill>
                <a:latin typeface="Verdana"/>
                <a:ea typeface="Verdana"/>
                <a:cs typeface="Verdana"/>
                <a:sym typeface="Verdana"/>
              </a:rPr>
              <a:t>Elicitation work product will vary depending upon the size of the system or product to be built.</a:t>
            </a:r>
            <a:endParaRPr/>
          </a:p>
          <a:p>
            <a:pPr indent="-469900" lvl="0" marL="469900" rtl="0" algn="l">
              <a:lnSpc>
                <a:spcPct val="80000"/>
              </a:lnSpc>
              <a:spcBef>
                <a:spcPts val="3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Statement of </a:t>
            </a:r>
            <a:r>
              <a:rPr b="0" i="0" lang="en-US" sz="2000" u="none">
                <a:solidFill>
                  <a:schemeClr val="accent2"/>
                </a:solidFill>
                <a:latin typeface="Verdana"/>
                <a:ea typeface="Verdana"/>
                <a:cs typeface="Verdana"/>
                <a:sym typeface="Verdana"/>
              </a:rPr>
              <a:t>need</a:t>
            </a:r>
            <a:r>
              <a:rPr b="0" i="0" lang="en-US" sz="2000" u="none">
                <a:solidFill>
                  <a:schemeClr val="dk1"/>
                </a:solidFill>
                <a:latin typeface="Verdana"/>
                <a:ea typeface="Verdana"/>
                <a:cs typeface="Verdana"/>
                <a:sym typeface="Verdana"/>
              </a:rPr>
              <a:t> and </a:t>
            </a:r>
            <a:r>
              <a:rPr b="0" i="0" lang="en-US" sz="2000" u="none">
                <a:solidFill>
                  <a:schemeClr val="accent2"/>
                </a:solidFill>
                <a:latin typeface="Verdana"/>
                <a:ea typeface="Verdana"/>
                <a:cs typeface="Verdana"/>
                <a:sym typeface="Verdana"/>
              </a:rPr>
              <a:t>feasibility</a:t>
            </a:r>
            <a:r>
              <a:rPr b="0" i="0" lang="en-US" sz="2000" u="none">
                <a:solidFill>
                  <a:schemeClr val="dk1"/>
                </a:solidFill>
                <a:latin typeface="Verdana"/>
                <a:ea typeface="Verdana"/>
                <a:cs typeface="Verdana"/>
                <a:sym typeface="Verdana"/>
              </a:rPr>
              <a:t>.</a:t>
            </a:r>
            <a:endParaRPr/>
          </a:p>
          <a:p>
            <a:pPr indent="-469900" lvl="0" marL="46990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Statement of </a:t>
            </a:r>
            <a:r>
              <a:rPr b="0" i="0" lang="en-US" sz="2000" u="none">
                <a:solidFill>
                  <a:schemeClr val="accent2"/>
                </a:solidFill>
                <a:latin typeface="Verdana"/>
                <a:ea typeface="Verdana"/>
                <a:cs typeface="Verdana"/>
                <a:sym typeface="Verdana"/>
              </a:rPr>
              <a:t>scope</a:t>
            </a:r>
            <a:r>
              <a:rPr b="0" i="0" lang="en-US" sz="2000" u="none">
                <a:solidFill>
                  <a:schemeClr val="dk1"/>
                </a:solidFill>
                <a:latin typeface="Verdana"/>
                <a:ea typeface="Verdana"/>
                <a:cs typeface="Verdana"/>
                <a:sym typeface="Verdana"/>
              </a:rPr>
              <a:t>.</a:t>
            </a:r>
            <a:endParaRPr/>
          </a:p>
          <a:p>
            <a:pPr indent="-469900" lvl="0" marL="46990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List of </a:t>
            </a:r>
            <a:r>
              <a:rPr b="0" i="0" lang="en-US" sz="2000" u="none">
                <a:solidFill>
                  <a:schemeClr val="accent2"/>
                </a:solidFill>
                <a:latin typeface="Verdana"/>
                <a:ea typeface="Verdana"/>
                <a:cs typeface="Verdana"/>
                <a:sym typeface="Verdana"/>
              </a:rPr>
              <a:t>participants</a:t>
            </a:r>
            <a:r>
              <a:rPr b="0" i="0" lang="en-US" sz="2000" u="none">
                <a:solidFill>
                  <a:schemeClr val="dk1"/>
                </a:solidFill>
                <a:latin typeface="Verdana"/>
                <a:ea typeface="Verdana"/>
                <a:cs typeface="Verdana"/>
                <a:sym typeface="Verdana"/>
              </a:rPr>
              <a:t> in requirements elicitation.</a:t>
            </a:r>
            <a:endParaRPr/>
          </a:p>
          <a:p>
            <a:pPr indent="-469900" lvl="0" marL="46990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Description of the system’s technical </a:t>
            </a:r>
            <a:r>
              <a:rPr b="0" i="0" lang="en-US" sz="2000" u="none">
                <a:solidFill>
                  <a:schemeClr val="accent2"/>
                </a:solidFill>
                <a:latin typeface="Verdana"/>
                <a:ea typeface="Verdana"/>
                <a:cs typeface="Verdana"/>
                <a:sym typeface="Verdana"/>
              </a:rPr>
              <a:t>environment</a:t>
            </a:r>
            <a:r>
              <a:rPr b="0" i="0" lang="en-US" sz="2000" u="none">
                <a:solidFill>
                  <a:schemeClr val="dk1"/>
                </a:solidFill>
                <a:latin typeface="Verdana"/>
                <a:ea typeface="Verdana"/>
                <a:cs typeface="Verdana"/>
                <a:sym typeface="Verdana"/>
              </a:rPr>
              <a:t>.</a:t>
            </a:r>
            <a:endParaRPr/>
          </a:p>
          <a:p>
            <a:pPr indent="-469900" lvl="0" marL="46990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List of </a:t>
            </a:r>
            <a:r>
              <a:rPr b="0" i="0" lang="en-US" sz="2000" u="none">
                <a:solidFill>
                  <a:schemeClr val="accent2"/>
                </a:solidFill>
                <a:latin typeface="Verdana"/>
                <a:ea typeface="Verdana"/>
                <a:cs typeface="Verdana"/>
                <a:sym typeface="Verdana"/>
              </a:rPr>
              <a:t>requirements</a:t>
            </a:r>
            <a:r>
              <a:rPr b="0" i="0" lang="en-US" sz="2000" u="none">
                <a:solidFill>
                  <a:schemeClr val="dk1"/>
                </a:solidFill>
                <a:latin typeface="Verdana"/>
                <a:ea typeface="Verdana"/>
                <a:cs typeface="Verdana"/>
                <a:sym typeface="Verdana"/>
              </a:rPr>
              <a:t> and associated domain </a:t>
            </a:r>
            <a:r>
              <a:rPr b="0" i="0" lang="en-US" sz="2000" u="none">
                <a:solidFill>
                  <a:schemeClr val="accent2"/>
                </a:solidFill>
                <a:latin typeface="Verdana"/>
                <a:ea typeface="Verdana"/>
                <a:cs typeface="Verdana"/>
                <a:sym typeface="Verdana"/>
              </a:rPr>
              <a:t>constraints</a:t>
            </a:r>
            <a:r>
              <a:rPr b="0" i="0" lang="en-US" sz="2000" u="none">
                <a:solidFill>
                  <a:schemeClr val="dk1"/>
                </a:solidFill>
                <a:latin typeface="Verdana"/>
                <a:ea typeface="Verdana"/>
                <a:cs typeface="Verdana"/>
                <a:sym typeface="Verdana"/>
              </a:rPr>
              <a:t>.</a:t>
            </a:r>
            <a:endParaRPr/>
          </a:p>
          <a:p>
            <a:pPr indent="-469900" lvl="0" marL="46990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List of usage </a:t>
            </a:r>
            <a:r>
              <a:rPr b="0" i="0" lang="en-US" sz="2000" u="none">
                <a:solidFill>
                  <a:schemeClr val="accent2"/>
                </a:solidFill>
                <a:latin typeface="Verdana"/>
                <a:ea typeface="Verdana"/>
                <a:cs typeface="Verdana"/>
                <a:sym typeface="Verdana"/>
              </a:rPr>
              <a:t>scenarios</a:t>
            </a:r>
            <a:r>
              <a:rPr b="0" i="0" lang="en-US" sz="2000" u="none">
                <a:solidFill>
                  <a:schemeClr val="dk1"/>
                </a:solidFill>
                <a:latin typeface="Verdana"/>
                <a:ea typeface="Verdana"/>
                <a:cs typeface="Verdana"/>
                <a:sym typeface="Verdana"/>
              </a:rPr>
              <a:t>.</a:t>
            </a:r>
            <a:endParaRPr/>
          </a:p>
          <a:p>
            <a:pPr indent="-469900" lvl="0" marL="46990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Any </a:t>
            </a:r>
            <a:r>
              <a:rPr b="0" i="0" lang="en-US" sz="2000" u="none">
                <a:solidFill>
                  <a:schemeClr val="accent2"/>
                </a:solidFill>
                <a:latin typeface="Verdana"/>
                <a:ea typeface="Verdana"/>
                <a:cs typeface="Verdana"/>
                <a:sym typeface="Verdana"/>
              </a:rPr>
              <a:t>prototypes</a:t>
            </a:r>
            <a:r>
              <a:rPr b="1" i="0" lang="en-US" sz="2000" u="none">
                <a:solidFill>
                  <a:schemeClr val="dk1"/>
                </a:solidFill>
                <a:latin typeface="Verdana"/>
                <a:ea typeface="Verdana"/>
                <a:cs typeface="Verdana"/>
                <a:sym typeface="Verdana"/>
              </a:rPr>
              <a:t> </a:t>
            </a:r>
            <a:r>
              <a:rPr b="0" i="0" lang="en-US" sz="2000" u="none">
                <a:solidFill>
                  <a:schemeClr val="dk1"/>
                </a:solidFill>
                <a:latin typeface="Verdana"/>
                <a:ea typeface="Verdana"/>
                <a:cs typeface="Verdana"/>
                <a:sym typeface="Verdana"/>
              </a:rPr>
              <a:t>developed to refine requirements</a:t>
            </a:r>
            <a:r>
              <a:rPr b="1" i="0" lang="en-US" sz="2000" u="none">
                <a:solidFill>
                  <a:schemeClr val="dk1"/>
                </a:solidFill>
                <a:latin typeface="Verdana"/>
                <a:ea typeface="Verdana"/>
                <a:cs typeface="Verdana"/>
                <a:sym typeface="Verdana"/>
              </a:rPr>
              <a:t>.</a:t>
            </a:r>
            <a:endParaRPr/>
          </a:p>
          <a:p>
            <a:pPr indent="-342900" lvl="0" marL="469900" rtl="0" algn="l">
              <a:spcBef>
                <a:spcPts val="400"/>
              </a:spcBef>
              <a:spcAft>
                <a:spcPts val="0"/>
              </a:spcAft>
              <a:buSzPts val="2000"/>
              <a:buNone/>
            </a:pPr>
            <a:r>
              <a:t/>
            </a:r>
            <a:endParaRPr b="1" i="0" sz="2000" u="none">
              <a:solidFill>
                <a:schemeClr val="dk1"/>
              </a:solidFill>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574675" y="228600"/>
            <a:ext cx="8001000" cy="7588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Software Prototype</a:t>
            </a:r>
            <a:endParaRPr/>
          </a:p>
        </p:txBody>
      </p:sp>
      <p:sp>
        <p:nvSpPr>
          <p:cNvPr id="247" name="Google Shape;247;p39"/>
          <p:cNvSpPr txBox="1"/>
          <p:nvPr>
            <p:ph idx="1" type="body"/>
          </p:nvPr>
        </p:nvSpPr>
        <p:spPr>
          <a:xfrm>
            <a:off x="533400" y="914400"/>
            <a:ext cx="8001000" cy="53340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Prototype constructed for customer and developer assessment.</a:t>
            </a:r>
            <a:endParaRPr/>
          </a:p>
          <a:p>
            <a:pPr indent="-469900" lvl="0" marL="469900" marR="0" rtl="0" algn="l">
              <a:lnSpc>
                <a:spcPct val="10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In some circumstances construction of prototype is require in beginning of analysis. (To derive requirement effectively)</a:t>
            </a:r>
            <a:endParaRPr/>
          </a:p>
          <a:p>
            <a:pPr indent="-469900" lvl="0" marL="469900" marR="0" rtl="0" algn="l">
              <a:lnSpc>
                <a:spcPct val="100000"/>
              </a:lnSpc>
              <a:spcBef>
                <a:spcPts val="400"/>
              </a:spcBef>
              <a:spcAft>
                <a:spcPts val="0"/>
              </a:spcAft>
              <a:buClr>
                <a:schemeClr val="accent2"/>
              </a:buClr>
              <a:buSzPts val="2000"/>
              <a:buFont typeface="Noto Sans Symbols"/>
              <a:buNone/>
            </a:pPr>
            <a:r>
              <a:rPr b="0" i="0" lang="en-US" sz="2000" u="none" cap="none" strike="noStrike">
                <a:solidFill>
                  <a:schemeClr val="dk1"/>
                </a:solidFill>
                <a:latin typeface="Verdana"/>
                <a:ea typeface="Verdana"/>
                <a:cs typeface="Verdana"/>
                <a:sym typeface="Verdana"/>
              </a:rPr>
              <a:t>Selecting Prototype Approach</a:t>
            </a:r>
            <a:endParaRPr/>
          </a:p>
          <a:p>
            <a:pPr indent="-469900" lvl="0" marL="469900" marR="0" rtl="0" algn="l">
              <a:lnSpc>
                <a:spcPct val="100000"/>
              </a:lnSpc>
              <a:spcBef>
                <a:spcPts val="400"/>
              </a:spcBef>
              <a:spcAft>
                <a:spcPts val="0"/>
              </a:spcAft>
              <a:buClr>
                <a:schemeClr val="accent2"/>
              </a:buClr>
              <a:buSzPts val="2000"/>
              <a:buFont typeface="Verdana"/>
              <a:buAutoNum type="arabicPeriod"/>
            </a:pPr>
            <a:r>
              <a:rPr b="0" i="0" lang="en-US" sz="2000" u="none" cap="none" strike="noStrike">
                <a:solidFill>
                  <a:schemeClr val="dk1"/>
                </a:solidFill>
                <a:latin typeface="Verdana"/>
                <a:ea typeface="Verdana"/>
                <a:cs typeface="Verdana"/>
                <a:sym typeface="Verdana"/>
              </a:rPr>
              <a:t>Close ended (Throwaway Approach)</a:t>
            </a:r>
            <a:endParaRPr/>
          </a:p>
          <a:p>
            <a:pPr indent="-469900" lvl="0" marL="469900" marR="0" rtl="0" algn="l">
              <a:lnSpc>
                <a:spcPct val="100000"/>
              </a:lnSpc>
              <a:spcBef>
                <a:spcPts val="400"/>
              </a:spcBef>
              <a:spcAft>
                <a:spcPts val="0"/>
              </a:spcAft>
              <a:buClr>
                <a:schemeClr val="accent2"/>
              </a:buClr>
              <a:buSzPts val="2000"/>
              <a:buFont typeface="Verdana"/>
              <a:buAutoNum type="arabicPeriod"/>
            </a:pPr>
            <a:r>
              <a:rPr b="0" i="0" lang="en-US" sz="2000" u="none" cap="none" strike="noStrike">
                <a:solidFill>
                  <a:schemeClr val="dk1"/>
                </a:solidFill>
                <a:latin typeface="Verdana"/>
                <a:ea typeface="Verdana"/>
                <a:cs typeface="Verdana"/>
                <a:sym typeface="Verdana"/>
              </a:rPr>
              <a:t>Open ended (Evolutionary Approach)</a:t>
            </a:r>
            <a:endParaRPr/>
          </a:p>
          <a:p>
            <a:pPr indent="-469900" lvl="0" marL="469900" marR="0" rtl="0" algn="l">
              <a:lnSpc>
                <a:spcPct val="100000"/>
              </a:lnSpc>
              <a:spcBef>
                <a:spcPts val="400"/>
              </a:spcBef>
              <a:spcAft>
                <a:spcPts val="0"/>
              </a:spcAft>
              <a:buClr>
                <a:schemeClr val="accent2"/>
              </a:buClr>
              <a:buSzPts val="2000"/>
              <a:buFont typeface="Noto Sans Symbols"/>
              <a:buNone/>
            </a:pPr>
            <a:r>
              <a:rPr b="1" i="0" lang="en-US" sz="2000" u="none" cap="none" strike="noStrike">
                <a:solidFill>
                  <a:schemeClr val="dk1"/>
                </a:solidFill>
                <a:latin typeface="Verdana"/>
                <a:ea typeface="Verdana"/>
                <a:cs typeface="Verdana"/>
                <a:sym typeface="Verdana"/>
              </a:rPr>
              <a:t>Close Ended </a:t>
            </a:r>
            <a:r>
              <a:rPr b="0" i="0" lang="en-US" sz="2000" u="none" cap="none" strike="noStrike">
                <a:solidFill>
                  <a:schemeClr val="dk1"/>
                </a:solidFill>
                <a:latin typeface="Verdana"/>
                <a:ea typeface="Verdana"/>
                <a:cs typeface="Verdana"/>
                <a:sym typeface="Verdana"/>
              </a:rPr>
              <a:t>– It serves as a rough demonstration of requirement. It is then discarded, and the software engineered using a different paradigm.</a:t>
            </a:r>
            <a:endParaRPr/>
          </a:p>
          <a:p>
            <a:pPr indent="-469900" lvl="0" marL="469900" marR="0" rtl="0" algn="l">
              <a:lnSpc>
                <a:spcPct val="100000"/>
              </a:lnSpc>
              <a:spcBef>
                <a:spcPts val="400"/>
              </a:spcBef>
              <a:spcAft>
                <a:spcPts val="0"/>
              </a:spcAft>
              <a:buClr>
                <a:schemeClr val="accent2"/>
              </a:buClr>
              <a:buSzPts val="2000"/>
              <a:buFont typeface="Noto Sans Symbols"/>
              <a:buNone/>
            </a:pPr>
            <a:r>
              <a:rPr b="1" i="0" lang="en-US" sz="2000" u="none" cap="none" strike="noStrike">
                <a:solidFill>
                  <a:schemeClr val="dk1"/>
                </a:solidFill>
                <a:latin typeface="Verdana"/>
                <a:ea typeface="Verdana"/>
                <a:cs typeface="Verdana"/>
                <a:sym typeface="Verdana"/>
              </a:rPr>
              <a:t>Open Ended </a:t>
            </a:r>
            <a:r>
              <a:rPr b="0" i="0" lang="en-US" sz="2000" u="none" cap="none" strike="noStrike">
                <a:solidFill>
                  <a:schemeClr val="dk1"/>
                </a:solidFill>
                <a:latin typeface="Verdana"/>
                <a:ea typeface="Verdana"/>
                <a:cs typeface="Verdana"/>
                <a:sym typeface="Verdana"/>
              </a:rPr>
              <a:t>-  uses the prototype as the first part of an analysis activity that will be continued into design and construction. The prototype of the software is the first evolution of the finished system.</a:t>
            </a:r>
            <a:endParaRPr/>
          </a:p>
          <a:p>
            <a:pPr indent="-469900" lvl="0" marL="469900" marR="0" rtl="0" algn="l">
              <a:lnSpc>
                <a:spcPct val="100000"/>
              </a:lnSpc>
              <a:spcBef>
                <a:spcPts val="400"/>
              </a:spcBef>
              <a:spcAft>
                <a:spcPts val="0"/>
              </a:spcAft>
              <a:buClr>
                <a:schemeClr val="accent2"/>
              </a:buClr>
              <a:buSzPts val="2000"/>
              <a:buFont typeface="Noto Sans Symbols"/>
              <a:buNone/>
            </a:pPr>
            <a:r>
              <a:t/>
            </a:r>
            <a:endParaRPr b="0" i="0" sz="2000" u="none" cap="none" strike="noStrike">
              <a:solidFill>
                <a:schemeClr val="dk1"/>
              </a:solidFill>
              <a:latin typeface="Verdana"/>
              <a:ea typeface="Verdana"/>
              <a:cs typeface="Verdana"/>
              <a:sym typeface="Verdana"/>
            </a:endParaRPr>
          </a:p>
          <a:p>
            <a:pPr indent="-342900" lvl="0" marL="469900" marR="0" rtl="0" algn="l">
              <a:spcBef>
                <a:spcPts val="400"/>
              </a:spcBef>
              <a:spcAft>
                <a:spcPts val="0"/>
              </a:spcAft>
              <a:buClr>
                <a:schemeClr val="accent2"/>
              </a:buClr>
              <a:buSzPts val="2000"/>
              <a:buFont typeface="Noto Sans Symbols"/>
              <a:buNone/>
            </a:pPr>
            <a:r>
              <a:t/>
            </a:r>
            <a:endParaRPr b="0" i="0" sz="2000" u="none">
              <a:solidFill>
                <a:schemeClr val="dk1"/>
              </a:solidFill>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Approaches to prototyping</a:t>
            </a:r>
            <a:endParaRPr/>
          </a:p>
        </p:txBody>
      </p:sp>
      <p:pic>
        <p:nvPicPr>
          <p:cNvPr id="253" name="Google Shape;253;p40"/>
          <p:cNvPicPr preferRelativeResize="0"/>
          <p:nvPr/>
        </p:nvPicPr>
        <p:blipFill rotWithShape="1">
          <a:blip r:embed="rId3">
            <a:alphaModFix/>
          </a:blip>
          <a:srcRect b="0" l="0" r="0" t="0"/>
          <a:stretch/>
        </p:blipFill>
        <p:spPr>
          <a:xfrm>
            <a:off x="298450" y="2501900"/>
            <a:ext cx="8548687" cy="2743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Evolutionary prototyping</a:t>
            </a:r>
            <a:endParaRPr/>
          </a:p>
        </p:txBody>
      </p:sp>
      <p:pic>
        <p:nvPicPr>
          <p:cNvPr id="259" name="Google Shape;259;p41"/>
          <p:cNvPicPr preferRelativeResize="0"/>
          <p:nvPr/>
        </p:nvPicPr>
        <p:blipFill rotWithShape="1">
          <a:blip r:embed="rId3">
            <a:alphaModFix/>
          </a:blip>
          <a:srcRect b="0" l="0" r="0" t="0"/>
          <a:stretch/>
        </p:blipFill>
        <p:spPr>
          <a:xfrm>
            <a:off x="514350" y="2184400"/>
            <a:ext cx="8161337" cy="3441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Verdana"/>
              <a:buNone/>
            </a:pPr>
            <a:r>
              <a:rPr b="0" i="0" lang="en-US" sz="3400" u="none">
                <a:solidFill>
                  <a:schemeClr val="dk2"/>
                </a:solidFill>
                <a:latin typeface="Verdana"/>
                <a:ea typeface="Verdana"/>
                <a:cs typeface="Verdana"/>
                <a:sym typeface="Verdana"/>
              </a:rPr>
              <a:t>Evolutionary prototyping advantages</a:t>
            </a:r>
            <a:endParaRPr/>
          </a:p>
        </p:txBody>
      </p:sp>
      <p:sp>
        <p:nvSpPr>
          <p:cNvPr id="265" name="Google Shape;265;p42"/>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Accelerated delivery of the system</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Rapid delivery and deployment are sometimes more important than functionality or long-term software maintainability</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User engagement with the system</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Not only is the system more likely to meet user requirements, they are more likely to commit to the use of the system</a:t>
            </a:r>
            <a:endParaRPr/>
          </a:p>
          <a:p>
            <a:pPr indent="-304800" lvl="0" marL="469900" rtl="0" algn="l">
              <a:spcBef>
                <a:spcPts val="520"/>
              </a:spcBef>
              <a:spcAft>
                <a:spcPts val="0"/>
              </a:spcAft>
              <a:buSzPts val="2600"/>
              <a:buNone/>
            </a:pPr>
            <a:r>
              <a:t/>
            </a:r>
            <a:endParaRPr b="0" i="0" sz="2600" u="none">
              <a:solidFill>
                <a:schemeClr val="dk1"/>
              </a:solidFill>
              <a:latin typeface="Verdana"/>
              <a:ea typeface="Verdana"/>
              <a:cs typeface="Verdana"/>
              <a:sym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Verdana"/>
              <a:buNone/>
            </a:pPr>
            <a:r>
              <a:rPr b="0" i="0" lang="en-US" sz="3400" u="none">
                <a:solidFill>
                  <a:schemeClr val="dk2"/>
                </a:solidFill>
                <a:latin typeface="Verdana"/>
                <a:ea typeface="Verdana"/>
                <a:cs typeface="Verdana"/>
                <a:sym typeface="Verdana"/>
              </a:rPr>
              <a:t>Evolutionary prototyping problems</a:t>
            </a:r>
            <a:endParaRPr/>
          </a:p>
        </p:txBody>
      </p:sp>
      <p:sp>
        <p:nvSpPr>
          <p:cNvPr id="271" name="Google Shape;271;p43"/>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Management problems</a:t>
            </a:r>
            <a:endParaRPr/>
          </a:p>
          <a:p>
            <a:pPr indent="-436562" lvl="1" marL="908050" rtl="0" algn="l">
              <a:lnSpc>
                <a:spcPct val="100000"/>
              </a:lnSpc>
              <a:spcBef>
                <a:spcPts val="440"/>
              </a:spcBef>
              <a:spcAft>
                <a:spcPts val="0"/>
              </a:spcAft>
              <a:buClr>
                <a:schemeClr val="accent2"/>
              </a:buClr>
              <a:buSzPts val="2200"/>
              <a:buFont typeface="Noto Sans Symbols"/>
              <a:buChar char="■"/>
            </a:pPr>
            <a:r>
              <a:rPr b="0" i="0" lang="en-US" sz="2200" u="none">
                <a:solidFill>
                  <a:schemeClr val="dk1"/>
                </a:solidFill>
                <a:latin typeface="Verdana"/>
                <a:ea typeface="Verdana"/>
                <a:cs typeface="Verdana"/>
                <a:sym typeface="Verdana"/>
              </a:rPr>
              <a:t>Existing management processes assume a waterfall model of development</a:t>
            </a:r>
            <a:endParaRPr/>
          </a:p>
          <a:p>
            <a:pPr indent="-436562" lvl="1" marL="908050" rtl="0" algn="l">
              <a:lnSpc>
                <a:spcPct val="100000"/>
              </a:lnSpc>
              <a:spcBef>
                <a:spcPts val="440"/>
              </a:spcBef>
              <a:spcAft>
                <a:spcPts val="0"/>
              </a:spcAft>
              <a:buClr>
                <a:schemeClr val="accent2"/>
              </a:buClr>
              <a:buSzPts val="2200"/>
              <a:buFont typeface="Noto Sans Symbols"/>
              <a:buChar char="■"/>
            </a:pPr>
            <a:r>
              <a:rPr b="0" i="0" lang="en-US" sz="2200" u="none">
                <a:solidFill>
                  <a:schemeClr val="dk1"/>
                </a:solidFill>
                <a:latin typeface="Verdana"/>
                <a:ea typeface="Verdana"/>
                <a:cs typeface="Verdana"/>
                <a:sym typeface="Verdana"/>
              </a:rPr>
              <a:t>Specialist skills are required which may not be available in all development teams</a:t>
            </a:r>
            <a:endParaRPr/>
          </a:p>
          <a:p>
            <a:pPr indent="-469900" lvl="0" marL="46990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Maintenance problems</a:t>
            </a:r>
            <a:endParaRPr/>
          </a:p>
          <a:p>
            <a:pPr indent="-436562" lvl="1" marL="908050" rtl="0" algn="l">
              <a:lnSpc>
                <a:spcPct val="100000"/>
              </a:lnSpc>
              <a:spcBef>
                <a:spcPts val="440"/>
              </a:spcBef>
              <a:spcAft>
                <a:spcPts val="0"/>
              </a:spcAft>
              <a:buClr>
                <a:schemeClr val="accent2"/>
              </a:buClr>
              <a:buSzPts val="2200"/>
              <a:buFont typeface="Noto Sans Symbols"/>
              <a:buChar char="■"/>
            </a:pPr>
            <a:r>
              <a:rPr b="0" i="0" lang="en-US" sz="2200" u="none">
                <a:solidFill>
                  <a:schemeClr val="dk1"/>
                </a:solidFill>
                <a:latin typeface="Verdana"/>
                <a:ea typeface="Verdana"/>
                <a:cs typeface="Verdana"/>
                <a:sym typeface="Verdana"/>
              </a:rPr>
              <a:t>Continual change tends to corrupt system structure so long-term maintenance is expensive</a:t>
            </a:r>
            <a:endParaRPr/>
          </a:p>
          <a:p>
            <a:pPr indent="-469900" lvl="0" marL="46990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Contractual problems</a:t>
            </a:r>
            <a:endParaRPr/>
          </a:p>
          <a:p>
            <a:pPr indent="-436562" lvl="1" marL="908050" rtl="0" algn="l">
              <a:lnSpc>
                <a:spcPct val="100000"/>
              </a:lnSpc>
              <a:spcBef>
                <a:spcPts val="440"/>
              </a:spcBef>
              <a:spcAft>
                <a:spcPts val="0"/>
              </a:spcAft>
              <a:buClr>
                <a:schemeClr val="accent2"/>
              </a:buClr>
              <a:buSzPts val="2200"/>
              <a:buFont typeface="Noto Sans Symbols"/>
              <a:buChar char="■"/>
            </a:pPr>
            <a:r>
              <a:rPr b="0" i="0" lang="en-US" sz="2200" u="none">
                <a:solidFill>
                  <a:schemeClr val="dk1"/>
                </a:solidFill>
                <a:latin typeface="Verdana"/>
                <a:ea typeface="Verdana"/>
                <a:cs typeface="Verdana"/>
                <a:sym typeface="Verdana"/>
              </a:rPr>
              <a:t>Due to cost or time line agreed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It is essential that the software engineering team understand the requirements of a problem before the team tries to solve the problem.</a:t>
            </a:r>
            <a:endParaRPr/>
          </a:p>
          <a:p>
            <a:pPr indent="-469900" lvl="0" marL="469900" rtl="0" algn="l">
              <a:lnSpc>
                <a:spcPct val="100000"/>
              </a:lnSpc>
              <a:spcBef>
                <a:spcPts val="96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RE is software engineering actions that start with communication activity and continues into the modeling activity.</a:t>
            </a:r>
            <a:endParaRPr/>
          </a:p>
          <a:p>
            <a:pPr indent="-469900" lvl="0" marL="46990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RE establishes a solid base for design and construction. Without it, resulting software has a high probability of not meeting customer needs.</a:t>
            </a:r>
            <a:endParaRPr/>
          </a:p>
        </p:txBody>
      </p:sp>
      <p:sp>
        <p:nvSpPr>
          <p:cNvPr id="115" name="Google Shape;115;p17"/>
          <p:cNvSpPr txBox="1"/>
          <p:nvPr>
            <p:ph type="title"/>
          </p:nvPr>
        </p:nvSpPr>
        <p:spPr>
          <a:xfrm>
            <a:off x="457200" y="244475"/>
            <a:ext cx="8229600" cy="1016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Requirements Engineering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Throw-away prototyping</a:t>
            </a:r>
            <a:endParaRPr/>
          </a:p>
        </p:txBody>
      </p:sp>
      <p:pic>
        <p:nvPicPr>
          <p:cNvPr id="277" name="Google Shape;277;p44"/>
          <p:cNvPicPr preferRelativeResize="0"/>
          <p:nvPr/>
        </p:nvPicPr>
        <p:blipFill rotWithShape="1">
          <a:blip r:embed="rId3">
            <a:alphaModFix/>
          </a:blip>
          <a:srcRect b="0" l="0" r="0" t="0"/>
          <a:stretch/>
        </p:blipFill>
        <p:spPr>
          <a:xfrm>
            <a:off x="152400" y="2057400"/>
            <a:ext cx="8726487" cy="33591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Throw-away prototyping</a:t>
            </a:r>
            <a:endParaRPr/>
          </a:p>
        </p:txBody>
      </p:sp>
      <p:sp>
        <p:nvSpPr>
          <p:cNvPr id="283" name="Google Shape;283;p45"/>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Used to reduce requirements risk</a:t>
            </a:r>
            <a:endParaRPr/>
          </a:p>
          <a:p>
            <a:pPr indent="-469900" lvl="0" marL="469900" rtl="0" algn="l">
              <a:lnSpc>
                <a:spcPct val="8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The prototype is developed from an initial specification, delivered for experiment then discarded</a:t>
            </a:r>
            <a:endParaRPr/>
          </a:p>
          <a:p>
            <a:pPr indent="-469900" lvl="0" marL="469900" rtl="0" algn="l">
              <a:lnSpc>
                <a:spcPct val="8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The throw-away prototype should NOT be considered as a final system</a:t>
            </a:r>
            <a:endParaRPr/>
          </a:p>
          <a:p>
            <a:pPr indent="-436562" lvl="1" marL="908050" rtl="0" algn="l">
              <a:lnSpc>
                <a:spcPct val="8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Some system characteristics may have been left out</a:t>
            </a:r>
            <a:endParaRPr/>
          </a:p>
          <a:p>
            <a:pPr indent="-436562" lvl="1" marL="908050" rtl="0" algn="l">
              <a:lnSpc>
                <a:spcPct val="8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There is no specification for long-term maintenance</a:t>
            </a:r>
            <a:endParaRPr/>
          </a:p>
          <a:p>
            <a:pPr indent="-436562" lvl="1" marL="908050" rtl="0" algn="l">
              <a:lnSpc>
                <a:spcPct val="8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The system will be poorly structured and difficult to maintain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6"/>
          <p:cNvSpPr txBox="1"/>
          <p:nvPr>
            <p:ph type="title"/>
          </p:nvPr>
        </p:nvSpPr>
        <p:spPr>
          <a:xfrm>
            <a:off x="574675" y="152400"/>
            <a:ext cx="8001000" cy="6826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Prototyping Methods and Tools</a:t>
            </a:r>
            <a:endParaRPr/>
          </a:p>
        </p:txBody>
      </p:sp>
      <p:sp>
        <p:nvSpPr>
          <p:cNvPr id="289" name="Google Shape;289;p46"/>
          <p:cNvSpPr txBox="1"/>
          <p:nvPr>
            <p:ph idx="1" type="body"/>
          </p:nvPr>
        </p:nvSpPr>
        <p:spPr>
          <a:xfrm>
            <a:off x="533400" y="990600"/>
            <a:ext cx="8001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A prototype must be developed rapidly so that the customer may assess results and recommend changes.</a:t>
            </a:r>
            <a:endParaRPr/>
          </a:p>
          <a:p>
            <a:pPr indent="-469900" lvl="0" marL="469900" marR="0" rtl="0" algn="l">
              <a:lnSpc>
                <a:spcPct val="100000"/>
              </a:lnSpc>
              <a:spcBef>
                <a:spcPts val="360"/>
              </a:spcBef>
              <a:spcAft>
                <a:spcPts val="0"/>
              </a:spcAft>
              <a:buClr>
                <a:schemeClr val="accent2"/>
              </a:buClr>
              <a:buSzPts val="1800"/>
              <a:buFont typeface="Noto Sans Symbols"/>
              <a:buNone/>
            </a:pPr>
            <a:r>
              <a:rPr b="0" i="0" lang="en-US" sz="1800" u="none">
                <a:solidFill>
                  <a:schemeClr val="dk1"/>
                </a:solidFill>
                <a:latin typeface="Verdana"/>
                <a:ea typeface="Verdana"/>
                <a:cs typeface="Verdana"/>
                <a:sym typeface="Verdana"/>
              </a:rPr>
              <a:t>3 methods are available:</a:t>
            </a:r>
            <a:endParaRPr/>
          </a:p>
          <a:p>
            <a:pPr indent="-469900" lvl="0" marL="469900" marR="0" rtl="0" algn="l">
              <a:lnSpc>
                <a:spcPct val="100000"/>
              </a:lnSpc>
              <a:spcBef>
                <a:spcPts val="360"/>
              </a:spcBef>
              <a:spcAft>
                <a:spcPts val="0"/>
              </a:spcAft>
              <a:buClr>
                <a:schemeClr val="accent2"/>
              </a:buClr>
              <a:buSzPts val="1800"/>
              <a:buFont typeface="Verdana"/>
              <a:buAutoNum type="arabicPeriod"/>
            </a:pPr>
            <a:r>
              <a:rPr b="0" i="0" lang="en-US" sz="1800" u="none">
                <a:solidFill>
                  <a:schemeClr val="dk1"/>
                </a:solidFill>
                <a:latin typeface="Verdana"/>
                <a:ea typeface="Verdana"/>
                <a:cs typeface="Verdana"/>
                <a:sym typeface="Verdana"/>
              </a:rPr>
              <a:t>Fourth Generation Techniques (4GT) </a:t>
            </a:r>
            <a:endParaRPr/>
          </a:p>
          <a:p>
            <a:pPr indent="-436562" lvl="1" marL="908050" marR="0" rtl="0" algn="l">
              <a:lnSpc>
                <a:spcPct val="100000"/>
              </a:lnSpc>
              <a:spcBef>
                <a:spcPts val="320"/>
              </a:spcBef>
              <a:spcAft>
                <a:spcPts val="0"/>
              </a:spcAft>
              <a:buClr>
                <a:schemeClr val="accent2"/>
              </a:buClr>
              <a:buSzPts val="1600"/>
              <a:buFont typeface="Noto Sans Symbols"/>
              <a:buChar char="■"/>
            </a:pPr>
            <a:r>
              <a:rPr b="0" i="0" lang="en-US" sz="1600" u="none" cap="none" strike="noStrike">
                <a:solidFill>
                  <a:schemeClr val="dk1"/>
                </a:solidFill>
                <a:latin typeface="Verdana"/>
                <a:ea typeface="Verdana"/>
                <a:cs typeface="Verdana"/>
                <a:sym typeface="Verdana"/>
              </a:rPr>
              <a:t>4GT enable the software engineer to generate executable code quickly, they are ideal for rapid prototyping.</a:t>
            </a:r>
            <a:endParaRPr/>
          </a:p>
          <a:p>
            <a:pPr indent="-436562" lvl="1" marL="908050" marR="0" rtl="0" algn="l">
              <a:lnSpc>
                <a:spcPct val="100000"/>
              </a:lnSpc>
              <a:spcBef>
                <a:spcPts val="320"/>
              </a:spcBef>
              <a:spcAft>
                <a:spcPts val="0"/>
              </a:spcAft>
              <a:buClr>
                <a:schemeClr val="accent2"/>
              </a:buClr>
              <a:buSzPts val="1600"/>
              <a:buFont typeface="Noto Sans Symbols"/>
              <a:buChar char="■"/>
            </a:pPr>
            <a:r>
              <a:rPr b="0" i="0" lang="en-US" sz="1600" u="none" cap="none" strike="noStrike">
                <a:solidFill>
                  <a:schemeClr val="dk1"/>
                </a:solidFill>
                <a:latin typeface="Verdana"/>
                <a:ea typeface="Verdana"/>
                <a:cs typeface="Verdana"/>
                <a:sym typeface="Verdana"/>
              </a:rPr>
              <a:t>Ex. Tool for Database query language or reporting language.</a:t>
            </a:r>
            <a:endParaRPr/>
          </a:p>
          <a:p>
            <a:pPr indent="-469900" lvl="0" marL="469900" marR="0" rtl="0" algn="l">
              <a:lnSpc>
                <a:spcPct val="100000"/>
              </a:lnSpc>
              <a:spcBef>
                <a:spcPts val="360"/>
              </a:spcBef>
              <a:spcAft>
                <a:spcPts val="0"/>
              </a:spcAft>
              <a:buClr>
                <a:schemeClr val="accent2"/>
              </a:buClr>
              <a:buSzPts val="1800"/>
              <a:buFont typeface="Verdana"/>
              <a:buAutoNum type="arabicPeriod"/>
            </a:pPr>
            <a:r>
              <a:rPr b="0" i="0" lang="en-US" sz="1800" u="none">
                <a:solidFill>
                  <a:schemeClr val="dk1"/>
                </a:solidFill>
                <a:latin typeface="Verdana"/>
                <a:ea typeface="Verdana"/>
                <a:cs typeface="Verdana"/>
                <a:sym typeface="Verdana"/>
              </a:rPr>
              <a:t>Reusable software components</a:t>
            </a:r>
            <a:endParaRPr/>
          </a:p>
          <a:p>
            <a:pPr indent="-436562" lvl="1" marL="908050" marR="0" rtl="0" algn="l">
              <a:lnSpc>
                <a:spcPct val="100000"/>
              </a:lnSpc>
              <a:spcBef>
                <a:spcPts val="320"/>
              </a:spcBef>
              <a:spcAft>
                <a:spcPts val="0"/>
              </a:spcAft>
              <a:buClr>
                <a:schemeClr val="accent2"/>
              </a:buClr>
              <a:buSzPts val="1600"/>
              <a:buFont typeface="Noto Sans Symbols"/>
              <a:buChar char="■"/>
            </a:pPr>
            <a:r>
              <a:rPr b="0" i="0" lang="en-US" sz="1600" u="none" cap="none" strike="noStrike">
                <a:solidFill>
                  <a:schemeClr val="dk1"/>
                </a:solidFill>
                <a:latin typeface="Verdana"/>
                <a:ea typeface="Verdana"/>
                <a:cs typeface="Verdana"/>
                <a:sym typeface="Verdana"/>
              </a:rPr>
              <a:t>To rapid prototyping is to assemble, rather than build, the prototype by using a set of existing software components.</a:t>
            </a:r>
            <a:endParaRPr/>
          </a:p>
          <a:p>
            <a:pPr indent="-436562" lvl="1" marL="908050" marR="0" rtl="0" algn="l">
              <a:lnSpc>
                <a:spcPct val="100000"/>
              </a:lnSpc>
              <a:spcBef>
                <a:spcPts val="320"/>
              </a:spcBef>
              <a:spcAft>
                <a:spcPts val="0"/>
              </a:spcAft>
              <a:buClr>
                <a:schemeClr val="accent2"/>
              </a:buClr>
              <a:buSzPts val="1600"/>
              <a:buFont typeface="Noto Sans Symbols"/>
              <a:buChar char="■"/>
            </a:pPr>
            <a:r>
              <a:rPr b="0" i="0" lang="en-US" sz="1600" u="none" cap="none" strike="noStrike">
                <a:solidFill>
                  <a:schemeClr val="dk1"/>
                </a:solidFill>
                <a:latin typeface="Verdana"/>
                <a:ea typeface="Verdana"/>
                <a:cs typeface="Verdana"/>
                <a:sym typeface="Verdana"/>
              </a:rPr>
              <a:t>Should maintain library for existing software components</a:t>
            </a:r>
            <a:endParaRPr/>
          </a:p>
          <a:p>
            <a:pPr indent="-436562" lvl="1" marL="908050" marR="0" rtl="0" algn="l">
              <a:lnSpc>
                <a:spcPct val="100000"/>
              </a:lnSpc>
              <a:spcBef>
                <a:spcPts val="320"/>
              </a:spcBef>
              <a:spcAft>
                <a:spcPts val="0"/>
              </a:spcAft>
              <a:buClr>
                <a:schemeClr val="accent2"/>
              </a:buClr>
              <a:buSzPts val="1600"/>
              <a:buFont typeface="Noto Sans Symbols"/>
              <a:buChar char="■"/>
            </a:pPr>
            <a:r>
              <a:rPr b="0" i="0" lang="en-US" sz="1600" u="none" cap="none" strike="noStrike">
                <a:solidFill>
                  <a:schemeClr val="dk1"/>
                </a:solidFill>
                <a:latin typeface="Verdana"/>
                <a:ea typeface="Verdana"/>
                <a:cs typeface="Verdana"/>
                <a:sym typeface="Verdana"/>
              </a:rPr>
              <a:t>An existing software product can be used as a prototype for a "new, improved" competitive product</a:t>
            </a:r>
            <a:endParaRPr/>
          </a:p>
          <a:p>
            <a:pPr indent="-469900" lvl="0" marL="469900" marR="0" rtl="0" algn="l">
              <a:lnSpc>
                <a:spcPct val="100000"/>
              </a:lnSpc>
              <a:spcBef>
                <a:spcPts val="360"/>
              </a:spcBef>
              <a:spcAft>
                <a:spcPts val="0"/>
              </a:spcAft>
              <a:buClr>
                <a:schemeClr val="accent2"/>
              </a:buClr>
              <a:buSzPts val="1800"/>
              <a:buFont typeface="Verdana"/>
              <a:buAutoNum type="arabicPeriod"/>
            </a:pPr>
            <a:r>
              <a:rPr b="0" i="0" lang="en-US" sz="1800" u="none">
                <a:solidFill>
                  <a:schemeClr val="dk1"/>
                </a:solidFill>
                <a:latin typeface="Verdana"/>
                <a:ea typeface="Verdana"/>
                <a:cs typeface="Verdana"/>
                <a:sym typeface="Verdana"/>
              </a:rPr>
              <a:t>Formal specification and prototyping environments</a:t>
            </a:r>
            <a:endParaRPr/>
          </a:p>
          <a:p>
            <a:pPr indent="-436562" lvl="1" marL="908050" marR="0" rtl="0" algn="l">
              <a:lnSpc>
                <a:spcPct val="100000"/>
              </a:lnSpc>
              <a:spcBef>
                <a:spcPts val="320"/>
              </a:spcBef>
              <a:spcAft>
                <a:spcPts val="0"/>
              </a:spcAft>
              <a:buClr>
                <a:schemeClr val="accent2"/>
              </a:buClr>
              <a:buSzPts val="1600"/>
              <a:buFont typeface="Noto Sans Symbols"/>
              <a:buChar char="■"/>
            </a:pPr>
            <a:r>
              <a:rPr b="0" i="0" lang="en-US" sz="1600" u="none" cap="none" strike="noStrike">
                <a:solidFill>
                  <a:schemeClr val="dk1"/>
                </a:solidFill>
                <a:latin typeface="Verdana"/>
                <a:ea typeface="Verdana"/>
                <a:cs typeface="Verdana"/>
                <a:sym typeface="Verdana"/>
              </a:rPr>
              <a:t>Enable an analyst to interactively create language-based specifications of a system or software, </a:t>
            </a:r>
            <a:endParaRPr/>
          </a:p>
          <a:p>
            <a:pPr indent="-436562" lvl="1" marL="908050" marR="0" rtl="0" algn="l">
              <a:lnSpc>
                <a:spcPct val="100000"/>
              </a:lnSpc>
              <a:spcBef>
                <a:spcPts val="320"/>
              </a:spcBef>
              <a:spcAft>
                <a:spcPts val="0"/>
              </a:spcAft>
              <a:buClr>
                <a:schemeClr val="accent2"/>
              </a:buClr>
              <a:buSzPts val="1600"/>
              <a:buFont typeface="Noto Sans Symbols"/>
              <a:buChar char="■"/>
            </a:pPr>
            <a:r>
              <a:rPr b="0" i="0" lang="en-US" sz="1600" u="none" cap="none" strike="noStrike">
                <a:solidFill>
                  <a:schemeClr val="dk1"/>
                </a:solidFill>
                <a:latin typeface="Verdana"/>
                <a:ea typeface="Verdana"/>
                <a:cs typeface="Verdana"/>
                <a:sym typeface="Verdana"/>
              </a:rPr>
              <a:t>Invoke automated tools that translate the language-based specifications into executable code,</a:t>
            </a:r>
            <a:endParaRPr/>
          </a:p>
          <a:p>
            <a:pPr indent="-436562" lvl="1" marL="908050" marR="0" rtl="0" algn="l">
              <a:lnSpc>
                <a:spcPct val="100000"/>
              </a:lnSpc>
              <a:spcBef>
                <a:spcPts val="320"/>
              </a:spcBef>
              <a:spcAft>
                <a:spcPts val="0"/>
              </a:spcAft>
              <a:buClr>
                <a:schemeClr val="accent2"/>
              </a:buClr>
              <a:buSzPts val="1600"/>
              <a:buFont typeface="Noto Sans Symbols"/>
              <a:buChar char="■"/>
            </a:pPr>
            <a:r>
              <a:rPr b="0" i="0" lang="en-US" sz="1600" u="none" cap="none" strike="noStrike">
                <a:solidFill>
                  <a:schemeClr val="dk1"/>
                </a:solidFill>
                <a:latin typeface="Verdana"/>
                <a:ea typeface="Verdana"/>
                <a:cs typeface="Verdana"/>
                <a:sym typeface="Verdana"/>
              </a:rPr>
              <a:t>Enable the customer to use the prototype executable code to refine formal requirements.</a:t>
            </a:r>
            <a:endParaRPr/>
          </a:p>
          <a:p>
            <a:pPr indent="-355600" lvl="0" marL="469900" marR="0" rtl="0" algn="l">
              <a:lnSpc>
                <a:spcPct val="100000"/>
              </a:lnSpc>
              <a:spcBef>
                <a:spcPts val="360"/>
              </a:spcBef>
              <a:spcAft>
                <a:spcPts val="0"/>
              </a:spcAft>
              <a:buClr>
                <a:schemeClr val="accent2"/>
              </a:buClr>
              <a:buSzPts val="1800"/>
              <a:buFont typeface="Verdana"/>
              <a:buNone/>
            </a:pPr>
            <a:r>
              <a:t/>
            </a:r>
            <a:endParaRPr b="0" i="0" sz="1800" u="none">
              <a:solidFill>
                <a:schemeClr val="dk1"/>
              </a:solidFill>
              <a:latin typeface="Verdana"/>
              <a:ea typeface="Verdana"/>
              <a:cs typeface="Verdana"/>
              <a:sym typeface="Verdana"/>
            </a:endParaRPr>
          </a:p>
          <a:p>
            <a:pPr indent="-355600" lvl="0" marL="469900" marR="0" rtl="0" algn="l">
              <a:spcBef>
                <a:spcPts val="360"/>
              </a:spcBef>
              <a:spcAft>
                <a:spcPts val="0"/>
              </a:spcAft>
              <a:buClr>
                <a:schemeClr val="accent2"/>
              </a:buClr>
              <a:buSzPts val="1800"/>
              <a:buFont typeface="Noto Sans Symbols"/>
              <a:buNone/>
            </a:pPr>
            <a:r>
              <a:t/>
            </a:r>
            <a:endParaRPr b="0" i="0" sz="1800" u="none">
              <a:solidFill>
                <a:schemeClr val="dk1"/>
              </a:solidFill>
              <a:latin typeface="Verdana"/>
              <a:ea typeface="Verdana"/>
              <a:cs typeface="Verdana"/>
              <a:sym typeface="Verdan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7"/>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Specification</a:t>
            </a:r>
            <a:r>
              <a:rPr b="1" i="0" lang="en-US" sz="3800" u="none">
                <a:solidFill>
                  <a:schemeClr val="dk2"/>
                </a:solidFill>
                <a:latin typeface="Verdana"/>
                <a:ea typeface="Verdana"/>
                <a:cs typeface="Verdana"/>
                <a:sym typeface="Verdana"/>
              </a:rPr>
              <a:t>	</a:t>
            </a:r>
            <a:endParaRPr/>
          </a:p>
        </p:txBody>
      </p:sp>
      <p:sp>
        <p:nvSpPr>
          <p:cNvPr id="295" name="Google Shape;295;p47"/>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Mode of specification has much to do with the quality of solution.</a:t>
            </a:r>
            <a:endParaRPr/>
          </a:p>
          <a:p>
            <a:pPr indent="-469900" lvl="0" marL="469900" marR="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If specification incomplete, inconsistent, or misleading specifications have experienced the frustration and confusion that invariably results.</a:t>
            </a:r>
            <a:endParaRPr/>
          </a:p>
          <a:p>
            <a:pPr indent="-469900" lvl="0" marL="469900" marR="0" rtl="0" algn="l">
              <a:lnSpc>
                <a:spcPct val="100000"/>
              </a:lnSpc>
              <a:spcBef>
                <a:spcPts val="480"/>
              </a:spcBef>
              <a:spcAft>
                <a:spcPts val="0"/>
              </a:spcAft>
              <a:buClr>
                <a:schemeClr val="accent2"/>
              </a:buClr>
              <a:buSzPts val="2400"/>
              <a:buFont typeface="Noto Sans Symbols"/>
              <a:buNone/>
            </a:pPr>
            <a:r>
              <a:rPr b="1" i="0" lang="en-US" sz="2400" u="none">
                <a:solidFill>
                  <a:schemeClr val="dk1"/>
                </a:solidFill>
                <a:latin typeface="Verdana"/>
                <a:ea typeface="Verdana"/>
                <a:cs typeface="Verdana"/>
                <a:sym typeface="Verdana"/>
              </a:rPr>
              <a:t>Specification Principles</a:t>
            </a:r>
            <a:r>
              <a:rPr b="0" i="0" lang="en-US" sz="2000" u="none">
                <a:solidFill>
                  <a:schemeClr val="dk1"/>
                </a:solidFill>
                <a:latin typeface="Verdana"/>
                <a:ea typeface="Verdana"/>
                <a:cs typeface="Verdana"/>
                <a:sym typeface="Verdana"/>
              </a:rPr>
              <a:t>: May be viewed as representation process.</a:t>
            </a:r>
            <a:endParaRPr/>
          </a:p>
          <a:p>
            <a:pPr indent="-469900" lvl="0" marL="469900" marR="0" rtl="0" algn="l">
              <a:lnSpc>
                <a:spcPct val="100000"/>
              </a:lnSpc>
              <a:spcBef>
                <a:spcPts val="400"/>
              </a:spcBef>
              <a:spcAft>
                <a:spcPts val="0"/>
              </a:spcAft>
              <a:buClr>
                <a:schemeClr val="accent2"/>
              </a:buClr>
              <a:buSzPts val="2000"/>
              <a:buFont typeface="Verdana"/>
              <a:buAutoNum type="arabicPeriod"/>
            </a:pPr>
            <a:r>
              <a:rPr b="0" i="0" lang="en-US" sz="2000" u="none">
                <a:solidFill>
                  <a:schemeClr val="dk1"/>
                </a:solidFill>
                <a:latin typeface="Verdana"/>
                <a:ea typeface="Verdana"/>
                <a:cs typeface="Verdana"/>
                <a:sym typeface="Verdana"/>
              </a:rPr>
              <a:t>Separate functionality from implementation.</a:t>
            </a:r>
            <a:endParaRPr/>
          </a:p>
          <a:p>
            <a:pPr indent="-469900" lvl="0" marL="469900" marR="0" rtl="0" algn="l">
              <a:lnSpc>
                <a:spcPct val="100000"/>
              </a:lnSpc>
              <a:spcBef>
                <a:spcPts val="400"/>
              </a:spcBef>
              <a:spcAft>
                <a:spcPts val="0"/>
              </a:spcAft>
              <a:buClr>
                <a:schemeClr val="accent2"/>
              </a:buClr>
              <a:buSzPts val="2000"/>
              <a:buFont typeface="Verdana"/>
              <a:buAutoNum type="arabicPeriod"/>
            </a:pPr>
            <a:r>
              <a:rPr b="0" i="0" lang="en-US" sz="2000" u="none">
                <a:solidFill>
                  <a:schemeClr val="dk1"/>
                </a:solidFill>
                <a:latin typeface="Verdana"/>
                <a:ea typeface="Verdana"/>
                <a:cs typeface="Verdana"/>
                <a:sym typeface="Verdana"/>
              </a:rPr>
              <a:t>Develop a model of the desired behavior of a system.</a:t>
            </a:r>
            <a:endParaRPr/>
          </a:p>
          <a:p>
            <a:pPr indent="-469900" lvl="0" marL="469900" marR="0" rtl="0" algn="l">
              <a:lnSpc>
                <a:spcPct val="100000"/>
              </a:lnSpc>
              <a:spcBef>
                <a:spcPts val="400"/>
              </a:spcBef>
              <a:spcAft>
                <a:spcPts val="0"/>
              </a:spcAft>
              <a:buClr>
                <a:schemeClr val="accent2"/>
              </a:buClr>
              <a:buSzPts val="2000"/>
              <a:buFont typeface="Verdana"/>
              <a:buAutoNum type="arabicPeriod"/>
            </a:pPr>
            <a:r>
              <a:rPr b="0" i="0" lang="en-US" sz="2000" u="none">
                <a:solidFill>
                  <a:schemeClr val="dk1"/>
                </a:solidFill>
                <a:latin typeface="Verdana"/>
                <a:ea typeface="Verdana"/>
                <a:cs typeface="Verdana"/>
                <a:sym typeface="Verdana"/>
              </a:rPr>
              <a:t>Establish the context in which software operates by specifying the manner.</a:t>
            </a:r>
            <a:endParaRPr/>
          </a:p>
          <a:p>
            <a:pPr indent="-469900" lvl="0" marL="469900" marR="0" rtl="0" algn="l">
              <a:lnSpc>
                <a:spcPct val="100000"/>
              </a:lnSpc>
              <a:spcBef>
                <a:spcPts val="400"/>
              </a:spcBef>
              <a:spcAft>
                <a:spcPts val="0"/>
              </a:spcAft>
              <a:buClr>
                <a:schemeClr val="accent2"/>
              </a:buClr>
              <a:buSzPts val="2000"/>
              <a:buFont typeface="Verdana"/>
              <a:buAutoNum type="arabicPeriod"/>
            </a:pPr>
            <a:r>
              <a:rPr b="0" i="0" lang="en-US" sz="2000" u="none">
                <a:solidFill>
                  <a:schemeClr val="dk1"/>
                </a:solidFill>
                <a:latin typeface="Verdana"/>
                <a:ea typeface="Verdana"/>
                <a:cs typeface="Verdana"/>
                <a:sym typeface="Verdana"/>
              </a:rPr>
              <a:t>Define the environment in which the system operates and indicate how.</a:t>
            </a:r>
            <a:endParaRPr/>
          </a:p>
          <a:p>
            <a:pPr indent="-342900" lvl="0" marL="469900" marR="0" rtl="0" algn="l">
              <a:lnSpc>
                <a:spcPct val="100000"/>
              </a:lnSpc>
              <a:spcBef>
                <a:spcPts val="400"/>
              </a:spcBef>
              <a:spcAft>
                <a:spcPts val="0"/>
              </a:spcAft>
              <a:buClr>
                <a:schemeClr val="accent2"/>
              </a:buClr>
              <a:buSzPts val="2000"/>
              <a:buFont typeface="Verdana"/>
              <a:buNone/>
            </a:pPr>
            <a:r>
              <a:t/>
            </a:r>
            <a:endParaRPr b="0" i="0" sz="2000" u="none">
              <a:solidFill>
                <a:schemeClr val="dk1"/>
              </a:solidFill>
              <a:latin typeface="Verdana"/>
              <a:ea typeface="Verdana"/>
              <a:cs typeface="Verdana"/>
              <a:sym typeface="Verdana"/>
            </a:endParaRPr>
          </a:p>
          <a:p>
            <a:pPr indent="-469900" lvl="0" marL="469900" marR="0" rtl="0" algn="l">
              <a:lnSpc>
                <a:spcPct val="100000"/>
              </a:lnSpc>
              <a:spcBef>
                <a:spcPts val="400"/>
              </a:spcBef>
              <a:spcAft>
                <a:spcPts val="0"/>
              </a:spcAft>
              <a:buClr>
                <a:schemeClr val="accent2"/>
              </a:buClr>
              <a:buSzPts val="2000"/>
              <a:buFont typeface="Noto Sans Symbols"/>
              <a:buNone/>
            </a:pPr>
            <a:r>
              <a:t/>
            </a:r>
            <a:endParaRPr b="0" i="0" sz="2000" u="none">
              <a:solidFill>
                <a:schemeClr val="dk1"/>
              </a:solidFill>
              <a:latin typeface="Verdana"/>
              <a:ea typeface="Verdana"/>
              <a:cs typeface="Verdana"/>
              <a:sym typeface="Verdana"/>
            </a:endParaRPr>
          </a:p>
          <a:p>
            <a:pPr indent="-342900" lvl="0" marL="469900" marR="0" rtl="0" algn="l">
              <a:spcBef>
                <a:spcPts val="400"/>
              </a:spcBef>
              <a:spcAft>
                <a:spcPts val="0"/>
              </a:spcAft>
              <a:buClr>
                <a:schemeClr val="accent2"/>
              </a:buClr>
              <a:buSzPts val="2000"/>
              <a:buFont typeface="Noto Sans Symbols"/>
              <a:buNone/>
            </a:pPr>
            <a:r>
              <a:t/>
            </a:r>
            <a:endParaRPr b="0" i="0" sz="2000" u="none">
              <a:solidFill>
                <a:schemeClr val="dk1"/>
              </a:solidFill>
              <a:latin typeface="Verdana"/>
              <a:ea typeface="Verdana"/>
              <a:cs typeface="Verdana"/>
              <a:sym typeface="Verdan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8"/>
          <p:cNvSpPr txBox="1"/>
          <p:nvPr>
            <p:ph type="title"/>
          </p:nvPr>
        </p:nvSpPr>
        <p:spPr>
          <a:xfrm>
            <a:off x="574675" y="685800"/>
            <a:ext cx="8001000" cy="835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Verdana"/>
              <a:buNone/>
            </a:pPr>
            <a:r>
              <a:rPr b="0" i="0" lang="en-US" sz="3600" u="none">
                <a:solidFill>
                  <a:schemeClr val="dk1"/>
                </a:solidFill>
                <a:latin typeface="Verdana"/>
                <a:ea typeface="Verdana"/>
                <a:cs typeface="Verdana"/>
                <a:sym typeface="Verdana"/>
              </a:rPr>
              <a:t>Specification Principles (cont.)</a:t>
            </a:r>
            <a:endParaRPr/>
          </a:p>
        </p:txBody>
      </p:sp>
      <p:sp>
        <p:nvSpPr>
          <p:cNvPr id="301" name="Google Shape;301;p48"/>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accent2"/>
              </a:buClr>
              <a:buSzPts val="2000"/>
              <a:buFont typeface="Verdana"/>
              <a:buAutoNum type="arabicPeriod" startAt="5"/>
            </a:pPr>
            <a:r>
              <a:rPr b="0" i="0" lang="en-US" sz="2000" u="none">
                <a:solidFill>
                  <a:schemeClr val="dk1"/>
                </a:solidFill>
                <a:latin typeface="Verdana"/>
                <a:ea typeface="Verdana"/>
                <a:cs typeface="Verdana"/>
                <a:sym typeface="Verdana"/>
              </a:rPr>
              <a:t>Create a cognitive model rather than a design or implementation model. The cognitive model describes a system as perceived by its user community.</a:t>
            </a:r>
            <a:endParaRPr/>
          </a:p>
          <a:p>
            <a:pPr indent="-514350" lvl="0" marL="514350" marR="0" rtl="0" algn="l">
              <a:lnSpc>
                <a:spcPct val="100000"/>
              </a:lnSpc>
              <a:spcBef>
                <a:spcPts val="400"/>
              </a:spcBef>
              <a:spcAft>
                <a:spcPts val="0"/>
              </a:spcAft>
              <a:buClr>
                <a:schemeClr val="accent2"/>
              </a:buClr>
              <a:buSzPts val="2000"/>
              <a:buFont typeface="Verdana"/>
              <a:buAutoNum type="arabicPeriod" startAt="5"/>
            </a:pPr>
            <a:r>
              <a:rPr b="0" i="0" lang="en-US" sz="2000" u="none">
                <a:solidFill>
                  <a:schemeClr val="dk1"/>
                </a:solidFill>
                <a:latin typeface="Verdana"/>
                <a:ea typeface="Verdana"/>
                <a:cs typeface="Verdana"/>
                <a:sym typeface="Verdana"/>
              </a:rPr>
              <a:t>The specifications must be tolerant of incompleteness and augmentable. </a:t>
            </a:r>
            <a:endParaRPr/>
          </a:p>
          <a:p>
            <a:pPr indent="-514350" lvl="0" marL="514350" marR="0" rtl="0" algn="l">
              <a:lnSpc>
                <a:spcPct val="100000"/>
              </a:lnSpc>
              <a:spcBef>
                <a:spcPts val="400"/>
              </a:spcBef>
              <a:spcAft>
                <a:spcPts val="0"/>
              </a:spcAft>
              <a:buClr>
                <a:schemeClr val="accent2"/>
              </a:buClr>
              <a:buSzPts val="2000"/>
              <a:buFont typeface="Verdana"/>
              <a:buAutoNum type="arabicPeriod" startAt="5"/>
            </a:pPr>
            <a:r>
              <a:rPr b="0" i="0" lang="en-US" sz="2000" u="none">
                <a:solidFill>
                  <a:schemeClr val="dk1"/>
                </a:solidFill>
                <a:latin typeface="Verdana"/>
                <a:ea typeface="Verdana"/>
                <a:cs typeface="Verdana"/>
                <a:sym typeface="Verdana"/>
              </a:rPr>
              <a:t>Establish the content and structure of a specification in a way that will enable it to be amenable to change.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9"/>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Specification Representation</a:t>
            </a:r>
            <a:endParaRPr/>
          </a:p>
        </p:txBody>
      </p:sp>
      <p:sp>
        <p:nvSpPr>
          <p:cNvPr id="307" name="Google Shape;307;p49"/>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127000" lvl="0" marL="0" rtl="0" algn="l">
              <a:lnSpc>
                <a:spcPct val="100000"/>
              </a:lnSpc>
              <a:spcBef>
                <a:spcPts val="0"/>
              </a:spcBef>
              <a:spcAft>
                <a:spcPts val="0"/>
              </a:spcAft>
              <a:buClr>
                <a:schemeClr val="accent2"/>
              </a:buClr>
              <a:buSzPts val="2000"/>
              <a:buFont typeface="Noto Sans Symbols"/>
              <a:buChar char="□"/>
            </a:pPr>
            <a:r>
              <a:rPr b="1" i="0" lang="en-US" sz="2000" u="none">
                <a:solidFill>
                  <a:schemeClr val="dk1"/>
                </a:solidFill>
                <a:latin typeface="Verdana"/>
                <a:ea typeface="Verdana"/>
                <a:cs typeface="Verdana"/>
                <a:sym typeface="Verdana"/>
              </a:rPr>
              <a:t>Representation format and content should be relevant to the problem.</a:t>
            </a:r>
            <a:endParaRPr/>
          </a:p>
          <a:p>
            <a:pPr indent="-285749" lvl="1" marL="912812" rtl="0" algn="l">
              <a:lnSpc>
                <a:spcPct val="100000"/>
              </a:lnSpc>
              <a:spcBef>
                <a:spcPts val="32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For example, a specification for a manufacturing automation system might use different symbology, diagrams and language than the specification for a programming language compiler.</a:t>
            </a:r>
            <a:endParaRPr b="1" i="0" sz="1000" u="none">
              <a:solidFill>
                <a:schemeClr val="dk1"/>
              </a:solidFill>
              <a:latin typeface="Verdana"/>
              <a:ea typeface="Verdana"/>
              <a:cs typeface="Verdana"/>
              <a:sym typeface="Verdana"/>
            </a:endParaRPr>
          </a:p>
          <a:p>
            <a:pPr indent="-127000" lvl="0" marL="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Verdana"/>
                <a:ea typeface="Verdana"/>
                <a:cs typeface="Verdana"/>
                <a:sym typeface="Verdana"/>
              </a:rPr>
              <a:t>Information contained within the specification should be nested (layered).</a:t>
            </a:r>
            <a:endParaRPr/>
          </a:p>
          <a:p>
            <a:pPr indent="-285749" lvl="1" marL="912812" rtl="0" algn="l">
              <a:lnSpc>
                <a:spcPct val="100000"/>
              </a:lnSpc>
              <a:spcBef>
                <a:spcPts val="32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Paragraph and diagram numbering schemes should indicate the level of detail that is being presented.</a:t>
            </a:r>
            <a:endParaRPr/>
          </a:p>
          <a:p>
            <a:pPr indent="-285749" lvl="1" marL="912812" rtl="0" algn="l">
              <a:lnSpc>
                <a:spcPct val="100000"/>
              </a:lnSpc>
              <a:spcBef>
                <a:spcPts val="32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It is sometimes worthwhile to present the same information at different levels of abstraction to aid in understanding.</a:t>
            </a:r>
            <a:endParaRPr/>
          </a:p>
          <a:p>
            <a:pPr indent="-127000" lvl="0" marL="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Verdana"/>
                <a:ea typeface="Verdana"/>
                <a:cs typeface="Verdana"/>
                <a:sym typeface="Verdana"/>
              </a:rPr>
              <a:t>Diagrams and other notational forms should be restricted in number and consistent in use</a:t>
            </a:r>
            <a:r>
              <a:rPr b="0" i="1" lang="en-US" sz="2000" u="none">
                <a:solidFill>
                  <a:schemeClr val="dk1"/>
                </a:solidFill>
                <a:latin typeface="Verdana"/>
                <a:ea typeface="Verdana"/>
                <a:cs typeface="Verdana"/>
                <a:sym typeface="Verdana"/>
              </a:rPr>
              <a:t>.</a:t>
            </a:r>
            <a:endParaRPr/>
          </a:p>
          <a:p>
            <a:pPr indent="-285749" lvl="1" marL="912812" rtl="0" algn="l">
              <a:lnSpc>
                <a:spcPct val="100000"/>
              </a:lnSpc>
              <a:spcBef>
                <a:spcPts val="32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Confusing or inconsistent notation, whether graphical or symbolic, degrades understanding and fosters errors.</a:t>
            </a:r>
            <a:endParaRPr/>
          </a:p>
          <a:p>
            <a:pPr indent="-127000" lvl="0" marL="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Verdana"/>
                <a:ea typeface="Verdana"/>
                <a:cs typeface="Verdana"/>
                <a:sym typeface="Verdana"/>
              </a:rPr>
              <a:t>Representations should be revisable.</a:t>
            </a:r>
            <a:endParaRPr/>
          </a:p>
          <a:p>
            <a:pPr indent="-342900" lvl="0" marL="469900" rtl="0" algn="l">
              <a:spcBef>
                <a:spcPts val="400"/>
              </a:spcBef>
              <a:spcAft>
                <a:spcPts val="0"/>
              </a:spcAft>
              <a:buSzPts val="2000"/>
              <a:buNone/>
            </a:pPr>
            <a:r>
              <a:t/>
            </a:r>
            <a:endParaRPr b="1" i="0" sz="2000" u="none">
              <a:solidFill>
                <a:schemeClr val="dk1"/>
              </a:solidFill>
              <a:latin typeface="Verdana"/>
              <a:ea typeface="Verdana"/>
              <a:cs typeface="Verdana"/>
              <a:sym typeface="Verdan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0"/>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000"/>
              <a:buFont typeface="Verdana"/>
              <a:buNone/>
            </a:pPr>
            <a:r>
              <a:rPr b="0" i="0" lang="en-US" sz="3000" u="none">
                <a:solidFill>
                  <a:schemeClr val="dk2"/>
                </a:solidFill>
                <a:latin typeface="Verdana"/>
                <a:ea typeface="Verdana"/>
                <a:cs typeface="Verdana"/>
                <a:sym typeface="Verdana"/>
              </a:rPr>
              <a:t>Software Requirements Specification</a:t>
            </a:r>
            <a:endParaRPr/>
          </a:p>
        </p:txBody>
      </p:sp>
      <p:sp>
        <p:nvSpPr>
          <p:cNvPr id="313" name="Google Shape;313;p50"/>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90000"/>
              </a:lnSpc>
              <a:spcBef>
                <a:spcPts val="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It contains a complete information description, a detailed functional description, a representation of system behavior, an indication of performance requirements and design constraints, appropriate validation criteria, and other information pertinent to requirements.</a:t>
            </a:r>
            <a:endParaRPr/>
          </a:p>
          <a:p>
            <a:pPr indent="-469900" lvl="0" marL="469900" rtl="0" algn="l">
              <a:lnSpc>
                <a:spcPct val="90000"/>
              </a:lnSpc>
              <a:spcBef>
                <a:spcPts val="280"/>
              </a:spcBef>
              <a:spcAft>
                <a:spcPts val="0"/>
              </a:spcAft>
              <a:buSzPts val="1400"/>
              <a:buNone/>
            </a:pPr>
            <a:r>
              <a:rPr b="1" i="0" lang="en-US" sz="1400" u="none">
                <a:solidFill>
                  <a:schemeClr val="dk1"/>
                </a:solidFill>
                <a:latin typeface="Verdana"/>
                <a:ea typeface="Verdana"/>
                <a:cs typeface="Verdana"/>
                <a:sym typeface="Verdana"/>
              </a:rPr>
              <a:t>Format of SRS:</a:t>
            </a:r>
            <a:endParaRPr/>
          </a:p>
          <a:p>
            <a:pPr indent="-469900" lvl="0" marL="469900" rtl="0" algn="l">
              <a:lnSpc>
                <a:spcPct val="90000"/>
              </a:lnSpc>
              <a:spcBef>
                <a:spcPts val="360"/>
              </a:spcBef>
              <a:spcAft>
                <a:spcPts val="0"/>
              </a:spcAft>
              <a:buSzPts val="1800"/>
              <a:buNone/>
            </a:pPr>
            <a:r>
              <a:rPr b="1" i="1" lang="en-US" sz="1800" u="none">
                <a:solidFill>
                  <a:schemeClr val="dk1"/>
                </a:solidFill>
                <a:latin typeface="Verdana"/>
                <a:ea typeface="Verdana"/>
                <a:cs typeface="Verdana"/>
                <a:sym typeface="Verdana"/>
              </a:rPr>
              <a:t>Introduction</a:t>
            </a:r>
            <a:r>
              <a:rPr b="0" i="1" lang="en-US" sz="1800" u="none">
                <a:solidFill>
                  <a:schemeClr val="dk1"/>
                </a:solidFill>
                <a:latin typeface="Verdana"/>
                <a:ea typeface="Verdana"/>
                <a:cs typeface="Verdana"/>
                <a:sym typeface="Verdana"/>
              </a:rPr>
              <a:t> </a:t>
            </a:r>
            <a:r>
              <a:rPr b="0" i="0" lang="en-US" sz="1600" u="none">
                <a:solidFill>
                  <a:schemeClr val="dk1"/>
                </a:solidFill>
                <a:latin typeface="Verdana"/>
                <a:ea typeface="Verdana"/>
                <a:cs typeface="Verdana"/>
                <a:sym typeface="Verdana"/>
              </a:rPr>
              <a:t>of the software requirements specification states the goals and objectives of the software, describing it in the context of the computer-based system.</a:t>
            </a:r>
            <a:endParaRPr/>
          </a:p>
          <a:p>
            <a:pPr indent="-469900" lvl="0" marL="469900" rtl="0" algn="l">
              <a:lnSpc>
                <a:spcPct val="90000"/>
              </a:lnSpc>
              <a:spcBef>
                <a:spcPts val="360"/>
              </a:spcBef>
              <a:spcAft>
                <a:spcPts val="0"/>
              </a:spcAft>
              <a:buSzPts val="1800"/>
              <a:buNone/>
            </a:pPr>
            <a:r>
              <a:rPr b="1" i="1" lang="en-US" sz="1800" u="none">
                <a:solidFill>
                  <a:schemeClr val="dk1"/>
                </a:solidFill>
                <a:latin typeface="Verdana"/>
                <a:ea typeface="Verdana"/>
                <a:cs typeface="Verdana"/>
                <a:sym typeface="Verdana"/>
              </a:rPr>
              <a:t>Information </a:t>
            </a:r>
            <a:r>
              <a:rPr b="0" i="0" lang="en-US" sz="1600" u="none">
                <a:solidFill>
                  <a:schemeClr val="dk1"/>
                </a:solidFill>
                <a:latin typeface="Verdana"/>
                <a:ea typeface="Verdana"/>
                <a:cs typeface="Verdana"/>
                <a:sym typeface="Verdana"/>
              </a:rPr>
              <a:t>content, flow, and structure are documented. Hardware, software, and human interfaces are described for external system elements and internal software functions.</a:t>
            </a:r>
            <a:endParaRPr/>
          </a:p>
          <a:p>
            <a:pPr indent="-469900" lvl="0" marL="469900" rtl="0" algn="l">
              <a:lnSpc>
                <a:spcPct val="90000"/>
              </a:lnSpc>
              <a:spcBef>
                <a:spcPts val="360"/>
              </a:spcBef>
              <a:spcAft>
                <a:spcPts val="0"/>
              </a:spcAft>
              <a:buSzPts val="1800"/>
              <a:buNone/>
            </a:pPr>
            <a:r>
              <a:rPr b="1" i="1" lang="en-US" sz="1800" u="none">
                <a:solidFill>
                  <a:schemeClr val="dk1"/>
                </a:solidFill>
                <a:latin typeface="Verdana"/>
                <a:ea typeface="Verdana"/>
                <a:cs typeface="Verdana"/>
                <a:sym typeface="Verdana"/>
              </a:rPr>
              <a:t>Functional Description</a:t>
            </a:r>
            <a:r>
              <a:rPr b="0" i="0" lang="en-US" sz="1600" u="none">
                <a:solidFill>
                  <a:schemeClr val="dk1"/>
                </a:solidFill>
                <a:latin typeface="Verdana"/>
                <a:ea typeface="Verdana"/>
                <a:cs typeface="Verdana"/>
                <a:sym typeface="Verdana"/>
              </a:rPr>
              <a:t> A processing narrative is provided for each function, design constraints are stated and justified &amp; performance characteristics are stated</a:t>
            </a:r>
            <a:endParaRPr/>
          </a:p>
          <a:p>
            <a:pPr indent="-469900" lvl="0" marL="469900" rtl="0" algn="l">
              <a:lnSpc>
                <a:spcPct val="90000"/>
              </a:lnSpc>
              <a:spcBef>
                <a:spcPts val="520"/>
              </a:spcBef>
              <a:spcAft>
                <a:spcPts val="0"/>
              </a:spcAft>
              <a:buSzPts val="1800"/>
              <a:buNone/>
            </a:pPr>
            <a:r>
              <a:rPr b="1" i="1" lang="en-US" sz="1800" u="none">
                <a:solidFill>
                  <a:schemeClr val="dk1"/>
                </a:solidFill>
                <a:latin typeface="Verdana"/>
                <a:ea typeface="Verdana"/>
                <a:cs typeface="Verdana"/>
                <a:sym typeface="Verdana"/>
              </a:rPr>
              <a:t>Behavioral Description</a:t>
            </a:r>
            <a:r>
              <a:rPr b="0" i="1" lang="en-US" sz="2600" u="none">
                <a:solidFill>
                  <a:schemeClr val="dk1"/>
                </a:solidFill>
                <a:latin typeface="Verdana"/>
                <a:ea typeface="Verdana"/>
                <a:cs typeface="Verdana"/>
                <a:sym typeface="Verdana"/>
              </a:rPr>
              <a:t> </a:t>
            </a:r>
            <a:r>
              <a:rPr b="0" i="0" lang="en-US" sz="1600" u="none">
                <a:solidFill>
                  <a:schemeClr val="dk1"/>
                </a:solidFill>
                <a:latin typeface="Verdana"/>
                <a:ea typeface="Verdana"/>
                <a:cs typeface="Verdana"/>
                <a:sym typeface="Verdana"/>
              </a:rPr>
              <a:t>operation of the software as a consequence of external events and internally generated control characteristics.</a:t>
            </a:r>
            <a:endParaRPr/>
          </a:p>
          <a:p>
            <a:pPr indent="-368300" lvl="0" marL="469900" rtl="0" algn="l">
              <a:spcBef>
                <a:spcPts val="320"/>
              </a:spcBef>
              <a:spcAft>
                <a:spcPts val="0"/>
              </a:spcAft>
              <a:buSzPts val="1600"/>
              <a:buNone/>
            </a:pPr>
            <a:r>
              <a:t/>
            </a:r>
            <a:endParaRPr b="0" i="0" sz="1600" u="none">
              <a:solidFill>
                <a:schemeClr val="dk1"/>
              </a:solidFill>
              <a:latin typeface="Verdana"/>
              <a:ea typeface="Verdana"/>
              <a:cs typeface="Verdana"/>
              <a:sym typeface="Verdan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1"/>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600"/>
              <a:buFont typeface="Verdana"/>
              <a:buNone/>
            </a:pPr>
            <a:r>
              <a:rPr b="0" i="0" lang="en-US" sz="2600" u="none">
                <a:solidFill>
                  <a:schemeClr val="dk2"/>
                </a:solidFill>
                <a:latin typeface="Verdana"/>
                <a:ea typeface="Verdana"/>
                <a:cs typeface="Verdana"/>
                <a:sym typeface="Verdana"/>
              </a:rPr>
              <a:t>Software Requirements Specification (Cont.)</a:t>
            </a:r>
            <a:endParaRPr/>
          </a:p>
        </p:txBody>
      </p:sp>
      <p:sp>
        <p:nvSpPr>
          <p:cNvPr id="319" name="Google Shape;319;p51"/>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SzPts val="1800"/>
              <a:buNone/>
            </a:pPr>
            <a:r>
              <a:rPr b="1" i="1" lang="en-US" sz="1800" u="none">
                <a:solidFill>
                  <a:schemeClr val="dk1"/>
                </a:solidFill>
                <a:latin typeface="Verdana"/>
                <a:ea typeface="Verdana"/>
                <a:cs typeface="Verdana"/>
                <a:sym typeface="Verdana"/>
              </a:rPr>
              <a:t>Validation Criteria</a:t>
            </a:r>
            <a:r>
              <a:rPr b="0" i="1" lang="en-US" sz="1800" u="none">
                <a:solidFill>
                  <a:schemeClr val="dk1"/>
                </a:solidFill>
                <a:latin typeface="Verdana"/>
                <a:ea typeface="Verdana"/>
                <a:cs typeface="Verdana"/>
                <a:sym typeface="Verdana"/>
              </a:rPr>
              <a:t> </a:t>
            </a:r>
            <a:r>
              <a:rPr b="0" i="0" lang="en-US" sz="1800" u="none">
                <a:solidFill>
                  <a:schemeClr val="dk1"/>
                </a:solidFill>
                <a:latin typeface="Verdana"/>
                <a:ea typeface="Verdana"/>
                <a:cs typeface="Verdana"/>
                <a:sym typeface="Verdana"/>
              </a:rPr>
              <a:t>is probably the most important and, ironically, the most often neglected section of the </a:t>
            </a:r>
            <a:r>
              <a:rPr b="0" i="1" lang="en-US" sz="1800" u="none">
                <a:solidFill>
                  <a:schemeClr val="dk1"/>
                </a:solidFill>
                <a:latin typeface="Verdana"/>
                <a:ea typeface="Verdana"/>
                <a:cs typeface="Verdana"/>
                <a:sym typeface="Verdana"/>
              </a:rPr>
              <a:t>Software Requirements Specification (SRS). Testing or validating each user-scenario. </a:t>
            </a:r>
            <a:endParaRPr/>
          </a:p>
          <a:p>
            <a:pPr indent="-469900" lvl="0" marL="469900" rtl="0" algn="l">
              <a:lnSpc>
                <a:spcPct val="100000"/>
              </a:lnSpc>
              <a:spcBef>
                <a:spcPts val="360"/>
              </a:spcBef>
              <a:spcAft>
                <a:spcPts val="0"/>
              </a:spcAft>
              <a:buSzPts val="1800"/>
              <a:buNone/>
            </a:pPr>
            <a:r>
              <a:t/>
            </a:r>
            <a:endParaRPr b="0" i="1" sz="1800" u="none">
              <a:solidFill>
                <a:schemeClr val="dk1"/>
              </a:solidFill>
              <a:latin typeface="Verdana"/>
              <a:ea typeface="Verdana"/>
              <a:cs typeface="Verdana"/>
              <a:sym typeface="Verdana"/>
            </a:endParaRPr>
          </a:p>
          <a:p>
            <a:pPr indent="-469900" lvl="0" marL="469900" rtl="0" algn="l">
              <a:lnSpc>
                <a:spcPct val="100000"/>
              </a:lnSpc>
              <a:spcBef>
                <a:spcPts val="360"/>
              </a:spcBef>
              <a:spcAft>
                <a:spcPts val="0"/>
              </a:spcAft>
              <a:buSzPts val="1800"/>
              <a:buNone/>
            </a:pPr>
            <a:r>
              <a:rPr b="0" i="0" lang="en-US" sz="1800" u="none">
                <a:solidFill>
                  <a:schemeClr val="dk1"/>
                </a:solidFill>
                <a:latin typeface="Verdana"/>
                <a:ea typeface="Verdana"/>
                <a:cs typeface="Verdana"/>
                <a:sym typeface="Verdana"/>
              </a:rPr>
              <a:t>Finally, the specification includes a </a:t>
            </a:r>
            <a:r>
              <a:rPr b="1" i="1" lang="en-US" sz="1800" u="none">
                <a:solidFill>
                  <a:schemeClr val="dk1"/>
                </a:solidFill>
                <a:latin typeface="Verdana"/>
                <a:ea typeface="Verdana"/>
                <a:cs typeface="Verdana"/>
                <a:sym typeface="Verdana"/>
              </a:rPr>
              <a:t>Bibliography and Appendix</a:t>
            </a:r>
            <a:r>
              <a:rPr b="0" i="1" lang="en-US" sz="1800" u="none">
                <a:solidFill>
                  <a:schemeClr val="dk1"/>
                </a:solidFill>
                <a:latin typeface="Verdana"/>
                <a:ea typeface="Verdana"/>
                <a:cs typeface="Verdana"/>
                <a:sym typeface="Verdana"/>
              </a:rPr>
              <a:t>. </a:t>
            </a:r>
            <a:r>
              <a:rPr b="0" i="0" lang="en-US" sz="1800" u="none">
                <a:solidFill>
                  <a:schemeClr val="dk1"/>
                </a:solidFill>
                <a:latin typeface="Verdana"/>
                <a:ea typeface="Verdana"/>
                <a:cs typeface="Verdana"/>
                <a:sym typeface="Verdana"/>
              </a:rPr>
              <a:t>The </a:t>
            </a:r>
            <a:r>
              <a:rPr b="0" i="1" lang="en-US" sz="1800" u="none">
                <a:solidFill>
                  <a:schemeClr val="dk1"/>
                </a:solidFill>
                <a:latin typeface="Verdana"/>
                <a:ea typeface="Verdana"/>
                <a:cs typeface="Verdana"/>
                <a:sym typeface="Verdana"/>
              </a:rPr>
              <a:t>bibliography</a:t>
            </a:r>
            <a:r>
              <a:rPr b="0" i="0" lang="en-US" sz="1800" u="none">
                <a:solidFill>
                  <a:schemeClr val="dk1"/>
                </a:solidFill>
                <a:latin typeface="Verdana"/>
                <a:ea typeface="Verdana"/>
                <a:cs typeface="Verdana"/>
                <a:sym typeface="Verdana"/>
              </a:rPr>
              <a:t> contains references to all documents that relate to the software. The </a:t>
            </a:r>
            <a:r>
              <a:rPr b="0" i="1" lang="en-US" sz="1800" u="none">
                <a:solidFill>
                  <a:schemeClr val="dk1"/>
                </a:solidFill>
                <a:latin typeface="Verdana"/>
                <a:ea typeface="Verdana"/>
                <a:cs typeface="Verdana"/>
                <a:sym typeface="Verdana"/>
              </a:rPr>
              <a:t>appendix</a:t>
            </a:r>
            <a:r>
              <a:rPr b="0" i="0" lang="en-US" sz="1800" u="none">
                <a:solidFill>
                  <a:schemeClr val="dk1"/>
                </a:solidFill>
                <a:latin typeface="Verdana"/>
                <a:ea typeface="Verdana"/>
                <a:cs typeface="Verdana"/>
                <a:sym typeface="Verdana"/>
              </a:rPr>
              <a:t> contains information that supplements the specifications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2"/>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Specification Review</a:t>
            </a:r>
            <a:endParaRPr/>
          </a:p>
        </p:txBody>
      </p:sp>
      <p:sp>
        <p:nvSpPr>
          <p:cNvPr id="325" name="Google Shape;325;p52"/>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90000"/>
              </a:lnSpc>
              <a:spcBef>
                <a:spcPts val="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A review of the </a:t>
            </a:r>
            <a:r>
              <a:rPr b="0" i="1" lang="en-US" sz="2000" u="none">
                <a:solidFill>
                  <a:schemeClr val="dk1"/>
                </a:solidFill>
                <a:latin typeface="Verdana"/>
                <a:ea typeface="Verdana"/>
                <a:cs typeface="Verdana"/>
                <a:sym typeface="Verdana"/>
              </a:rPr>
              <a:t>SRS </a:t>
            </a:r>
            <a:r>
              <a:rPr b="0" i="0" lang="en-US" sz="2000" u="none">
                <a:solidFill>
                  <a:schemeClr val="dk1"/>
                </a:solidFill>
                <a:latin typeface="Verdana"/>
                <a:ea typeface="Verdana"/>
                <a:cs typeface="Verdana"/>
                <a:sym typeface="Verdana"/>
              </a:rPr>
              <a:t>(and/or prototype) is conducted by both the software developer and the customer.</a:t>
            </a:r>
            <a:endParaRPr/>
          </a:p>
          <a:p>
            <a:pPr indent="-469900" lvl="0" marL="46990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Conducted at a macroscopic level</a:t>
            </a:r>
            <a:endParaRPr/>
          </a:p>
          <a:p>
            <a:pPr indent="-395287" lvl="2" marL="1304925"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Ensure that specification is complete</a:t>
            </a:r>
            <a:endParaRPr/>
          </a:p>
          <a:p>
            <a:pPr indent="-395287" lvl="2" marL="1304925"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Consistent</a:t>
            </a:r>
            <a:endParaRPr/>
          </a:p>
          <a:p>
            <a:pPr indent="-395287" lvl="2" marL="1304925"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Accurate (Information, functional and behavioral domain considered).</a:t>
            </a:r>
            <a:endParaRPr/>
          </a:p>
          <a:p>
            <a:pPr indent="-469900" lvl="0" marL="46990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Review becomes more detailed while examining Information, functional and behavioral domain.</a:t>
            </a:r>
            <a:endParaRPr/>
          </a:p>
          <a:p>
            <a:pPr indent="-469900" lvl="0" marL="46990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Examining not only broad descriptions but the way in which requirement worded. </a:t>
            </a:r>
            <a:endParaRPr/>
          </a:p>
          <a:p>
            <a:pPr indent="-469900" lvl="0" marL="469900" rtl="0" algn="l">
              <a:lnSpc>
                <a:spcPct val="90000"/>
              </a:lnSpc>
              <a:spcBef>
                <a:spcPts val="400"/>
              </a:spcBef>
              <a:spcAft>
                <a:spcPts val="0"/>
              </a:spcAft>
              <a:buSzPts val="2000"/>
              <a:buNone/>
            </a:pPr>
            <a:r>
              <a:rPr b="0" i="0" lang="en-US" sz="2000" u="none">
                <a:solidFill>
                  <a:schemeClr val="dk1"/>
                </a:solidFill>
                <a:latin typeface="Verdana"/>
                <a:ea typeface="Verdana"/>
                <a:cs typeface="Verdana"/>
                <a:sym typeface="Verdana"/>
              </a:rPr>
              <a:t>E.g. Terms like “Vague ” (some, sometimes, often, usually) should be flag by reviewer for further clarification.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3"/>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Review (cont.)</a:t>
            </a:r>
            <a:endParaRPr/>
          </a:p>
        </p:txBody>
      </p:sp>
      <p:sp>
        <p:nvSpPr>
          <p:cNvPr id="331" name="Google Shape;331;p53"/>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90000"/>
              </a:lnSpc>
              <a:spcBef>
                <a:spcPts val="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Once review is complete – SRS “signed off” by both customer and developer. ( “contract” for software development)</a:t>
            </a:r>
            <a:endParaRPr/>
          </a:p>
          <a:p>
            <a:pPr indent="-469900" lvl="0" marL="469900" rtl="0" algn="l">
              <a:lnSpc>
                <a:spcPct val="9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Requests for changes in requirements after the specification is finalized will not be eliminated.</a:t>
            </a:r>
            <a:endParaRPr/>
          </a:p>
          <a:p>
            <a:pPr indent="-469900" lvl="0" marL="469900" rtl="0" algn="l">
              <a:lnSpc>
                <a:spcPct val="9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Change is an extension of software scope and therefore can increase cost and/or delivery of product.</a:t>
            </a:r>
            <a:endParaRPr/>
          </a:p>
          <a:p>
            <a:pPr indent="-469900" lvl="0" marL="469900" rtl="0" algn="l">
              <a:lnSpc>
                <a:spcPct val="9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During the review, changes to the specification may be recommended.</a:t>
            </a:r>
            <a:endParaRPr/>
          </a:p>
          <a:p>
            <a:pPr indent="-469900" lvl="0" marL="469900" rtl="0" algn="l">
              <a:lnSpc>
                <a:spcPct val="9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It can be extremely difficult to assess the global impact of a change; that is, how a change in one function affects requirements for other functions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000"/>
              <a:buFont typeface="Verdana"/>
              <a:buNone/>
            </a:pPr>
            <a:r>
              <a:rPr b="0" i="0" lang="en-US" sz="3000" u="none">
                <a:solidFill>
                  <a:schemeClr val="dk2"/>
                </a:solidFill>
                <a:latin typeface="Verdana"/>
                <a:ea typeface="Verdana"/>
                <a:cs typeface="Verdana"/>
                <a:sym typeface="Verdana"/>
              </a:rPr>
              <a:t>Characteristics of a Good Requirement</a:t>
            </a:r>
            <a:endParaRPr/>
          </a:p>
        </p:txBody>
      </p:sp>
      <p:sp>
        <p:nvSpPr>
          <p:cNvPr id="121" name="Google Shape;121;p18"/>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90000"/>
              </a:lnSpc>
              <a:spcBef>
                <a:spcPts val="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Clear and Unambiguous </a:t>
            </a:r>
            <a:endParaRPr/>
          </a:p>
          <a:p>
            <a:pPr indent="-436562" lvl="1" marL="908050" rtl="0" algn="l">
              <a:lnSpc>
                <a:spcPct val="90000"/>
              </a:lnSpc>
              <a:spcBef>
                <a:spcPts val="9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standard structure</a:t>
            </a:r>
            <a:endParaRPr/>
          </a:p>
          <a:p>
            <a:pPr indent="-436562" lvl="1" marL="908050" rtl="0" algn="l">
              <a:lnSpc>
                <a:spcPct val="90000"/>
              </a:lnSpc>
              <a:spcBef>
                <a:spcPts val="9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has only one possible interpretation</a:t>
            </a:r>
            <a:endParaRPr/>
          </a:p>
          <a:p>
            <a:pPr indent="-436562" lvl="1" marL="908050" rtl="0" algn="l">
              <a:lnSpc>
                <a:spcPct val="90000"/>
              </a:lnSpc>
              <a:spcBef>
                <a:spcPts val="9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Not more than one requirement in one sentence</a:t>
            </a:r>
            <a:endParaRPr/>
          </a:p>
          <a:p>
            <a:pPr indent="-469900" lvl="0" marL="469900" rtl="0" algn="l">
              <a:lnSpc>
                <a:spcPct val="90000"/>
              </a:lnSpc>
              <a:spcBef>
                <a:spcPts val="9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Correct</a:t>
            </a:r>
            <a:endParaRPr/>
          </a:p>
          <a:p>
            <a:pPr indent="-436562" lvl="1" marL="908050" rtl="0" algn="l">
              <a:lnSpc>
                <a:spcPct val="90000"/>
              </a:lnSpc>
              <a:spcBef>
                <a:spcPts val="9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A requirement contributes to a real need</a:t>
            </a:r>
            <a:endParaRPr/>
          </a:p>
          <a:p>
            <a:pPr indent="-469900" lvl="0" marL="469900" rtl="0" algn="l">
              <a:lnSpc>
                <a:spcPct val="90000"/>
              </a:lnSpc>
              <a:spcBef>
                <a:spcPts val="9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Understandable</a:t>
            </a:r>
            <a:endParaRPr/>
          </a:p>
          <a:p>
            <a:pPr indent="-436562" lvl="1" marL="908050" rtl="0" algn="l">
              <a:lnSpc>
                <a:spcPct val="90000"/>
              </a:lnSpc>
              <a:spcBef>
                <a:spcPts val="9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A reader can easily understand the meaning of the requirement</a:t>
            </a:r>
            <a:endParaRPr/>
          </a:p>
          <a:p>
            <a:pPr indent="-469900" lvl="0" marL="469900" rtl="0" algn="l">
              <a:lnSpc>
                <a:spcPct val="90000"/>
              </a:lnSpc>
              <a:spcBef>
                <a:spcPts val="9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Verifiable</a:t>
            </a:r>
            <a:endParaRPr/>
          </a:p>
          <a:p>
            <a:pPr indent="-436562" lvl="1" marL="908050" rtl="0" algn="l">
              <a:lnSpc>
                <a:spcPct val="90000"/>
              </a:lnSpc>
              <a:spcBef>
                <a:spcPts val="9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A requirement can be tested</a:t>
            </a:r>
            <a:endParaRPr/>
          </a:p>
          <a:p>
            <a:pPr indent="-469900" lvl="0" marL="469900" rtl="0" algn="l">
              <a:lnSpc>
                <a:spcPct val="90000"/>
              </a:lnSpc>
              <a:spcBef>
                <a:spcPts val="9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Complete</a:t>
            </a:r>
            <a:endParaRPr/>
          </a:p>
          <a:p>
            <a:pPr indent="-469900" lvl="0" marL="469900" rtl="0" algn="l">
              <a:lnSpc>
                <a:spcPct val="90000"/>
              </a:lnSpc>
              <a:spcBef>
                <a:spcPts val="9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Consistent</a:t>
            </a:r>
            <a:endParaRPr/>
          </a:p>
          <a:p>
            <a:pPr indent="-469900" lvl="0" marL="469900" rtl="0" algn="l">
              <a:lnSpc>
                <a:spcPct val="90000"/>
              </a:lnSpc>
              <a:spcBef>
                <a:spcPts val="9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Traceable</a:t>
            </a:r>
            <a:endParaRPr/>
          </a:p>
          <a:p>
            <a:pPr indent="-355600" lvl="0" marL="469900" rtl="0" algn="l">
              <a:spcBef>
                <a:spcPts val="360"/>
              </a:spcBef>
              <a:spcAft>
                <a:spcPts val="0"/>
              </a:spcAft>
              <a:buSzPts val="1800"/>
              <a:buNone/>
            </a:pPr>
            <a:r>
              <a:t/>
            </a:r>
            <a:endParaRPr b="0" i="0" sz="1800" u="none">
              <a:solidFill>
                <a:schemeClr val="dk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Verdana"/>
              <a:buNone/>
            </a:pPr>
            <a:r>
              <a:rPr b="1" i="0" lang="en-US" sz="2800" u="none">
                <a:solidFill>
                  <a:schemeClr val="dk2"/>
                </a:solidFill>
                <a:latin typeface="Verdana"/>
                <a:ea typeface="Verdana"/>
                <a:cs typeface="Verdana"/>
                <a:sym typeface="Verdana"/>
              </a:rPr>
              <a:t>Why is Getting Good Requirements Hard?</a:t>
            </a:r>
            <a:endParaRPr/>
          </a:p>
        </p:txBody>
      </p:sp>
      <p:sp>
        <p:nvSpPr>
          <p:cNvPr id="127" name="Google Shape;127;p19"/>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Stakeholders don’t know what they really want.</a:t>
            </a:r>
            <a:endParaRPr/>
          </a:p>
          <a:p>
            <a:pPr indent="-469900" lvl="0" marL="469900" rtl="0" algn="l">
              <a:lnSpc>
                <a:spcPct val="8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Stakeholders express requirements in their own terms.</a:t>
            </a:r>
            <a:endParaRPr/>
          </a:p>
          <a:p>
            <a:pPr indent="-469900" lvl="0" marL="469900" rtl="0" algn="l">
              <a:lnSpc>
                <a:spcPct val="8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Different stakeholders may have conflicting requirements.</a:t>
            </a:r>
            <a:endParaRPr/>
          </a:p>
          <a:p>
            <a:pPr indent="-469900" lvl="0" marL="469900" rtl="0" algn="l">
              <a:lnSpc>
                <a:spcPct val="8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Organisational and political factors may influence the system requirements.</a:t>
            </a:r>
            <a:endParaRPr/>
          </a:p>
          <a:p>
            <a:pPr indent="-469900" lvl="0" marL="469900" rtl="0" algn="l">
              <a:lnSpc>
                <a:spcPct val="8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The requirements change during the RE process. New stakeholders may emerge and the business environment change.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574675" y="762000"/>
            <a:ext cx="8001000" cy="7588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Verdana"/>
              <a:buNone/>
            </a:pPr>
            <a:r>
              <a:rPr b="0" i="0" lang="en-US" sz="3400" u="none">
                <a:solidFill>
                  <a:schemeClr val="dk2"/>
                </a:solidFill>
                <a:latin typeface="Verdana"/>
                <a:ea typeface="Verdana"/>
                <a:cs typeface="Verdana"/>
                <a:sym typeface="Verdana"/>
              </a:rPr>
              <a:t>Requirements Engineering Tasks</a:t>
            </a:r>
            <a:endParaRPr/>
          </a:p>
        </p:txBody>
      </p:sp>
      <p:sp>
        <p:nvSpPr>
          <p:cNvPr id="133" name="Google Shape;133;p20"/>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Clr>
                <a:schemeClr val="accent2"/>
              </a:buClr>
              <a:buSzPts val="1900"/>
              <a:buFont typeface="Noto Sans Symbols"/>
              <a:buChar char="□"/>
            </a:pPr>
            <a:r>
              <a:rPr b="0" i="0" lang="en-US" sz="1900" u="none">
                <a:solidFill>
                  <a:schemeClr val="accent2"/>
                </a:solidFill>
                <a:latin typeface="Verdana"/>
                <a:ea typeface="Verdana"/>
                <a:cs typeface="Verdana"/>
                <a:sym typeface="Verdana"/>
              </a:rPr>
              <a:t>Inception</a:t>
            </a:r>
            <a:r>
              <a:rPr b="0" i="0" lang="en-US" sz="1900" u="none">
                <a:solidFill>
                  <a:srgbClr val="F3FF07"/>
                </a:solidFill>
                <a:latin typeface="Verdana"/>
                <a:ea typeface="Verdana"/>
                <a:cs typeface="Verdana"/>
                <a:sym typeface="Verdana"/>
              </a:rPr>
              <a:t> </a:t>
            </a:r>
            <a:r>
              <a:rPr b="0" i="0" lang="en-US" sz="1900" u="none">
                <a:solidFill>
                  <a:schemeClr val="dk1"/>
                </a:solidFill>
                <a:latin typeface="Palatino"/>
                <a:ea typeface="Palatino"/>
                <a:cs typeface="Palatino"/>
                <a:sym typeface="Palatino"/>
              </a:rPr>
              <a:t>—</a:t>
            </a:r>
            <a:r>
              <a:rPr b="0" i="0" lang="en-US" sz="1900" u="none">
                <a:solidFill>
                  <a:schemeClr val="dk1"/>
                </a:solidFill>
                <a:latin typeface="Verdana"/>
                <a:ea typeface="Verdana"/>
                <a:cs typeface="Verdana"/>
                <a:sym typeface="Verdana"/>
              </a:rPr>
              <a:t>Establish a basic understanding of the problem and the nature of the solution. </a:t>
            </a:r>
            <a:endParaRPr/>
          </a:p>
          <a:p>
            <a:pPr indent="-469900" lvl="0" marL="469900" rtl="0" algn="l">
              <a:lnSpc>
                <a:spcPct val="80000"/>
              </a:lnSpc>
              <a:spcBef>
                <a:spcPts val="380"/>
              </a:spcBef>
              <a:spcAft>
                <a:spcPts val="0"/>
              </a:spcAft>
              <a:buClr>
                <a:schemeClr val="accent2"/>
              </a:buClr>
              <a:buSzPts val="1900"/>
              <a:buFont typeface="Noto Sans Symbols"/>
              <a:buChar char="□"/>
            </a:pPr>
            <a:r>
              <a:rPr b="0" i="0" lang="en-US" sz="1900" u="none">
                <a:solidFill>
                  <a:schemeClr val="accent2"/>
                </a:solidFill>
                <a:latin typeface="Verdana"/>
                <a:ea typeface="Verdana"/>
                <a:cs typeface="Verdana"/>
                <a:sym typeface="Verdana"/>
              </a:rPr>
              <a:t>Elicitation</a:t>
            </a:r>
            <a:r>
              <a:rPr b="0" i="0" lang="en-US" sz="1900" u="none">
                <a:solidFill>
                  <a:srgbClr val="F3FF07"/>
                </a:solidFill>
                <a:latin typeface="Verdana"/>
                <a:ea typeface="Verdana"/>
                <a:cs typeface="Verdana"/>
                <a:sym typeface="Verdana"/>
              </a:rPr>
              <a:t> </a:t>
            </a:r>
            <a:r>
              <a:rPr b="0" i="0" lang="en-US" sz="1900" u="none">
                <a:solidFill>
                  <a:schemeClr val="dk1"/>
                </a:solidFill>
                <a:latin typeface="Palatino"/>
                <a:ea typeface="Palatino"/>
                <a:cs typeface="Palatino"/>
                <a:sym typeface="Palatino"/>
              </a:rPr>
              <a:t>—</a:t>
            </a:r>
            <a:r>
              <a:rPr b="0" i="0" lang="en-US" sz="1900" u="none">
                <a:solidFill>
                  <a:schemeClr val="dk1"/>
                </a:solidFill>
                <a:latin typeface="Verdana"/>
                <a:ea typeface="Verdana"/>
                <a:cs typeface="Verdana"/>
                <a:sym typeface="Verdana"/>
              </a:rPr>
              <a:t>Draw out the requirements from stakeholders.</a:t>
            </a:r>
            <a:endParaRPr/>
          </a:p>
          <a:p>
            <a:pPr indent="-469900" lvl="0" marL="469900" rtl="0" algn="l">
              <a:lnSpc>
                <a:spcPct val="80000"/>
              </a:lnSpc>
              <a:spcBef>
                <a:spcPts val="380"/>
              </a:spcBef>
              <a:spcAft>
                <a:spcPts val="0"/>
              </a:spcAft>
              <a:buClr>
                <a:schemeClr val="accent2"/>
              </a:buClr>
              <a:buSzPts val="1900"/>
              <a:buFont typeface="Noto Sans Symbols"/>
              <a:buChar char="□"/>
            </a:pPr>
            <a:r>
              <a:rPr b="0" i="0" lang="en-US" sz="1900" u="none">
                <a:solidFill>
                  <a:schemeClr val="accent2"/>
                </a:solidFill>
                <a:latin typeface="Verdana"/>
                <a:ea typeface="Verdana"/>
                <a:cs typeface="Verdana"/>
                <a:sym typeface="Verdana"/>
              </a:rPr>
              <a:t>Elaboration (Highly structured)</a:t>
            </a:r>
            <a:r>
              <a:rPr b="0" i="0" lang="en-US" sz="1900" u="none">
                <a:solidFill>
                  <a:schemeClr val="dk1"/>
                </a:solidFill>
                <a:latin typeface="Palatino"/>
                <a:ea typeface="Palatino"/>
                <a:cs typeface="Palatino"/>
                <a:sym typeface="Palatino"/>
              </a:rPr>
              <a:t>—</a:t>
            </a:r>
            <a:r>
              <a:rPr b="0" i="0" lang="en-US" sz="1900" u="none">
                <a:solidFill>
                  <a:schemeClr val="dk1"/>
                </a:solidFill>
                <a:latin typeface="Verdana"/>
                <a:ea typeface="Verdana"/>
                <a:cs typeface="Verdana"/>
                <a:sym typeface="Verdana"/>
              </a:rPr>
              <a:t>Create an analysis model that represents information, functional, and behavioral aspects of the requirements.</a:t>
            </a:r>
            <a:endParaRPr/>
          </a:p>
          <a:p>
            <a:pPr indent="-469900" lvl="0" marL="469900" rtl="0" algn="l">
              <a:lnSpc>
                <a:spcPct val="80000"/>
              </a:lnSpc>
              <a:spcBef>
                <a:spcPts val="380"/>
              </a:spcBef>
              <a:spcAft>
                <a:spcPts val="0"/>
              </a:spcAft>
              <a:buClr>
                <a:schemeClr val="accent2"/>
              </a:buClr>
              <a:buSzPts val="1900"/>
              <a:buFont typeface="Noto Sans Symbols"/>
              <a:buChar char="□"/>
            </a:pPr>
            <a:r>
              <a:rPr b="0" i="0" lang="en-US" sz="1900" u="none">
                <a:solidFill>
                  <a:schemeClr val="accent2"/>
                </a:solidFill>
                <a:latin typeface="Verdana"/>
                <a:ea typeface="Verdana"/>
                <a:cs typeface="Verdana"/>
                <a:sym typeface="Verdana"/>
              </a:rPr>
              <a:t>Negotiation</a:t>
            </a:r>
            <a:r>
              <a:rPr b="0" i="0" lang="en-US" sz="1900" u="none">
                <a:solidFill>
                  <a:schemeClr val="dk1"/>
                </a:solidFill>
                <a:latin typeface="Palatino"/>
                <a:ea typeface="Palatino"/>
                <a:cs typeface="Palatino"/>
                <a:sym typeface="Palatino"/>
              </a:rPr>
              <a:t>—</a:t>
            </a:r>
            <a:r>
              <a:rPr b="0" i="0" lang="en-US" sz="1900" u="none">
                <a:solidFill>
                  <a:schemeClr val="dk1"/>
                </a:solidFill>
                <a:latin typeface="Verdana"/>
                <a:ea typeface="Verdana"/>
                <a:cs typeface="Verdana"/>
                <a:sym typeface="Verdana"/>
              </a:rPr>
              <a:t>Agree on a deliverable system that is realistic for developers and customers.</a:t>
            </a:r>
            <a:endParaRPr/>
          </a:p>
          <a:p>
            <a:pPr indent="-469900" lvl="0" marL="469900" rtl="0" algn="l">
              <a:lnSpc>
                <a:spcPct val="80000"/>
              </a:lnSpc>
              <a:spcBef>
                <a:spcPts val="380"/>
              </a:spcBef>
              <a:spcAft>
                <a:spcPts val="0"/>
              </a:spcAft>
              <a:buClr>
                <a:schemeClr val="accent2"/>
              </a:buClr>
              <a:buSzPts val="1900"/>
              <a:buFont typeface="Noto Sans Symbols"/>
              <a:buChar char="□"/>
            </a:pPr>
            <a:r>
              <a:rPr b="0" i="0" lang="en-US" sz="1900" u="none">
                <a:solidFill>
                  <a:schemeClr val="accent2"/>
                </a:solidFill>
                <a:latin typeface="Verdana"/>
                <a:ea typeface="Verdana"/>
                <a:cs typeface="Verdana"/>
                <a:sym typeface="Verdana"/>
              </a:rPr>
              <a:t>Specification</a:t>
            </a:r>
            <a:r>
              <a:rPr b="0" i="0" lang="en-US" sz="1900" u="none">
                <a:solidFill>
                  <a:schemeClr val="dk1"/>
                </a:solidFill>
                <a:latin typeface="Palatino"/>
                <a:ea typeface="Palatino"/>
                <a:cs typeface="Palatino"/>
                <a:sym typeface="Palatino"/>
              </a:rPr>
              <a:t>—</a:t>
            </a:r>
            <a:r>
              <a:rPr b="0" i="0" lang="en-US" sz="1900" u="none">
                <a:solidFill>
                  <a:schemeClr val="dk1"/>
                </a:solidFill>
                <a:latin typeface="Verdana"/>
                <a:ea typeface="Verdana"/>
                <a:cs typeface="Verdana"/>
                <a:sym typeface="Verdana"/>
              </a:rPr>
              <a:t>Describe the requirements formally or informally.</a:t>
            </a:r>
            <a:endParaRPr/>
          </a:p>
          <a:p>
            <a:pPr indent="-469900" lvl="0" marL="469900" rtl="0" algn="l">
              <a:lnSpc>
                <a:spcPct val="80000"/>
              </a:lnSpc>
              <a:spcBef>
                <a:spcPts val="380"/>
              </a:spcBef>
              <a:spcAft>
                <a:spcPts val="0"/>
              </a:spcAft>
              <a:buClr>
                <a:schemeClr val="accent2"/>
              </a:buClr>
              <a:buSzPts val="1900"/>
              <a:buFont typeface="Noto Sans Symbols"/>
              <a:buChar char="□"/>
            </a:pPr>
            <a:r>
              <a:rPr b="0" i="0" lang="en-US" sz="1900" u="none">
                <a:solidFill>
                  <a:schemeClr val="accent2"/>
                </a:solidFill>
                <a:latin typeface="Verdana"/>
                <a:ea typeface="Verdana"/>
                <a:cs typeface="Verdana"/>
                <a:sym typeface="Verdana"/>
              </a:rPr>
              <a:t>Validation</a:t>
            </a:r>
            <a:r>
              <a:rPr b="0" i="0" lang="en-US" sz="1900" u="none">
                <a:solidFill>
                  <a:srgbClr val="F3FF07"/>
                </a:solidFill>
                <a:latin typeface="Verdana"/>
                <a:ea typeface="Verdana"/>
                <a:cs typeface="Verdana"/>
                <a:sym typeface="Verdana"/>
              </a:rPr>
              <a:t> </a:t>
            </a:r>
            <a:r>
              <a:rPr b="0" i="0" lang="en-US" sz="1900" u="none">
                <a:solidFill>
                  <a:schemeClr val="dk1"/>
                </a:solidFill>
                <a:latin typeface="Palatino"/>
                <a:ea typeface="Palatino"/>
                <a:cs typeface="Palatino"/>
                <a:sym typeface="Palatino"/>
              </a:rPr>
              <a:t>—</a:t>
            </a:r>
            <a:r>
              <a:rPr b="0" i="0" lang="en-US" sz="1900" u="none">
                <a:solidFill>
                  <a:schemeClr val="dk1"/>
                </a:solidFill>
                <a:latin typeface="Verdana"/>
                <a:ea typeface="Verdana"/>
                <a:cs typeface="Verdana"/>
                <a:sym typeface="Verdana"/>
              </a:rPr>
              <a:t>Review the requirement specification for errors, ambiguities, omissions, and conflicts. </a:t>
            </a:r>
            <a:endParaRPr/>
          </a:p>
          <a:p>
            <a:pPr indent="-469900" lvl="0" marL="469900" rtl="0" algn="l">
              <a:lnSpc>
                <a:spcPct val="80000"/>
              </a:lnSpc>
              <a:spcBef>
                <a:spcPts val="380"/>
              </a:spcBef>
              <a:spcAft>
                <a:spcPts val="0"/>
              </a:spcAft>
              <a:buClr>
                <a:schemeClr val="accent2"/>
              </a:buClr>
              <a:buSzPts val="1900"/>
              <a:buFont typeface="Noto Sans Symbols"/>
              <a:buChar char="□"/>
            </a:pPr>
            <a:r>
              <a:rPr b="0" i="0" lang="en-US" sz="1900" u="none">
                <a:solidFill>
                  <a:schemeClr val="accent2"/>
                </a:solidFill>
                <a:latin typeface="Verdana"/>
                <a:ea typeface="Verdana"/>
                <a:cs typeface="Verdana"/>
                <a:sym typeface="Verdana"/>
              </a:rPr>
              <a:t>Requirements management</a:t>
            </a:r>
            <a:r>
              <a:rPr b="0" i="0" lang="en-US" sz="1900" u="none">
                <a:solidFill>
                  <a:srgbClr val="F3FF07"/>
                </a:solidFill>
                <a:latin typeface="Verdana"/>
                <a:ea typeface="Verdana"/>
                <a:cs typeface="Verdana"/>
                <a:sym typeface="Verdana"/>
              </a:rPr>
              <a:t> </a:t>
            </a:r>
            <a:r>
              <a:rPr b="0" i="0" lang="en-US" sz="1900" u="none">
                <a:solidFill>
                  <a:schemeClr val="dk1"/>
                </a:solidFill>
                <a:latin typeface="Palatino"/>
                <a:ea typeface="Palatino"/>
                <a:cs typeface="Palatino"/>
                <a:sym typeface="Palatino"/>
              </a:rPr>
              <a:t>—</a:t>
            </a:r>
            <a:r>
              <a:rPr b="0" i="0" lang="en-US" sz="1900" u="none">
                <a:solidFill>
                  <a:schemeClr val="dk1"/>
                </a:solidFill>
                <a:latin typeface="Verdana"/>
                <a:ea typeface="Verdana"/>
                <a:cs typeface="Verdana"/>
                <a:sym typeface="Verdana"/>
              </a:rPr>
              <a:t>Manage changing requirements.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Inception</a:t>
            </a:r>
            <a:endParaRPr/>
          </a:p>
        </p:txBody>
      </p:sp>
      <p:sp>
        <p:nvSpPr>
          <p:cNvPr id="139" name="Google Shape;139;p21"/>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Inception— </a:t>
            </a:r>
            <a:r>
              <a:rPr b="0" i="0" lang="en-US" sz="3400" u="none">
                <a:solidFill>
                  <a:schemeClr val="accent2"/>
                </a:solidFill>
                <a:latin typeface="Verdana"/>
                <a:ea typeface="Verdana"/>
                <a:cs typeface="Verdana"/>
                <a:sym typeface="Verdana"/>
              </a:rPr>
              <a:t>Ask </a:t>
            </a:r>
            <a:r>
              <a:rPr b="0" i="0" lang="en-US" sz="3400" u="none">
                <a:solidFill>
                  <a:schemeClr val="accent2"/>
                </a:solidFill>
                <a:latin typeface="Palatino"/>
                <a:ea typeface="Palatino"/>
                <a:cs typeface="Palatino"/>
                <a:sym typeface="Palatino"/>
              </a:rPr>
              <a:t>“</a:t>
            </a:r>
            <a:r>
              <a:rPr b="0" i="0" lang="en-US" sz="3400" u="none">
                <a:solidFill>
                  <a:schemeClr val="accent2"/>
                </a:solidFill>
                <a:latin typeface="Verdana"/>
                <a:ea typeface="Verdana"/>
                <a:cs typeface="Verdana"/>
                <a:sym typeface="Verdana"/>
              </a:rPr>
              <a:t>context-free</a:t>
            </a:r>
            <a:r>
              <a:rPr b="0" i="0" lang="en-US" sz="3400" u="none">
                <a:solidFill>
                  <a:schemeClr val="accent2"/>
                </a:solidFill>
                <a:latin typeface="Palatino"/>
                <a:ea typeface="Palatino"/>
                <a:cs typeface="Palatino"/>
                <a:sym typeface="Palatino"/>
              </a:rPr>
              <a:t>”</a:t>
            </a:r>
            <a:r>
              <a:rPr b="0" i="0" lang="en-US" sz="3400" u="none">
                <a:solidFill>
                  <a:schemeClr val="accent2"/>
                </a:solidFill>
                <a:latin typeface="Verdana"/>
                <a:ea typeface="Verdana"/>
                <a:cs typeface="Verdana"/>
                <a:sym typeface="Verdana"/>
              </a:rPr>
              <a:t> questions </a:t>
            </a:r>
            <a:r>
              <a:rPr b="0" i="0" lang="en-US" sz="3000" u="none">
                <a:solidFill>
                  <a:schemeClr val="dk1"/>
                </a:solidFill>
                <a:latin typeface="Verdana"/>
                <a:ea typeface="Verdana"/>
                <a:cs typeface="Verdana"/>
                <a:sym typeface="Verdana"/>
              </a:rPr>
              <a:t>that establish …</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Basic understanding of the problem</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The people who want a solution</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The nature of the solution that is desired, and </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The effectiveness of preliminary communication and collaboration between the customer and the developer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Elicitation </a:t>
            </a:r>
            <a:endParaRPr/>
          </a:p>
        </p:txBody>
      </p:sp>
      <p:sp>
        <p:nvSpPr>
          <p:cNvPr id="145" name="Google Shape;145;p22"/>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Clr>
                <a:schemeClr val="accent2"/>
              </a:buClr>
              <a:buSzPts val="3000"/>
              <a:buFont typeface="Noto Sans Symbols"/>
              <a:buChar char="□"/>
            </a:pPr>
            <a:r>
              <a:rPr b="0" i="0" lang="en-US" sz="3000" u="none">
                <a:solidFill>
                  <a:schemeClr val="accent2"/>
                </a:solidFill>
                <a:latin typeface="Times New Roman"/>
                <a:ea typeface="Times New Roman"/>
                <a:cs typeface="Times New Roman"/>
                <a:sym typeface="Times New Roman"/>
              </a:rPr>
              <a:t>Elicitation</a:t>
            </a:r>
            <a:r>
              <a:rPr b="0" i="0" lang="en-US" sz="3000" u="none">
                <a:solidFill>
                  <a:srgbClr val="F3FF07"/>
                </a:solidFill>
                <a:latin typeface="Times New Roman"/>
                <a:ea typeface="Times New Roman"/>
                <a:cs typeface="Times New Roman"/>
                <a:sym typeface="Times New Roman"/>
              </a:rPr>
              <a:t> - </a:t>
            </a:r>
            <a:r>
              <a:rPr b="0" i="0" lang="en-US" sz="3000" u="none">
                <a:solidFill>
                  <a:schemeClr val="dk1"/>
                </a:solidFill>
                <a:latin typeface="Times New Roman"/>
                <a:ea typeface="Times New Roman"/>
                <a:cs typeface="Times New Roman"/>
                <a:sym typeface="Times New Roman"/>
              </a:rPr>
              <a:t>elicit requirements from customers, users and others.</a:t>
            </a:r>
            <a:endParaRPr/>
          </a:p>
          <a:p>
            <a:pPr indent="-436562" lvl="1" marL="908050" rtl="0" algn="l">
              <a:lnSpc>
                <a:spcPct val="80000"/>
              </a:lnSpc>
              <a:spcBef>
                <a:spcPts val="620"/>
              </a:spcBef>
              <a:spcAft>
                <a:spcPts val="0"/>
              </a:spcAft>
              <a:buClr>
                <a:schemeClr val="accent2"/>
              </a:buClr>
              <a:buSzPts val="3100"/>
              <a:buFont typeface="Noto Sans Symbols"/>
              <a:buChar char="■"/>
            </a:pPr>
            <a:r>
              <a:rPr b="0" i="0" lang="en-US" sz="3100" u="none">
                <a:solidFill>
                  <a:schemeClr val="dk1"/>
                </a:solidFill>
                <a:latin typeface="Times New Roman"/>
                <a:ea typeface="Times New Roman"/>
                <a:cs typeface="Times New Roman"/>
                <a:sym typeface="Times New Roman"/>
              </a:rPr>
              <a:t>Find out from customers, </a:t>
            </a:r>
            <a:r>
              <a:rPr b="0" i="0" lang="en-US" sz="2600" u="none">
                <a:solidFill>
                  <a:schemeClr val="dk1"/>
                </a:solidFill>
                <a:latin typeface="Times New Roman"/>
                <a:ea typeface="Times New Roman"/>
                <a:cs typeface="Times New Roman"/>
                <a:sym typeface="Times New Roman"/>
              </a:rPr>
              <a:t>users and others</a:t>
            </a:r>
            <a:r>
              <a:rPr b="0" i="0" lang="en-US" sz="3100" u="none">
                <a:solidFill>
                  <a:schemeClr val="dk1"/>
                </a:solidFill>
                <a:latin typeface="Times New Roman"/>
                <a:ea typeface="Times New Roman"/>
                <a:cs typeface="Times New Roman"/>
                <a:sym typeface="Times New Roman"/>
              </a:rPr>
              <a:t> what the product objectives are</a:t>
            </a:r>
            <a:endParaRPr/>
          </a:p>
          <a:p>
            <a:pPr indent="-436562" lvl="1" marL="908050" rtl="0" algn="l">
              <a:lnSpc>
                <a:spcPct val="80000"/>
              </a:lnSpc>
              <a:spcBef>
                <a:spcPts val="620"/>
              </a:spcBef>
              <a:spcAft>
                <a:spcPts val="0"/>
              </a:spcAft>
              <a:buClr>
                <a:schemeClr val="accent2"/>
              </a:buClr>
              <a:buSzPts val="3100"/>
              <a:buFont typeface="Noto Sans Symbols"/>
              <a:buChar char="■"/>
            </a:pPr>
            <a:r>
              <a:rPr b="0" i="0" lang="en-US" sz="3100" u="none">
                <a:solidFill>
                  <a:schemeClr val="dk1"/>
                </a:solidFill>
                <a:latin typeface="Times New Roman"/>
                <a:ea typeface="Times New Roman"/>
                <a:cs typeface="Times New Roman"/>
                <a:sym typeface="Times New Roman"/>
              </a:rPr>
              <a:t>what is to be done </a:t>
            </a:r>
            <a:endParaRPr/>
          </a:p>
          <a:p>
            <a:pPr indent="-436562" lvl="1" marL="908050" rtl="0" algn="l">
              <a:lnSpc>
                <a:spcPct val="80000"/>
              </a:lnSpc>
              <a:spcBef>
                <a:spcPts val="620"/>
              </a:spcBef>
              <a:spcAft>
                <a:spcPts val="0"/>
              </a:spcAft>
              <a:buClr>
                <a:schemeClr val="accent2"/>
              </a:buClr>
              <a:buSzPts val="3100"/>
              <a:buFont typeface="Noto Sans Symbols"/>
              <a:buChar char="■"/>
            </a:pPr>
            <a:r>
              <a:rPr b="0" i="0" lang="en-US" sz="3100" u="none">
                <a:solidFill>
                  <a:schemeClr val="dk1"/>
                </a:solidFill>
                <a:latin typeface="Times New Roman"/>
                <a:ea typeface="Times New Roman"/>
                <a:cs typeface="Times New Roman"/>
                <a:sym typeface="Times New Roman"/>
              </a:rPr>
              <a:t>how the product fits into business needs, and </a:t>
            </a:r>
            <a:endParaRPr/>
          </a:p>
          <a:p>
            <a:pPr indent="-436562" lvl="1" marL="908050" rtl="0" algn="l">
              <a:lnSpc>
                <a:spcPct val="80000"/>
              </a:lnSpc>
              <a:spcBef>
                <a:spcPts val="620"/>
              </a:spcBef>
              <a:spcAft>
                <a:spcPts val="0"/>
              </a:spcAft>
              <a:buClr>
                <a:schemeClr val="accent2"/>
              </a:buClr>
              <a:buSzPts val="3100"/>
              <a:buFont typeface="Noto Sans Symbols"/>
              <a:buChar char="■"/>
            </a:pPr>
            <a:r>
              <a:rPr b="0" i="0" lang="en-US" sz="3100" u="none">
                <a:solidFill>
                  <a:schemeClr val="dk1"/>
                </a:solidFill>
                <a:latin typeface="Times New Roman"/>
                <a:ea typeface="Times New Roman"/>
                <a:cs typeface="Times New Roman"/>
                <a:sym typeface="Times New Roman"/>
              </a:rPr>
              <a:t>how the product is used on a day to day basis  </a:t>
            </a:r>
            <a:endParaRPr/>
          </a:p>
          <a:p>
            <a:pPr indent="-273050" lvl="0" marL="469900" rtl="0" algn="l">
              <a:spcBef>
                <a:spcPts val="620"/>
              </a:spcBef>
              <a:spcAft>
                <a:spcPts val="0"/>
              </a:spcAft>
              <a:buSzPts val="3100"/>
              <a:buNone/>
            </a:pPr>
            <a:r>
              <a:t/>
            </a:r>
            <a:endParaRPr b="0" i="0" sz="3100" u="non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Verdana"/>
              <a:buNone/>
            </a:pPr>
            <a:r>
              <a:rPr b="0" i="0" lang="en-US" sz="3400" u="none">
                <a:solidFill>
                  <a:schemeClr val="dk2"/>
                </a:solidFill>
                <a:latin typeface="Verdana"/>
                <a:ea typeface="Verdana"/>
                <a:cs typeface="Verdana"/>
                <a:sym typeface="Verdana"/>
              </a:rPr>
              <a:t>Why Requirement elicitation is difficult?</a:t>
            </a:r>
            <a:endParaRPr/>
          </a:p>
        </p:txBody>
      </p:sp>
      <p:sp>
        <p:nvSpPr>
          <p:cNvPr id="151" name="Google Shape;151;p23"/>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Problems of scope:</a:t>
            </a:r>
            <a:endParaRPr/>
          </a:p>
          <a:p>
            <a:pPr indent="-436562" lvl="1" marL="908050" rtl="0" algn="l">
              <a:lnSpc>
                <a:spcPct val="80000"/>
              </a:lnSpc>
              <a:spcBef>
                <a:spcPts val="300"/>
              </a:spcBef>
              <a:spcAft>
                <a:spcPts val="0"/>
              </a:spcAft>
              <a:buClr>
                <a:schemeClr val="accent2"/>
              </a:buClr>
              <a:buSzPts val="1500"/>
              <a:buFont typeface="Noto Sans Symbols"/>
              <a:buChar char="■"/>
            </a:pPr>
            <a:r>
              <a:rPr b="0" i="0" lang="en-US" sz="1500" u="none">
                <a:solidFill>
                  <a:schemeClr val="dk1"/>
                </a:solidFill>
                <a:latin typeface="Verdana"/>
                <a:ea typeface="Verdana"/>
                <a:cs typeface="Verdana"/>
                <a:sym typeface="Verdana"/>
              </a:rPr>
              <a:t>The boundary of the system is ill-defined.</a:t>
            </a:r>
            <a:endParaRPr/>
          </a:p>
          <a:p>
            <a:pPr indent="-436562" lvl="1" marL="908050" rtl="0" algn="l">
              <a:lnSpc>
                <a:spcPct val="80000"/>
              </a:lnSpc>
              <a:spcBef>
                <a:spcPts val="300"/>
              </a:spcBef>
              <a:spcAft>
                <a:spcPts val="0"/>
              </a:spcAft>
              <a:buClr>
                <a:schemeClr val="accent2"/>
              </a:buClr>
              <a:buSzPts val="1500"/>
              <a:buFont typeface="Noto Sans Symbols"/>
              <a:buChar char="■"/>
            </a:pPr>
            <a:r>
              <a:rPr b="0" i="0" lang="en-US" sz="1500" u="none">
                <a:solidFill>
                  <a:schemeClr val="dk1"/>
                </a:solidFill>
                <a:latin typeface="Verdana"/>
                <a:ea typeface="Verdana"/>
                <a:cs typeface="Verdana"/>
                <a:sym typeface="Verdana"/>
              </a:rPr>
              <a:t>Customers/users specify unnecessary technical detail that may confuse rather than clarify objectives.</a:t>
            </a:r>
            <a:endParaRPr/>
          </a:p>
          <a:p>
            <a:pPr indent="-469900" lvl="0" marL="46990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Problem of understanding:</a:t>
            </a:r>
            <a:endParaRPr/>
          </a:p>
          <a:p>
            <a:pPr indent="-436562" lvl="1" marL="908050" rtl="0" algn="l">
              <a:lnSpc>
                <a:spcPct val="80000"/>
              </a:lnSpc>
              <a:spcBef>
                <a:spcPts val="300"/>
              </a:spcBef>
              <a:spcAft>
                <a:spcPts val="0"/>
              </a:spcAft>
              <a:buClr>
                <a:schemeClr val="accent2"/>
              </a:buClr>
              <a:buSzPts val="1500"/>
              <a:buFont typeface="Noto Sans Symbols"/>
              <a:buChar char="■"/>
            </a:pPr>
            <a:r>
              <a:rPr b="0" i="0" lang="en-US" sz="1500" u="none">
                <a:solidFill>
                  <a:schemeClr val="dk1"/>
                </a:solidFill>
                <a:latin typeface="Verdana"/>
                <a:ea typeface="Verdana"/>
                <a:cs typeface="Verdana"/>
                <a:sym typeface="Verdana"/>
              </a:rPr>
              <a:t>Customers are not completely sure of what is needed.</a:t>
            </a:r>
            <a:endParaRPr/>
          </a:p>
          <a:p>
            <a:pPr indent="-436562" lvl="1" marL="908050" rtl="0" algn="l">
              <a:lnSpc>
                <a:spcPct val="80000"/>
              </a:lnSpc>
              <a:spcBef>
                <a:spcPts val="300"/>
              </a:spcBef>
              <a:spcAft>
                <a:spcPts val="0"/>
              </a:spcAft>
              <a:buClr>
                <a:schemeClr val="accent2"/>
              </a:buClr>
              <a:buSzPts val="1500"/>
              <a:buFont typeface="Noto Sans Symbols"/>
              <a:buChar char="■"/>
            </a:pPr>
            <a:r>
              <a:rPr b="0" i="0" lang="en-US" sz="1500" u="none">
                <a:solidFill>
                  <a:schemeClr val="dk1"/>
                </a:solidFill>
                <a:latin typeface="Verdana"/>
                <a:ea typeface="Verdana"/>
                <a:cs typeface="Verdana"/>
                <a:sym typeface="Verdana"/>
              </a:rPr>
              <a:t>Customers have a poor understanding of the capabilities and limitations of the computing environment.</a:t>
            </a:r>
            <a:endParaRPr/>
          </a:p>
          <a:p>
            <a:pPr indent="-436562" lvl="1" marL="908050" rtl="0" algn="l">
              <a:lnSpc>
                <a:spcPct val="80000"/>
              </a:lnSpc>
              <a:spcBef>
                <a:spcPts val="300"/>
              </a:spcBef>
              <a:spcAft>
                <a:spcPts val="0"/>
              </a:spcAft>
              <a:buClr>
                <a:schemeClr val="accent2"/>
              </a:buClr>
              <a:buSzPts val="1500"/>
              <a:buFont typeface="Noto Sans Symbols"/>
              <a:buChar char="■"/>
            </a:pPr>
            <a:r>
              <a:rPr b="0" i="0" lang="en-US" sz="1500" u="none">
                <a:solidFill>
                  <a:schemeClr val="dk1"/>
                </a:solidFill>
                <a:latin typeface="Verdana"/>
                <a:ea typeface="Verdana"/>
                <a:cs typeface="Verdana"/>
                <a:sym typeface="Verdana"/>
              </a:rPr>
              <a:t>Customers don</a:t>
            </a:r>
            <a:r>
              <a:rPr b="0" i="0" lang="en-US" sz="1500" u="none">
                <a:solidFill>
                  <a:schemeClr val="dk1"/>
                </a:solidFill>
                <a:latin typeface="Palatino"/>
                <a:ea typeface="Palatino"/>
                <a:cs typeface="Palatino"/>
                <a:sym typeface="Palatino"/>
              </a:rPr>
              <a:t>’</a:t>
            </a:r>
            <a:r>
              <a:rPr b="0" i="0" lang="en-US" sz="1500" u="none">
                <a:solidFill>
                  <a:schemeClr val="dk1"/>
                </a:solidFill>
                <a:latin typeface="Verdana"/>
                <a:ea typeface="Verdana"/>
                <a:cs typeface="Verdana"/>
                <a:sym typeface="Verdana"/>
              </a:rPr>
              <a:t>t have a full understanding of their problem domain.</a:t>
            </a:r>
            <a:endParaRPr/>
          </a:p>
          <a:p>
            <a:pPr indent="-436562" lvl="1" marL="908050" rtl="0" algn="l">
              <a:lnSpc>
                <a:spcPct val="80000"/>
              </a:lnSpc>
              <a:spcBef>
                <a:spcPts val="300"/>
              </a:spcBef>
              <a:spcAft>
                <a:spcPts val="0"/>
              </a:spcAft>
              <a:buClr>
                <a:schemeClr val="accent2"/>
              </a:buClr>
              <a:buSzPts val="1500"/>
              <a:buFont typeface="Noto Sans Symbols"/>
              <a:buChar char="■"/>
            </a:pPr>
            <a:r>
              <a:rPr b="0" i="0" lang="en-US" sz="1500" u="none">
                <a:solidFill>
                  <a:schemeClr val="dk1"/>
                </a:solidFill>
                <a:latin typeface="Verdana"/>
                <a:ea typeface="Verdana"/>
                <a:cs typeface="Verdana"/>
                <a:sym typeface="Verdana"/>
              </a:rPr>
              <a:t>Customers have trouble communicating needs to the system engineer.</a:t>
            </a:r>
            <a:endParaRPr/>
          </a:p>
          <a:p>
            <a:pPr indent="-436562" lvl="1" marL="908050" rtl="0" algn="l">
              <a:lnSpc>
                <a:spcPct val="80000"/>
              </a:lnSpc>
              <a:spcBef>
                <a:spcPts val="300"/>
              </a:spcBef>
              <a:spcAft>
                <a:spcPts val="0"/>
              </a:spcAft>
              <a:buClr>
                <a:schemeClr val="accent2"/>
              </a:buClr>
              <a:buSzPts val="1500"/>
              <a:buFont typeface="Noto Sans Symbols"/>
              <a:buChar char="■"/>
            </a:pPr>
            <a:r>
              <a:rPr b="0" i="0" lang="en-US" sz="1500" u="none">
                <a:solidFill>
                  <a:schemeClr val="dk1"/>
                </a:solidFill>
                <a:latin typeface="Verdana"/>
                <a:ea typeface="Verdana"/>
                <a:cs typeface="Verdana"/>
                <a:sym typeface="Verdana"/>
              </a:rPr>
              <a:t>Customers omit detail that is believed to be obvious.</a:t>
            </a:r>
            <a:endParaRPr/>
          </a:p>
          <a:p>
            <a:pPr indent="-436562" lvl="1" marL="908050" rtl="0" algn="l">
              <a:lnSpc>
                <a:spcPct val="80000"/>
              </a:lnSpc>
              <a:spcBef>
                <a:spcPts val="300"/>
              </a:spcBef>
              <a:spcAft>
                <a:spcPts val="0"/>
              </a:spcAft>
              <a:buClr>
                <a:schemeClr val="accent2"/>
              </a:buClr>
              <a:buSzPts val="1500"/>
              <a:buFont typeface="Noto Sans Symbols"/>
              <a:buChar char="■"/>
            </a:pPr>
            <a:r>
              <a:rPr b="0" i="0" lang="en-US" sz="1500" u="none">
                <a:solidFill>
                  <a:schemeClr val="dk1"/>
                </a:solidFill>
                <a:latin typeface="Verdana"/>
                <a:ea typeface="Verdana"/>
                <a:cs typeface="Verdana"/>
                <a:sym typeface="Verdana"/>
              </a:rPr>
              <a:t>Customers specify requirements that conflict with other requirements.</a:t>
            </a:r>
            <a:endParaRPr/>
          </a:p>
          <a:p>
            <a:pPr indent="-436562" lvl="1" marL="908050" rtl="0" algn="l">
              <a:lnSpc>
                <a:spcPct val="80000"/>
              </a:lnSpc>
              <a:spcBef>
                <a:spcPts val="300"/>
              </a:spcBef>
              <a:spcAft>
                <a:spcPts val="0"/>
              </a:spcAft>
              <a:buClr>
                <a:schemeClr val="accent2"/>
              </a:buClr>
              <a:buSzPts val="1500"/>
              <a:buFont typeface="Noto Sans Symbols"/>
              <a:buChar char="■"/>
            </a:pPr>
            <a:r>
              <a:rPr b="0" i="0" lang="en-US" sz="1500" u="none">
                <a:solidFill>
                  <a:schemeClr val="dk1"/>
                </a:solidFill>
                <a:latin typeface="Verdana"/>
                <a:ea typeface="Verdana"/>
                <a:cs typeface="Verdana"/>
                <a:sym typeface="Verdana"/>
              </a:rPr>
              <a:t>Customers specify requirements that are ambiguous or not able to test.</a:t>
            </a:r>
            <a:endParaRPr/>
          </a:p>
          <a:p>
            <a:pPr indent="-469900" lvl="0" marL="46990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Problems of volatility:</a:t>
            </a:r>
            <a:endParaRPr/>
          </a:p>
          <a:p>
            <a:pPr indent="-436562" lvl="1" marL="908050" rtl="0" algn="l">
              <a:lnSpc>
                <a:spcPct val="80000"/>
              </a:lnSpc>
              <a:spcBef>
                <a:spcPts val="300"/>
              </a:spcBef>
              <a:spcAft>
                <a:spcPts val="0"/>
              </a:spcAft>
              <a:buClr>
                <a:schemeClr val="accent2"/>
              </a:buClr>
              <a:buSzPts val="1500"/>
              <a:buFont typeface="Noto Sans Symbols"/>
              <a:buChar char="■"/>
            </a:pPr>
            <a:r>
              <a:rPr b="0" i="0" lang="en-US" sz="1500" u="none">
                <a:solidFill>
                  <a:schemeClr val="dk1"/>
                </a:solidFill>
                <a:latin typeface="Verdana"/>
                <a:ea typeface="Verdana"/>
                <a:cs typeface="Verdana"/>
                <a:sym typeface="Verdana"/>
              </a:rPr>
              <a:t>Requirement change over time.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