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0"/>
  </p:notesMasterIdLst>
  <p:sldIdLst>
    <p:sldId id="256" r:id="rId2"/>
    <p:sldId id="265" r:id="rId3"/>
    <p:sldId id="266" r:id="rId4"/>
    <p:sldId id="260" r:id="rId5"/>
    <p:sldId id="259" r:id="rId6"/>
    <p:sldId id="267" r:id="rId7"/>
    <p:sldId id="268" r:id="rId8"/>
    <p:sldId id="264" r:id="rId9"/>
  </p:sldIdLst>
  <p:sldSz cx="12192000" cy="6858000"/>
  <p:notesSz cx="6761163" cy="9942513"/>
  <p:embeddedFontLst>
    <p:embeddedFont>
      <p:font typeface="Marcellus" panose="020B0604020202020204" charset="0"/>
      <p:regular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oham Sawant" initials="" lastIdx="1" clrIdx="0"/>
  <p:cmAuthor id="1" name="Dhairya Satra"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6796AA-D1CA-482C-99CA-0638278C8D9B}" v="6" dt="2024-02-04T18:17:59.1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960" y="2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yur patel" userId="72285fa2257c8f75" providerId="LiveId" clId="{A36796AA-D1CA-482C-99CA-0638278C8D9B}"/>
    <pc:docChg chg="undo custSel addSld delSld modSld">
      <pc:chgData name="keyur patel" userId="72285fa2257c8f75" providerId="LiveId" clId="{A36796AA-D1CA-482C-99CA-0638278C8D9B}" dt="2024-02-04T18:29:23.537" v="710" actId="47"/>
      <pc:docMkLst>
        <pc:docMk/>
      </pc:docMkLst>
      <pc:sldChg chg="modSp mod">
        <pc:chgData name="keyur patel" userId="72285fa2257c8f75" providerId="LiveId" clId="{A36796AA-D1CA-482C-99CA-0638278C8D9B}" dt="2024-02-04T13:51:25.608" v="26" actId="6549"/>
        <pc:sldMkLst>
          <pc:docMk/>
          <pc:sldMk cId="0" sldId="256"/>
        </pc:sldMkLst>
        <pc:spChg chg="mod">
          <ac:chgData name="keyur patel" userId="72285fa2257c8f75" providerId="LiveId" clId="{A36796AA-D1CA-482C-99CA-0638278C8D9B}" dt="2024-02-04T13:50:58.116" v="24" actId="1076"/>
          <ac:spMkLst>
            <pc:docMk/>
            <pc:sldMk cId="0" sldId="256"/>
            <ac:spMk id="110" creationId="{00000000-0000-0000-0000-000000000000}"/>
          </ac:spMkLst>
        </pc:spChg>
        <pc:spChg chg="mod">
          <ac:chgData name="keyur patel" userId="72285fa2257c8f75" providerId="LiveId" clId="{A36796AA-D1CA-482C-99CA-0638278C8D9B}" dt="2024-02-04T13:51:25.608" v="26" actId="6549"/>
          <ac:spMkLst>
            <pc:docMk/>
            <pc:sldMk cId="0" sldId="256"/>
            <ac:spMk id="111" creationId="{00000000-0000-0000-0000-000000000000}"/>
          </ac:spMkLst>
        </pc:spChg>
      </pc:sldChg>
      <pc:sldChg chg="addSp delSp modSp mod">
        <pc:chgData name="keyur patel" userId="72285fa2257c8f75" providerId="LiveId" clId="{A36796AA-D1CA-482C-99CA-0638278C8D9B}" dt="2024-02-04T17:00:31.331" v="411" actId="255"/>
        <pc:sldMkLst>
          <pc:docMk/>
          <pc:sldMk cId="0" sldId="259"/>
        </pc:sldMkLst>
        <pc:spChg chg="add mod">
          <ac:chgData name="keyur patel" userId="72285fa2257c8f75" providerId="LiveId" clId="{A36796AA-D1CA-482C-99CA-0638278C8D9B}" dt="2024-02-04T17:00:12.255" v="408" actId="1076"/>
          <ac:spMkLst>
            <pc:docMk/>
            <pc:sldMk cId="0" sldId="259"/>
            <ac:spMk id="3" creationId="{3F680475-A0A2-413A-2EA3-D1AFCAC66D2C}"/>
          </ac:spMkLst>
        </pc:spChg>
        <pc:spChg chg="add mod">
          <ac:chgData name="keyur patel" userId="72285fa2257c8f75" providerId="LiveId" clId="{A36796AA-D1CA-482C-99CA-0638278C8D9B}" dt="2024-02-04T17:00:09.743" v="407" actId="1076"/>
          <ac:spMkLst>
            <pc:docMk/>
            <pc:sldMk cId="0" sldId="259"/>
            <ac:spMk id="5" creationId="{42B2228F-A06A-9CE6-9D7B-6BCBC55BD808}"/>
          </ac:spMkLst>
        </pc:spChg>
        <pc:spChg chg="add mod">
          <ac:chgData name="keyur patel" userId="72285fa2257c8f75" providerId="LiveId" clId="{A36796AA-D1CA-482C-99CA-0638278C8D9B}" dt="2024-02-04T17:00:31.331" v="411" actId="255"/>
          <ac:spMkLst>
            <pc:docMk/>
            <pc:sldMk cId="0" sldId="259"/>
            <ac:spMk id="7" creationId="{A875CAB7-773B-F69B-73A4-32409DFE0D64}"/>
          </ac:spMkLst>
        </pc:spChg>
        <pc:spChg chg="del">
          <ac:chgData name="keyur patel" userId="72285fa2257c8f75" providerId="LiveId" clId="{A36796AA-D1CA-482C-99CA-0638278C8D9B}" dt="2024-02-04T16:56:38.128" v="369" actId="478"/>
          <ac:spMkLst>
            <pc:docMk/>
            <pc:sldMk cId="0" sldId="259"/>
            <ac:spMk id="15" creationId="{D2B947FA-E9FD-6F7F-1F1D-BBB585D63D1D}"/>
          </ac:spMkLst>
        </pc:spChg>
        <pc:spChg chg="del">
          <ac:chgData name="keyur patel" userId="72285fa2257c8f75" providerId="LiveId" clId="{A36796AA-D1CA-482C-99CA-0638278C8D9B}" dt="2024-02-04T15:40:32.731" v="237" actId="478"/>
          <ac:spMkLst>
            <pc:docMk/>
            <pc:sldMk cId="0" sldId="259"/>
            <ac:spMk id="17" creationId="{47F7158C-271C-AAB5-5915-863177D10154}"/>
          </ac:spMkLst>
        </pc:spChg>
        <pc:spChg chg="del">
          <ac:chgData name="keyur patel" userId="72285fa2257c8f75" providerId="LiveId" clId="{A36796AA-D1CA-482C-99CA-0638278C8D9B}" dt="2024-02-04T15:40:30.946" v="236" actId="478"/>
          <ac:spMkLst>
            <pc:docMk/>
            <pc:sldMk cId="0" sldId="259"/>
            <ac:spMk id="18" creationId="{9F3AE188-810D-E6FF-AE98-E9F292F8AA40}"/>
          </ac:spMkLst>
        </pc:spChg>
        <pc:spChg chg="del">
          <ac:chgData name="keyur patel" userId="72285fa2257c8f75" providerId="LiveId" clId="{A36796AA-D1CA-482C-99CA-0638278C8D9B}" dt="2024-02-04T15:40:30.946" v="236" actId="478"/>
          <ac:spMkLst>
            <pc:docMk/>
            <pc:sldMk cId="0" sldId="259"/>
            <ac:spMk id="22" creationId="{8BA29064-E44C-6DC0-6D82-67E9250DAD7A}"/>
          </ac:spMkLst>
        </pc:spChg>
        <pc:picChg chg="add mod">
          <ac:chgData name="keyur patel" userId="72285fa2257c8f75" providerId="LiveId" clId="{A36796AA-D1CA-482C-99CA-0638278C8D9B}" dt="2024-02-04T17:00:14.052" v="409" actId="1076"/>
          <ac:picMkLst>
            <pc:docMk/>
            <pc:sldMk cId="0" sldId="259"/>
            <ac:picMk id="2" creationId="{A45269B9-9FDF-25B4-7C4C-B148076844A3}"/>
          </ac:picMkLst>
        </pc:picChg>
        <pc:picChg chg="del">
          <ac:chgData name="keyur patel" userId="72285fa2257c8f75" providerId="LiveId" clId="{A36796AA-D1CA-482C-99CA-0638278C8D9B}" dt="2024-02-04T15:40:30.946" v="236" actId="478"/>
          <ac:picMkLst>
            <pc:docMk/>
            <pc:sldMk cId="0" sldId="259"/>
            <ac:picMk id="6" creationId="{39954AFB-4E85-8805-36FC-C20310CA9AE9}"/>
          </ac:picMkLst>
        </pc:picChg>
        <pc:picChg chg="del">
          <ac:chgData name="keyur patel" userId="72285fa2257c8f75" providerId="LiveId" clId="{A36796AA-D1CA-482C-99CA-0638278C8D9B}" dt="2024-02-04T15:40:30.946" v="236" actId="478"/>
          <ac:picMkLst>
            <pc:docMk/>
            <pc:sldMk cId="0" sldId="259"/>
            <ac:picMk id="12" creationId="{6DB24C25-1837-7FE6-BFC1-DCCE91087E52}"/>
          </ac:picMkLst>
        </pc:picChg>
        <pc:picChg chg="del">
          <ac:chgData name="keyur patel" userId="72285fa2257c8f75" providerId="LiveId" clId="{A36796AA-D1CA-482C-99CA-0638278C8D9B}" dt="2024-02-04T15:40:30.946" v="236" actId="478"/>
          <ac:picMkLst>
            <pc:docMk/>
            <pc:sldMk cId="0" sldId="259"/>
            <ac:picMk id="14" creationId="{29A94409-F48B-D576-DD35-FB3B373CFD1A}"/>
          </ac:picMkLst>
        </pc:picChg>
        <pc:picChg chg="del">
          <ac:chgData name="keyur patel" userId="72285fa2257c8f75" providerId="LiveId" clId="{A36796AA-D1CA-482C-99CA-0638278C8D9B}" dt="2024-02-04T15:40:25.537" v="235" actId="478"/>
          <ac:picMkLst>
            <pc:docMk/>
            <pc:sldMk cId="0" sldId="259"/>
            <ac:picMk id="21" creationId="{59D21311-96FD-A04F-CDE3-D494E532EADD}"/>
          </ac:picMkLst>
        </pc:picChg>
      </pc:sldChg>
      <pc:sldChg chg="addSp delSp modSp mod">
        <pc:chgData name="keyur patel" userId="72285fa2257c8f75" providerId="LiveId" clId="{A36796AA-D1CA-482C-99CA-0638278C8D9B}" dt="2024-02-04T17:01:02.809" v="412" actId="1076"/>
        <pc:sldMkLst>
          <pc:docMk/>
          <pc:sldMk cId="0" sldId="260"/>
        </pc:sldMkLst>
        <pc:spChg chg="mod">
          <ac:chgData name="keyur patel" userId="72285fa2257c8f75" providerId="LiveId" clId="{A36796AA-D1CA-482C-99CA-0638278C8D9B}" dt="2024-02-04T15:58:09.852" v="338" actId="2711"/>
          <ac:spMkLst>
            <pc:docMk/>
            <pc:sldMk cId="0" sldId="260"/>
            <ac:spMk id="2" creationId="{E70FC242-7702-4A12-563F-0CA6EFE86BFD}"/>
          </ac:spMkLst>
        </pc:spChg>
        <pc:spChg chg="add del mod">
          <ac:chgData name="keyur patel" userId="72285fa2257c8f75" providerId="LiveId" clId="{A36796AA-D1CA-482C-99CA-0638278C8D9B}" dt="2024-02-04T17:01:02.809" v="412" actId="1076"/>
          <ac:spMkLst>
            <pc:docMk/>
            <pc:sldMk cId="0" sldId="260"/>
            <ac:spMk id="9" creationId="{1E285106-C89A-35C8-095E-438D6E2D0B70}"/>
          </ac:spMkLst>
        </pc:spChg>
        <pc:spChg chg="mod">
          <ac:chgData name="keyur patel" userId="72285fa2257c8f75" providerId="LiveId" clId="{A36796AA-D1CA-482C-99CA-0638278C8D9B}" dt="2024-02-04T15:41:28.023" v="241" actId="1076"/>
          <ac:spMkLst>
            <pc:docMk/>
            <pc:sldMk cId="0" sldId="260"/>
            <ac:spMk id="138" creationId="{00000000-0000-0000-0000-000000000000}"/>
          </ac:spMkLst>
        </pc:spChg>
        <pc:picChg chg="add del mod">
          <ac:chgData name="keyur patel" userId="72285fa2257c8f75" providerId="LiveId" clId="{A36796AA-D1CA-482C-99CA-0638278C8D9B}" dt="2024-02-04T15:21:49.173" v="199" actId="478"/>
          <ac:picMkLst>
            <pc:docMk/>
            <pc:sldMk cId="0" sldId="260"/>
            <ac:picMk id="4" creationId="{12848E65-2BCD-9CA6-6957-C6591261EA3C}"/>
          </ac:picMkLst>
        </pc:picChg>
        <pc:picChg chg="add del mod modCrop">
          <ac:chgData name="keyur patel" userId="72285fa2257c8f75" providerId="LiveId" clId="{A36796AA-D1CA-482C-99CA-0638278C8D9B}" dt="2024-02-04T15:40:23.348" v="234" actId="21"/>
          <ac:picMkLst>
            <pc:docMk/>
            <pc:sldMk cId="0" sldId="260"/>
            <ac:picMk id="6" creationId="{A45269B9-9FDF-25B4-7C4C-B148076844A3}"/>
          </ac:picMkLst>
        </pc:picChg>
        <pc:picChg chg="del">
          <ac:chgData name="keyur patel" userId="72285fa2257c8f75" providerId="LiveId" clId="{A36796AA-D1CA-482C-99CA-0638278C8D9B}" dt="2024-02-04T15:20:47.200" v="182" actId="478"/>
          <ac:picMkLst>
            <pc:docMk/>
            <pc:sldMk cId="0" sldId="260"/>
            <ac:picMk id="8" creationId="{F78DCD34-6EB1-F2D8-0780-72A34BCDEC0D}"/>
          </ac:picMkLst>
        </pc:picChg>
        <pc:picChg chg="add mod">
          <ac:chgData name="keyur patel" userId="72285fa2257c8f75" providerId="LiveId" clId="{A36796AA-D1CA-482C-99CA-0638278C8D9B}" dt="2024-02-04T15:41:24.161" v="240" actId="1076"/>
          <ac:picMkLst>
            <pc:docMk/>
            <pc:sldMk cId="0" sldId="260"/>
            <ac:picMk id="10" creationId="{855C855C-7D8D-645A-DC60-5B0BD05D3F6C}"/>
          </ac:picMkLst>
        </pc:picChg>
        <pc:picChg chg="del">
          <ac:chgData name="keyur patel" userId="72285fa2257c8f75" providerId="LiveId" clId="{A36796AA-D1CA-482C-99CA-0638278C8D9B}" dt="2024-02-04T15:20:45.088" v="181" actId="478"/>
          <ac:picMkLst>
            <pc:docMk/>
            <pc:sldMk cId="0" sldId="260"/>
            <ac:picMk id="11" creationId="{C2089208-3199-E957-EE80-2993107DC6D0}"/>
          </ac:picMkLst>
        </pc:picChg>
      </pc:sldChg>
      <pc:sldChg chg="addSp delSp modSp mod">
        <pc:chgData name="keyur patel" userId="72285fa2257c8f75" providerId="LiveId" clId="{A36796AA-D1CA-482C-99CA-0638278C8D9B}" dt="2024-02-04T17:23:56.191" v="544" actId="115"/>
        <pc:sldMkLst>
          <pc:docMk/>
          <pc:sldMk cId="0" sldId="264"/>
        </pc:sldMkLst>
        <pc:spChg chg="add mod">
          <ac:chgData name="keyur patel" userId="72285fa2257c8f75" providerId="LiveId" clId="{A36796AA-D1CA-482C-99CA-0638278C8D9B}" dt="2024-02-04T17:23:56.191" v="544" actId="115"/>
          <ac:spMkLst>
            <pc:docMk/>
            <pc:sldMk cId="0" sldId="264"/>
            <ac:spMk id="3" creationId="{E5614B08-F15D-CF03-6468-47543F0E9E3C}"/>
          </ac:spMkLst>
        </pc:spChg>
        <pc:spChg chg="mod">
          <ac:chgData name="keyur patel" userId="72285fa2257c8f75" providerId="LiveId" clId="{A36796AA-D1CA-482C-99CA-0638278C8D9B}" dt="2024-02-04T17:23:27.067" v="538" actId="1076"/>
          <ac:spMkLst>
            <pc:docMk/>
            <pc:sldMk cId="0" sldId="264"/>
            <ac:spMk id="167" creationId="{00000000-0000-0000-0000-000000000000}"/>
          </ac:spMkLst>
        </pc:spChg>
        <pc:spChg chg="del mod">
          <ac:chgData name="keyur patel" userId="72285fa2257c8f75" providerId="LiveId" clId="{A36796AA-D1CA-482C-99CA-0638278C8D9B}" dt="2024-02-04T17:18:14.249" v="427" actId="478"/>
          <ac:spMkLst>
            <pc:docMk/>
            <pc:sldMk cId="0" sldId="264"/>
            <ac:spMk id="168" creationId="{00000000-0000-0000-0000-000000000000}"/>
          </ac:spMkLst>
        </pc:spChg>
      </pc:sldChg>
      <pc:sldChg chg="modSp mod">
        <pc:chgData name="keyur patel" userId="72285fa2257c8f75" providerId="LiveId" clId="{A36796AA-D1CA-482C-99CA-0638278C8D9B}" dt="2024-02-04T15:03:50.986" v="118" actId="20577"/>
        <pc:sldMkLst>
          <pc:docMk/>
          <pc:sldMk cId="3351243063" sldId="265"/>
        </pc:sldMkLst>
        <pc:spChg chg="mod">
          <ac:chgData name="keyur patel" userId="72285fa2257c8f75" providerId="LiveId" clId="{A36796AA-D1CA-482C-99CA-0638278C8D9B}" dt="2024-02-04T15:03:50.986" v="118" actId="20577"/>
          <ac:spMkLst>
            <pc:docMk/>
            <pc:sldMk cId="3351243063" sldId="265"/>
            <ac:spMk id="118" creationId="{00000000-0000-0000-0000-000000000000}"/>
          </ac:spMkLst>
        </pc:spChg>
      </pc:sldChg>
      <pc:sldChg chg="modSp mod">
        <pc:chgData name="keyur patel" userId="72285fa2257c8f75" providerId="LiveId" clId="{A36796AA-D1CA-482C-99CA-0638278C8D9B}" dt="2024-02-04T15:21:10.661" v="189" actId="113"/>
        <pc:sldMkLst>
          <pc:docMk/>
          <pc:sldMk cId="3001975037" sldId="266"/>
        </pc:sldMkLst>
        <pc:spChg chg="mod">
          <ac:chgData name="keyur patel" userId="72285fa2257c8f75" providerId="LiveId" clId="{A36796AA-D1CA-482C-99CA-0638278C8D9B}" dt="2024-02-04T15:21:10.661" v="189" actId="113"/>
          <ac:spMkLst>
            <pc:docMk/>
            <pc:sldMk cId="3001975037" sldId="266"/>
            <ac:spMk id="2" creationId="{B02B3F4C-0B00-0884-4CA3-D9B5BED6FCC3}"/>
          </ac:spMkLst>
        </pc:spChg>
      </pc:sldChg>
      <pc:sldChg chg="addSp delSp modSp mod">
        <pc:chgData name="keyur patel" userId="72285fa2257c8f75" providerId="LiveId" clId="{A36796AA-D1CA-482C-99CA-0638278C8D9B}" dt="2024-02-04T18:25:30.690" v="634" actId="1076"/>
        <pc:sldMkLst>
          <pc:docMk/>
          <pc:sldMk cId="877713313" sldId="267"/>
        </pc:sldMkLst>
        <pc:spChg chg="mod">
          <ac:chgData name="keyur patel" userId="72285fa2257c8f75" providerId="LiveId" clId="{A36796AA-D1CA-482C-99CA-0638278C8D9B}" dt="2024-02-04T17:45:19.121" v="552" actId="1076"/>
          <ac:spMkLst>
            <pc:docMk/>
            <pc:sldMk cId="877713313" sldId="267"/>
            <ac:spMk id="2" creationId="{64759249-FC89-45DB-990B-12FD1E0F9E4A}"/>
          </ac:spMkLst>
        </pc:spChg>
        <pc:spChg chg="del mod">
          <ac:chgData name="keyur patel" userId="72285fa2257c8f75" providerId="LiveId" clId="{A36796AA-D1CA-482C-99CA-0638278C8D9B}" dt="2024-02-04T16:51:31.481" v="368"/>
          <ac:spMkLst>
            <pc:docMk/>
            <pc:sldMk cId="877713313" sldId="267"/>
            <ac:spMk id="4" creationId="{A7979012-22B4-4007-9366-F4E939C68E45}"/>
          </ac:spMkLst>
        </pc:spChg>
        <pc:spChg chg="del mod">
          <ac:chgData name="keyur patel" userId="72285fa2257c8f75" providerId="LiveId" clId="{A36796AA-D1CA-482C-99CA-0638278C8D9B}" dt="2024-02-04T17:44:23.540" v="546" actId="478"/>
          <ac:spMkLst>
            <pc:docMk/>
            <pc:sldMk cId="877713313" sldId="267"/>
            <ac:spMk id="10" creationId="{A8CBCB67-7B1C-FE7C-8ACB-70D3D8958091}"/>
          </ac:spMkLst>
        </pc:spChg>
        <pc:spChg chg="add mod">
          <ac:chgData name="keyur patel" userId="72285fa2257c8f75" providerId="LiveId" clId="{A36796AA-D1CA-482C-99CA-0638278C8D9B}" dt="2024-02-04T17:54:25.225" v="585" actId="120"/>
          <ac:spMkLst>
            <pc:docMk/>
            <pc:sldMk cId="877713313" sldId="267"/>
            <ac:spMk id="16" creationId="{AD48B06C-5580-798D-D44E-BBCDE8EDBF1F}"/>
          </ac:spMkLst>
        </pc:spChg>
        <pc:spChg chg="add mod">
          <ac:chgData name="keyur patel" userId="72285fa2257c8f75" providerId="LiveId" clId="{A36796AA-D1CA-482C-99CA-0638278C8D9B}" dt="2024-02-04T18:25:30.690" v="634" actId="1076"/>
          <ac:spMkLst>
            <pc:docMk/>
            <pc:sldMk cId="877713313" sldId="267"/>
            <ac:spMk id="18" creationId="{E1E970A6-DC02-1365-9F3F-F8DC05F94351}"/>
          </ac:spMkLst>
        </pc:spChg>
        <pc:picChg chg="add del mod">
          <ac:chgData name="keyur patel" userId="72285fa2257c8f75" providerId="LiveId" clId="{A36796AA-D1CA-482C-99CA-0638278C8D9B}" dt="2024-02-04T16:51:24.198" v="365" actId="478"/>
          <ac:picMkLst>
            <pc:docMk/>
            <pc:sldMk cId="877713313" sldId="267"/>
            <ac:picMk id="5" creationId="{C798AD41-56EC-5752-E581-9BBF7D3297DD}"/>
          </ac:picMkLst>
        </pc:picChg>
        <pc:picChg chg="add del mod">
          <ac:chgData name="keyur patel" userId="72285fa2257c8f75" providerId="LiveId" clId="{A36796AA-D1CA-482C-99CA-0638278C8D9B}" dt="2024-02-04T17:45:00.278" v="547" actId="478"/>
          <ac:picMkLst>
            <pc:docMk/>
            <pc:sldMk cId="877713313" sldId="267"/>
            <ac:picMk id="6" creationId="{25F4634A-F78A-5E59-E835-4B4DA1887E5C}"/>
          </ac:picMkLst>
        </pc:picChg>
        <pc:picChg chg="add del mod">
          <ac:chgData name="keyur patel" userId="72285fa2257c8f75" providerId="LiveId" clId="{A36796AA-D1CA-482C-99CA-0638278C8D9B}" dt="2024-02-04T17:45:27.270" v="553" actId="478"/>
          <ac:picMkLst>
            <pc:docMk/>
            <pc:sldMk cId="877713313" sldId="267"/>
            <ac:picMk id="8" creationId="{88696C03-9E5B-8BCB-FC2B-123DB4BEE860}"/>
          </ac:picMkLst>
        </pc:picChg>
        <pc:picChg chg="del mod">
          <ac:chgData name="keyur patel" userId="72285fa2257c8f75" providerId="LiveId" clId="{A36796AA-D1CA-482C-99CA-0638278C8D9B}" dt="2024-02-04T16:51:22.846" v="364" actId="478"/>
          <ac:picMkLst>
            <pc:docMk/>
            <pc:sldMk cId="877713313" sldId="267"/>
            <ac:picMk id="9" creationId="{1C8799F3-EE23-923F-3428-F20F3EF75C3E}"/>
          </ac:picMkLst>
        </pc:picChg>
        <pc:picChg chg="add mod">
          <ac:chgData name="keyur patel" userId="72285fa2257c8f75" providerId="LiveId" clId="{A36796AA-D1CA-482C-99CA-0638278C8D9B}" dt="2024-02-04T17:54:42.697" v="588" actId="14100"/>
          <ac:picMkLst>
            <pc:docMk/>
            <pc:sldMk cId="877713313" sldId="267"/>
            <ac:picMk id="12" creationId="{4178971D-085E-3E97-8256-26CBEE65FC6D}"/>
          </ac:picMkLst>
        </pc:picChg>
        <pc:picChg chg="add mod">
          <ac:chgData name="keyur patel" userId="72285fa2257c8f75" providerId="LiveId" clId="{A36796AA-D1CA-482C-99CA-0638278C8D9B}" dt="2024-02-04T17:54:39.563" v="587" actId="14100"/>
          <ac:picMkLst>
            <pc:docMk/>
            <pc:sldMk cId="877713313" sldId="267"/>
            <ac:picMk id="14" creationId="{F12C4DE0-14B8-55F7-8C08-6CC2808CF35C}"/>
          </ac:picMkLst>
        </pc:picChg>
      </pc:sldChg>
      <pc:sldChg chg="modSp mod">
        <pc:chgData name="keyur patel" userId="72285fa2257c8f75" providerId="LiveId" clId="{A36796AA-D1CA-482C-99CA-0638278C8D9B}" dt="2024-02-04T18:29:20.494" v="709" actId="20577"/>
        <pc:sldMkLst>
          <pc:docMk/>
          <pc:sldMk cId="791358169" sldId="268"/>
        </pc:sldMkLst>
        <pc:spChg chg="mod">
          <ac:chgData name="keyur patel" userId="72285fa2257c8f75" providerId="LiveId" clId="{A36796AA-D1CA-482C-99CA-0638278C8D9B}" dt="2024-02-04T18:29:20.494" v="709" actId="20577"/>
          <ac:spMkLst>
            <pc:docMk/>
            <pc:sldMk cId="791358169" sldId="268"/>
            <ac:spMk id="4" creationId="{5CA98FD8-59BD-1BC7-4063-C9AF7FAAB7D3}"/>
          </ac:spMkLst>
        </pc:spChg>
      </pc:sldChg>
      <pc:sldChg chg="delSp modSp add del mod">
        <pc:chgData name="keyur patel" userId="72285fa2257c8f75" providerId="LiveId" clId="{A36796AA-D1CA-482C-99CA-0638278C8D9B}" dt="2024-02-04T18:29:23.537" v="710" actId="47"/>
        <pc:sldMkLst>
          <pc:docMk/>
          <pc:sldMk cId="948514142" sldId="269"/>
        </pc:sldMkLst>
        <pc:spChg chg="mod">
          <ac:chgData name="keyur patel" userId="72285fa2257c8f75" providerId="LiveId" clId="{A36796AA-D1CA-482C-99CA-0638278C8D9B}" dt="2024-02-04T18:18:10.868" v="608" actId="1076"/>
          <ac:spMkLst>
            <pc:docMk/>
            <pc:sldMk cId="948514142" sldId="269"/>
            <ac:spMk id="16" creationId="{A51B597A-E2A1-D058-2EC1-B7FB1297F9CB}"/>
          </ac:spMkLst>
        </pc:spChg>
        <pc:spChg chg="del mod">
          <ac:chgData name="keyur patel" userId="72285fa2257c8f75" providerId="LiveId" clId="{A36796AA-D1CA-482C-99CA-0638278C8D9B}" dt="2024-02-04T18:18:08.358" v="607" actId="478"/>
          <ac:spMkLst>
            <pc:docMk/>
            <pc:sldMk cId="948514142" sldId="269"/>
            <ac:spMk id="18" creationId="{A37AD14E-CDE6-1C87-7E8D-9C3AB1A71561}"/>
          </ac:spMkLst>
        </pc:spChg>
        <pc:picChg chg="del">
          <ac:chgData name="keyur patel" userId="72285fa2257c8f75" providerId="LiveId" clId="{A36796AA-D1CA-482C-99CA-0638278C8D9B}" dt="2024-02-04T18:18:01.913" v="602" actId="478"/>
          <ac:picMkLst>
            <pc:docMk/>
            <pc:sldMk cId="948514142" sldId="269"/>
            <ac:picMk id="12" creationId="{CEAA3E22-AA20-860E-9506-ED542E4D305A}"/>
          </ac:picMkLst>
        </pc:picChg>
        <pc:picChg chg="del">
          <ac:chgData name="keyur patel" userId="72285fa2257c8f75" providerId="LiveId" clId="{A36796AA-D1CA-482C-99CA-0638278C8D9B}" dt="2024-02-04T18:18:03.142" v="603" actId="478"/>
          <ac:picMkLst>
            <pc:docMk/>
            <pc:sldMk cId="948514142" sldId="269"/>
            <ac:picMk id="14" creationId="{7889857A-6C18-4BF9-E3C2-37900519E90E}"/>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0" dt="2023-09-25T04:04:02.642" idx="1">
    <p:pos x="6000" y="0"/>
    <p:text>You can get sub-topics for presentation by simply writing this in chatgpt - Bioinformatics and Computational Biology: The Theory of Computation is extensively used in bioinformatics and computational biology. It helps in analyzing biological data, such as DNA sequences, protein structures, and gene expression patterns. Algorithms and models derived from the Theory of Computation are used to solve problems in genomics, proteomics, and other areas of biological research give more information this</p:text>
  </p:cm>
  <p:cm authorId="1" dt="2023-09-25T04:04:02.642" idx="1">
    <p:pos x="6000" y="0"/>
    <p:tex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29837" cy="49885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29761" y="0"/>
            <a:ext cx="2929837" cy="498852"/>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6117" y="4784835"/>
            <a:ext cx="5408930" cy="3914864"/>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43662"/>
            <a:ext cx="2929837" cy="498851"/>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29761" y="9443662"/>
            <a:ext cx="2929837" cy="498851"/>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76117" y="4784835"/>
            <a:ext cx="5408930" cy="391486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1:notes"/>
          <p:cNvSpPr>
            <a:spLocks noGrp="1" noRot="1" noChangeAspect="1"/>
          </p:cNvSpPr>
          <p:nvPr>
            <p:ph type="sldImg" idx="2"/>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7f891b6935_1_15:notes"/>
          <p:cNvSpPr>
            <a:spLocks noGrp="1" noRot="1" noChangeAspect="1"/>
          </p:cNvSpPr>
          <p:nvPr>
            <p:ph type="sldImg" idx="2"/>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7f891b6935_1_15:notes"/>
          <p:cNvSpPr txBox="1">
            <a:spLocks noGrp="1"/>
          </p:cNvSpPr>
          <p:nvPr>
            <p:ph type="body" idx="1"/>
          </p:nvPr>
        </p:nvSpPr>
        <p:spPr>
          <a:xfrm>
            <a:off x="676117" y="4784835"/>
            <a:ext cx="5409000" cy="391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g27f891b6935_1_15:notes"/>
          <p:cNvSpPr txBox="1">
            <a:spLocks noGrp="1"/>
          </p:cNvSpPr>
          <p:nvPr>
            <p:ph type="sldNum" idx="12"/>
          </p:nvPr>
        </p:nvSpPr>
        <p:spPr>
          <a:xfrm>
            <a:off x="3829761" y="9443662"/>
            <a:ext cx="2929800" cy="498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extLst>
      <p:ext uri="{BB962C8B-B14F-4D97-AF65-F5344CB8AC3E}">
        <p14:creationId xmlns:p14="http://schemas.microsoft.com/office/powerpoint/2010/main" val="684493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7f891b6935_4_4:notes"/>
          <p:cNvSpPr>
            <a:spLocks noGrp="1" noRot="1" noChangeAspect="1"/>
          </p:cNvSpPr>
          <p:nvPr>
            <p:ph type="sldImg" idx="2"/>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7f891b6935_4_4:notes"/>
          <p:cNvSpPr txBox="1">
            <a:spLocks noGrp="1"/>
          </p:cNvSpPr>
          <p:nvPr>
            <p:ph type="body" idx="1"/>
          </p:nvPr>
        </p:nvSpPr>
        <p:spPr>
          <a:xfrm>
            <a:off x="676117" y="4784835"/>
            <a:ext cx="5409000" cy="391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27f891b6935_4_4:notes"/>
          <p:cNvSpPr txBox="1">
            <a:spLocks noGrp="1"/>
          </p:cNvSpPr>
          <p:nvPr>
            <p:ph type="sldNum" idx="12"/>
          </p:nvPr>
        </p:nvSpPr>
        <p:spPr>
          <a:xfrm>
            <a:off x="3829761" y="9443662"/>
            <a:ext cx="2929800" cy="498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extLst>
      <p:ext uri="{BB962C8B-B14F-4D97-AF65-F5344CB8AC3E}">
        <p14:creationId xmlns:p14="http://schemas.microsoft.com/office/powerpoint/2010/main" val="1019448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4571cdf670_0_6:notes"/>
          <p:cNvSpPr>
            <a:spLocks noGrp="1" noRot="1" noChangeAspect="1"/>
          </p:cNvSpPr>
          <p:nvPr>
            <p:ph type="sldImg" idx="2"/>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4571cdf670_0_6:notes"/>
          <p:cNvSpPr txBox="1">
            <a:spLocks noGrp="1"/>
          </p:cNvSpPr>
          <p:nvPr>
            <p:ph type="body" idx="1"/>
          </p:nvPr>
        </p:nvSpPr>
        <p:spPr>
          <a:xfrm>
            <a:off x="676117" y="4784835"/>
            <a:ext cx="5409000" cy="391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g24571cdf670_0_6:notes"/>
          <p:cNvSpPr txBox="1">
            <a:spLocks noGrp="1"/>
          </p:cNvSpPr>
          <p:nvPr>
            <p:ph type="sldNum" idx="12"/>
          </p:nvPr>
        </p:nvSpPr>
        <p:spPr>
          <a:xfrm>
            <a:off x="3829761" y="9443662"/>
            <a:ext cx="2929800" cy="498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7f891b6935_4_4:notes"/>
          <p:cNvSpPr>
            <a:spLocks noGrp="1" noRot="1" noChangeAspect="1"/>
          </p:cNvSpPr>
          <p:nvPr>
            <p:ph type="sldImg" idx="2"/>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7f891b6935_4_4:notes"/>
          <p:cNvSpPr txBox="1">
            <a:spLocks noGrp="1"/>
          </p:cNvSpPr>
          <p:nvPr>
            <p:ph type="body" idx="1"/>
          </p:nvPr>
        </p:nvSpPr>
        <p:spPr>
          <a:xfrm>
            <a:off x="676117" y="4784835"/>
            <a:ext cx="5409000" cy="391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8" name="Google Shape;128;g27f891b6935_4_4:notes"/>
          <p:cNvSpPr txBox="1">
            <a:spLocks noGrp="1"/>
          </p:cNvSpPr>
          <p:nvPr>
            <p:ph type="sldNum" idx="12"/>
          </p:nvPr>
        </p:nvSpPr>
        <p:spPr>
          <a:xfrm>
            <a:off x="3829761" y="9443662"/>
            <a:ext cx="2929800" cy="498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7f891b6935_1_3:notes"/>
          <p:cNvSpPr>
            <a:spLocks noGrp="1" noRot="1" noChangeAspect="1"/>
          </p:cNvSpPr>
          <p:nvPr>
            <p:ph type="sldImg" idx="2"/>
          </p:nvPr>
        </p:nvSpPr>
        <p:spPr>
          <a:xfrm>
            <a:off x="398463" y="1243013"/>
            <a:ext cx="5964237" cy="33559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7f891b6935_1_3:notes"/>
          <p:cNvSpPr txBox="1">
            <a:spLocks noGrp="1"/>
          </p:cNvSpPr>
          <p:nvPr>
            <p:ph type="body" idx="1"/>
          </p:nvPr>
        </p:nvSpPr>
        <p:spPr>
          <a:xfrm>
            <a:off x="676117" y="4784835"/>
            <a:ext cx="5409000" cy="391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g27f891b6935_1_3:notes"/>
          <p:cNvSpPr txBox="1">
            <a:spLocks noGrp="1"/>
          </p:cNvSpPr>
          <p:nvPr>
            <p:ph type="sldNum" idx="12"/>
          </p:nvPr>
        </p:nvSpPr>
        <p:spPr>
          <a:xfrm>
            <a:off x="3829761" y="9443662"/>
            <a:ext cx="2929800" cy="498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
        <p:cNvGrpSpPr/>
        <p:nvPr/>
      </p:nvGrpSpPr>
      <p:grpSpPr>
        <a:xfrm>
          <a:off x="0" y="0"/>
          <a:ext cx="0" cy="0"/>
          <a:chOff x="0" y="0"/>
          <a:chExt cx="0" cy="0"/>
        </a:xfrm>
      </p:grpSpPr>
      <p:sp>
        <p:nvSpPr>
          <p:cNvPr id="25" name="Google Shape;25;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1"/>
                </a:solidFill>
                <a:latin typeface="Calibri"/>
                <a:ea typeface="Calibri"/>
                <a:cs typeface="Calibri"/>
                <a:sym typeface="Calibri"/>
              </a:defRPr>
            </a:lvl2pPr>
            <a:lvl3pPr marL="0" marR="0" lvl="2" indent="0" algn="l" rtl="0">
              <a:spcBef>
                <a:spcPts val="0"/>
              </a:spcBef>
              <a:buNone/>
              <a:defRPr sz="1800" b="0" i="0" u="none" strike="noStrike" cap="none">
                <a:solidFill>
                  <a:schemeClr val="dk1"/>
                </a:solidFill>
                <a:latin typeface="Calibri"/>
                <a:ea typeface="Calibri"/>
                <a:cs typeface="Calibri"/>
                <a:sym typeface="Calibri"/>
              </a:defRPr>
            </a:lvl3pPr>
            <a:lvl4pPr marL="0" marR="0" lvl="3" indent="0" algn="l" rtl="0">
              <a:spcBef>
                <a:spcPts val="0"/>
              </a:spcBef>
              <a:buNone/>
              <a:defRPr sz="1800" b="0" i="0" u="none" strike="noStrike" cap="none">
                <a:solidFill>
                  <a:schemeClr val="dk1"/>
                </a:solidFill>
                <a:latin typeface="Calibri"/>
                <a:ea typeface="Calibri"/>
                <a:cs typeface="Calibri"/>
                <a:sym typeface="Calibri"/>
              </a:defRPr>
            </a:lvl4pPr>
            <a:lvl5pPr marL="0" marR="0" lvl="4" indent="0" algn="l" rtl="0">
              <a:spcBef>
                <a:spcPts val="0"/>
              </a:spcBef>
              <a:buNone/>
              <a:defRPr sz="1800" b="0" i="0" u="none" strike="noStrike" cap="none">
                <a:solidFill>
                  <a:schemeClr val="dk1"/>
                </a:solidFill>
                <a:latin typeface="Calibri"/>
                <a:ea typeface="Calibri"/>
                <a:cs typeface="Calibri"/>
                <a:sym typeface="Calibri"/>
              </a:defRPr>
            </a:lvl5pPr>
            <a:lvl6pPr marL="0" marR="0" lvl="5" indent="0" algn="l" rtl="0">
              <a:spcBef>
                <a:spcPts val="0"/>
              </a:spcBef>
              <a:buNone/>
              <a:defRPr sz="1800" b="0" i="0" u="none" strike="noStrike" cap="none">
                <a:solidFill>
                  <a:schemeClr val="dk1"/>
                </a:solidFill>
                <a:latin typeface="Calibri"/>
                <a:ea typeface="Calibri"/>
                <a:cs typeface="Calibri"/>
                <a:sym typeface="Calibri"/>
              </a:defRPr>
            </a:lvl6pPr>
            <a:lvl7pPr marL="0" marR="0" lvl="6" indent="0" algn="l" rtl="0">
              <a:spcBef>
                <a:spcPts val="0"/>
              </a:spcBef>
              <a:buNone/>
              <a:defRPr sz="1800" b="0" i="0" u="none" strike="noStrike" cap="none">
                <a:solidFill>
                  <a:schemeClr val="dk1"/>
                </a:solidFill>
                <a:latin typeface="Calibri"/>
                <a:ea typeface="Calibri"/>
                <a:cs typeface="Calibri"/>
                <a:sym typeface="Calibri"/>
              </a:defRPr>
            </a:lvl7pPr>
            <a:lvl8pPr marL="0" marR="0" lvl="7" indent="0" algn="l" rtl="0">
              <a:spcBef>
                <a:spcPts val="0"/>
              </a:spcBef>
              <a:buNone/>
              <a:defRPr sz="1800" b="0" i="0" u="none" strike="noStrike" cap="none">
                <a:solidFill>
                  <a:schemeClr val="dk1"/>
                </a:solidFill>
                <a:latin typeface="Calibri"/>
                <a:ea typeface="Calibri"/>
                <a:cs typeface="Calibri"/>
                <a:sym typeface="Calibri"/>
              </a:defRPr>
            </a:lvl8pPr>
            <a:lvl9pPr marL="0" marR="0" lvl="8" indent="0" algn="l" rtl="0">
              <a:spcBef>
                <a:spcPts val="0"/>
              </a:spcBef>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2" name="Google Shape;72;p11"/>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3" name="Google Shape;73;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9" name="Google Shape;79;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0" name="Google Shape;8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5" name="Google Shape;85;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6" name="Google Shape;86;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7" name="Google Shape;87;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8" name="Google Shape;88;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wo Content" type="twoObj">
  <p:cSld name="TWO_OBJECTS">
    <p:spTree>
      <p:nvGrpSpPr>
        <p:cNvPr id="1" name="Shape 93"/>
        <p:cNvGrpSpPr/>
        <p:nvPr/>
      </p:nvGrpSpPr>
      <p:grpSpPr>
        <a:xfrm>
          <a:off x="0" y="0"/>
          <a:ext cx="0" cy="0"/>
          <a:chOff x="0" y="0"/>
          <a:chExt cx="0" cy="0"/>
        </a:xfrm>
      </p:grpSpPr>
      <p:sp>
        <p:nvSpPr>
          <p:cNvPr id="94" name="Google Shape;94;p16"/>
          <p:cNvSpPr txBox="1">
            <a:spLocks noGrp="1"/>
          </p:cNvSpPr>
          <p:nvPr>
            <p:ph type="title"/>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5" name="Google Shape;95;p16"/>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6" name="Google Shape;96;p16"/>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7" name="Google Shape;97;p16"/>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8" name="Google Shape;98;p16"/>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9" name="Google Shape;99;p16"/>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2" name="Google Shape;102;p17"/>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3" name="Google Shape;103;p17"/>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 name="Google Shape;104;p17"/>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 name="Google Shape;30;p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1" name="Google Shape;31;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3" name="Google Shape;33;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4"/>
        <p:cNvGrpSpPr/>
        <p:nvPr/>
      </p:nvGrpSpPr>
      <p:grpSpPr>
        <a:xfrm>
          <a:off x="0" y="0"/>
          <a:ext cx="0" cy="0"/>
          <a:chOff x="0" y="0"/>
          <a:chExt cx="0" cy="0"/>
        </a:xfrm>
      </p:grpSpPr>
      <p:sp>
        <p:nvSpPr>
          <p:cNvPr id="35" name="Google Shape;35;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38" name="Google Shape;38;p4"/>
          <p:cNvSpPr txBox="1">
            <a:spLocks noGrp="1"/>
          </p:cNvSpPr>
          <p:nvPr>
            <p:ph type="body" idx="1"/>
          </p:nvPr>
        </p:nvSpPr>
        <p:spPr>
          <a:xfrm>
            <a:off x="971977" y="1324628"/>
            <a:ext cx="10972800" cy="4525963"/>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l" rtl="0">
              <a:lnSpc>
                <a:spcPct val="90000"/>
              </a:lnSpc>
              <a:spcBef>
                <a:spcPts val="500"/>
              </a:spcBef>
              <a:spcAft>
                <a:spcPts val="0"/>
              </a:spcAft>
              <a:buClr>
                <a:schemeClr val="dk1"/>
              </a:buClr>
              <a:buSzPts val="2400"/>
              <a:buFont typeface="Courier New"/>
              <a:buChar char="o"/>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lnSpc>
                <a:spcPct val="90000"/>
              </a:lnSpc>
              <a:spcBef>
                <a:spcPts val="500"/>
              </a:spcBef>
              <a:spcAft>
                <a:spcPts val="0"/>
              </a:spcAft>
              <a:buClr>
                <a:schemeClr val="dk1"/>
              </a:buClr>
              <a:buSzPts val="2000"/>
              <a:buFont typeface="Calibri"/>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9"/>
        <p:cNvGrpSpPr/>
        <p:nvPr/>
      </p:nvGrpSpPr>
      <p:grpSpPr>
        <a:xfrm>
          <a:off x="0" y="0"/>
          <a:ext cx="0" cy="0"/>
          <a:chOff x="0" y="0"/>
          <a:chExt cx="0" cy="0"/>
        </a:xfrm>
      </p:grpSpPr>
      <p:sp>
        <p:nvSpPr>
          <p:cNvPr id="40" name="Google Shape;4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43" name="Google Shape;43;p5"/>
          <p:cNvSpPr txBox="1">
            <a:spLocks noGrp="1"/>
          </p:cNvSpPr>
          <p:nvPr>
            <p:ph type="title"/>
          </p:nvPr>
        </p:nvSpPr>
        <p:spPr>
          <a:xfrm>
            <a:off x="1089764" y="214816"/>
            <a:ext cx="9870510" cy="874951"/>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rgbClr val="930B0B"/>
              </a:buClr>
              <a:buSzPts val="3600"/>
              <a:buFont typeface="Times New Roman"/>
              <a:buNone/>
              <a:defRPr sz="3600" b="0" i="0" u="none" strike="noStrike" cap="none">
                <a:solidFill>
                  <a:srgbClr val="930B0B"/>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4" name="Google Shape;44;p5"/>
          <p:cNvSpPr txBox="1">
            <a:spLocks noGrp="1"/>
          </p:cNvSpPr>
          <p:nvPr>
            <p:ph type="body" idx="1"/>
          </p:nvPr>
        </p:nvSpPr>
        <p:spPr>
          <a:xfrm>
            <a:off x="933338" y="1324628"/>
            <a:ext cx="10972800" cy="4525963"/>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l" rtl="0">
              <a:lnSpc>
                <a:spcPct val="90000"/>
              </a:lnSpc>
              <a:spcBef>
                <a:spcPts val="500"/>
              </a:spcBef>
              <a:spcAft>
                <a:spcPts val="0"/>
              </a:spcAft>
              <a:buClr>
                <a:schemeClr val="dk1"/>
              </a:buClr>
              <a:buSzPts val="2400"/>
              <a:buFont typeface="Courier New"/>
              <a:buChar char="o"/>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lnSpc>
                <a:spcPct val="90000"/>
              </a:lnSpc>
              <a:spcBef>
                <a:spcPts val="500"/>
              </a:spcBef>
              <a:spcAft>
                <a:spcPts val="0"/>
              </a:spcAft>
              <a:buClr>
                <a:schemeClr val="dk1"/>
              </a:buClr>
              <a:buSzPts val="2000"/>
              <a:buFont typeface="Calibri"/>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4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1089764" y="214816"/>
            <a:ext cx="9870510" cy="874951"/>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rgbClr val="930B0B"/>
              </a:buClr>
              <a:buSzPts val="3600"/>
              <a:buFont typeface="Times New Roman"/>
              <a:buNone/>
              <a:defRPr sz="3600" b="0" i="0" u="none" strike="noStrike" cap="none">
                <a:solidFill>
                  <a:srgbClr val="930B0B"/>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8" name="Google Shape;48;p7"/>
          <p:cNvSpPr txBox="1">
            <a:spLocks noGrp="1"/>
          </p:cNvSpPr>
          <p:nvPr>
            <p:ph type="body" idx="1"/>
          </p:nvPr>
        </p:nvSpPr>
        <p:spPr>
          <a:xfrm>
            <a:off x="873826" y="1189973"/>
            <a:ext cx="10997852" cy="489930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Times New Roman"/>
                <a:ea typeface="Times New Roman"/>
                <a:cs typeface="Times New Roman"/>
                <a:sym typeface="Times New Roman"/>
              </a:defRPr>
            </a:lvl1pPr>
            <a:lvl2pPr marL="914400" marR="0" lvl="1" indent="-335280" algn="l" rtl="0">
              <a:lnSpc>
                <a:spcPct val="90000"/>
              </a:lnSpc>
              <a:spcBef>
                <a:spcPts val="500"/>
              </a:spcBef>
              <a:spcAft>
                <a:spcPts val="0"/>
              </a:spcAft>
              <a:buClr>
                <a:srgbClr val="C55A11"/>
              </a:buClr>
              <a:buSzPts val="1680"/>
              <a:buFont typeface="Courier New"/>
              <a:buChar char="o"/>
              <a:defRPr sz="2400" b="0" i="0" u="none" strike="noStrike" cap="none">
                <a:solidFill>
                  <a:schemeClr val="dk1"/>
                </a:solidFill>
                <a:latin typeface="Times New Roman"/>
                <a:ea typeface="Times New Roman"/>
                <a:cs typeface="Times New Roman"/>
                <a:sym typeface="Times New Roman"/>
              </a:defRPr>
            </a:lvl2pPr>
            <a:lvl3pPr marL="1371600" marR="0" lvl="2" indent="-317500" algn="l" rtl="0">
              <a:lnSpc>
                <a:spcPct val="90000"/>
              </a:lnSpc>
              <a:spcBef>
                <a:spcPts val="500"/>
              </a:spcBef>
              <a:spcAft>
                <a:spcPts val="0"/>
              </a:spcAft>
              <a:buClr>
                <a:srgbClr val="8D4427"/>
              </a:buClr>
              <a:buSzPts val="14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Google Shape;51;p8"/>
          <p:cNvSpPr txBox="1">
            <a:spLocks noGrp="1"/>
          </p:cNvSpPr>
          <p:nvPr>
            <p:ph type="body" idx="1"/>
          </p:nvPr>
        </p:nvSpPr>
        <p:spPr>
          <a:xfrm>
            <a:off x="908766" y="1606006"/>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2" name="Google Shape;52;p8"/>
          <p:cNvSpPr txBox="1">
            <a:spLocks noGrp="1"/>
          </p:cNvSpPr>
          <p:nvPr>
            <p:ph type="body" idx="2"/>
          </p:nvPr>
        </p:nvSpPr>
        <p:spPr>
          <a:xfrm>
            <a:off x="1071605"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body" idx="3"/>
          </p:nvPr>
        </p:nvSpPr>
        <p:spPr>
          <a:xfrm>
            <a:off x="6404017"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4" name="Google Shape;54;p8"/>
          <p:cNvSpPr txBox="1">
            <a:spLocks noGrp="1"/>
          </p:cNvSpPr>
          <p:nvPr>
            <p:ph type="body" idx="4"/>
          </p:nvPr>
        </p:nvSpPr>
        <p:spPr>
          <a:xfrm>
            <a:off x="6404017"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Google Shape;60;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5" name="Google Shape;65;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6" name="Google Shape;66;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7" name="Google Shape;6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4.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1531257" y="294320"/>
            <a:ext cx="9129486" cy="73796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4400"/>
              <a:buFont typeface="Calibri"/>
              <a:buNone/>
            </a:pPr>
            <a:endParaRPr sz="4400" b="0" i="0" u="none" strike="noStrike" cap="none">
              <a:solidFill>
                <a:schemeClr val="dk1"/>
              </a:solidFill>
              <a:latin typeface="Calibri"/>
              <a:ea typeface="Calibri"/>
              <a:cs typeface="Calibri"/>
              <a:sym typeface="Calibri"/>
            </a:endParaRPr>
          </a:p>
        </p:txBody>
      </p:sp>
      <p:sp>
        <p:nvSpPr>
          <p:cNvPr id="11" name="Google Shape;11;p1"/>
          <p:cNvSpPr txBox="1"/>
          <p:nvPr/>
        </p:nvSpPr>
        <p:spPr>
          <a:xfrm>
            <a:off x="432520" y="6373653"/>
            <a:ext cx="1941286" cy="36512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i="0" u="none" strike="noStrike" cap="none">
                <a:solidFill>
                  <a:schemeClr val="lt1"/>
                </a:solidFill>
                <a:latin typeface="Times New Roman"/>
                <a:ea typeface="Times New Roman"/>
                <a:cs typeface="Times New Roman"/>
                <a:sym typeface="Times New Roman"/>
              </a:rPr>
              <a:t>3/1/2021</a:t>
            </a:r>
            <a:endParaRPr sz="1400" b="1" i="0" u="none" strike="noStrike" cap="none">
              <a:solidFill>
                <a:schemeClr val="lt1"/>
              </a:solidFill>
              <a:latin typeface="Times New Roman"/>
              <a:ea typeface="Times New Roman"/>
              <a:cs typeface="Times New Roman"/>
              <a:sym typeface="Times New Roman"/>
            </a:endParaRPr>
          </a:p>
        </p:txBody>
      </p:sp>
      <p:sp>
        <p:nvSpPr>
          <p:cNvPr id="12" name="Google Shape;12;p1"/>
          <p:cNvSpPr txBox="1"/>
          <p:nvPr/>
        </p:nvSpPr>
        <p:spPr>
          <a:xfrm>
            <a:off x="10986931" y="6347050"/>
            <a:ext cx="801914" cy="36512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400" b="1" i="0" u="none" strike="noStrike" cap="none">
                <a:solidFill>
                  <a:schemeClr val="lt1"/>
                </a:solidFill>
                <a:latin typeface="Times New Roman"/>
                <a:ea typeface="Times New Roman"/>
                <a:cs typeface="Times New Roman"/>
                <a:sym typeface="Times New Roman"/>
              </a:rPr>
              <a:t>‹#›</a:t>
            </a:fld>
            <a:endParaRPr sz="1400" b="1" i="0" u="none" strike="noStrike" cap="none">
              <a:solidFill>
                <a:schemeClr val="lt1"/>
              </a:solidFill>
              <a:latin typeface="Times New Roman"/>
              <a:ea typeface="Times New Roman"/>
              <a:cs typeface="Times New Roman"/>
              <a:sym typeface="Times New Roman"/>
            </a:endParaRPr>
          </a:p>
        </p:txBody>
      </p:sp>
      <p:cxnSp>
        <p:nvCxnSpPr>
          <p:cNvPr id="13" name="Google Shape;13;p1"/>
          <p:cNvCxnSpPr/>
          <p:nvPr/>
        </p:nvCxnSpPr>
        <p:spPr>
          <a:xfrm>
            <a:off x="231906" y="524442"/>
            <a:ext cx="20026" cy="5873873"/>
          </a:xfrm>
          <a:prstGeom prst="straightConnector1">
            <a:avLst/>
          </a:prstGeom>
          <a:noFill/>
          <a:ln w="9525" cap="flat" cmpd="sng">
            <a:solidFill>
              <a:schemeClr val="accent2"/>
            </a:solidFill>
            <a:prstDash val="solid"/>
            <a:miter lim="800000"/>
            <a:headEnd type="none" w="sm" len="sm"/>
            <a:tailEnd type="none" w="sm" len="sm"/>
          </a:ln>
        </p:spPr>
      </p:cxnSp>
      <p:cxnSp>
        <p:nvCxnSpPr>
          <p:cNvPr id="14" name="Google Shape;14;p1"/>
          <p:cNvCxnSpPr/>
          <p:nvPr/>
        </p:nvCxnSpPr>
        <p:spPr>
          <a:xfrm>
            <a:off x="11945042" y="135448"/>
            <a:ext cx="19165" cy="6100958"/>
          </a:xfrm>
          <a:prstGeom prst="straightConnector1">
            <a:avLst/>
          </a:prstGeom>
          <a:noFill/>
          <a:ln w="9525" cap="flat" cmpd="sng">
            <a:solidFill>
              <a:schemeClr val="accent2"/>
            </a:solidFill>
            <a:prstDash val="solid"/>
            <a:miter lim="800000"/>
            <a:headEnd type="none" w="sm" len="sm"/>
            <a:tailEnd type="none" w="sm" len="sm"/>
          </a:ln>
        </p:spPr>
      </p:cxnSp>
      <p:cxnSp>
        <p:nvCxnSpPr>
          <p:cNvPr id="15" name="Google Shape;15;p1"/>
          <p:cNvCxnSpPr/>
          <p:nvPr/>
        </p:nvCxnSpPr>
        <p:spPr>
          <a:xfrm>
            <a:off x="572366" y="135448"/>
            <a:ext cx="11382258" cy="0"/>
          </a:xfrm>
          <a:prstGeom prst="straightConnector1">
            <a:avLst/>
          </a:prstGeom>
          <a:noFill/>
          <a:ln w="9525" cap="flat" cmpd="sng">
            <a:solidFill>
              <a:schemeClr val="accent2"/>
            </a:solidFill>
            <a:prstDash val="solid"/>
            <a:miter lim="800000"/>
            <a:headEnd type="none" w="sm" len="sm"/>
            <a:tailEnd type="none" w="sm" len="sm"/>
          </a:ln>
        </p:spPr>
      </p:cxnSp>
      <p:cxnSp>
        <p:nvCxnSpPr>
          <p:cNvPr id="16" name="Google Shape;16;p1"/>
          <p:cNvCxnSpPr/>
          <p:nvPr/>
        </p:nvCxnSpPr>
        <p:spPr>
          <a:xfrm>
            <a:off x="251932" y="6398315"/>
            <a:ext cx="320400" cy="293100"/>
          </a:xfrm>
          <a:prstGeom prst="curvedConnector3">
            <a:avLst>
              <a:gd name="adj1" fmla="val 50000"/>
            </a:avLst>
          </a:prstGeom>
          <a:noFill/>
          <a:ln w="9525" cap="flat" cmpd="sng">
            <a:solidFill>
              <a:schemeClr val="accent2"/>
            </a:solidFill>
            <a:prstDash val="solid"/>
            <a:miter lim="800000"/>
            <a:headEnd type="none" w="sm" len="sm"/>
            <a:tailEnd type="none" w="sm" len="sm"/>
          </a:ln>
        </p:spPr>
      </p:cxnSp>
      <p:cxnSp>
        <p:nvCxnSpPr>
          <p:cNvPr id="17" name="Google Shape;17;p1"/>
          <p:cNvCxnSpPr/>
          <p:nvPr/>
        </p:nvCxnSpPr>
        <p:spPr>
          <a:xfrm rot="5400000">
            <a:off x="11558309" y="6285306"/>
            <a:ext cx="454800" cy="357000"/>
          </a:xfrm>
          <a:prstGeom prst="curvedConnector3">
            <a:avLst>
              <a:gd name="adj1" fmla="val 50000"/>
            </a:avLst>
          </a:prstGeom>
          <a:noFill/>
          <a:ln w="9525" cap="flat" cmpd="sng">
            <a:solidFill>
              <a:schemeClr val="accent2"/>
            </a:solidFill>
            <a:prstDash val="solid"/>
            <a:miter lim="800000"/>
            <a:headEnd type="none" w="sm" len="sm"/>
            <a:tailEnd type="none" w="sm" len="sm"/>
          </a:ln>
        </p:spPr>
      </p:cxnSp>
      <p:pic>
        <p:nvPicPr>
          <p:cNvPr id="18" name="Google Shape;18;p1"/>
          <p:cNvPicPr preferRelativeResize="0"/>
          <p:nvPr/>
        </p:nvPicPr>
        <p:blipFill rotWithShape="1">
          <a:blip r:embed="rId18">
            <a:alphaModFix/>
          </a:blip>
          <a:srcRect/>
          <a:stretch/>
        </p:blipFill>
        <p:spPr>
          <a:xfrm>
            <a:off x="605" y="135448"/>
            <a:ext cx="566958" cy="6722552"/>
          </a:xfrm>
          <a:prstGeom prst="rect">
            <a:avLst/>
          </a:prstGeom>
          <a:noFill/>
          <a:ln>
            <a:noFill/>
          </a:ln>
        </p:spPr>
      </p:pic>
      <p:pic>
        <p:nvPicPr>
          <p:cNvPr id="19" name="Google Shape;19;p1"/>
          <p:cNvPicPr preferRelativeResize="0"/>
          <p:nvPr/>
        </p:nvPicPr>
        <p:blipFill rotWithShape="1">
          <a:blip r:embed="rId19">
            <a:alphaModFix/>
          </a:blip>
          <a:srcRect/>
          <a:stretch/>
        </p:blipFill>
        <p:spPr>
          <a:xfrm>
            <a:off x="572783" y="135448"/>
            <a:ext cx="204457" cy="5305232"/>
          </a:xfrm>
          <a:prstGeom prst="rect">
            <a:avLst/>
          </a:prstGeom>
          <a:noFill/>
          <a:ln>
            <a:noFill/>
          </a:ln>
        </p:spPr>
      </p:pic>
      <p:pic>
        <p:nvPicPr>
          <p:cNvPr id="20" name="Google Shape;20;p1" descr="A close up of a sign&#10;&#10;Description automatically generated"/>
          <p:cNvPicPr preferRelativeResize="0"/>
          <p:nvPr/>
        </p:nvPicPr>
        <p:blipFill rotWithShape="1">
          <a:blip r:embed="rId20">
            <a:alphaModFix/>
          </a:blip>
          <a:srcRect/>
          <a:stretch/>
        </p:blipFill>
        <p:spPr>
          <a:xfrm>
            <a:off x="11095526" y="6043824"/>
            <a:ext cx="868683" cy="647487"/>
          </a:xfrm>
          <a:prstGeom prst="rect">
            <a:avLst/>
          </a:prstGeom>
          <a:noFill/>
          <a:ln>
            <a:noFill/>
          </a:ln>
        </p:spPr>
      </p:pic>
      <p:pic>
        <p:nvPicPr>
          <p:cNvPr id="21" name="Google Shape;21;p1" descr="A picture containing drawing&#10;&#10;Description automatically generated"/>
          <p:cNvPicPr preferRelativeResize="0"/>
          <p:nvPr/>
        </p:nvPicPr>
        <p:blipFill rotWithShape="1">
          <a:blip r:embed="rId21">
            <a:alphaModFix/>
          </a:blip>
          <a:srcRect/>
          <a:stretch/>
        </p:blipFill>
        <p:spPr>
          <a:xfrm>
            <a:off x="605" y="6214968"/>
            <a:ext cx="2655568" cy="663892"/>
          </a:xfrm>
          <a:prstGeom prst="rect">
            <a:avLst/>
          </a:prstGeom>
          <a:noFill/>
          <a:ln>
            <a:noFill/>
          </a:ln>
        </p:spPr>
      </p:pic>
      <p:pic>
        <p:nvPicPr>
          <p:cNvPr id="22" name="Google Shape;22;p1"/>
          <p:cNvPicPr preferRelativeResize="0"/>
          <p:nvPr/>
        </p:nvPicPr>
        <p:blipFill rotWithShape="1">
          <a:blip r:embed="rId18">
            <a:alphaModFix/>
          </a:blip>
          <a:srcRect/>
          <a:stretch/>
        </p:blipFill>
        <p:spPr>
          <a:xfrm rot="5400000">
            <a:off x="6714494" y="2503271"/>
            <a:ext cx="385984" cy="8376080"/>
          </a:xfrm>
          <a:prstGeom prst="rect">
            <a:avLst/>
          </a:prstGeom>
          <a:noFill/>
          <a:ln>
            <a:noFill/>
          </a:ln>
        </p:spPr>
      </p:pic>
      <p:pic>
        <p:nvPicPr>
          <p:cNvPr id="23" name="Google Shape;23;p1"/>
          <p:cNvPicPr preferRelativeResize="0"/>
          <p:nvPr/>
        </p:nvPicPr>
        <p:blipFill rotWithShape="1">
          <a:blip r:embed="rId19">
            <a:alphaModFix/>
          </a:blip>
          <a:srcRect/>
          <a:stretch/>
        </p:blipFill>
        <p:spPr>
          <a:xfrm rot="5400000">
            <a:off x="6820534" y="2236938"/>
            <a:ext cx="173904" cy="837607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8"/>
          <p:cNvSpPr txBox="1"/>
          <p:nvPr/>
        </p:nvSpPr>
        <p:spPr>
          <a:xfrm>
            <a:off x="2779059" y="2277035"/>
            <a:ext cx="754828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10" name="Google Shape;110;p18"/>
          <p:cNvSpPr txBox="1"/>
          <p:nvPr/>
        </p:nvSpPr>
        <p:spPr>
          <a:xfrm>
            <a:off x="880269" y="1155339"/>
            <a:ext cx="10885011" cy="193896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3800" dirty="0">
              <a:solidFill>
                <a:srgbClr val="FF0000"/>
              </a:solidFill>
              <a:latin typeface="Marcellus" panose="020B0604020202020204" charset="0"/>
              <a:cs typeface="Times New Roman" panose="02020603050405020304" pitchFamily="18" charset="0"/>
            </a:endParaRPr>
          </a:p>
          <a:p>
            <a:pPr algn="ctr"/>
            <a:r>
              <a:rPr lang="en-US" sz="3800" b="0" i="0" dirty="0">
                <a:solidFill>
                  <a:srgbClr val="FF0000"/>
                </a:solidFill>
                <a:effectLst/>
                <a:latin typeface="Marcellus" panose="020B0604020202020204" charset="0"/>
              </a:rPr>
              <a:t>Using Discrete Event Simulation to Analyze Pricing Strategies for Same-Location Car Rentals</a:t>
            </a:r>
            <a:endParaRPr lang="en-US" sz="3800" b="1" dirty="0">
              <a:solidFill>
                <a:srgbClr val="FF0000"/>
              </a:solidFill>
              <a:latin typeface="Marcellus" panose="020B0604020202020204" charset="0"/>
              <a:ea typeface="Marcellus"/>
              <a:cs typeface="Marcellus"/>
              <a:sym typeface="Marcellus"/>
            </a:endParaRPr>
          </a:p>
        </p:txBody>
      </p:sp>
      <p:sp>
        <p:nvSpPr>
          <p:cNvPr id="111" name="Google Shape;111;p18"/>
          <p:cNvSpPr txBox="1"/>
          <p:nvPr/>
        </p:nvSpPr>
        <p:spPr>
          <a:xfrm>
            <a:off x="2856140" y="3542235"/>
            <a:ext cx="6256200" cy="133879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US" sz="2500" dirty="0">
                <a:solidFill>
                  <a:srgbClr val="FF0000"/>
                </a:solidFill>
                <a:latin typeface="Marcellus"/>
                <a:ea typeface="Marcellus"/>
                <a:cs typeface="Marcellus"/>
                <a:sym typeface="Marcellus"/>
              </a:rPr>
              <a:t>Presented by:</a:t>
            </a:r>
            <a:endParaRPr sz="2500" dirty="0">
              <a:solidFill>
                <a:srgbClr val="FF0000"/>
              </a:solidFill>
              <a:latin typeface="Marcellus"/>
              <a:ea typeface="Marcellus"/>
              <a:cs typeface="Marcellus"/>
              <a:sym typeface="Marcellus"/>
            </a:endParaRPr>
          </a:p>
          <a:p>
            <a:pPr marL="0" lvl="0" indent="0" algn="ctr" rtl="0">
              <a:spcBef>
                <a:spcPts val="0"/>
              </a:spcBef>
              <a:spcAft>
                <a:spcPts val="0"/>
              </a:spcAft>
              <a:buClr>
                <a:schemeClr val="dk1"/>
              </a:buClr>
              <a:buSzPts val="1100"/>
              <a:buFont typeface="Arial"/>
              <a:buNone/>
            </a:pPr>
            <a:r>
              <a:rPr lang="en-US" sz="2500" dirty="0">
                <a:solidFill>
                  <a:schemeClr val="dk1"/>
                </a:solidFill>
                <a:latin typeface="Marcellus"/>
                <a:ea typeface="Marcellus"/>
                <a:cs typeface="Marcellus"/>
                <a:sym typeface="Marcellus"/>
              </a:rPr>
              <a:t>Keyur Patel- 16010421073</a:t>
            </a:r>
            <a:endParaRPr sz="2500" dirty="0">
              <a:solidFill>
                <a:schemeClr val="dk1"/>
              </a:solidFill>
              <a:latin typeface="Marcellus"/>
              <a:ea typeface="Marcellus"/>
              <a:cs typeface="Marcellus"/>
              <a:sym typeface="Marcellus"/>
            </a:endParaRPr>
          </a:p>
          <a:p>
            <a:pPr marL="0" lvl="0" indent="0" algn="ctr" rtl="0">
              <a:spcBef>
                <a:spcPts val="0"/>
              </a:spcBef>
              <a:spcAft>
                <a:spcPts val="0"/>
              </a:spcAft>
              <a:buClr>
                <a:schemeClr val="dk1"/>
              </a:buClr>
              <a:buSzPts val="1100"/>
              <a:buFont typeface="Arial"/>
              <a:buNone/>
            </a:pPr>
            <a:r>
              <a:rPr lang="en-US" sz="2500" dirty="0" err="1">
                <a:solidFill>
                  <a:schemeClr val="dk1"/>
                </a:solidFill>
                <a:latin typeface="Marcellus"/>
                <a:ea typeface="Marcellus"/>
                <a:cs typeface="Marcellus"/>
                <a:sym typeface="Marcellus"/>
              </a:rPr>
              <a:t>Krishiv</a:t>
            </a:r>
            <a:r>
              <a:rPr lang="en-US" sz="2500" dirty="0">
                <a:solidFill>
                  <a:schemeClr val="dk1"/>
                </a:solidFill>
                <a:latin typeface="Marcellus"/>
                <a:ea typeface="Marcellus"/>
                <a:cs typeface="Marcellus"/>
                <a:sym typeface="Marcellus"/>
              </a:rPr>
              <a:t> Patel - 16010421074</a:t>
            </a:r>
            <a:endParaRPr sz="2500" dirty="0">
              <a:solidFill>
                <a:schemeClr val="dk1"/>
              </a:solidFill>
              <a:latin typeface="Marcellus"/>
              <a:ea typeface="Marcellus"/>
              <a:cs typeface="Marcellus"/>
              <a:sym typeface="Marcellu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9"/>
          <p:cNvSpPr txBox="1">
            <a:spLocks noGrp="1"/>
          </p:cNvSpPr>
          <p:nvPr>
            <p:ph type="title"/>
          </p:nvPr>
        </p:nvSpPr>
        <p:spPr>
          <a:xfrm>
            <a:off x="3511500" y="434225"/>
            <a:ext cx="5169000" cy="666988"/>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sz="3400" dirty="0">
                <a:solidFill>
                  <a:srgbClr val="FF0000"/>
                </a:solidFill>
                <a:latin typeface="Marcellus"/>
                <a:ea typeface="Marcellus"/>
                <a:cs typeface="Marcellus"/>
                <a:sym typeface="Marcellus"/>
              </a:rPr>
              <a:t>Objective</a:t>
            </a:r>
            <a:endParaRPr sz="3400" dirty="0">
              <a:solidFill>
                <a:srgbClr val="FF0000"/>
              </a:solidFill>
              <a:latin typeface="Marcellus"/>
              <a:ea typeface="Marcellus"/>
              <a:cs typeface="Marcellus"/>
              <a:sym typeface="Marcellus"/>
            </a:endParaRPr>
          </a:p>
        </p:txBody>
      </p:sp>
      <p:sp>
        <p:nvSpPr>
          <p:cNvPr id="118" name="Google Shape;118;p19"/>
          <p:cNvSpPr txBox="1"/>
          <p:nvPr/>
        </p:nvSpPr>
        <p:spPr>
          <a:xfrm>
            <a:off x="879478" y="1191604"/>
            <a:ext cx="10761916" cy="5232171"/>
          </a:xfrm>
          <a:prstGeom prst="rect">
            <a:avLst/>
          </a:prstGeom>
          <a:noFill/>
          <a:ln>
            <a:noFill/>
          </a:ln>
        </p:spPr>
        <p:txBody>
          <a:bodyPr spcFirstLastPara="1" wrap="square" lIns="91425" tIns="91425" rIns="91425" bIns="91425" anchor="t" anchorCtr="0">
            <a:spAutoFit/>
          </a:bodyPr>
          <a:lstStyle/>
          <a:p>
            <a:pPr marL="342900" indent="-342900" algn="l">
              <a:buFont typeface="Arial" panose="020B0604020202020204" pitchFamily="34" charset="0"/>
              <a:buChar char="•"/>
            </a:pPr>
            <a:r>
              <a:rPr lang="en-US" sz="2200" b="0" i="0" dirty="0">
                <a:solidFill>
                  <a:srgbClr val="29261B"/>
                </a:solidFill>
                <a:effectLst/>
                <a:latin typeface="Marcellus" panose="020B0604020202020204" charset="0"/>
              </a:rPr>
              <a:t>The key objective of this research is to analyze and understand the effects of employing dynamic pricing strategies for same-location and different-location car rentals at a rental company.</a:t>
            </a:r>
          </a:p>
          <a:p>
            <a:pPr algn="l"/>
            <a:endParaRPr lang="en-US" sz="2200" b="0" i="0" dirty="0">
              <a:solidFill>
                <a:srgbClr val="29261B"/>
              </a:solidFill>
              <a:effectLst/>
              <a:latin typeface="Marcellus" panose="020B0604020202020204" charset="0"/>
            </a:endParaRPr>
          </a:p>
          <a:p>
            <a:pPr marL="342900" indent="-342900" algn="l">
              <a:buFont typeface="Arial" panose="020B0604020202020204" pitchFamily="34" charset="0"/>
              <a:buChar char="•"/>
            </a:pPr>
            <a:r>
              <a:rPr lang="en-US" sz="2200" b="0" i="0" dirty="0">
                <a:solidFill>
                  <a:srgbClr val="29261B"/>
                </a:solidFill>
                <a:effectLst/>
                <a:latin typeface="Marcellus" panose="020B0604020202020204" charset="0"/>
              </a:rPr>
              <a:t>Specifically, the researchers aim to study pricing policies involving:</a:t>
            </a:r>
          </a:p>
          <a:p>
            <a:pPr marL="854075" indent="-457200" algn="l">
              <a:buFont typeface="+mj-lt"/>
              <a:buAutoNum type="arabicParenR"/>
            </a:pPr>
            <a:r>
              <a:rPr lang="en-US" sz="2200" b="0" i="0" dirty="0">
                <a:solidFill>
                  <a:srgbClr val="29261B"/>
                </a:solidFill>
                <a:effectLst/>
                <a:latin typeface="Marcellus" panose="020B0604020202020204" charset="0"/>
              </a:rPr>
              <a:t>Discounts offered to customers for rentals where the </a:t>
            </a:r>
            <a:r>
              <a:rPr lang="en-US" sz="2200" i="0" dirty="0">
                <a:solidFill>
                  <a:srgbClr val="29261B"/>
                </a:solidFill>
                <a:effectLst/>
                <a:latin typeface="Marcellus" panose="020B0604020202020204" charset="0"/>
              </a:rPr>
              <a:t>pick-up</a:t>
            </a:r>
            <a:r>
              <a:rPr lang="en-US" sz="2200" b="0" i="0" dirty="0">
                <a:solidFill>
                  <a:srgbClr val="29261B"/>
                </a:solidFill>
                <a:effectLst/>
                <a:latin typeface="Marcellus" panose="020B0604020202020204" charset="0"/>
              </a:rPr>
              <a:t> and </a:t>
            </a:r>
            <a:r>
              <a:rPr lang="en-US" sz="2200" i="0" dirty="0">
                <a:solidFill>
                  <a:srgbClr val="29261B"/>
                </a:solidFill>
                <a:effectLst/>
                <a:latin typeface="Marcellus" panose="020B0604020202020204" charset="0"/>
              </a:rPr>
              <a:t>drop-off</a:t>
            </a:r>
            <a:r>
              <a:rPr lang="en-US" sz="2200" b="0" i="0" dirty="0">
                <a:solidFill>
                  <a:srgbClr val="29261B"/>
                </a:solidFill>
                <a:effectLst/>
                <a:latin typeface="Marcellus" panose="020B0604020202020204" charset="0"/>
              </a:rPr>
              <a:t> location are the same place.</a:t>
            </a:r>
          </a:p>
          <a:p>
            <a:pPr marL="854075" indent="-457200" algn="l">
              <a:buFont typeface="+mj-lt"/>
              <a:buAutoNum type="arabicParenR"/>
            </a:pPr>
            <a:r>
              <a:rPr lang="en-US" sz="2200" b="0" i="0" dirty="0">
                <a:solidFill>
                  <a:srgbClr val="29261B"/>
                </a:solidFill>
                <a:effectLst/>
                <a:latin typeface="Marcellus" panose="020B0604020202020204" charset="0"/>
              </a:rPr>
              <a:t>Price increases applied to rentals where the pick-up and drop-off locations differ.</a:t>
            </a:r>
          </a:p>
          <a:p>
            <a:pPr algn="l"/>
            <a:endParaRPr lang="en-US" sz="2200" b="0" i="0" dirty="0">
              <a:solidFill>
                <a:srgbClr val="29261B"/>
              </a:solidFill>
              <a:effectLst/>
              <a:latin typeface="Marcellus" panose="020B0604020202020204" charset="0"/>
            </a:endParaRPr>
          </a:p>
          <a:p>
            <a:pPr marL="342900" indent="-342900" algn="l">
              <a:buFont typeface="Arial" panose="020B0604020202020204" pitchFamily="34" charset="0"/>
              <a:buChar char="•"/>
            </a:pPr>
            <a:r>
              <a:rPr lang="en-US" sz="2200" b="0" i="0" dirty="0">
                <a:solidFill>
                  <a:srgbClr val="29261B"/>
                </a:solidFill>
                <a:effectLst/>
                <a:latin typeface="Marcellus" panose="020B0604020202020204" charset="0"/>
              </a:rPr>
              <a:t>The main goal is to identify optimized combinations of same-location discounts and different-location price increases in order to maximize total revenue for a car rental company.</a:t>
            </a:r>
          </a:p>
          <a:p>
            <a:pPr marL="457200" lvl="0"/>
            <a:endParaRPr lang="en-US" sz="2200" b="0" i="0" dirty="0">
              <a:solidFill>
                <a:schemeClr val="tx1"/>
              </a:solidFill>
              <a:effectLst/>
              <a:latin typeface="Marcellus" panose="020B0604020202020204" charset="0"/>
            </a:endParaRPr>
          </a:p>
          <a:p>
            <a:pPr marL="457200" lvl="0"/>
            <a:endParaRPr lang="en-US" sz="2000" dirty="0">
              <a:solidFill>
                <a:srgbClr val="374151"/>
              </a:solidFill>
              <a:latin typeface="Marcellus" panose="020B0604020202020204" charset="0"/>
            </a:endParaRPr>
          </a:p>
        </p:txBody>
      </p:sp>
    </p:spTree>
    <p:extLst>
      <p:ext uri="{BB962C8B-B14F-4D97-AF65-F5344CB8AC3E}">
        <p14:creationId xmlns:p14="http://schemas.microsoft.com/office/powerpoint/2010/main" val="3351243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1"/>
          <p:cNvSpPr txBox="1"/>
          <p:nvPr/>
        </p:nvSpPr>
        <p:spPr>
          <a:xfrm>
            <a:off x="2227142" y="137801"/>
            <a:ext cx="7486800" cy="101563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400" dirty="0">
                <a:solidFill>
                  <a:srgbClr val="FF0000"/>
                </a:solidFill>
                <a:latin typeface="Marcellus"/>
                <a:ea typeface="Marcellus"/>
                <a:cs typeface="Marcellus"/>
                <a:sym typeface="Marcellus"/>
              </a:rPr>
              <a:t>Resources</a:t>
            </a:r>
            <a:endParaRPr sz="3400" dirty="0">
              <a:solidFill>
                <a:srgbClr val="FF0000"/>
              </a:solidFill>
              <a:latin typeface="Marcellus"/>
              <a:ea typeface="Marcellus"/>
              <a:cs typeface="Marcellus"/>
              <a:sym typeface="Marcellus"/>
            </a:endParaRPr>
          </a:p>
          <a:p>
            <a:pPr marL="0" lvl="0" indent="0" algn="ctr" rtl="0">
              <a:spcBef>
                <a:spcPts val="0"/>
              </a:spcBef>
              <a:spcAft>
                <a:spcPts val="0"/>
              </a:spcAft>
              <a:buNone/>
            </a:pPr>
            <a:endParaRPr sz="2000" dirty="0">
              <a:solidFill>
                <a:schemeClr val="tx1"/>
              </a:solidFill>
              <a:latin typeface="Marcellus"/>
              <a:ea typeface="Marcellus"/>
              <a:cs typeface="Marcellus"/>
              <a:sym typeface="Marcellus"/>
            </a:endParaRPr>
          </a:p>
        </p:txBody>
      </p:sp>
      <p:sp>
        <p:nvSpPr>
          <p:cNvPr id="132" name="Google Shape;132;p21"/>
          <p:cNvSpPr txBox="1"/>
          <p:nvPr/>
        </p:nvSpPr>
        <p:spPr>
          <a:xfrm>
            <a:off x="997350" y="4453200"/>
            <a:ext cx="10197300" cy="492412"/>
          </a:xfrm>
          <a:prstGeom prst="rect">
            <a:avLst/>
          </a:prstGeom>
          <a:noFill/>
          <a:ln>
            <a:noFill/>
          </a:ln>
        </p:spPr>
        <p:txBody>
          <a:bodyPr spcFirstLastPara="1" wrap="square" lIns="91425" tIns="91425" rIns="91425" bIns="91425" anchor="t" anchorCtr="0">
            <a:spAutoFit/>
          </a:bodyPr>
          <a:lstStyle/>
          <a:p>
            <a:pPr marL="101600" lvl="0" algn="l" rtl="0">
              <a:spcBef>
                <a:spcPts val="0"/>
              </a:spcBef>
              <a:spcAft>
                <a:spcPts val="0"/>
              </a:spcAft>
              <a:buClr>
                <a:srgbClr val="202124"/>
              </a:buClr>
              <a:buSzPts val="2000"/>
            </a:pPr>
            <a:r>
              <a:rPr lang="en-US" sz="2000" dirty="0">
                <a:solidFill>
                  <a:schemeClr val="tx1"/>
                </a:solidFill>
                <a:latin typeface="Marcellus"/>
                <a:ea typeface="Marcellus"/>
                <a:cs typeface="Marcellus"/>
                <a:sym typeface="Marcellus"/>
              </a:rPr>
              <a:t> </a:t>
            </a:r>
            <a:endParaRPr dirty="0">
              <a:solidFill>
                <a:schemeClr val="tx1"/>
              </a:solidFill>
            </a:endParaRPr>
          </a:p>
        </p:txBody>
      </p:sp>
      <p:sp>
        <p:nvSpPr>
          <p:cNvPr id="2" name="TextBox 1">
            <a:extLst>
              <a:ext uri="{FF2B5EF4-FFF2-40B4-BE49-F238E27FC236}">
                <a16:creationId xmlns:a16="http://schemas.microsoft.com/office/drawing/2014/main" id="{B02B3F4C-0B00-0884-4CA3-D9B5BED6FCC3}"/>
              </a:ext>
            </a:extLst>
          </p:cNvPr>
          <p:cNvSpPr txBox="1"/>
          <p:nvPr/>
        </p:nvSpPr>
        <p:spPr>
          <a:xfrm>
            <a:off x="997350" y="645617"/>
            <a:ext cx="10840689" cy="7017306"/>
          </a:xfrm>
          <a:prstGeom prst="rect">
            <a:avLst/>
          </a:prstGeom>
          <a:noFill/>
        </p:spPr>
        <p:txBody>
          <a:bodyPr wrap="square" rtlCol="0">
            <a:spAutoFit/>
          </a:bodyPr>
          <a:lstStyle/>
          <a:p>
            <a:pPr algn="l"/>
            <a:r>
              <a:rPr lang="en-US" sz="2200" b="0" i="0" dirty="0">
                <a:solidFill>
                  <a:srgbClr val="29261B"/>
                </a:solidFill>
                <a:effectLst/>
                <a:latin typeface="Marcellus" panose="020B0604020202020204" charset="0"/>
              </a:rPr>
              <a:t>The paper utilized several key resources to develop the discrete event simulation model.</a:t>
            </a:r>
          </a:p>
          <a:p>
            <a:pPr marL="457200" indent="-457200" algn="l">
              <a:buFont typeface="+mj-lt"/>
              <a:buAutoNum type="arabicPeriod"/>
            </a:pPr>
            <a:r>
              <a:rPr lang="en-US" sz="2200" b="1" i="0" dirty="0">
                <a:solidFill>
                  <a:srgbClr val="29261B"/>
                </a:solidFill>
                <a:effectLst/>
                <a:latin typeface="Marcellus" panose="020B0604020202020204" charset="0"/>
              </a:rPr>
              <a:t>Discrete event simulation model</a:t>
            </a:r>
          </a:p>
          <a:p>
            <a:pPr marL="742950" lvl="1" indent="-285750" algn="l">
              <a:buFont typeface="Arial" panose="020B0604020202020204" pitchFamily="34" charset="0"/>
              <a:buChar char="•"/>
            </a:pPr>
            <a:r>
              <a:rPr lang="en-US" sz="2200" b="0" i="0" dirty="0">
                <a:solidFill>
                  <a:srgbClr val="29261B"/>
                </a:solidFill>
                <a:effectLst/>
                <a:latin typeface="Marcellus" panose="020B0604020202020204" charset="0"/>
              </a:rPr>
              <a:t>Created using </a:t>
            </a:r>
            <a:r>
              <a:rPr lang="en-US" sz="2200" b="0" i="0" dirty="0" err="1">
                <a:solidFill>
                  <a:srgbClr val="29261B"/>
                </a:solidFill>
                <a:effectLst/>
                <a:latin typeface="Marcellus" panose="020B0604020202020204" charset="0"/>
              </a:rPr>
              <a:t>ExtendSim</a:t>
            </a:r>
            <a:r>
              <a:rPr lang="en-US" sz="2200" b="0" i="0" dirty="0">
                <a:solidFill>
                  <a:srgbClr val="29261B"/>
                </a:solidFill>
                <a:effectLst/>
                <a:latin typeface="Marcellus" panose="020B0604020202020204" charset="0"/>
              </a:rPr>
              <a:t> software.</a:t>
            </a:r>
          </a:p>
          <a:p>
            <a:pPr marL="457200" lvl="1" algn="l"/>
            <a:endParaRPr lang="en-US" sz="2200" b="0" i="0" dirty="0">
              <a:solidFill>
                <a:srgbClr val="29261B"/>
              </a:solidFill>
              <a:effectLst/>
              <a:latin typeface="Marcellus" panose="020B0604020202020204" charset="0"/>
            </a:endParaRPr>
          </a:p>
          <a:p>
            <a:pPr marL="457200" indent="-457200" algn="l">
              <a:buFont typeface="+mj-lt"/>
              <a:buAutoNum type="arabicPeriod"/>
            </a:pPr>
            <a:r>
              <a:rPr lang="en-US" sz="2200" b="1" i="0" dirty="0">
                <a:solidFill>
                  <a:srgbClr val="29261B"/>
                </a:solidFill>
                <a:effectLst/>
                <a:latin typeface="Marcellus" panose="020B0604020202020204" charset="0"/>
              </a:rPr>
              <a:t>Interviews with industry experts</a:t>
            </a:r>
          </a:p>
          <a:p>
            <a:pPr marL="742950" lvl="1" indent="-285750" algn="l">
              <a:buFont typeface="Arial" panose="020B0604020202020204" pitchFamily="34" charset="0"/>
              <a:buChar char="•"/>
            </a:pPr>
            <a:r>
              <a:rPr lang="en-US" sz="2200" b="0" i="0" dirty="0">
                <a:solidFill>
                  <a:srgbClr val="29261B"/>
                </a:solidFill>
                <a:effectLst/>
                <a:latin typeface="Marcellus" panose="020B0604020202020204" charset="0"/>
              </a:rPr>
              <a:t>Provided real-world input to establish model requirements.</a:t>
            </a:r>
          </a:p>
          <a:p>
            <a:pPr marL="742950" lvl="1" indent="-285750" algn="l">
              <a:buFont typeface="Arial" panose="020B0604020202020204" pitchFamily="34" charset="0"/>
              <a:buChar char="•"/>
            </a:pPr>
            <a:endParaRPr lang="en-US" sz="2200" b="0" i="0" dirty="0">
              <a:solidFill>
                <a:srgbClr val="29261B"/>
              </a:solidFill>
              <a:effectLst/>
              <a:latin typeface="Marcellus" panose="020B0604020202020204" charset="0"/>
            </a:endParaRPr>
          </a:p>
          <a:p>
            <a:pPr marL="457200" indent="-457200" algn="l">
              <a:buFont typeface="+mj-lt"/>
              <a:buAutoNum type="arabicPeriod"/>
            </a:pPr>
            <a:r>
              <a:rPr lang="en-US" sz="2200" b="1" i="0" dirty="0">
                <a:solidFill>
                  <a:srgbClr val="29261B"/>
                </a:solidFill>
                <a:effectLst/>
                <a:latin typeface="Marcellus" panose="020B0604020202020204" charset="0"/>
              </a:rPr>
              <a:t>Car rental demand data</a:t>
            </a:r>
          </a:p>
          <a:p>
            <a:pPr marL="742950" lvl="1" indent="-285750" algn="l">
              <a:buFont typeface="Arial" panose="020B0604020202020204" pitchFamily="34" charset="0"/>
              <a:buChar char="•"/>
            </a:pPr>
            <a:r>
              <a:rPr lang="en-US" sz="2200" b="0" i="0" dirty="0">
                <a:solidFill>
                  <a:srgbClr val="29261B"/>
                </a:solidFill>
                <a:effectLst/>
                <a:latin typeface="Marcellus" panose="020B0604020202020204" charset="0"/>
              </a:rPr>
              <a:t>Based on actual rental company information from Saudi Arabia</a:t>
            </a:r>
          </a:p>
          <a:p>
            <a:pPr marL="742950" lvl="1" indent="-285750" algn="l">
              <a:buFont typeface="Arial" panose="020B0604020202020204" pitchFamily="34" charset="0"/>
              <a:buChar char="•"/>
            </a:pPr>
            <a:r>
              <a:rPr lang="en-US" sz="2200" b="0" i="0" dirty="0">
                <a:solidFill>
                  <a:srgbClr val="29261B"/>
                </a:solidFill>
                <a:effectLst/>
                <a:latin typeface="Marcellus" panose="020B0604020202020204" charset="0"/>
              </a:rPr>
              <a:t>Captures real-world customer arrival patterns</a:t>
            </a:r>
          </a:p>
          <a:p>
            <a:pPr marL="742950" lvl="1" indent="-285750" algn="l">
              <a:buFont typeface="Arial" panose="020B0604020202020204" pitchFamily="34" charset="0"/>
              <a:buChar char="•"/>
            </a:pPr>
            <a:endParaRPr lang="en-US" sz="2200" b="0" i="0" dirty="0">
              <a:solidFill>
                <a:srgbClr val="29261B"/>
              </a:solidFill>
              <a:effectLst/>
              <a:latin typeface="Marcellus" panose="020B0604020202020204" charset="0"/>
            </a:endParaRPr>
          </a:p>
          <a:p>
            <a:pPr marL="457200" indent="-457200" algn="l">
              <a:buFont typeface="+mj-lt"/>
              <a:buAutoNum type="arabicPeriod"/>
            </a:pPr>
            <a:r>
              <a:rPr lang="en-US" sz="2200" b="1" i="0" dirty="0">
                <a:solidFill>
                  <a:srgbClr val="29261B"/>
                </a:solidFill>
                <a:effectLst/>
                <a:latin typeface="Marcellus" panose="020B0604020202020204" charset="0"/>
              </a:rPr>
              <a:t>Pricing scenarios</a:t>
            </a:r>
          </a:p>
          <a:p>
            <a:pPr marL="742950" lvl="1" indent="-285750" algn="l">
              <a:buFont typeface="Arial" panose="020B0604020202020204" pitchFamily="34" charset="0"/>
              <a:buChar char="•"/>
            </a:pPr>
            <a:r>
              <a:rPr lang="en-US" sz="2200" b="0" i="0" dirty="0">
                <a:solidFill>
                  <a:srgbClr val="29261B"/>
                </a:solidFill>
                <a:effectLst/>
                <a:latin typeface="Marcellus" panose="020B0604020202020204" charset="0"/>
              </a:rPr>
              <a:t>195 experimental simulations testing different combinations of: </a:t>
            </a:r>
          </a:p>
          <a:p>
            <a:pPr marL="457200" lvl="1" algn="l"/>
            <a:r>
              <a:rPr lang="en-US" sz="2200" b="0" i="0" dirty="0">
                <a:solidFill>
                  <a:srgbClr val="29261B"/>
                </a:solidFill>
                <a:effectLst/>
                <a:latin typeface="Marcellus" panose="020B0604020202020204" charset="0"/>
              </a:rPr>
              <a:t>• Discounts for same-location rentals </a:t>
            </a:r>
          </a:p>
          <a:p>
            <a:pPr marL="457200" lvl="1" algn="l"/>
            <a:r>
              <a:rPr lang="en-US" sz="2200" b="0" i="0" dirty="0">
                <a:solidFill>
                  <a:srgbClr val="29261B"/>
                </a:solidFill>
                <a:effectLst/>
                <a:latin typeface="Marcellus" panose="020B0604020202020204" charset="0"/>
              </a:rPr>
              <a:t>• Price increases for different-location rentals.</a:t>
            </a:r>
          </a:p>
          <a:p>
            <a:br>
              <a:rPr lang="en-US" dirty="0"/>
            </a:br>
            <a:endParaRPr lang="en-US" sz="2000" b="0" i="0" dirty="0">
              <a:solidFill>
                <a:srgbClr val="29261B"/>
              </a:solidFill>
              <a:effectLst/>
              <a:latin typeface="Marcellus" panose="020B0604020202020204" charset="0"/>
            </a:endParaRPr>
          </a:p>
          <a:p>
            <a:pPr algn="l"/>
            <a:endParaRPr lang="en-US" sz="2000" b="0" i="0" dirty="0">
              <a:solidFill>
                <a:srgbClr val="29261B"/>
              </a:solidFill>
              <a:effectLst/>
              <a:latin typeface="Marcellus" panose="020B0604020202020204" charset="0"/>
            </a:endParaRPr>
          </a:p>
          <a:p>
            <a:endParaRPr lang="en-IN" sz="2800" b="0" i="0" dirty="0">
              <a:effectLst/>
              <a:latin typeface="Marcellus" panose="020B0604020202020204" charset="0"/>
            </a:endParaRPr>
          </a:p>
          <a:p>
            <a:endParaRPr lang="en-IN" sz="1600" dirty="0"/>
          </a:p>
        </p:txBody>
      </p:sp>
    </p:spTree>
    <p:extLst>
      <p:ext uri="{BB962C8B-B14F-4D97-AF65-F5344CB8AC3E}">
        <p14:creationId xmlns:p14="http://schemas.microsoft.com/office/powerpoint/2010/main" val="3001975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102340" y="329425"/>
            <a:ext cx="10993500" cy="526932"/>
          </a:xfrm>
          <a:prstGeom prst="rect">
            <a:avLst/>
          </a:prstGeom>
        </p:spPr>
        <p:txBody>
          <a:bodyPr spcFirstLastPara="1" wrap="square" lIns="91425" tIns="45700" rIns="91425" bIns="45700" anchor="t" anchorCtr="0">
            <a:noAutofit/>
          </a:bodyPr>
          <a:lstStyle/>
          <a:p>
            <a:pPr lvl="0" algn="ctr" rtl="0">
              <a:spcBef>
                <a:spcPts val="0"/>
              </a:spcBef>
              <a:spcAft>
                <a:spcPts val="0"/>
              </a:spcAft>
            </a:pPr>
            <a:r>
              <a:rPr lang="en-US" sz="3200" dirty="0">
                <a:solidFill>
                  <a:srgbClr val="FF0000"/>
                </a:solidFill>
                <a:latin typeface="Marcellus"/>
                <a:ea typeface="Marcellus"/>
                <a:cs typeface="Marcellus"/>
                <a:sym typeface="Marcellus"/>
              </a:rPr>
              <a:t>Modelling</a:t>
            </a:r>
            <a:br>
              <a:rPr lang="en-US" sz="3200" dirty="0">
                <a:solidFill>
                  <a:srgbClr val="FF0000"/>
                </a:solidFill>
                <a:latin typeface="Marcellus"/>
                <a:ea typeface="Marcellus"/>
                <a:cs typeface="Marcellus"/>
                <a:sym typeface="Marcellus"/>
              </a:rPr>
            </a:br>
            <a:br>
              <a:rPr lang="en-US" sz="3200" dirty="0">
                <a:solidFill>
                  <a:srgbClr val="FF0000"/>
                </a:solidFill>
                <a:latin typeface="Marcellus"/>
                <a:ea typeface="Marcellus"/>
                <a:cs typeface="Marcellus"/>
                <a:sym typeface="Marcellus"/>
              </a:rPr>
            </a:br>
            <a:br>
              <a:rPr lang="en-US" sz="3200" b="1" dirty="0">
                <a:solidFill>
                  <a:srgbClr val="FF0000"/>
                </a:solidFill>
                <a:latin typeface="Marcellus"/>
                <a:ea typeface="Marcellus"/>
                <a:cs typeface="Marcellus"/>
                <a:sym typeface="Marcellus"/>
              </a:rPr>
            </a:br>
            <a:endParaRPr sz="3200" b="1" dirty="0">
              <a:solidFill>
                <a:srgbClr val="FF0000"/>
              </a:solidFill>
              <a:latin typeface="Marcellus"/>
              <a:ea typeface="Marcellus"/>
              <a:cs typeface="Marcellus"/>
              <a:sym typeface="Marcellus"/>
            </a:endParaRPr>
          </a:p>
          <a:p>
            <a:pPr marL="0" lvl="0" indent="0" algn="ctr" rtl="0">
              <a:spcBef>
                <a:spcPts val="0"/>
              </a:spcBef>
              <a:spcAft>
                <a:spcPts val="0"/>
              </a:spcAft>
              <a:buNone/>
            </a:pPr>
            <a:endParaRPr sz="1500" dirty="0">
              <a:solidFill>
                <a:srgbClr val="374151"/>
              </a:solidFill>
              <a:highlight>
                <a:srgbClr val="F7F7F8"/>
              </a:highlight>
              <a:latin typeface="Marcellus"/>
              <a:ea typeface="Marcellus"/>
              <a:cs typeface="Marcellus"/>
              <a:sym typeface="Marcellus"/>
            </a:endParaRPr>
          </a:p>
        </p:txBody>
      </p:sp>
      <p:sp>
        <p:nvSpPr>
          <p:cNvPr id="2" name="TextBox 1">
            <a:extLst>
              <a:ext uri="{FF2B5EF4-FFF2-40B4-BE49-F238E27FC236}">
                <a16:creationId xmlns:a16="http://schemas.microsoft.com/office/drawing/2014/main" id="{E70FC242-7702-4A12-563F-0CA6EFE86BFD}"/>
              </a:ext>
            </a:extLst>
          </p:cNvPr>
          <p:cNvSpPr txBox="1"/>
          <p:nvPr/>
        </p:nvSpPr>
        <p:spPr>
          <a:xfrm>
            <a:off x="858045" y="856357"/>
            <a:ext cx="7688911" cy="5940088"/>
          </a:xfrm>
          <a:prstGeom prst="rect">
            <a:avLst/>
          </a:prstGeom>
          <a:noFill/>
        </p:spPr>
        <p:txBody>
          <a:bodyPr wrap="square" rtlCol="0">
            <a:spAutoFit/>
          </a:bodyPr>
          <a:lstStyle/>
          <a:p>
            <a:pPr marL="342900" indent="-342900" algn="l">
              <a:buFont typeface="Arial" panose="020B0604020202020204" pitchFamily="34" charset="0"/>
              <a:buChar char="•"/>
            </a:pPr>
            <a:r>
              <a:rPr lang="en-US" sz="2000" b="0" i="0" dirty="0">
                <a:solidFill>
                  <a:srgbClr val="29261B"/>
                </a:solidFill>
                <a:effectLst/>
                <a:latin typeface="Marcellus" panose="020B0604020202020204" charset="0"/>
              </a:rPr>
              <a:t>A discrete event simulation model was developed using </a:t>
            </a:r>
            <a:r>
              <a:rPr lang="en-US" sz="2000" b="0" i="0" dirty="0" err="1">
                <a:solidFill>
                  <a:srgbClr val="29261B"/>
                </a:solidFill>
                <a:effectLst/>
                <a:latin typeface="Marcellus" panose="020B0604020202020204" charset="0"/>
              </a:rPr>
              <a:t>ExtendSim</a:t>
            </a:r>
            <a:r>
              <a:rPr lang="en-US" sz="2000" b="0" i="0" dirty="0">
                <a:solidFill>
                  <a:srgbClr val="29261B"/>
                </a:solidFill>
                <a:effectLst/>
                <a:latin typeface="Marcellus" panose="020B0604020202020204" charset="0"/>
              </a:rPr>
              <a:t> to represent the complex operations of a car rental network.</a:t>
            </a:r>
          </a:p>
          <a:p>
            <a:pPr algn="l"/>
            <a:endParaRPr lang="en-US" sz="2000" b="0" i="0" dirty="0">
              <a:solidFill>
                <a:srgbClr val="29261B"/>
              </a:solidFill>
              <a:effectLst/>
              <a:latin typeface="Marcellus" panose="020B0604020202020204" charset="0"/>
            </a:endParaRPr>
          </a:p>
          <a:p>
            <a:pPr marL="342900" indent="-342900" algn="l">
              <a:buFont typeface="Arial" panose="020B0604020202020204" pitchFamily="34" charset="0"/>
              <a:buChar char="•"/>
            </a:pPr>
            <a:r>
              <a:rPr lang="en-US" sz="2000" b="1" i="0" dirty="0">
                <a:solidFill>
                  <a:srgbClr val="29261B"/>
                </a:solidFill>
                <a:effectLst/>
                <a:latin typeface="Marcellus" panose="020B0604020202020204" charset="0"/>
              </a:rPr>
              <a:t>The model incorporates:</a:t>
            </a:r>
          </a:p>
          <a:p>
            <a:pPr marL="690562" indent="-457200" algn="l">
              <a:buFont typeface="+mj-lt"/>
              <a:buAutoNum type="arabicPeriod"/>
            </a:pPr>
            <a:r>
              <a:rPr lang="en-US" sz="2000" b="0" i="0" dirty="0">
                <a:solidFill>
                  <a:srgbClr val="29261B"/>
                </a:solidFill>
                <a:effectLst/>
                <a:latin typeface="Marcellus" panose="020B0604020202020204" charset="0"/>
              </a:rPr>
              <a:t>Multiple rental locations (at least 15 branches)</a:t>
            </a:r>
          </a:p>
          <a:p>
            <a:pPr marL="690562" indent="-457200" algn="l">
              <a:buFont typeface="+mj-lt"/>
              <a:buAutoNum type="arabicPeriod"/>
            </a:pPr>
            <a:r>
              <a:rPr lang="en-US" sz="2000" b="0" i="0" dirty="0">
                <a:solidFill>
                  <a:srgbClr val="29261B"/>
                </a:solidFill>
                <a:effectLst/>
                <a:latin typeface="Marcellus" panose="020B0604020202020204" charset="0"/>
              </a:rPr>
              <a:t>5 vehicle classes (categories)</a:t>
            </a:r>
          </a:p>
          <a:p>
            <a:pPr marL="690562" indent="-457200" algn="l">
              <a:buFont typeface="+mj-lt"/>
              <a:buAutoNum type="arabicPeriod"/>
            </a:pPr>
            <a:r>
              <a:rPr lang="en-US" sz="2000" b="0" i="0" dirty="0">
                <a:solidFill>
                  <a:srgbClr val="29261B"/>
                </a:solidFill>
                <a:effectLst/>
                <a:latin typeface="Marcellus" panose="020B0604020202020204" charset="0"/>
              </a:rPr>
              <a:t>Customer types:</a:t>
            </a:r>
          </a:p>
          <a:p>
            <a:pPr marL="914400" lvl="1" indent="-457200" algn="l">
              <a:buFont typeface="+mj-lt"/>
              <a:buAutoNum type="alphaLcPeriod"/>
            </a:pPr>
            <a:r>
              <a:rPr lang="en-US" sz="2000" b="0" i="0" dirty="0">
                <a:solidFill>
                  <a:srgbClr val="29261B"/>
                </a:solidFill>
                <a:effectLst/>
                <a:latin typeface="Marcellus" panose="020B0604020202020204" charset="0"/>
              </a:rPr>
              <a:t>Walk-in rentals</a:t>
            </a:r>
          </a:p>
          <a:p>
            <a:pPr marL="914400" lvl="1" indent="-457200" algn="l">
              <a:buFont typeface="+mj-lt"/>
              <a:buAutoNum type="alphaLcPeriod"/>
            </a:pPr>
            <a:r>
              <a:rPr lang="en-US" sz="2000" b="0" i="0" dirty="0">
                <a:solidFill>
                  <a:srgbClr val="29261B"/>
                </a:solidFill>
                <a:effectLst/>
                <a:latin typeface="Marcellus" panose="020B0604020202020204" charset="0"/>
              </a:rPr>
              <a:t>Reservations</a:t>
            </a:r>
          </a:p>
          <a:p>
            <a:pPr marL="457200" lvl="1" algn="l"/>
            <a:endParaRPr lang="en-US" sz="2000" b="0" i="0" dirty="0">
              <a:solidFill>
                <a:srgbClr val="29261B"/>
              </a:solidFill>
              <a:effectLst/>
              <a:latin typeface="Marcellus" panose="020B0604020202020204" charset="0"/>
            </a:endParaRPr>
          </a:p>
          <a:p>
            <a:pPr marL="342900" indent="-342900" algn="l">
              <a:buFont typeface="Arial" panose="020B0604020202020204" pitchFamily="34" charset="0"/>
              <a:buChar char="•"/>
            </a:pPr>
            <a:r>
              <a:rPr lang="en-US" sz="2000" b="1" i="0" dirty="0">
                <a:solidFill>
                  <a:srgbClr val="29261B"/>
                </a:solidFill>
                <a:effectLst/>
                <a:latin typeface="Marcellus" panose="020B0604020202020204" charset="0"/>
              </a:rPr>
              <a:t>Key rental parameters modeled probabilistically:</a:t>
            </a:r>
          </a:p>
          <a:p>
            <a:pPr marL="914400" lvl="1" indent="-457200" algn="l">
              <a:buFont typeface="+mj-lt"/>
              <a:buAutoNum type="arabicPeriod"/>
            </a:pPr>
            <a:r>
              <a:rPr lang="en-US" sz="2000" b="0" i="0" dirty="0">
                <a:solidFill>
                  <a:srgbClr val="29261B"/>
                </a:solidFill>
                <a:effectLst/>
                <a:latin typeface="Marcellus" panose="020B0604020202020204" charset="0"/>
              </a:rPr>
              <a:t>Customer arrival times (exponential distribution)</a:t>
            </a:r>
          </a:p>
          <a:p>
            <a:pPr marL="914400" lvl="1" indent="-457200" algn="l">
              <a:buFont typeface="+mj-lt"/>
              <a:buAutoNum type="arabicPeriod"/>
            </a:pPr>
            <a:r>
              <a:rPr lang="en-US" sz="2000" b="0" i="0" dirty="0">
                <a:solidFill>
                  <a:srgbClr val="29261B"/>
                </a:solidFill>
                <a:effectLst/>
                <a:latin typeface="Marcellus" panose="020B0604020202020204" charset="0"/>
              </a:rPr>
              <a:t>Rental duration (empirical distribution)</a:t>
            </a:r>
          </a:p>
          <a:p>
            <a:pPr marL="914400" lvl="1" indent="-457200" algn="l">
              <a:buFont typeface="+mj-lt"/>
              <a:buAutoNum type="arabicPeriod"/>
            </a:pPr>
            <a:r>
              <a:rPr lang="en-US" sz="2000" b="0" i="0" dirty="0">
                <a:solidFill>
                  <a:srgbClr val="29261B"/>
                </a:solidFill>
                <a:effectLst/>
                <a:latin typeface="Marcellus" panose="020B0604020202020204" charset="0"/>
              </a:rPr>
              <a:t>Time between reservation and pickup</a:t>
            </a:r>
          </a:p>
          <a:p>
            <a:pPr marL="914400" lvl="1" indent="-457200" algn="l">
              <a:buFont typeface="+mj-lt"/>
              <a:buAutoNum type="arabicPeriod"/>
            </a:pPr>
            <a:r>
              <a:rPr lang="en-US" sz="2000" b="0" i="0" dirty="0">
                <a:solidFill>
                  <a:srgbClr val="29261B"/>
                </a:solidFill>
                <a:effectLst/>
                <a:latin typeface="Marcellus" panose="020B0604020202020204" charset="0"/>
              </a:rPr>
              <a:t>Vehicle class preference</a:t>
            </a:r>
          </a:p>
          <a:p>
            <a:pPr marL="914400" lvl="1" indent="-457200" algn="l">
              <a:buFont typeface="+mj-lt"/>
              <a:buAutoNum type="arabicPeriod"/>
            </a:pPr>
            <a:r>
              <a:rPr lang="en-US" sz="2000" b="0" i="0" dirty="0">
                <a:solidFill>
                  <a:srgbClr val="29261B"/>
                </a:solidFill>
                <a:effectLst/>
                <a:latin typeface="Marcellus" panose="020B0604020202020204" charset="0"/>
              </a:rPr>
              <a:t>Pick-up and drop-off location preferences (see table)</a:t>
            </a:r>
          </a:p>
          <a:p>
            <a:pPr marL="342900" indent="-342900" algn="l">
              <a:buFont typeface="Arial" panose="020B0604020202020204" pitchFamily="34" charset="0"/>
              <a:buChar char="•"/>
            </a:pPr>
            <a:endParaRPr lang="en-US" sz="2000" b="0" i="0" dirty="0">
              <a:solidFill>
                <a:srgbClr val="29261B"/>
              </a:solidFill>
              <a:effectLst/>
              <a:latin typeface="Marcellus" panose="020B0604020202020204" charset="0"/>
            </a:endParaRPr>
          </a:p>
          <a:p>
            <a:pPr marL="342900" indent="-342900" algn="l">
              <a:buFont typeface="Arial" panose="020B0604020202020204" pitchFamily="34" charset="0"/>
              <a:buChar char="•"/>
            </a:pPr>
            <a:endParaRPr lang="en-IN" sz="2000" dirty="0">
              <a:latin typeface="Marcellus" panose="020B0604020202020204" charset="0"/>
            </a:endParaRPr>
          </a:p>
        </p:txBody>
      </p:sp>
      <p:sp>
        <p:nvSpPr>
          <p:cNvPr id="9" name="TextBox 8">
            <a:extLst>
              <a:ext uri="{FF2B5EF4-FFF2-40B4-BE49-F238E27FC236}">
                <a16:creationId xmlns:a16="http://schemas.microsoft.com/office/drawing/2014/main" id="{1E285106-C89A-35C8-095E-438D6E2D0B70}"/>
              </a:ext>
            </a:extLst>
          </p:cNvPr>
          <p:cNvSpPr txBox="1"/>
          <p:nvPr/>
        </p:nvSpPr>
        <p:spPr>
          <a:xfrm>
            <a:off x="8191356" y="3538829"/>
            <a:ext cx="359664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800" b="0" i="0" u="none" strike="noStrike" baseline="0" dirty="0">
                <a:latin typeface="TimesNewRomanPSMT"/>
              </a:rPr>
              <a:t>Customer arrival probabilities to each pick-up location of car rental company.</a:t>
            </a:r>
            <a:endParaRPr lang="en-US"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855C855C-7D8D-645A-DC60-5B0BD05D3F6C}"/>
              </a:ext>
            </a:extLst>
          </p:cNvPr>
          <p:cNvPicPr>
            <a:picLocks noChangeAspect="1"/>
          </p:cNvPicPr>
          <p:nvPr/>
        </p:nvPicPr>
        <p:blipFill>
          <a:blip r:embed="rId3"/>
          <a:stretch>
            <a:fillRect/>
          </a:stretch>
        </p:blipFill>
        <p:spPr>
          <a:xfrm>
            <a:off x="8191356" y="592891"/>
            <a:ext cx="3307367" cy="268247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1"/>
          <p:cNvSpPr txBox="1"/>
          <p:nvPr/>
        </p:nvSpPr>
        <p:spPr>
          <a:xfrm>
            <a:off x="4689094" y="220254"/>
            <a:ext cx="7644374" cy="1123354"/>
          </a:xfrm>
          <a:prstGeom prst="rect">
            <a:avLst/>
          </a:prstGeom>
          <a:noFill/>
          <a:ln>
            <a:noFill/>
          </a:ln>
        </p:spPr>
        <p:txBody>
          <a:bodyPr spcFirstLastPara="1" wrap="square" lIns="91425" tIns="91425" rIns="91425" bIns="91425" anchor="t" anchorCtr="0">
            <a:spAutoFit/>
          </a:bodyPr>
          <a:lstStyle/>
          <a:p>
            <a:pPr lvl="0"/>
            <a:r>
              <a:rPr lang="en-IN" sz="3400" dirty="0">
                <a:solidFill>
                  <a:srgbClr val="FF0000"/>
                </a:solidFill>
                <a:latin typeface="Marcellus" panose="020B0604020202020204" charset="0"/>
              </a:rPr>
              <a:t>Simulation:</a:t>
            </a:r>
          </a:p>
          <a:p>
            <a:pPr lvl="0"/>
            <a:endParaRPr lang="en-IN" sz="700" dirty="0">
              <a:solidFill>
                <a:srgbClr val="FF0000"/>
              </a:solidFill>
              <a:latin typeface="Marcellus" panose="020B0604020202020204" charset="0"/>
            </a:endParaRPr>
          </a:p>
          <a:p>
            <a:pPr marL="457200" lvl="0" indent="-355600">
              <a:buClr>
                <a:srgbClr val="202124"/>
              </a:buClr>
              <a:buSzPts val="2000"/>
              <a:buFont typeface="Marcellus"/>
              <a:buChar char="●"/>
            </a:pPr>
            <a:endParaRPr sz="2000" dirty="0">
              <a:latin typeface="Marcellus"/>
              <a:ea typeface="Marcellus"/>
              <a:cs typeface="Marcellus"/>
              <a:sym typeface="Marcellus"/>
            </a:endParaRPr>
          </a:p>
        </p:txBody>
      </p:sp>
      <p:pic>
        <p:nvPicPr>
          <p:cNvPr id="2" name="Picture 1">
            <a:extLst>
              <a:ext uri="{FF2B5EF4-FFF2-40B4-BE49-F238E27FC236}">
                <a16:creationId xmlns:a16="http://schemas.microsoft.com/office/drawing/2014/main" id="{A45269B9-9FDF-25B4-7C4C-B148076844A3}"/>
              </a:ext>
            </a:extLst>
          </p:cNvPr>
          <p:cNvPicPr>
            <a:picLocks noChangeAspect="1"/>
          </p:cNvPicPr>
          <p:nvPr/>
        </p:nvPicPr>
        <p:blipFill rotWithShape="1">
          <a:blip r:embed="rId3"/>
          <a:srcRect b="7443"/>
          <a:stretch/>
        </p:blipFill>
        <p:spPr>
          <a:xfrm>
            <a:off x="7394226" y="892896"/>
            <a:ext cx="4608599" cy="2679631"/>
          </a:xfrm>
          <a:prstGeom prst="rect">
            <a:avLst/>
          </a:prstGeom>
        </p:spPr>
      </p:pic>
      <p:sp>
        <p:nvSpPr>
          <p:cNvPr id="3" name="TextBox 2">
            <a:extLst>
              <a:ext uri="{FF2B5EF4-FFF2-40B4-BE49-F238E27FC236}">
                <a16:creationId xmlns:a16="http://schemas.microsoft.com/office/drawing/2014/main" id="{3F680475-A0A2-413A-2EA3-D1AFCAC66D2C}"/>
              </a:ext>
            </a:extLst>
          </p:cNvPr>
          <p:cNvSpPr txBox="1"/>
          <p:nvPr/>
        </p:nvSpPr>
        <p:spPr>
          <a:xfrm>
            <a:off x="8038956" y="3790675"/>
            <a:ext cx="35966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800" b="0" i="0" u="none" strike="noStrike" baseline="0" dirty="0">
                <a:latin typeface="TimesNewRomanPSMT"/>
              </a:rPr>
              <a:t>Car rental system simulation model interface.</a:t>
            </a:r>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2B2228F-A06A-9CE6-9D7B-6BCBC55BD808}"/>
              </a:ext>
            </a:extLst>
          </p:cNvPr>
          <p:cNvSpPr txBox="1"/>
          <p:nvPr/>
        </p:nvSpPr>
        <p:spPr>
          <a:xfrm>
            <a:off x="1227106" y="998376"/>
            <a:ext cx="6167120" cy="3970318"/>
          </a:xfrm>
          <a:prstGeom prst="rect">
            <a:avLst/>
          </a:prstGeom>
          <a:noFill/>
        </p:spPr>
        <p:txBody>
          <a:bodyPr wrap="square">
            <a:spAutoFit/>
          </a:bodyPr>
          <a:lstStyle/>
          <a:p>
            <a:pPr marL="342900" indent="-342900" algn="l">
              <a:buFont typeface="Arial" panose="020B0604020202020204" pitchFamily="34" charset="0"/>
              <a:buChar char="•"/>
            </a:pPr>
            <a:r>
              <a:rPr lang="en-US" sz="2200" b="1" i="0" dirty="0">
                <a:solidFill>
                  <a:srgbClr val="29261B"/>
                </a:solidFill>
                <a:effectLst/>
                <a:latin typeface="Marcellus" panose="020B0604020202020204" charset="0"/>
              </a:rPr>
              <a:t>Pricing strategies implemented by:</a:t>
            </a:r>
          </a:p>
          <a:p>
            <a:pPr marL="742950" lvl="1" indent="-285750" algn="l">
              <a:buFont typeface="Arial" panose="020B0604020202020204" pitchFamily="34" charset="0"/>
              <a:buChar char="•"/>
            </a:pPr>
            <a:r>
              <a:rPr lang="en-US" sz="2200" b="0" i="0" dirty="0">
                <a:solidFill>
                  <a:srgbClr val="29261B"/>
                </a:solidFill>
                <a:effectLst/>
                <a:latin typeface="Marcellus" panose="020B0604020202020204" charset="0"/>
              </a:rPr>
              <a:t>Adjusting rental fees in different simulation scenarios</a:t>
            </a:r>
          </a:p>
          <a:p>
            <a:pPr marL="742950" lvl="1" indent="-285750" algn="l">
              <a:buFont typeface="Arial" panose="020B0604020202020204" pitchFamily="34" charset="0"/>
              <a:buChar char="•"/>
            </a:pPr>
            <a:r>
              <a:rPr lang="en-US" sz="2200" b="0" i="0" dirty="0">
                <a:solidFill>
                  <a:srgbClr val="29261B"/>
                </a:solidFill>
                <a:effectLst/>
                <a:latin typeface="Marcellus" panose="020B0604020202020204" charset="0"/>
              </a:rPr>
              <a:t>Applying discounts for same-spot rentals</a:t>
            </a:r>
          </a:p>
          <a:p>
            <a:pPr marL="742950" lvl="1" indent="-285750" algn="l">
              <a:buFont typeface="Arial" panose="020B0604020202020204" pitchFamily="34" charset="0"/>
              <a:buChar char="•"/>
            </a:pPr>
            <a:r>
              <a:rPr lang="en-US" sz="2200" b="0" i="0" dirty="0">
                <a:solidFill>
                  <a:srgbClr val="29261B"/>
                </a:solidFill>
                <a:effectLst/>
                <a:latin typeface="Marcellus" panose="020B0604020202020204" charset="0"/>
              </a:rPr>
              <a:t>Increasing prices for different-location rentals</a:t>
            </a:r>
          </a:p>
          <a:p>
            <a:pPr marL="342900" indent="-342900" algn="l">
              <a:buFont typeface="Arial" panose="020B0604020202020204" pitchFamily="34" charset="0"/>
              <a:buChar char="•"/>
            </a:pPr>
            <a:r>
              <a:rPr lang="en-US" sz="2200" b="1" i="0" dirty="0">
                <a:solidFill>
                  <a:srgbClr val="29261B"/>
                </a:solidFill>
                <a:effectLst/>
                <a:latin typeface="Marcellus" panose="020B0604020202020204" charset="0"/>
              </a:rPr>
              <a:t>Outputs:</a:t>
            </a:r>
          </a:p>
          <a:p>
            <a:pPr marL="742950" lvl="1" indent="-285750" algn="l">
              <a:buFont typeface="Arial" panose="020B0604020202020204" pitchFamily="34" charset="0"/>
              <a:buChar char="•"/>
            </a:pPr>
            <a:r>
              <a:rPr lang="en-US" sz="2200" b="0" i="0" dirty="0">
                <a:solidFill>
                  <a:srgbClr val="29261B"/>
                </a:solidFill>
                <a:effectLst/>
                <a:latin typeface="Marcellus" panose="020B0604020202020204" charset="0"/>
              </a:rPr>
              <a:t>Total rental revenue</a:t>
            </a:r>
          </a:p>
          <a:p>
            <a:pPr marL="742950" lvl="1" indent="-285750" algn="l">
              <a:buFont typeface="Arial" panose="020B0604020202020204" pitchFamily="34" charset="0"/>
              <a:buChar char="•"/>
            </a:pPr>
            <a:r>
              <a:rPr lang="en-US" sz="2200" b="0" i="0" dirty="0">
                <a:solidFill>
                  <a:srgbClr val="29261B"/>
                </a:solidFill>
                <a:effectLst/>
                <a:latin typeface="Marcellus" panose="020B0604020202020204" charset="0"/>
              </a:rPr>
              <a:t>Customer satisfaction</a:t>
            </a:r>
          </a:p>
          <a:p>
            <a:pPr marL="742950" lvl="1" indent="-285750" algn="l">
              <a:buFont typeface="Arial" panose="020B0604020202020204" pitchFamily="34" charset="0"/>
              <a:buChar char="•"/>
            </a:pPr>
            <a:r>
              <a:rPr lang="en-US" sz="2200" b="0" i="0" dirty="0">
                <a:solidFill>
                  <a:srgbClr val="29261B"/>
                </a:solidFill>
                <a:effectLst/>
                <a:latin typeface="Marcellus" panose="020B0604020202020204" charset="0"/>
              </a:rPr>
              <a:t>Percentage of Unavailable cars</a:t>
            </a:r>
          </a:p>
          <a:p>
            <a:pPr marL="742950" lvl="1" indent="-285750" algn="l">
              <a:buFont typeface="Arial" panose="020B0604020202020204" pitchFamily="34" charset="0"/>
              <a:buChar char="•"/>
            </a:pPr>
            <a:r>
              <a:rPr lang="en-US" sz="2200" b="0" i="0" dirty="0">
                <a:solidFill>
                  <a:srgbClr val="29261B"/>
                </a:solidFill>
                <a:effectLst/>
                <a:latin typeface="Marcellus" panose="020B0604020202020204" charset="0"/>
              </a:rPr>
              <a:t>Percentage</a:t>
            </a:r>
            <a:r>
              <a:rPr lang="en-US" sz="3200" b="0" i="0" dirty="0">
                <a:solidFill>
                  <a:srgbClr val="29261B"/>
                </a:solidFill>
                <a:effectLst/>
                <a:latin typeface="-apple-system"/>
              </a:rPr>
              <a:t> </a:t>
            </a:r>
            <a:r>
              <a:rPr lang="en-US" sz="2200" b="0" i="0" dirty="0">
                <a:solidFill>
                  <a:srgbClr val="29261B"/>
                </a:solidFill>
                <a:effectLst/>
                <a:latin typeface="Marcellus" panose="020B0604020202020204" charset="0"/>
              </a:rPr>
              <a:t>Budget exceeded</a:t>
            </a:r>
            <a:endParaRPr lang="en-US" sz="2200" dirty="0">
              <a:solidFill>
                <a:srgbClr val="29261B"/>
              </a:solidFill>
              <a:latin typeface="Marcellus" panose="020B0604020202020204" charset="0"/>
            </a:endParaRPr>
          </a:p>
        </p:txBody>
      </p:sp>
      <p:sp>
        <p:nvSpPr>
          <p:cNvPr id="7" name="TextBox 6">
            <a:extLst>
              <a:ext uri="{FF2B5EF4-FFF2-40B4-BE49-F238E27FC236}">
                <a16:creationId xmlns:a16="http://schemas.microsoft.com/office/drawing/2014/main" id="{A875CAB7-773B-F69B-73A4-32409DFE0D64}"/>
              </a:ext>
            </a:extLst>
          </p:cNvPr>
          <p:cNvSpPr txBox="1"/>
          <p:nvPr/>
        </p:nvSpPr>
        <p:spPr>
          <a:xfrm>
            <a:off x="1227106" y="4915819"/>
            <a:ext cx="10769600" cy="1661993"/>
          </a:xfrm>
          <a:prstGeom prst="rect">
            <a:avLst/>
          </a:prstGeom>
          <a:noFill/>
        </p:spPr>
        <p:txBody>
          <a:bodyPr wrap="square" rtlCol="0">
            <a:spAutoFit/>
          </a:bodyPr>
          <a:lstStyle/>
          <a:p>
            <a:pPr marL="342900" indent="-342900">
              <a:buFont typeface="Arial" panose="020B0604020202020204" pitchFamily="34" charset="0"/>
              <a:buChar char="•"/>
            </a:pPr>
            <a:r>
              <a:rPr lang="en-US" sz="2100" b="0" i="0" dirty="0">
                <a:solidFill>
                  <a:srgbClr val="29261B"/>
                </a:solidFill>
                <a:effectLst/>
                <a:latin typeface="Marcellus" panose="020B0604020202020204" charset="0"/>
              </a:rPr>
              <a:t>The model captures the random and dynamic nature of demands and operations. By flexibly implementing different pricing policies, their impact could be reliably evaluated. This enabled finding revenue-maximizing discount and price increase levels.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59249-FC89-45DB-990B-12FD1E0F9E4A}"/>
              </a:ext>
            </a:extLst>
          </p:cNvPr>
          <p:cNvSpPr>
            <a:spLocks noGrp="1"/>
          </p:cNvSpPr>
          <p:nvPr>
            <p:ph type="title"/>
          </p:nvPr>
        </p:nvSpPr>
        <p:spPr>
          <a:xfrm>
            <a:off x="-1938485" y="307523"/>
            <a:ext cx="10914845" cy="373486"/>
          </a:xfrm>
        </p:spPr>
        <p:txBody>
          <a:bodyPr/>
          <a:lstStyle/>
          <a:p>
            <a:pPr algn="ctr"/>
            <a:r>
              <a:rPr lang="en-US" sz="3400" dirty="0">
                <a:solidFill>
                  <a:srgbClr val="FF0000"/>
                </a:solidFill>
                <a:latin typeface="Marcellus" panose="020B0604020202020204" charset="0"/>
              </a:rPr>
              <a:t>Results</a:t>
            </a:r>
            <a:endParaRPr lang="en-IN" sz="3400" dirty="0">
              <a:solidFill>
                <a:srgbClr val="FF0000"/>
              </a:solidFill>
              <a:latin typeface="Marcellus" panose="020B0604020202020204" charset="0"/>
            </a:endParaRPr>
          </a:p>
        </p:txBody>
      </p:sp>
      <p:pic>
        <p:nvPicPr>
          <p:cNvPr id="12" name="Picture 11">
            <a:extLst>
              <a:ext uri="{FF2B5EF4-FFF2-40B4-BE49-F238E27FC236}">
                <a16:creationId xmlns:a16="http://schemas.microsoft.com/office/drawing/2014/main" id="{4178971D-085E-3E97-8256-26CBEE65FC6D}"/>
              </a:ext>
            </a:extLst>
          </p:cNvPr>
          <p:cNvPicPr>
            <a:picLocks noChangeAspect="1"/>
          </p:cNvPicPr>
          <p:nvPr/>
        </p:nvPicPr>
        <p:blipFill>
          <a:blip r:embed="rId2"/>
          <a:stretch>
            <a:fillRect/>
          </a:stretch>
        </p:blipFill>
        <p:spPr>
          <a:xfrm>
            <a:off x="6756400" y="531920"/>
            <a:ext cx="5191760" cy="2561653"/>
          </a:xfrm>
          <a:prstGeom prst="rect">
            <a:avLst/>
          </a:prstGeom>
        </p:spPr>
      </p:pic>
      <p:pic>
        <p:nvPicPr>
          <p:cNvPr id="14" name="Picture 13">
            <a:extLst>
              <a:ext uri="{FF2B5EF4-FFF2-40B4-BE49-F238E27FC236}">
                <a16:creationId xmlns:a16="http://schemas.microsoft.com/office/drawing/2014/main" id="{F12C4DE0-14B8-55F7-8C08-6CC2808CF35C}"/>
              </a:ext>
            </a:extLst>
          </p:cNvPr>
          <p:cNvPicPr>
            <a:picLocks noChangeAspect="1"/>
          </p:cNvPicPr>
          <p:nvPr/>
        </p:nvPicPr>
        <p:blipFill>
          <a:blip r:embed="rId3"/>
          <a:stretch>
            <a:fillRect/>
          </a:stretch>
        </p:blipFill>
        <p:spPr>
          <a:xfrm>
            <a:off x="6756400" y="3429000"/>
            <a:ext cx="5219812" cy="2561653"/>
          </a:xfrm>
          <a:prstGeom prst="rect">
            <a:avLst/>
          </a:prstGeom>
        </p:spPr>
      </p:pic>
      <p:sp>
        <p:nvSpPr>
          <p:cNvPr id="16" name="TextBox 15">
            <a:extLst>
              <a:ext uri="{FF2B5EF4-FFF2-40B4-BE49-F238E27FC236}">
                <a16:creationId xmlns:a16="http://schemas.microsoft.com/office/drawing/2014/main" id="{AD48B06C-5580-798D-D44E-BBCDE8EDBF1F}"/>
              </a:ext>
            </a:extLst>
          </p:cNvPr>
          <p:cNvSpPr txBox="1"/>
          <p:nvPr/>
        </p:nvSpPr>
        <p:spPr>
          <a:xfrm>
            <a:off x="861060" y="868362"/>
            <a:ext cx="5824220" cy="2308324"/>
          </a:xfrm>
          <a:prstGeom prst="rect">
            <a:avLst/>
          </a:prstGeom>
          <a:noFill/>
        </p:spPr>
        <p:txBody>
          <a:bodyPr wrap="square">
            <a:spAutoFit/>
          </a:bodyPr>
          <a:lstStyle/>
          <a:p>
            <a:pPr marL="285750" indent="-285750">
              <a:buFont typeface="Arial" panose="020B0604020202020204" pitchFamily="34" charset="0"/>
              <a:buChar char="•"/>
            </a:pPr>
            <a:r>
              <a:rPr lang="en-US" sz="1600" b="0" i="0" dirty="0">
                <a:solidFill>
                  <a:srgbClr val="000000"/>
                </a:solidFill>
                <a:effectLst/>
                <a:latin typeface="Marcellus" panose="020B0604020202020204" charset="0"/>
              </a:rPr>
              <a:t> The table</a:t>
            </a:r>
            <a:r>
              <a:rPr lang="en-US" sz="1600" dirty="0">
                <a:latin typeface="Marcellus" panose="020B0604020202020204" charset="0"/>
              </a:rPr>
              <a:t>-</a:t>
            </a:r>
            <a:r>
              <a:rPr lang="en-US" sz="1600" b="0" i="0" dirty="0">
                <a:solidFill>
                  <a:srgbClr val="000000"/>
                </a:solidFill>
                <a:effectLst/>
                <a:latin typeface="Marcellus" panose="020B0604020202020204" charset="0"/>
              </a:rPr>
              <a:t>2 presents the results of various scenarios, ordered by revenue, where different discount percentages are offered for same-location rentals. </a:t>
            </a:r>
          </a:p>
          <a:p>
            <a:pPr marL="285750" indent="-285750">
              <a:buFont typeface="Arial" panose="020B0604020202020204" pitchFamily="34" charset="0"/>
              <a:buChar char="•"/>
            </a:pPr>
            <a:r>
              <a:rPr lang="en-US" sz="1600" b="0" i="0" dirty="0">
                <a:solidFill>
                  <a:srgbClr val="000000"/>
                </a:solidFill>
                <a:effectLst/>
                <a:latin typeface="Marcellus" panose="020B0604020202020204" charset="0"/>
              </a:rPr>
              <a:t>The findings indicate that offering a 5% discount for same-location rentals results in the highest revenue, yielding $1,404,416, which is 1.6% higher than the scenario with no discount. </a:t>
            </a:r>
          </a:p>
          <a:p>
            <a:pPr marL="285750" indent="-285750">
              <a:buFont typeface="Arial" panose="020B0604020202020204" pitchFamily="34" charset="0"/>
              <a:buChar char="•"/>
            </a:pPr>
            <a:r>
              <a:rPr lang="en-US" sz="1600" b="0" i="0" dirty="0">
                <a:solidFill>
                  <a:srgbClr val="000000"/>
                </a:solidFill>
                <a:effectLst/>
                <a:latin typeface="Marcellus" panose="020B0604020202020204" charset="0"/>
              </a:rPr>
              <a:t>However, it is important to note that additional discounts result in lower revenue for the company.</a:t>
            </a:r>
            <a:endParaRPr lang="en-US" sz="1600" dirty="0">
              <a:latin typeface="Marcellus" panose="020B0604020202020204" charset="0"/>
            </a:endParaRPr>
          </a:p>
        </p:txBody>
      </p:sp>
      <p:sp>
        <p:nvSpPr>
          <p:cNvPr id="18" name="TextBox 17">
            <a:extLst>
              <a:ext uri="{FF2B5EF4-FFF2-40B4-BE49-F238E27FC236}">
                <a16:creationId xmlns:a16="http://schemas.microsoft.com/office/drawing/2014/main" id="{E1E970A6-DC02-1365-9F3F-F8DC05F94351}"/>
              </a:ext>
            </a:extLst>
          </p:cNvPr>
          <p:cNvSpPr txBox="1"/>
          <p:nvPr/>
        </p:nvSpPr>
        <p:spPr>
          <a:xfrm>
            <a:off x="820420" y="3445720"/>
            <a:ext cx="5935980" cy="2708434"/>
          </a:xfrm>
          <a:prstGeom prst="rect">
            <a:avLst/>
          </a:prstGeom>
          <a:noFill/>
        </p:spPr>
        <p:txBody>
          <a:bodyPr wrap="square">
            <a:spAutoFit/>
          </a:bodyPr>
          <a:lstStyle/>
          <a:p>
            <a:pPr marL="285750" indent="-285750">
              <a:buFont typeface="Arial" panose="020B0604020202020204" pitchFamily="34" charset="0"/>
              <a:buChar char="•"/>
            </a:pPr>
            <a:r>
              <a:rPr lang="en-US" sz="1700" b="0" i="0" dirty="0">
                <a:solidFill>
                  <a:srgbClr val="000000"/>
                </a:solidFill>
                <a:effectLst/>
                <a:latin typeface="Marcellus" panose="020B0604020202020204" charset="0"/>
              </a:rPr>
              <a:t>The baseline scenario (Scenario 1) represents the revenue without any price increase for different-location rentals. </a:t>
            </a:r>
          </a:p>
          <a:p>
            <a:pPr marL="285750" indent="-285750">
              <a:buFont typeface="Arial" panose="020B0604020202020204" pitchFamily="34" charset="0"/>
              <a:buChar char="•"/>
            </a:pPr>
            <a:r>
              <a:rPr lang="en-US" sz="1700" b="0" i="0" dirty="0">
                <a:solidFill>
                  <a:srgbClr val="000000"/>
                </a:solidFill>
                <a:effectLst/>
                <a:latin typeface="Marcellus" panose="020B0604020202020204" charset="0"/>
              </a:rPr>
              <a:t>The results show that introducing a 150% to 200% price increase for different-location rentals leads to the highest revenues. </a:t>
            </a:r>
          </a:p>
          <a:p>
            <a:pPr marL="285750" indent="-285750">
              <a:buFont typeface="Arial" panose="020B0604020202020204" pitchFamily="34" charset="0"/>
              <a:buChar char="•"/>
            </a:pPr>
            <a:r>
              <a:rPr lang="en-US" sz="1700" b="0" i="0" dirty="0">
                <a:solidFill>
                  <a:srgbClr val="000000"/>
                </a:solidFill>
                <a:effectLst/>
                <a:latin typeface="Marcellus" panose="020B0604020202020204" charset="0"/>
              </a:rPr>
              <a:t>For example, Scenario 10, with a 150% price increase, results in a revenue of $1,695,284, which is the highest among the scenarios. This represents a revenue increase of 22.7% compared to the baseline scenario. </a:t>
            </a:r>
            <a:endParaRPr lang="en-US" sz="1700" dirty="0">
              <a:latin typeface="Marcellus" panose="020B0604020202020204" charset="0"/>
            </a:endParaRPr>
          </a:p>
        </p:txBody>
      </p:sp>
    </p:spTree>
    <p:extLst>
      <p:ext uri="{BB962C8B-B14F-4D97-AF65-F5344CB8AC3E}">
        <p14:creationId xmlns:p14="http://schemas.microsoft.com/office/powerpoint/2010/main" val="877713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59249-FC89-45DB-990B-12FD1E0F9E4A}"/>
              </a:ext>
            </a:extLst>
          </p:cNvPr>
          <p:cNvSpPr>
            <a:spLocks noGrp="1"/>
          </p:cNvSpPr>
          <p:nvPr>
            <p:ph type="title"/>
          </p:nvPr>
        </p:nvSpPr>
        <p:spPr>
          <a:xfrm>
            <a:off x="959476" y="482958"/>
            <a:ext cx="10914845" cy="665122"/>
          </a:xfrm>
        </p:spPr>
        <p:txBody>
          <a:bodyPr/>
          <a:lstStyle/>
          <a:p>
            <a:pPr algn="ctr"/>
            <a:r>
              <a:rPr lang="en-US" sz="3400" dirty="0">
                <a:solidFill>
                  <a:srgbClr val="FF0000"/>
                </a:solidFill>
                <a:latin typeface="Marcellus" panose="020B0604020202020204" charset="0"/>
              </a:rPr>
              <a:t>Inferences</a:t>
            </a:r>
            <a:br>
              <a:rPr lang="en-US" sz="3400" dirty="0">
                <a:solidFill>
                  <a:srgbClr val="FF0000"/>
                </a:solidFill>
                <a:latin typeface="Marcellus" panose="020B0604020202020204" charset="0"/>
              </a:rPr>
            </a:br>
            <a:endParaRPr lang="en-IN" sz="3400" dirty="0">
              <a:solidFill>
                <a:srgbClr val="FF0000"/>
              </a:solidFill>
              <a:latin typeface="Marcellus" panose="020B0604020202020204" charset="0"/>
            </a:endParaRPr>
          </a:p>
        </p:txBody>
      </p:sp>
      <p:sp>
        <p:nvSpPr>
          <p:cNvPr id="4" name="TextBox 3">
            <a:extLst>
              <a:ext uri="{FF2B5EF4-FFF2-40B4-BE49-F238E27FC236}">
                <a16:creationId xmlns:a16="http://schemas.microsoft.com/office/drawing/2014/main" id="{5CA98FD8-59BD-1BC7-4063-C9AF7FAAB7D3}"/>
              </a:ext>
            </a:extLst>
          </p:cNvPr>
          <p:cNvSpPr txBox="1"/>
          <p:nvPr/>
        </p:nvSpPr>
        <p:spPr>
          <a:xfrm>
            <a:off x="1322383" y="1148080"/>
            <a:ext cx="10189030" cy="5847755"/>
          </a:xfrm>
          <a:prstGeom prst="rect">
            <a:avLst/>
          </a:prstGeom>
          <a:noFill/>
        </p:spPr>
        <p:txBody>
          <a:bodyPr wrap="square">
            <a:spAutoFit/>
          </a:bodyPr>
          <a:lstStyle/>
          <a:p>
            <a:pPr marL="342900" indent="-342900" algn="l">
              <a:buFont typeface="Arial" panose="020B0604020202020204" pitchFamily="34" charset="0"/>
              <a:buChar char="•"/>
            </a:pPr>
            <a:r>
              <a:rPr lang="en-US" sz="2200" b="0" i="0" dirty="0">
                <a:solidFill>
                  <a:srgbClr val="29261B"/>
                </a:solidFill>
                <a:effectLst/>
                <a:latin typeface="Marcellus" panose="020B0604020202020204" charset="0"/>
              </a:rPr>
              <a:t>The discrete event simulation method used is flexible for modeling complex rental systems and experiments showed it can provide useful insights for increasing revenues.</a:t>
            </a:r>
          </a:p>
          <a:p>
            <a:pPr marL="342900" indent="-342900" algn="l">
              <a:buFont typeface="Arial" panose="020B0604020202020204" pitchFamily="34" charset="0"/>
              <a:buChar char="•"/>
            </a:pPr>
            <a:r>
              <a:rPr lang="en-US" sz="2200" b="0" i="0" dirty="0">
                <a:solidFill>
                  <a:srgbClr val="29261B"/>
                </a:solidFill>
                <a:effectLst/>
                <a:latin typeface="Marcellus" panose="020B0604020202020204" charset="0"/>
              </a:rPr>
              <a:t>Offering a small discount (5%) for same-location rentals (pickup and drop-off at the same place) can increase revenue compared to no discount. But larger discounts reduce revenue.</a:t>
            </a:r>
          </a:p>
          <a:p>
            <a:pPr marL="342900" indent="-342900" algn="l">
              <a:buFont typeface="Arial" panose="020B0604020202020204" pitchFamily="34" charset="0"/>
              <a:buChar char="•"/>
            </a:pPr>
            <a:r>
              <a:rPr lang="en-US" sz="2200" b="0" i="0" dirty="0">
                <a:solidFill>
                  <a:srgbClr val="29261B"/>
                </a:solidFill>
                <a:effectLst/>
                <a:latin typeface="Marcellus" panose="020B0604020202020204" charset="0"/>
              </a:rPr>
              <a:t>Increasing prices significantly (150-200%) for different-location rentals (picking up at one location and dropping off elsewhere) can increase revenue substantially (over 20% in the study). This works due to high imbalance between pickup and drop-off locations.</a:t>
            </a:r>
          </a:p>
          <a:p>
            <a:pPr marL="342900" indent="-342900">
              <a:buFont typeface="Arial" panose="020B0604020202020204" pitchFamily="34" charset="0"/>
              <a:buChar char="•"/>
            </a:pPr>
            <a:r>
              <a:rPr lang="en-US" sz="2200" b="0" i="0" dirty="0">
                <a:solidFill>
                  <a:srgbClr val="29261B"/>
                </a:solidFill>
                <a:effectLst/>
                <a:latin typeface="Marcellus" panose="020B0604020202020204" charset="0"/>
              </a:rPr>
              <a:t>Simulation model allows testing pricing strategies with </a:t>
            </a:r>
            <a:r>
              <a:rPr lang="en-US" sz="2200" b="0" i="0" dirty="0" err="1">
                <a:solidFill>
                  <a:srgbClr val="29261B"/>
                </a:solidFill>
                <a:effectLst/>
                <a:latin typeface="Marcellus" panose="020B0604020202020204" charset="0"/>
              </a:rPr>
              <a:t>historiacal</a:t>
            </a:r>
            <a:r>
              <a:rPr lang="en-US" sz="2200" b="0" i="0" dirty="0">
                <a:solidFill>
                  <a:srgbClr val="29261B"/>
                </a:solidFill>
                <a:effectLst/>
                <a:latin typeface="Marcellus" panose="020B0604020202020204" charset="0"/>
              </a:rPr>
              <a:t> demand company data to find optimal dynamic pricing policies.</a:t>
            </a:r>
          </a:p>
          <a:p>
            <a:pPr marL="342900" indent="-342900" algn="l">
              <a:buFont typeface="Arial" panose="020B0604020202020204" pitchFamily="34" charset="0"/>
              <a:buChar char="•"/>
            </a:pPr>
            <a:endParaRPr lang="en-US" sz="2200" b="0" i="0" dirty="0">
              <a:solidFill>
                <a:srgbClr val="29261B"/>
              </a:solidFill>
              <a:effectLst/>
              <a:latin typeface="Marcellus" panose="020B0604020202020204" charset="0"/>
            </a:endParaRPr>
          </a:p>
          <a:p>
            <a:pPr marL="342900" indent="-342900" algn="l">
              <a:buFont typeface="Arial" panose="020B0604020202020204" pitchFamily="34" charset="0"/>
              <a:buChar char="•"/>
            </a:pPr>
            <a:endParaRPr lang="en-US" sz="2200" b="0" i="0" dirty="0">
              <a:solidFill>
                <a:srgbClr val="29261B"/>
              </a:solidFill>
              <a:effectLst/>
              <a:latin typeface="Marcellus" panose="020B0604020202020204" charset="0"/>
            </a:endParaRPr>
          </a:p>
          <a:p>
            <a:pPr marL="342900" indent="-342900" algn="l">
              <a:buFont typeface="Arial" panose="020B0604020202020204" pitchFamily="34" charset="0"/>
              <a:buChar char="•"/>
            </a:pPr>
            <a:endParaRPr lang="en-US" sz="2200" b="0" i="0" dirty="0">
              <a:solidFill>
                <a:srgbClr val="29261B"/>
              </a:solidFill>
              <a:effectLst/>
              <a:latin typeface="Marcellus" panose="020B0604020202020204" charset="0"/>
            </a:endParaRPr>
          </a:p>
          <a:p>
            <a:endParaRPr lang="en-US" sz="2200" b="0" i="0" dirty="0">
              <a:solidFill>
                <a:srgbClr val="29261B"/>
              </a:solidFill>
              <a:effectLst/>
              <a:latin typeface="-apple-system"/>
            </a:endParaRPr>
          </a:p>
          <a:p>
            <a:pPr marL="342900" indent="-342900" algn="l">
              <a:buFont typeface="Arial" panose="020B0604020202020204" pitchFamily="34" charset="0"/>
              <a:buChar char="•"/>
            </a:pPr>
            <a:endParaRPr lang="en-US" sz="2200" b="0" i="0" dirty="0">
              <a:solidFill>
                <a:srgbClr val="29261B"/>
              </a:solidFill>
              <a:effectLst/>
              <a:latin typeface="Marcellus" panose="020B0604020202020204" charset="0"/>
            </a:endParaRPr>
          </a:p>
        </p:txBody>
      </p:sp>
    </p:spTree>
    <p:extLst>
      <p:ext uri="{BB962C8B-B14F-4D97-AF65-F5344CB8AC3E}">
        <p14:creationId xmlns:p14="http://schemas.microsoft.com/office/powerpoint/2010/main" val="79135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a:spLocks noGrp="1"/>
          </p:cNvSpPr>
          <p:nvPr>
            <p:ph type="title"/>
          </p:nvPr>
        </p:nvSpPr>
        <p:spPr>
          <a:xfrm>
            <a:off x="2936120" y="181285"/>
            <a:ext cx="6157200" cy="9792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sz="3400" dirty="0">
                <a:solidFill>
                  <a:srgbClr val="FF0000"/>
                </a:solidFill>
                <a:latin typeface="Marcellus"/>
                <a:ea typeface="Marcellus"/>
                <a:cs typeface="Marcellus"/>
                <a:sym typeface="Marcellus"/>
              </a:rPr>
              <a:t>References:</a:t>
            </a:r>
            <a:br>
              <a:rPr lang="en-US" sz="3400" dirty="0">
                <a:solidFill>
                  <a:srgbClr val="FF0000"/>
                </a:solidFill>
                <a:latin typeface="Marcellus"/>
                <a:ea typeface="Marcellus"/>
                <a:cs typeface="Marcellus"/>
                <a:sym typeface="Marcellus"/>
              </a:rPr>
            </a:br>
            <a:br>
              <a:rPr lang="en-US" sz="3400" dirty="0">
                <a:solidFill>
                  <a:srgbClr val="FF0000"/>
                </a:solidFill>
                <a:latin typeface="Marcellus"/>
                <a:ea typeface="Marcellus"/>
                <a:cs typeface="Marcellus"/>
                <a:sym typeface="Marcellus"/>
              </a:rPr>
            </a:br>
            <a:endParaRPr sz="3400" dirty="0">
              <a:solidFill>
                <a:srgbClr val="FF0000"/>
              </a:solidFill>
              <a:latin typeface="Marcellus"/>
              <a:ea typeface="Marcellus"/>
              <a:cs typeface="Marcellus"/>
              <a:sym typeface="Marcellus"/>
            </a:endParaRPr>
          </a:p>
        </p:txBody>
      </p:sp>
      <p:sp>
        <p:nvSpPr>
          <p:cNvPr id="3" name="TextBox 2">
            <a:extLst>
              <a:ext uri="{FF2B5EF4-FFF2-40B4-BE49-F238E27FC236}">
                <a16:creationId xmlns:a16="http://schemas.microsoft.com/office/drawing/2014/main" id="{E5614B08-F15D-CF03-6468-47543F0E9E3C}"/>
              </a:ext>
            </a:extLst>
          </p:cNvPr>
          <p:cNvSpPr txBox="1"/>
          <p:nvPr/>
        </p:nvSpPr>
        <p:spPr>
          <a:xfrm>
            <a:off x="762000" y="670885"/>
            <a:ext cx="11104880" cy="5401479"/>
          </a:xfrm>
          <a:prstGeom prst="rect">
            <a:avLst/>
          </a:prstGeom>
          <a:noFill/>
        </p:spPr>
        <p:txBody>
          <a:bodyPr wrap="square">
            <a:spAutoFit/>
          </a:bodyPr>
          <a:lstStyle/>
          <a:p>
            <a:pPr marL="285750" indent="-285750" algn="l">
              <a:buFont typeface="Arial" panose="020B0604020202020204" pitchFamily="34" charset="0"/>
              <a:buChar char="•"/>
            </a:pPr>
            <a:r>
              <a:rPr lang="en-US" sz="1500" b="0" i="0" strike="noStrike" baseline="0" dirty="0" err="1">
                <a:latin typeface="TimesNewRomanPSMT"/>
              </a:rPr>
              <a:t>Alabdulkarim</a:t>
            </a:r>
            <a:r>
              <a:rPr lang="en-US" sz="1500" b="0" i="0" strike="noStrike" baseline="0" dirty="0">
                <a:latin typeface="TimesNewRomanPSMT"/>
              </a:rPr>
              <a:t>, A. 2018. “Simulating Different Levels of Car Class Upgrades in a Car Rental Company’s Operations”. In</a:t>
            </a:r>
            <a:r>
              <a:rPr lang="en-US" sz="1500" dirty="0">
                <a:latin typeface="TimesNewRomanPSMT"/>
              </a:rPr>
              <a:t> </a:t>
            </a:r>
            <a:r>
              <a:rPr lang="en-US" sz="1500" b="0" i="1" strike="noStrike" baseline="0" dirty="0">
                <a:latin typeface="Times New Roman" panose="02020603050405020304" pitchFamily="18" charset="0"/>
              </a:rPr>
              <a:t>Proceedings of the 2018 Winter Simulation Conference, </a:t>
            </a:r>
            <a:r>
              <a:rPr lang="en-US" sz="1500" b="0" i="0" strike="noStrike" baseline="0" dirty="0">
                <a:latin typeface="TimesNewRomanPSMT"/>
              </a:rPr>
              <a:t>edited by M. Rabe, A. A. Juan, N. </a:t>
            </a:r>
            <a:r>
              <a:rPr lang="en-US" sz="1500" b="0" i="0" strike="noStrike" baseline="0" dirty="0" err="1">
                <a:latin typeface="TimesNewRomanPSMT"/>
              </a:rPr>
              <a:t>Mustafee</a:t>
            </a:r>
            <a:r>
              <a:rPr lang="en-US" sz="1500" b="0" i="0" strike="noStrike" baseline="0" dirty="0">
                <a:latin typeface="TimesNewRomanPSMT"/>
              </a:rPr>
              <a:t>, A. </a:t>
            </a:r>
            <a:r>
              <a:rPr lang="en-US" sz="1500" b="0" i="0" strike="noStrike" baseline="0" dirty="0" err="1">
                <a:latin typeface="TimesNewRomanPSMT"/>
              </a:rPr>
              <a:t>Skoogh</a:t>
            </a:r>
            <a:r>
              <a:rPr lang="en-US" sz="1500" b="0" i="0" strike="noStrike" baseline="0" dirty="0">
                <a:latin typeface="TimesNewRomanPSMT"/>
              </a:rPr>
              <a:t>, S. Jain, and</a:t>
            </a:r>
            <a:r>
              <a:rPr lang="en-US" sz="1500" dirty="0">
                <a:latin typeface="TimesNewRomanPSMT"/>
              </a:rPr>
              <a:t> </a:t>
            </a:r>
            <a:r>
              <a:rPr lang="en-US" sz="1500" b="0" i="0" strike="noStrike" baseline="0" dirty="0">
                <a:latin typeface="TimesNewRomanPSMT"/>
              </a:rPr>
              <a:t>B. Johansson, 1539–1550. Piscataway, NJ: Institute of Electrical and Electronics Engineers.</a:t>
            </a:r>
          </a:p>
          <a:p>
            <a:pPr marL="285750" indent="-285750" algn="l">
              <a:buFont typeface="Arial" panose="020B0604020202020204" pitchFamily="34" charset="0"/>
              <a:buChar char="•"/>
            </a:pPr>
            <a:r>
              <a:rPr lang="en-US" sz="1500" b="0" i="0" strike="noStrike" baseline="0" dirty="0">
                <a:latin typeface="TimesNewRomanPSMT"/>
              </a:rPr>
              <a:t>Auto Rental News. 2015. “U.S. Car Rental Revenue and Fleet Size Comparisons 2005–2015”.  </a:t>
            </a:r>
          </a:p>
          <a:p>
            <a:pPr algn="l"/>
            <a:r>
              <a:rPr lang="en-US" sz="1500" b="0" i="0" strike="noStrike" baseline="0" dirty="0">
                <a:latin typeface="TimesNewRomanPSMT"/>
              </a:rPr>
              <a:t>       http://www.autorentalnews.com/fileviewer/2230.aspx, accessed 14th April.</a:t>
            </a:r>
          </a:p>
          <a:p>
            <a:pPr marL="285750" indent="-285750" algn="l">
              <a:buFont typeface="Arial" panose="020B0604020202020204" pitchFamily="34" charset="0"/>
              <a:buChar char="•"/>
            </a:pPr>
            <a:r>
              <a:rPr lang="en-US" sz="1500" b="0" i="0" strike="noStrike" baseline="0" dirty="0">
                <a:solidFill>
                  <a:srgbClr val="000000"/>
                </a:solidFill>
                <a:latin typeface="TimesNewRomanPSMT"/>
              </a:rPr>
              <a:t>Bitran, G. and R. </a:t>
            </a:r>
            <a:r>
              <a:rPr lang="en-US" sz="1500" b="0" i="0" strike="noStrike" baseline="0" dirty="0" err="1">
                <a:solidFill>
                  <a:srgbClr val="000000"/>
                </a:solidFill>
                <a:latin typeface="TimesNewRomanPSMT"/>
              </a:rPr>
              <a:t>Caldentey</a:t>
            </a:r>
            <a:r>
              <a:rPr lang="en-US" sz="1500" b="0" i="0" strike="noStrike" baseline="0" dirty="0">
                <a:solidFill>
                  <a:srgbClr val="000000"/>
                </a:solidFill>
                <a:latin typeface="TimesNewRomanPSMT"/>
              </a:rPr>
              <a:t>. 2003. “An Overview of Pricing Models for Revenue Management”. </a:t>
            </a:r>
            <a:r>
              <a:rPr lang="en-US" sz="1500" b="0" i="1" strike="noStrike" baseline="0" dirty="0">
                <a:solidFill>
                  <a:srgbClr val="000000"/>
                </a:solidFill>
                <a:latin typeface="Times New Roman" panose="02020603050405020304" pitchFamily="18" charset="0"/>
              </a:rPr>
              <a:t>Manufacturing and Service</a:t>
            </a:r>
          </a:p>
          <a:p>
            <a:pPr algn="l"/>
            <a:r>
              <a:rPr lang="en-US" sz="1500" b="0" i="1" strike="noStrike" baseline="0" dirty="0">
                <a:solidFill>
                  <a:srgbClr val="000000"/>
                </a:solidFill>
                <a:latin typeface="Times New Roman" panose="02020603050405020304" pitchFamily="18" charset="0"/>
              </a:rPr>
              <a:t>      Operations Management </a:t>
            </a:r>
            <a:r>
              <a:rPr lang="en-US" sz="1500" b="0" i="0" strike="noStrike" baseline="0" dirty="0">
                <a:solidFill>
                  <a:srgbClr val="000000"/>
                </a:solidFill>
                <a:latin typeface="TimesNewRomanPSMT"/>
              </a:rPr>
              <a:t>5(3):203–229.</a:t>
            </a:r>
          </a:p>
          <a:p>
            <a:pPr marL="285750" indent="-285750" algn="l">
              <a:buFont typeface="Arial" panose="020B0604020202020204" pitchFamily="34" charset="0"/>
              <a:buChar char="•"/>
            </a:pPr>
            <a:r>
              <a:rPr lang="en-US" sz="1500" b="0" i="0" strike="noStrike" baseline="0" dirty="0" err="1">
                <a:solidFill>
                  <a:srgbClr val="000000"/>
                </a:solidFill>
                <a:latin typeface="TimesNewRomanPSMT"/>
              </a:rPr>
              <a:t>Borshchev</a:t>
            </a:r>
            <a:r>
              <a:rPr lang="en-US" sz="1500" b="0" i="0" strike="noStrike" baseline="0" dirty="0">
                <a:solidFill>
                  <a:srgbClr val="000000"/>
                </a:solidFill>
                <a:latin typeface="TimesNewRomanPSMT"/>
              </a:rPr>
              <a:t>, A. and A. Filippov. 2004. “From System Dynamics and Discrete Event to Practical Agent Based Modeling: Reasons,</a:t>
            </a:r>
          </a:p>
          <a:p>
            <a:pPr algn="l"/>
            <a:r>
              <a:rPr lang="en-US" sz="1500" b="0" i="0" strike="noStrike" baseline="0" dirty="0">
                <a:solidFill>
                  <a:srgbClr val="000000"/>
                </a:solidFill>
                <a:latin typeface="TimesNewRomanPSMT"/>
              </a:rPr>
              <a:t>      Techniques, Tools”. In </a:t>
            </a:r>
            <a:r>
              <a:rPr lang="en-US" sz="1500" b="0" i="1" strike="noStrike" baseline="0" dirty="0">
                <a:solidFill>
                  <a:srgbClr val="000000"/>
                </a:solidFill>
                <a:latin typeface="Times New Roman" panose="02020603050405020304" pitchFamily="18" charset="0"/>
              </a:rPr>
              <a:t>Proceedings of the 22nd International Conference of the System Dynamics Society</a:t>
            </a:r>
            <a:r>
              <a:rPr lang="en-US" sz="1500" b="0" i="0" strike="noStrike" baseline="0" dirty="0">
                <a:solidFill>
                  <a:srgbClr val="000000"/>
                </a:solidFill>
                <a:latin typeface="TimesNewRomanPSMT"/>
              </a:rPr>
              <a:t>, 25th–29th June,</a:t>
            </a:r>
          </a:p>
          <a:p>
            <a:pPr algn="l"/>
            <a:r>
              <a:rPr lang="en-US" sz="1500" b="0" i="0" strike="noStrike" baseline="0" dirty="0">
                <a:solidFill>
                  <a:srgbClr val="000000"/>
                </a:solidFill>
                <a:latin typeface="TimesNewRomanPSMT"/>
              </a:rPr>
              <a:t>      Oxford, England.</a:t>
            </a:r>
          </a:p>
          <a:p>
            <a:pPr marL="285750" indent="-285750" algn="l">
              <a:buFont typeface="Arial" panose="020B0604020202020204" pitchFamily="34" charset="0"/>
              <a:buChar char="•"/>
            </a:pPr>
            <a:r>
              <a:rPr lang="en-US" sz="1500" b="0" i="0" strike="noStrike" baseline="0" dirty="0" err="1">
                <a:solidFill>
                  <a:srgbClr val="000000"/>
                </a:solidFill>
                <a:latin typeface="TimesNewRomanPSMT"/>
              </a:rPr>
              <a:t>ExtendSim</a:t>
            </a:r>
            <a:r>
              <a:rPr lang="en-US" sz="1500" b="0" i="0" strike="noStrike" baseline="0" dirty="0">
                <a:solidFill>
                  <a:srgbClr val="000000"/>
                </a:solidFill>
                <a:latin typeface="TimesNewRomanPSMT"/>
              </a:rPr>
              <a:t>. 2019. “</a:t>
            </a:r>
            <a:r>
              <a:rPr lang="en-US" sz="1500" b="0" i="0" strike="noStrike" baseline="0" dirty="0" err="1">
                <a:solidFill>
                  <a:srgbClr val="000000"/>
                </a:solidFill>
                <a:latin typeface="TimesNewRomanPSMT"/>
              </a:rPr>
              <a:t>ExtendSim</a:t>
            </a:r>
            <a:r>
              <a:rPr lang="en-US" sz="1500" b="0" i="0" strike="noStrike" baseline="0" dirty="0">
                <a:solidFill>
                  <a:srgbClr val="000000"/>
                </a:solidFill>
                <a:latin typeface="TimesNewRomanPSMT"/>
              </a:rPr>
              <a:t> Power Tools for Simulation.” </a:t>
            </a:r>
            <a:r>
              <a:rPr lang="en-US" sz="1500" b="0" i="0" strike="noStrike" baseline="0" dirty="0">
                <a:solidFill>
                  <a:srgbClr val="0000FF"/>
                </a:solidFill>
                <a:latin typeface="TimesNewRomanPSMT"/>
              </a:rPr>
              <a:t>www.extendsim.com</a:t>
            </a:r>
            <a:r>
              <a:rPr lang="en-US" sz="1500" b="0" i="0" strike="noStrike" baseline="0" dirty="0">
                <a:solidFill>
                  <a:srgbClr val="000000"/>
                </a:solidFill>
                <a:latin typeface="TimesNewRomanPSMT"/>
              </a:rPr>
              <a:t>, accessed 03.12.2019.</a:t>
            </a:r>
          </a:p>
          <a:p>
            <a:pPr marL="285750" indent="-285750" algn="l">
              <a:buFont typeface="Arial" panose="020B0604020202020204" pitchFamily="34" charset="0"/>
              <a:buChar char="•"/>
            </a:pPr>
            <a:r>
              <a:rPr lang="en-US" sz="1500" b="0" i="0" strike="noStrike" baseline="0" dirty="0">
                <a:solidFill>
                  <a:srgbClr val="000000"/>
                </a:solidFill>
                <a:latin typeface="TimesNewRomanPSMT"/>
              </a:rPr>
              <a:t>Fink, A. and T. </a:t>
            </a:r>
            <a:r>
              <a:rPr lang="en-US" sz="1500" b="0" i="0" strike="noStrike" baseline="0" dirty="0" err="1">
                <a:solidFill>
                  <a:srgbClr val="000000"/>
                </a:solidFill>
                <a:latin typeface="TimesNewRomanPSMT"/>
              </a:rPr>
              <a:t>Reiners</a:t>
            </a:r>
            <a:r>
              <a:rPr lang="en-US" sz="1500" b="0" i="0" strike="noStrike" baseline="0" dirty="0">
                <a:solidFill>
                  <a:srgbClr val="000000"/>
                </a:solidFill>
                <a:latin typeface="TimesNewRomanPSMT"/>
              </a:rPr>
              <a:t>. 2006. “Modeling and Solving the Short-term Car Rental Logistics Problem”. </a:t>
            </a:r>
            <a:r>
              <a:rPr lang="en-US" sz="1500" b="0" i="1" strike="noStrike" baseline="0" dirty="0">
                <a:solidFill>
                  <a:srgbClr val="000000"/>
                </a:solidFill>
                <a:latin typeface="Times New Roman" panose="02020603050405020304" pitchFamily="18" charset="0"/>
              </a:rPr>
              <a:t>Transportation Research</a:t>
            </a:r>
          </a:p>
          <a:p>
            <a:pPr algn="l"/>
            <a:r>
              <a:rPr lang="en-US" sz="1500" b="0" i="1" strike="noStrike" baseline="0" dirty="0">
                <a:solidFill>
                  <a:srgbClr val="000000"/>
                </a:solidFill>
                <a:latin typeface="Times New Roman" panose="02020603050405020304" pitchFamily="18" charset="0"/>
              </a:rPr>
              <a:t>       Part E: Logistics and Transportation Review </a:t>
            </a:r>
            <a:r>
              <a:rPr lang="en-US" sz="1500" b="0" i="0" strike="noStrike" baseline="0" dirty="0">
                <a:solidFill>
                  <a:srgbClr val="000000"/>
                </a:solidFill>
                <a:latin typeface="TimesNewRomanPSMT"/>
              </a:rPr>
              <a:t>42(4):272–292.</a:t>
            </a:r>
          </a:p>
          <a:p>
            <a:pPr marL="285750" indent="-285750" algn="l">
              <a:buFont typeface="Arial" panose="020B0604020202020204" pitchFamily="34" charset="0"/>
              <a:buChar char="•"/>
            </a:pPr>
            <a:r>
              <a:rPr lang="en-US" sz="1500" b="0" i="0" strike="noStrike" baseline="0" dirty="0" err="1">
                <a:solidFill>
                  <a:srgbClr val="000000"/>
                </a:solidFill>
                <a:latin typeface="TimesNewRomanPSMT"/>
              </a:rPr>
              <a:t>Haensel</a:t>
            </a:r>
            <a:r>
              <a:rPr lang="en-US" sz="1500" b="0" i="0" strike="noStrike" baseline="0" dirty="0">
                <a:solidFill>
                  <a:srgbClr val="000000"/>
                </a:solidFill>
                <a:latin typeface="TimesNewRomanPSMT"/>
              </a:rPr>
              <a:t>, A., M. </a:t>
            </a:r>
            <a:r>
              <a:rPr lang="en-US" sz="1500" b="0" i="0" strike="noStrike" baseline="0" dirty="0" err="1">
                <a:solidFill>
                  <a:srgbClr val="000000"/>
                </a:solidFill>
                <a:latin typeface="TimesNewRomanPSMT"/>
              </a:rPr>
              <a:t>Mederer</a:t>
            </a:r>
            <a:r>
              <a:rPr lang="en-US" sz="1500" b="0" i="0" strike="noStrike" baseline="0" dirty="0">
                <a:solidFill>
                  <a:srgbClr val="000000"/>
                </a:solidFill>
                <a:latin typeface="TimesNewRomanPSMT"/>
              </a:rPr>
              <a:t>, and H. Schmidt. 2012. “Revenue Management in the Car Rental Industry: A Stochastic Approach”.</a:t>
            </a:r>
          </a:p>
          <a:p>
            <a:pPr algn="l"/>
            <a:r>
              <a:rPr lang="en-US" sz="1500" b="0" i="1" strike="noStrike" baseline="0" dirty="0">
                <a:solidFill>
                  <a:srgbClr val="000000"/>
                </a:solidFill>
                <a:latin typeface="Times New Roman" panose="02020603050405020304" pitchFamily="18" charset="0"/>
              </a:rPr>
              <a:t>      Journal of Revenue and Pricing Management </a:t>
            </a:r>
            <a:r>
              <a:rPr lang="en-US" sz="1500" b="0" i="0" strike="noStrike" baseline="0" dirty="0">
                <a:solidFill>
                  <a:srgbClr val="000000"/>
                </a:solidFill>
                <a:latin typeface="TimesNewRomanPSMT"/>
              </a:rPr>
              <a:t>11(1):99–108.</a:t>
            </a:r>
          </a:p>
          <a:p>
            <a:pPr marL="285750" indent="-285750" algn="l">
              <a:buFont typeface="Arial" panose="020B0604020202020204" pitchFamily="34" charset="0"/>
              <a:buChar char="•"/>
            </a:pPr>
            <a:r>
              <a:rPr lang="en-US" sz="1500" b="0" i="0" strike="noStrike" baseline="0" dirty="0">
                <a:solidFill>
                  <a:srgbClr val="000000"/>
                </a:solidFill>
                <a:latin typeface="TimesNewRomanPSMT"/>
              </a:rPr>
              <a:t>Li, Z. and F. Tao. 2010. “On Determining Optimal Fleet Size and Vehicle Transfer Policy for a Car Rental Company”. </a:t>
            </a:r>
            <a:r>
              <a:rPr lang="en-US" sz="1500" b="0" i="1" strike="noStrike" baseline="0" dirty="0">
                <a:solidFill>
                  <a:srgbClr val="000000"/>
                </a:solidFill>
                <a:latin typeface="Times New Roman" panose="02020603050405020304" pitchFamily="18" charset="0"/>
              </a:rPr>
              <a:t>Computer</a:t>
            </a:r>
          </a:p>
          <a:p>
            <a:pPr algn="l"/>
            <a:r>
              <a:rPr lang="en-US" sz="1500" b="0" i="1" strike="noStrike" baseline="0" dirty="0">
                <a:solidFill>
                  <a:srgbClr val="000000"/>
                </a:solidFill>
                <a:latin typeface="Times New Roman" panose="02020603050405020304" pitchFamily="18" charset="0"/>
              </a:rPr>
              <a:t>      and Operations Research </a:t>
            </a:r>
            <a:r>
              <a:rPr lang="en-US" sz="1500" b="0" i="0" strike="noStrike" baseline="0" dirty="0">
                <a:solidFill>
                  <a:srgbClr val="000000"/>
                </a:solidFill>
                <a:latin typeface="TimesNewRomanPSMT"/>
              </a:rPr>
              <a:t>37(2):341–350.</a:t>
            </a:r>
          </a:p>
          <a:p>
            <a:pPr marL="285750" indent="-285750" algn="l">
              <a:buFont typeface="Arial" panose="020B0604020202020204" pitchFamily="34" charset="0"/>
              <a:buChar char="•"/>
            </a:pPr>
            <a:r>
              <a:rPr lang="en-US" sz="1500" b="0" i="0" strike="noStrike" baseline="0" dirty="0">
                <a:solidFill>
                  <a:srgbClr val="000000"/>
                </a:solidFill>
                <a:latin typeface="TimesNewRomanPSMT"/>
              </a:rPr>
              <a:t>Oliveira, B., M. </a:t>
            </a:r>
            <a:r>
              <a:rPr lang="en-US" sz="1500" b="0" i="0" strike="noStrike" baseline="0" dirty="0" err="1">
                <a:solidFill>
                  <a:srgbClr val="000000"/>
                </a:solidFill>
                <a:latin typeface="TimesNewRomanPSMT"/>
              </a:rPr>
              <a:t>Carravilla</a:t>
            </a:r>
            <a:r>
              <a:rPr lang="en-US" sz="1500" b="0" i="0" strike="noStrike" baseline="0" dirty="0">
                <a:solidFill>
                  <a:srgbClr val="000000"/>
                </a:solidFill>
                <a:latin typeface="TimesNewRomanPSMT"/>
              </a:rPr>
              <a:t>, and F. Oliveira. 2017. “Fleet and Revenue Management in Car Rental Companies: A Literature Review</a:t>
            </a:r>
          </a:p>
          <a:p>
            <a:pPr algn="l"/>
            <a:r>
              <a:rPr lang="en-US" sz="1500" b="0" i="0" strike="noStrike" baseline="0" dirty="0">
                <a:solidFill>
                  <a:srgbClr val="000000"/>
                </a:solidFill>
                <a:latin typeface="TimesNewRomanPSMT"/>
              </a:rPr>
              <a:t>      and an Integrated Conceptual Framework”. </a:t>
            </a:r>
            <a:r>
              <a:rPr lang="en-US" sz="1500" b="0" i="1" strike="noStrike" baseline="0" dirty="0">
                <a:solidFill>
                  <a:srgbClr val="000000"/>
                </a:solidFill>
                <a:latin typeface="Times New Roman" panose="02020603050405020304" pitchFamily="18" charset="0"/>
              </a:rPr>
              <a:t>Omega </a:t>
            </a:r>
            <a:r>
              <a:rPr lang="en-US" sz="1500" b="0" i="0" strike="noStrike" baseline="0" dirty="0">
                <a:solidFill>
                  <a:srgbClr val="000000"/>
                </a:solidFill>
                <a:latin typeface="TimesNewRomanPSMT"/>
              </a:rPr>
              <a:t>71:11–26.</a:t>
            </a:r>
          </a:p>
          <a:p>
            <a:pPr marL="285750" indent="-285750" algn="l">
              <a:buFont typeface="Arial" panose="020B0604020202020204" pitchFamily="34" charset="0"/>
              <a:buChar char="•"/>
            </a:pPr>
            <a:r>
              <a:rPr lang="en-US" sz="1500" b="0" i="0" strike="noStrike" baseline="0" dirty="0" err="1">
                <a:solidFill>
                  <a:srgbClr val="000000"/>
                </a:solidFill>
                <a:latin typeface="TimesNewRomanPSMT"/>
              </a:rPr>
              <a:t>Pachon</a:t>
            </a:r>
            <a:r>
              <a:rPr lang="en-US" sz="1500" b="0" i="0" strike="noStrike" baseline="0" dirty="0">
                <a:solidFill>
                  <a:srgbClr val="000000"/>
                </a:solidFill>
                <a:latin typeface="TimesNewRomanPSMT"/>
              </a:rPr>
              <a:t>, J., E. </a:t>
            </a:r>
            <a:r>
              <a:rPr lang="en-US" sz="1500" b="0" i="0" strike="noStrike" baseline="0" dirty="0" err="1">
                <a:solidFill>
                  <a:srgbClr val="000000"/>
                </a:solidFill>
                <a:latin typeface="TimesNewRomanPSMT"/>
              </a:rPr>
              <a:t>Iskovou</a:t>
            </a:r>
            <a:r>
              <a:rPr lang="en-US" sz="1500" b="0" i="0" strike="noStrike" baseline="0" dirty="0">
                <a:solidFill>
                  <a:srgbClr val="000000"/>
                </a:solidFill>
                <a:latin typeface="TimesNewRomanPSMT"/>
              </a:rPr>
              <a:t>, C. Ip, and R. </a:t>
            </a:r>
            <a:r>
              <a:rPr lang="en-US" sz="1500" b="0" i="0" strike="noStrike" baseline="0" dirty="0" err="1">
                <a:solidFill>
                  <a:srgbClr val="000000"/>
                </a:solidFill>
                <a:latin typeface="TimesNewRomanPSMT"/>
              </a:rPr>
              <a:t>Aboudi</a:t>
            </a:r>
            <a:r>
              <a:rPr lang="en-US" sz="1500" b="0" i="0" strike="noStrike" baseline="0" dirty="0">
                <a:solidFill>
                  <a:srgbClr val="000000"/>
                </a:solidFill>
                <a:latin typeface="TimesNewRomanPSMT"/>
              </a:rPr>
              <a:t>. 2006. “Synthesis of Tactical Fleet Planning Models for the Car Rental Industry”.</a:t>
            </a:r>
          </a:p>
          <a:p>
            <a:pPr algn="l"/>
            <a:r>
              <a:rPr lang="en-US" sz="1500" b="0" i="1" strike="noStrike" baseline="0" dirty="0">
                <a:solidFill>
                  <a:srgbClr val="000000"/>
                </a:solidFill>
                <a:latin typeface="Times New Roman" panose="02020603050405020304" pitchFamily="18" charset="0"/>
              </a:rPr>
              <a:t>      IEEE Transactions </a:t>
            </a:r>
            <a:r>
              <a:rPr lang="en-US" sz="1500" b="0" i="0" strike="noStrike" baseline="0" dirty="0">
                <a:solidFill>
                  <a:srgbClr val="000000"/>
                </a:solidFill>
                <a:latin typeface="TimesNewRomanPSMT"/>
              </a:rPr>
              <a:t>35(9):907–916.</a:t>
            </a:r>
          </a:p>
          <a:p>
            <a:pPr marL="285750" indent="-285750" algn="l">
              <a:buFont typeface="Arial" panose="020B0604020202020204" pitchFamily="34" charset="0"/>
              <a:buChar char="•"/>
            </a:pPr>
            <a:r>
              <a:rPr lang="en-US" sz="1500" b="0" i="0" strike="noStrike" baseline="0" dirty="0" err="1">
                <a:solidFill>
                  <a:srgbClr val="000000"/>
                </a:solidFill>
                <a:latin typeface="TimesNewRomanPSMT"/>
              </a:rPr>
              <a:t>Pannirselvam</a:t>
            </a:r>
            <a:r>
              <a:rPr lang="en-US" sz="1500" b="0" i="0" strike="noStrike" baseline="0" dirty="0">
                <a:solidFill>
                  <a:srgbClr val="000000"/>
                </a:solidFill>
                <a:latin typeface="TimesNewRomanPSMT"/>
              </a:rPr>
              <a:t>, G. P., L. A. Ferguson, R. C. Ash, and S. P. </a:t>
            </a:r>
            <a:r>
              <a:rPr lang="en-US" sz="1500" b="0" i="0" strike="noStrike" baseline="0" dirty="0" err="1">
                <a:solidFill>
                  <a:srgbClr val="000000"/>
                </a:solidFill>
                <a:latin typeface="TimesNewRomanPSMT"/>
              </a:rPr>
              <a:t>Siferd</a:t>
            </a:r>
            <a:r>
              <a:rPr lang="en-US" sz="1500" b="0" i="0" strike="noStrike" baseline="0" dirty="0">
                <a:solidFill>
                  <a:srgbClr val="000000"/>
                </a:solidFill>
                <a:latin typeface="TimesNewRomanPSMT"/>
              </a:rPr>
              <a:t>. 1999. “Operations Management Research: An Update for the</a:t>
            </a:r>
          </a:p>
          <a:p>
            <a:pPr algn="l"/>
            <a:r>
              <a:rPr lang="en-US" sz="1500" b="0" i="0" strike="noStrike" baseline="0" dirty="0">
                <a:solidFill>
                  <a:srgbClr val="000000"/>
                </a:solidFill>
                <a:latin typeface="TimesNewRomanPSMT"/>
              </a:rPr>
              <a:t>     1990s”. </a:t>
            </a:r>
            <a:r>
              <a:rPr lang="en-US" sz="1500" b="0" i="1" strike="noStrike" baseline="0" dirty="0">
                <a:solidFill>
                  <a:srgbClr val="000000"/>
                </a:solidFill>
                <a:latin typeface="Times New Roman" panose="02020603050405020304" pitchFamily="18" charset="0"/>
              </a:rPr>
              <a:t>Journal of Operations Management </a:t>
            </a:r>
            <a:r>
              <a:rPr lang="en-US" sz="1500" b="0" i="0" strike="noStrike" baseline="0" dirty="0">
                <a:solidFill>
                  <a:srgbClr val="000000"/>
                </a:solidFill>
                <a:latin typeface="TimesNewRomanPSMT"/>
              </a:rPr>
              <a:t>18(1):95–112.</a:t>
            </a:r>
          </a:p>
        </p:txBody>
      </p:sp>
    </p:spTree>
  </p:cSld>
  <p:clrMapOvr>
    <a:masterClrMapping/>
  </p:clrMapOvr>
</p:sld>
</file>

<file path=ppt/theme/theme1.xml><?xml version="1.0" encoding="utf-8"?>
<a:theme xmlns:a="http://schemas.openxmlformats.org/drawingml/2006/main" name="2_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875</TotalTime>
  <Words>1119</Words>
  <Application>Microsoft Office PowerPoint</Application>
  <PresentationFormat>Widescreen</PresentationFormat>
  <Paragraphs>103</Paragraphs>
  <Slides>8</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-apple-system</vt:lpstr>
      <vt:lpstr>Courier New</vt:lpstr>
      <vt:lpstr>Arial</vt:lpstr>
      <vt:lpstr>Times New Roman</vt:lpstr>
      <vt:lpstr>Marcellus</vt:lpstr>
      <vt:lpstr>TimesNewRomanPSMT</vt:lpstr>
      <vt:lpstr>Calibri</vt:lpstr>
      <vt:lpstr>2_Custom Design</vt:lpstr>
      <vt:lpstr>PowerPoint Presentation</vt:lpstr>
      <vt:lpstr>Objective</vt:lpstr>
      <vt:lpstr>PowerPoint Presentation</vt:lpstr>
      <vt:lpstr>Modelling    </vt:lpstr>
      <vt:lpstr>PowerPoint Presentation</vt:lpstr>
      <vt:lpstr>Results</vt:lpstr>
      <vt:lpstr>Inferences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PATIL</dc:creator>
  <cp:lastModifiedBy>keyur patel</cp:lastModifiedBy>
  <cp:revision>21</cp:revision>
  <dcterms:modified xsi:type="dcterms:W3CDTF">2024-02-04T18:29:27Z</dcterms:modified>
</cp:coreProperties>
</file>