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96" r:id="rId6"/>
    <p:sldId id="297" r:id="rId7"/>
    <p:sldId id="298" r:id="rId8"/>
    <p:sldId id="275" r:id="rId9"/>
    <p:sldId id="299" r:id="rId10"/>
    <p:sldId id="300" r:id="rId11"/>
    <p:sldId id="301" r:id="rId12"/>
    <p:sldId id="278" r:id="rId13"/>
    <p:sldId id="281" r:id="rId14"/>
    <p:sldId id="282" r:id="rId15"/>
    <p:sldId id="283" r:id="rId16"/>
    <p:sldId id="284" r:id="rId17"/>
    <p:sldId id="285" r:id="rId18"/>
    <p:sldId id="286" r:id="rId19"/>
    <p:sldId id="287"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4660"/>
  </p:normalViewPr>
  <p:slideViewPr>
    <p:cSldViewPr>
      <p:cViewPr>
        <p:scale>
          <a:sx n="60" d="100"/>
          <a:sy n="60" d="100"/>
        </p:scale>
        <p:origin x="-840" y="50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D70E7-5855-47A6-AF07-0CAECB802878}" type="datetimeFigureOut">
              <a:rPr lang="en-US" smtClean="0"/>
              <a:pPr/>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D70E7-5855-47A6-AF07-0CAECB802878}" type="datetimeFigureOut">
              <a:rPr lang="en-US" smtClean="0"/>
              <a:pPr/>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D70E7-5855-47A6-AF07-0CAECB802878}" type="datetimeFigureOut">
              <a:rPr lang="en-US" smtClean="0"/>
              <a:pPr/>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D70E7-5855-47A6-AF07-0CAECB802878}" type="datetimeFigureOut">
              <a:rPr lang="en-US" smtClean="0"/>
              <a:pPr/>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D70E7-5855-47A6-AF07-0CAECB802878}" type="datetimeFigureOut">
              <a:rPr lang="en-US" smtClean="0"/>
              <a:pPr/>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55EA3-1C50-4B24-803F-403264E19E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D70E7-5855-47A6-AF07-0CAECB802878}" type="datetimeFigureOut">
              <a:rPr lang="en-US" smtClean="0"/>
              <a:pPr/>
              <a:t>7/12/2019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55EA3-1C50-4B24-803F-403264E19E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46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2895600"/>
            <a:ext cx="8686800" cy="830997"/>
          </a:xfrm>
          <a:prstGeom prst="rect">
            <a:avLst/>
          </a:prstGeom>
          <a:noFill/>
        </p:spPr>
        <p:txBody>
          <a:bodyPr wrap="square" rtlCol="0">
            <a:spAutoFit/>
          </a:bodyPr>
          <a:lstStyle/>
          <a:p>
            <a:pPr algn="ctr"/>
            <a:r>
              <a:rPr lang="en-US" sz="4800" dirty="0" smtClean="0">
                <a:solidFill>
                  <a:schemeClr val="bg1"/>
                </a:solidFill>
                <a:latin typeface="Gill Sans Ultra Bold" pitchFamily="34" charset="0"/>
              </a:rPr>
              <a:t>Angular (Version 4)</a:t>
            </a:r>
            <a:endParaRPr lang="en-US" sz="4800" dirty="0">
              <a:solidFill>
                <a:schemeClr val="bg1"/>
              </a:solidFill>
              <a:latin typeface="Gill Sans Ultra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Font typeface="Wingdings" pitchFamily="2" charset="2"/>
              <a:buChar char="v"/>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Building blocks of Angular 4</a:t>
            </a:r>
          </a:p>
          <a:p>
            <a:pPr marL="0" indent="0">
              <a:buNone/>
            </a:pPr>
            <a:r>
              <a:rPr lang="en-US" sz="2000" dirty="0" smtClean="0">
                <a:latin typeface="Courier New" pitchFamily="49" charset="0"/>
                <a:cs typeface="Courier New" pitchFamily="49" charset="0"/>
              </a:rPr>
              <a:t>Any web application built on Angular 4 consist of:</a:t>
            </a:r>
          </a:p>
          <a:p>
            <a:pPr marL="457200" indent="-457200">
              <a:buAutoNum type="arabicPeriod"/>
            </a:pPr>
            <a:r>
              <a:rPr lang="en-US" sz="2000" dirty="0" smtClean="0">
                <a:latin typeface="Courier New" pitchFamily="49" charset="0"/>
                <a:cs typeface="Courier New" pitchFamily="49" charset="0"/>
              </a:rPr>
              <a:t>HTML templates with Angular-specific markup</a:t>
            </a:r>
          </a:p>
          <a:p>
            <a:pPr marL="457200" indent="-457200">
              <a:buAutoNum type="arabicPeriod"/>
            </a:pPr>
            <a:r>
              <a:rPr lang="en-US" sz="2000" dirty="0" smtClean="0">
                <a:latin typeface="Courier New" pitchFamily="49" charset="0"/>
                <a:cs typeface="Courier New" pitchFamily="49" charset="0"/>
              </a:rPr>
              <a:t>Directives and components managing the HTML templates</a:t>
            </a:r>
          </a:p>
          <a:p>
            <a:pPr marL="457200" indent="-457200">
              <a:buAutoNum type="arabicPeriod"/>
            </a:pPr>
            <a:r>
              <a:rPr lang="en-US" sz="2000" dirty="0" smtClean="0">
                <a:latin typeface="Courier New" pitchFamily="49" charset="0"/>
                <a:cs typeface="Courier New" pitchFamily="49" charset="0"/>
              </a:rPr>
              <a:t>Services containing application logic</a:t>
            </a:r>
          </a:p>
          <a:p>
            <a:pPr marL="457200" indent="-457200">
              <a:buAutoNum type="arabicPeriod"/>
            </a:pPr>
            <a:r>
              <a:rPr lang="en-US" sz="2000" dirty="0" smtClean="0">
                <a:latin typeface="Courier New" pitchFamily="49" charset="0"/>
                <a:cs typeface="Courier New" pitchFamily="49" charset="0"/>
              </a:rPr>
              <a:t>Special bootstrap function which helps to load and start the Angular application</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Concept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png"/>
          <p:cNvPicPr>
            <a:picLocks noGrp="1" noChangeAspect="1"/>
          </p:cNvPicPr>
          <p:nvPr>
            <p:ph idx="1"/>
          </p:nvPr>
        </p:nvPicPr>
        <p:blipFill>
          <a:blip r:embed="rId2" cstate="print"/>
          <a:stretch>
            <a:fillRect/>
          </a:stretch>
        </p:blipFill>
        <p:spPr>
          <a:xfrm>
            <a:off x="457200" y="1905000"/>
            <a:ext cx="8153400" cy="4648200"/>
          </a:xfrm>
        </p:spPr>
      </p:pic>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Course Structure</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5" name="Rectangle 4"/>
          <p:cNvSpPr/>
          <p:nvPr/>
        </p:nvSpPr>
        <p:spPr>
          <a:xfrm>
            <a:off x="0"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2743200"/>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cap="small" dirty="0" smtClean="0">
                <a:latin typeface="Gill Sans Ultra Bold" panose="020B0A02020104020203" pitchFamily="34" charset="0"/>
              </a:rPr>
              <a:t>CLASSROOM TRAINING</a:t>
            </a:r>
            <a:endParaRPr lang="en-US" sz="3800" cap="small" dirty="0">
              <a:latin typeface="Gill Sans Ultra Bold" panose="020B0A02020104020203" pitchFamily="34" charset="0"/>
            </a:endParaRPr>
          </a:p>
        </p:txBody>
      </p:sp>
      <p:sp>
        <p:nvSpPr>
          <p:cNvPr id="9" name="Round Same Side Corner Rectangle 8"/>
          <p:cNvSpPr/>
          <p:nvPr/>
        </p:nvSpPr>
        <p:spPr>
          <a:xfrm>
            <a:off x="2209801" y="1752601"/>
            <a:ext cx="4495800" cy="990600"/>
          </a:xfrm>
          <a:prstGeom prst="round2SameRect">
            <a:avLst/>
          </a:prstGeom>
          <a:pattFill prst="lgGrid">
            <a:fgClr>
              <a:schemeClr val="accent5">
                <a:lumMod val="20000"/>
                <a:lumOff val="80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000" dirty="0" smtClean="0">
                <a:solidFill>
                  <a:schemeClr val="accent1">
                    <a:lumMod val="75000"/>
                  </a:schemeClr>
                </a:solidFill>
                <a:latin typeface="BankGothic" panose="02000800000000000000" pitchFamily="2" charset="0"/>
              </a:rPr>
              <a:t>Angular 4</a:t>
            </a:r>
            <a:endParaRPr lang="en-US" sz="3000" dirty="0">
              <a:solidFill>
                <a:schemeClr val="accent1">
                  <a:lumMod val="75000"/>
                </a:schemeClr>
              </a:solidFill>
              <a:latin typeface="BankGothic" panose="02000800000000000000" pitchFamily="2" charset="0"/>
            </a:endParaRPr>
          </a:p>
        </p:txBody>
      </p:sp>
    </p:spTree>
    <p:extLst>
      <p:ext uri="{BB962C8B-B14F-4D97-AF65-F5344CB8AC3E}">
        <p14:creationId xmlns="" xmlns:p14="http://schemas.microsoft.com/office/powerpoint/2010/main" val="19797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76200"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First Angular 4 Application</a:t>
            </a:r>
            <a:endParaRPr lang="en-US" sz="3800" cap="small" dirty="0">
              <a:latin typeface="Gill Sans Ultra Bold" panose="020B0A02020104020203" pitchFamily="34" charset="0"/>
            </a:endParaRPr>
          </a:p>
        </p:txBody>
      </p:sp>
      <p:sp>
        <p:nvSpPr>
          <p:cNvPr id="14" name="Rectangle 13"/>
          <p:cNvSpPr/>
          <p:nvPr/>
        </p:nvSpPr>
        <p:spPr>
          <a:xfrm>
            <a:off x="152400" y="1371600"/>
            <a:ext cx="2595903"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rPr>
              <a:t>Week 1</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endParaRPr>
          </a:p>
        </p:txBody>
      </p:sp>
      <p:sp>
        <p:nvSpPr>
          <p:cNvPr id="10" name="TextBox 9"/>
          <p:cNvSpPr txBox="1"/>
          <p:nvPr/>
        </p:nvSpPr>
        <p:spPr>
          <a:xfrm>
            <a:off x="228600" y="3962400"/>
            <a:ext cx="8686800" cy="1569660"/>
          </a:xfrm>
          <a:prstGeom prst="rect">
            <a:avLst/>
          </a:prstGeom>
          <a:noFill/>
        </p:spPr>
        <p:txBody>
          <a:bodyPr wrap="square" rtlCol="0">
            <a:spAutoFit/>
          </a:bodyPr>
          <a:lstStyle/>
          <a:p>
            <a:r>
              <a:rPr lang="en-US" sz="2400" dirty="0" smtClean="0">
                <a:latin typeface="Courier New" pitchFamily="49" charset="0"/>
                <a:cs typeface="Courier New" pitchFamily="49" charset="0"/>
              </a:rPr>
              <a:t>Binding Data to Components</a:t>
            </a:r>
          </a:p>
          <a:p>
            <a:r>
              <a:rPr lang="en-US" sz="2400" dirty="0" smtClean="0">
                <a:latin typeface="Courier New" pitchFamily="49" charset="0"/>
                <a:cs typeface="Courier New" pitchFamily="49" charset="0"/>
              </a:rPr>
              <a:t>Directives</a:t>
            </a:r>
          </a:p>
          <a:p>
            <a:r>
              <a:rPr lang="en-US" sz="2400" dirty="0" smtClean="0">
                <a:latin typeface="Courier New" pitchFamily="49" charset="0"/>
                <a:cs typeface="Courier New" pitchFamily="49" charset="0"/>
              </a:rPr>
              <a:t>Introduction to </a:t>
            </a:r>
            <a:r>
              <a:rPr lang="en-US" sz="2400" dirty="0" err="1" smtClean="0">
                <a:latin typeface="Courier New" pitchFamily="49" charset="0"/>
                <a:cs typeface="Courier New" pitchFamily="49" charset="0"/>
              </a:rPr>
              <a:t>TypeScript</a:t>
            </a:r>
            <a:endParaRPr lang="en-US" sz="2400" dirty="0" smtClean="0">
              <a:latin typeface="Courier New" pitchFamily="49" charset="0"/>
              <a:cs typeface="Courier New" pitchFamily="49" charset="0"/>
            </a:endParaRPr>
          </a:p>
          <a:p>
            <a:r>
              <a:rPr lang="en-US" sz="2400" dirty="0" smtClean="0">
                <a:latin typeface="Courier New" pitchFamily="49" charset="0"/>
                <a:cs typeface="Courier New" pitchFamily="49" charset="0"/>
              </a:rPr>
              <a:t>-- Using Annotations and Types</a:t>
            </a:r>
            <a:endParaRPr lang="en-US" sz="2400" dirty="0">
              <a:latin typeface="Courier New" pitchFamily="49" charset="0"/>
              <a:cs typeface="Courier New" pitchFamily="49" charset="0"/>
            </a:endParaRPr>
          </a:p>
        </p:txBody>
      </p:sp>
    </p:spTree>
    <p:extLst>
      <p:ext uri="{BB962C8B-B14F-4D97-AF65-F5344CB8AC3E}">
        <p14:creationId xmlns="" xmlns:p14="http://schemas.microsoft.com/office/powerpoint/2010/main" val="15992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19319"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Angular 4 Concepts - How Angular Works</a:t>
            </a:r>
            <a:endParaRPr lang="en-US" sz="3800" cap="small" dirty="0">
              <a:latin typeface="Gill Sans Ultra Bold" panose="020B0A02020104020203" pitchFamily="34" charset="0"/>
            </a:endParaRPr>
          </a:p>
        </p:txBody>
      </p:sp>
      <p:sp>
        <p:nvSpPr>
          <p:cNvPr id="17" name="Rectangle 16"/>
          <p:cNvSpPr/>
          <p:nvPr/>
        </p:nvSpPr>
        <p:spPr>
          <a:xfrm>
            <a:off x="152400" y="1371600"/>
            <a:ext cx="2595903"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rPr>
              <a:t>Week 2</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endParaRPr>
          </a:p>
        </p:txBody>
      </p:sp>
      <p:sp>
        <p:nvSpPr>
          <p:cNvPr id="11" name="TextBox 10"/>
          <p:cNvSpPr txBox="1"/>
          <p:nvPr/>
        </p:nvSpPr>
        <p:spPr>
          <a:xfrm>
            <a:off x="304800" y="3810000"/>
            <a:ext cx="8458200" cy="1200329"/>
          </a:xfrm>
          <a:prstGeom prst="rect">
            <a:avLst/>
          </a:prstGeom>
          <a:noFill/>
        </p:spPr>
        <p:txBody>
          <a:bodyPr wrap="square" rtlCol="0">
            <a:spAutoFit/>
          </a:bodyPr>
          <a:lstStyle/>
          <a:p>
            <a:r>
              <a:rPr lang="en-US" sz="2400" dirty="0" smtClean="0">
                <a:latin typeface="Courier New" pitchFamily="49" charset="0"/>
                <a:cs typeface="Courier New" pitchFamily="49" charset="0"/>
              </a:rPr>
              <a:t>Components, Controllers, and Views</a:t>
            </a:r>
          </a:p>
          <a:p>
            <a:r>
              <a:rPr lang="en-US" sz="2400" dirty="0" smtClean="0">
                <a:latin typeface="Courier New" pitchFamily="49" charset="0"/>
                <a:cs typeface="Courier New" pitchFamily="49" charset="0"/>
              </a:rPr>
              <a:t>Using the Built-in Components</a:t>
            </a:r>
          </a:p>
          <a:p>
            <a:r>
              <a:rPr lang="en-US" sz="2400" dirty="0" smtClean="0">
                <a:latin typeface="Courier New" pitchFamily="49" charset="0"/>
                <a:cs typeface="Courier New" pitchFamily="49" charset="0"/>
              </a:rPr>
              <a:t>Forms and Validations</a:t>
            </a:r>
            <a:endParaRPr lang="en-US" sz="2400" dirty="0">
              <a:latin typeface="Courier New" pitchFamily="49" charset="0"/>
              <a:cs typeface="Courier New" pitchFamily="49" charset="0"/>
            </a:endParaRPr>
          </a:p>
        </p:txBody>
      </p:sp>
    </p:spTree>
    <p:extLst>
      <p:ext uri="{BB962C8B-B14F-4D97-AF65-F5344CB8AC3E}">
        <p14:creationId xmlns="" xmlns:p14="http://schemas.microsoft.com/office/powerpoint/2010/main" val="306407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19319"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Observables and </a:t>
            </a:r>
            <a:r>
              <a:rPr lang="en-US" sz="4000" dirty="0" err="1" smtClean="0"/>
              <a:t>RxJS</a:t>
            </a:r>
            <a:endParaRPr lang="en-US" sz="3800" cap="small" dirty="0">
              <a:latin typeface="Gill Sans Ultra Bold" panose="020B0A02020104020203" pitchFamily="34" charset="0"/>
            </a:endParaRPr>
          </a:p>
        </p:txBody>
      </p:sp>
      <p:sp>
        <p:nvSpPr>
          <p:cNvPr id="17" name="Rectangle 16"/>
          <p:cNvSpPr/>
          <p:nvPr/>
        </p:nvSpPr>
        <p:spPr>
          <a:xfrm>
            <a:off x="0" y="1295400"/>
            <a:ext cx="2595903"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rPr>
              <a:t>Week 3</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endParaRPr>
          </a:p>
        </p:txBody>
      </p:sp>
      <p:sp>
        <p:nvSpPr>
          <p:cNvPr id="11" name="TextBox 10"/>
          <p:cNvSpPr txBox="1"/>
          <p:nvPr/>
        </p:nvSpPr>
        <p:spPr>
          <a:xfrm>
            <a:off x="152400" y="3886200"/>
            <a:ext cx="8686800" cy="1569660"/>
          </a:xfrm>
          <a:prstGeom prst="rect">
            <a:avLst/>
          </a:prstGeom>
          <a:noFill/>
        </p:spPr>
        <p:txBody>
          <a:bodyPr wrap="square" rtlCol="0">
            <a:spAutoFit/>
          </a:bodyPr>
          <a:lstStyle/>
          <a:p>
            <a:r>
              <a:rPr lang="en-US" sz="2400" dirty="0" smtClean="0">
                <a:latin typeface="Courier New" pitchFamily="49" charset="0"/>
                <a:cs typeface="Courier New" pitchFamily="49" charset="0"/>
              </a:rPr>
              <a:t>Data Architecture with Observables and </a:t>
            </a:r>
            <a:r>
              <a:rPr lang="en-US" sz="2400" dirty="0" err="1" smtClean="0">
                <a:latin typeface="Courier New" pitchFamily="49" charset="0"/>
                <a:cs typeface="Courier New" pitchFamily="49" charset="0"/>
              </a:rPr>
              <a:t>RxJS</a:t>
            </a:r>
            <a:endParaRPr lang="en-US" sz="2400" dirty="0" smtClean="0">
              <a:latin typeface="Courier New" pitchFamily="49" charset="0"/>
              <a:cs typeface="Courier New" pitchFamily="49" charset="0"/>
            </a:endParaRPr>
          </a:p>
          <a:p>
            <a:r>
              <a:rPr lang="en-US" sz="2400" dirty="0" smtClean="0">
                <a:latin typeface="Courier New" pitchFamily="49" charset="0"/>
                <a:cs typeface="Courier New" pitchFamily="49" charset="0"/>
              </a:rPr>
              <a:t>Data Architecture With </a:t>
            </a:r>
            <a:r>
              <a:rPr lang="en-US" sz="2400" dirty="0" err="1" smtClean="0">
                <a:latin typeface="Courier New" pitchFamily="49" charset="0"/>
                <a:cs typeface="Courier New" pitchFamily="49" charset="0"/>
              </a:rPr>
              <a:t>Redux</a:t>
            </a:r>
            <a:r>
              <a:rPr lang="en-US" sz="2400" dirty="0" smtClean="0">
                <a:latin typeface="Courier New" pitchFamily="49" charset="0"/>
                <a:cs typeface="Courier New" pitchFamily="49" charset="0"/>
              </a:rPr>
              <a:t> and Angular</a:t>
            </a:r>
          </a:p>
          <a:p>
            <a:r>
              <a:rPr lang="en-US" sz="2400" dirty="0" smtClean="0">
                <a:latin typeface="Courier New" pitchFamily="49" charset="0"/>
                <a:cs typeface="Courier New" pitchFamily="49" charset="0"/>
              </a:rPr>
              <a:t>Intermediate </a:t>
            </a:r>
            <a:r>
              <a:rPr lang="en-US" sz="2400" dirty="0" err="1" smtClean="0">
                <a:latin typeface="Courier New" pitchFamily="49" charset="0"/>
                <a:cs typeface="Courier New" pitchFamily="49" charset="0"/>
              </a:rPr>
              <a:t>Redux</a:t>
            </a:r>
            <a:r>
              <a:rPr lang="en-US" sz="2400" dirty="0" smtClean="0">
                <a:latin typeface="Courier New" pitchFamily="49" charset="0"/>
                <a:cs typeface="Courier New" pitchFamily="49" charset="0"/>
              </a:rPr>
              <a:t> with Angular</a:t>
            </a:r>
          </a:p>
          <a:p>
            <a:r>
              <a:rPr lang="en-US" sz="2400" dirty="0" smtClean="0">
                <a:latin typeface="Courier New" pitchFamily="49" charset="0"/>
                <a:cs typeface="Courier New" pitchFamily="49" charset="0"/>
              </a:rPr>
              <a:t>Pipes</a:t>
            </a:r>
            <a:endParaRPr lang="en-US" sz="2400" dirty="0">
              <a:latin typeface="Courier New" pitchFamily="49" charset="0"/>
              <a:cs typeface="Courier New" pitchFamily="49" charset="0"/>
            </a:endParaRPr>
          </a:p>
        </p:txBody>
      </p:sp>
    </p:spTree>
    <p:extLst>
      <p:ext uri="{BB962C8B-B14F-4D97-AF65-F5344CB8AC3E}">
        <p14:creationId xmlns="" xmlns:p14="http://schemas.microsoft.com/office/powerpoint/2010/main" val="36280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19319"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Dependency Injection and Services</a:t>
            </a:r>
            <a:endParaRPr lang="en-US" sz="3800" cap="small" dirty="0">
              <a:latin typeface="Gill Sans Ultra Bold" panose="020B0A02020104020203" pitchFamily="34" charset="0"/>
            </a:endParaRPr>
          </a:p>
        </p:txBody>
      </p:sp>
      <p:sp>
        <p:nvSpPr>
          <p:cNvPr id="14" name="Rectangle 13"/>
          <p:cNvSpPr/>
          <p:nvPr/>
        </p:nvSpPr>
        <p:spPr>
          <a:xfrm>
            <a:off x="0" y="1295400"/>
            <a:ext cx="2595903"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rPr>
              <a:t>Week 4</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Bebas Neue" panose="020B0606020202050201" pitchFamily="34" charset="0"/>
            </a:endParaRPr>
          </a:p>
        </p:txBody>
      </p:sp>
      <p:sp>
        <p:nvSpPr>
          <p:cNvPr id="10" name="TextBox 9"/>
          <p:cNvSpPr txBox="1"/>
          <p:nvPr/>
        </p:nvSpPr>
        <p:spPr>
          <a:xfrm>
            <a:off x="152400" y="3810000"/>
            <a:ext cx="8686800" cy="1200329"/>
          </a:xfrm>
          <a:prstGeom prst="rect">
            <a:avLst/>
          </a:prstGeom>
          <a:noFill/>
        </p:spPr>
        <p:txBody>
          <a:bodyPr wrap="square" rtlCol="0">
            <a:spAutoFit/>
          </a:bodyPr>
          <a:lstStyle/>
          <a:p>
            <a:r>
              <a:rPr lang="en-US" sz="2400" dirty="0" smtClean="0">
                <a:latin typeface="Courier New" pitchFamily="49" charset="0"/>
                <a:cs typeface="Courier New" pitchFamily="49" charset="0"/>
              </a:rPr>
              <a:t>Working with APIs and HTTP</a:t>
            </a:r>
          </a:p>
          <a:p>
            <a:r>
              <a:rPr lang="en-US" sz="2400" dirty="0" smtClean="0">
                <a:latin typeface="Courier New" pitchFamily="49" charset="0"/>
                <a:cs typeface="Courier New" pitchFamily="49" charset="0"/>
              </a:rPr>
              <a:t>Routing</a:t>
            </a:r>
          </a:p>
          <a:p>
            <a:r>
              <a:rPr lang="en-US" sz="2400" dirty="0" smtClean="0">
                <a:latin typeface="Courier New" pitchFamily="49" charset="0"/>
                <a:cs typeface="Courier New" pitchFamily="49" charset="0"/>
              </a:rPr>
              <a:t>Authentication</a:t>
            </a:r>
            <a:endParaRPr lang="en-US" sz="2400" dirty="0">
              <a:latin typeface="Courier New" pitchFamily="49" charset="0"/>
              <a:cs typeface="Courier New" pitchFamily="49" charset="0"/>
            </a:endParaRPr>
          </a:p>
        </p:txBody>
      </p:sp>
    </p:spTree>
    <p:extLst>
      <p:ext uri="{BB962C8B-B14F-4D97-AF65-F5344CB8AC3E}">
        <p14:creationId xmlns="" xmlns:p14="http://schemas.microsoft.com/office/powerpoint/2010/main" val="104331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0"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Hybrid Apps: Porting An Angular 1 App to Angular 4</a:t>
            </a:r>
            <a:endParaRPr lang="en-US" sz="3800" cap="small" dirty="0">
              <a:latin typeface="Gill Sans Ultra Bold" panose="020B0A02020104020203" pitchFamily="34" charset="0"/>
            </a:endParaRPr>
          </a:p>
        </p:txBody>
      </p:sp>
      <p:sp>
        <p:nvSpPr>
          <p:cNvPr id="14" name="Rectangle 13"/>
          <p:cNvSpPr/>
          <p:nvPr/>
        </p:nvSpPr>
        <p:spPr>
          <a:xfrm>
            <a:off x="0" y="1219200"/>
            <a:ext cx="2362506"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Week 5</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1" name="TextBox 10"/>
          <p:cNvSpPr txBox="1"/>
          <p:nvPr/>
        </p:nvSpPr>
        <p:spPr>
          <a:xfrm>
            <a:off x="228600" y="3886200"/>
            <a:ext cx="8686800" cy="830997"/>
          </a:xfrm>
          <a:prstGeom prst="rect">
            <a:avLst/>
          </a:prstGeom>
          <a:noFill/>
        </p:spPr>
        <p:txBody>
          <a:bodyPr wrap="square" rtlCol="0">
            <a:spAutoFit/>
          </a:bodyPr>
          <a:lstStyle/>
          <a:p>
            <a:r>
              <a:rPr lang="en-US" sz="2400" dirty="0" smtClean="0">
                <a:latin typeface="Courier New" pitchFamily="49" charset="0"/>
                <a:cs typeface="Courier New" pitchFamily="49" charset="0"/>
              </a:rPr>
              <a:t>Writing Advanced Components</a:t>
            </a:r>
          </a:p>
          <a:p>
            <a:r>
              <a:rPr lang="en-US" sz="2400" dirty="0" smtClean="0">
                <a:latin typeface="Courier New" pitchFamily="49" charset="0"/>
                <a:cs typeface="Courier New" pitchFamily="49" charset="0"/>
              </a:rPr>
              <a:t>-- Optimization &amp; </a:t>
            </a:r>
            <a:r>
              <a:rPr lang="en-US" sz="2400" dirty="0" err="1" smtClean="0">
                <a:latin typeface="Courier New" pitchFamily="49" charset="0"/>
                <a:cs typeface="Courier New" pitchFamily="49" charset="0"/>
              </a:rPr>
              <a:t>NgModules</a:t>
            </a:r>
            <a:endParaRPr lang="en-US" sz="2400" dirty="0">
              <a:latin typeface="Courier New" pitchFamily="49" charset="0"/>
              <a:cs typeface="Courier New" pitchFamily="49" charset="0"/>
            </a:endParaRPr>
          </a:p>
        </p:txBody>
      </p:sp>
    </p:spTree>
    <p:extLst>
      <p:ext uri="{BB962C8B-B14F-4D97-AF65-F5344CB8AC3E}">
        <p14:creationId xmlns="" xmlns:p14="http://schemas.microsoft.com/office/powerpoint/2010/main" val="37520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945254" y="1825625"/>
            <a:ext cx="3253493" cy="4351338"/>
          </a:xfrm>
        </p:spPr>
      </p:pic>
      <p:sp>
        <p:nvSpPr>
          <p:cNvPr id="4" name="Rectangle 3"/>
          <p:cNvSpPr/>
          <p:nvPr/>
        </p:nvSpPr>
        <p:spPr>
          <a:xfrm>
            <a:off x="19319"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Lifecycle Hooks</a:t>
            </a:r>
            <a:endParaRPr lang="en-US" sz="3800" cap="small" dirty="0">
              <a:latin typeface="Gill Sans Ultra Bold" panose="020B0A02020104020203" pitchFamily="34" charset="0"/>
            </a:endParaRPr>
          </a:p>
        </p:txBody>
      </p:sp>
      <p:sp>
        <p:nvSpPr>
          <p:cNvPr id="12" name="Rectangle 11"/>
          <p:cNvSpPr/>
          <p:nvPr/>
        </p:nvSpPr>
        <p:spPr>
          <a:xfrm>
            <a:off x="0" y="1371600"/>
            <a:ext cx="2362506"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Week 6</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0" name="TextBox 9"/>
          <p:cNvSpPr txBox="1"/>
          <p:nvPr/>
        </p:nvSpPr>
        <p:spPr>
          <a:xfrm>
            <a:off x="152400" y="3810000"/>
            <a:ext cx="8763000" cy="1200329"/>
          </a:xfrm>
          <a:prstGeom prst="rect">
            <a:avLst/>
          </a:prstGeom>
          <a:noFill/>
        </p:spPr>
        <p:txBody>
          <a:bodyPr wrap="square" rtlCol="0">
            <a:spAutoFit/>
          </a:bodyPr>
          <a:lstStyle/>
          <a:p>
            <a:r>
              <a:rPr lang="en-US" sz="2400" dirty="0" smtClean="0">
                <a:latin typeface="Courier New" pitchFamily="49" charset="0"/>
                <a:cs typeface="Courier New" pitchFamily="49" charset="0"/>
              </a:rPr>
              <a:t>Project Work</a:t>
            </a:r>
          </a:p>
          <a:p>
            <a:r>
              <a:rPr lang="en-US" sz="2400" dirty="0" smtClean="0">
                <a:latin typeface="Courier New" pitchFamily="49" charset="0"/>
                <a:cs typeface="Courier New" pitchFamily="49" charset="0"/>
              </a:rPr>
              <a:t>Deployment</a:t>
            </a:r>
          </a:p>
          <a:p>
            <a:r>
              <a:rPr lang="en-US" sz="2400" dirty="0" smtClean="0">
                <a:latin typeface="Courier New" pitchFamily="49" charset="0"/>
                <a:cs typeface="Courier New" pitchFamily="49" charset="0"/>
              </a:rPr>
              <a:t>Introduction of Animation &amp; Testing</a:t>
            </a:r>
          </a:p>
        </p:txBody>
      </p:sp>
    </p:spTree>
    <p:extLst>
      <p:ext uri="{BB962C8B-B14F-4D97-AF65-F5344CB8AC3E}">
        <p14:creationId xmlns="" xmlns:p14="http://schemas.microsoft.com/office/powerpoint/2010/main" val="40517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2189414"/>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cap="small" dirty="0" smtClean="0">
                <a:latin typeface="Gill Sans Ultra Bold" panose="020B0A02020104020203" pitchFamily="34" charset="0"/>
              </a:rPr>
              <a:t>Interview &amp; Certification</a:t>
            </a:r>
            <a:endParaRPr lang="en-US" sz="3800" cap="small" dirty="0">
              <a:latin typeface="Gill Sans Ultra Bold" panose="020B0A02020104020203" pitchFamily="34" charset="0"/>
            </a:endParaRPr>
          </a:p>
        </p:txBody>
      </p:sp>
      <p:sp>
        <p:nvSpPr>
          <p:cNvPr id="9" name="Vertical Scroll 8"/>
          <p:cNvSpPr/>
          <p:nvPr/>
        </p:nvSpPr>
        <p:spPr>
          <a:xfrm>
            <a:off x="3352800" y="4480945"/>
            <a:ext cx="1752600" cy="1615055"/>
          </a:xfrm>
          <a:prstGeom prst="verticalScrol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ndalus" pitchFamily="18" charset="-78"/>
                <a:cs typeface="Andalus" pitchFamily="18" charset="-78"/>
              </a:rPr>
              <a:t>Resume Preparation</a:t>
            </a:r>
            <a:endParaRPr lang="en-US" dirty="0">
              <a:latin typeface="Andalus" pitchFamily="18" charset="-78"/>
              <a:cs typeface="Andalus" pitchFamily="18" charset="-78"/>
            </a:endParaRPr>
          </a:p>
        </p:txBody>
      </p:sp>
      <p:sp>
        <p:nvSpPr>
          <p:cNvPr id="10" name="Up Ribbon 9"/>
          <p:cNvSpPr/>
          <p:nvPr/>
        </p:nvSpPr>
        <p:spPr>
          <a:xfrm>
            <a:off x="5747754" y="4419600"/>
            <a:ext cx="2710445" cy="16002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ndalus" pitchFamily="18" charset="-78"/>
                <a:cs typeface="Andalus" pitchFamily="18" charset="-78"/>
              </a:rPr>
              <a:t>Certification</a:t>
            </a:r>
          </a:p>
          <a:p>
            <a:pPr algn="ctr"/>
            <a:r>
              <a:rPr lang="en-US" dirty="0" smtClean="0">
                <a:latin typeface="Andalus" pitchFamily="18" charset="-78"/>
                <a:cs typeface="Andalus" pitchFamily="18" charset="-78"/>
              </a:rPr>
              <a:t>Preparation</a:t>
            </a:r>
          </a:p>
          <a:p>
            <a:pPr algn="ctr"/>
            <a:r>
              <a:rPr lang="en-US" dirty="0" smtClean="0">
                <a:latin typeface="Andalus" pitchFamily="18" charset="-78"/>
                <a:cs typeface="Andalus" pitchFamily="18" charset="-78"/>
              </a:rPr>
              <a:t>test</a:t>
            </a:r>
            <a:endParaRPr lang="en-US" dirty="0">
              <a:latin typeface="Andalus" pitchFamily="18" charset="-78"/>
              <a:cs typeface="Andalus" pitchFamily="18" charset="-78"/>
            </a:endParaRPr>
          </a:p>
        </p:txBody>
      </p:sp>
      <p:sp>
        <p:nvSpPr>
          <p:cNvPr id="11" name="Flowchart: Multidocument 10"/>
          <p:cNvSpPr/>
          <p:nvPr/>
        </p:nvSpPr>
        <p:spPr>
          <a:xfrm>
            <a:off x="502957" y="4517906"/>
            <a:ext cx="2011643" cy="157920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ndalus" pitchFamily="18" charset="-78"/>
                <a:cs typeface="Andalus" pitchFamily="18" charset="-78"/>
              </a:rPr>
              <a:t>Interview</a:t>
            </a:r>
          </a:p>
          <a:p>
            <a:pPr algn="ctr"/>
            <a:r>
              <a:rPr lang="en-US" dirty="0" smtClean="0">
                <a:latin typeface="Andalus" pitchFamily="18" charset="-78"/>
                <a:cs typeface="Andalus" pitchFamily="18" charset="-78"/>
              </a:rPr>
              <a:t>Questionnaire</a:t>
            </a:r>
            <a:endParaRPr lang="en-US" dirty="0">
              <a:latin typeface="Andalus" pitchFamily="18" charset="-78"/>
              <a:cs typeface="Andalus" pitchFamily="18" charset="-78"/>
            </a:endParaRPr>
          </a:p>
        </p:txBody>
      </p:sp>
      <p:sp>
        <p:nvSpPr>
          <p:cNvPr id="12" name="TextBox 11"/>
          <p:cNvSpPr txBox="1"/>
          <p:nvPr/>
        </p:nvSpPr>
        <p:spPr>
          <a:xfrm>
            <a:off x="2743200" y="4648200"/>
            <a:ext cx="533571" cy="1107996"/>
          </a:xfrm>
          <a:prstGeom prst="rect">
            <a:avLst/>
          </a:prstGeom>
          <a:noFill/>
        </p:spPr>
        <p:txBody>
          <a:bodyPr wrap="square" rtlCol="0">
            <a:spAutoFit/>
          </a:bodyPr>
          <a:lstStyle/>
          <a:p>
            <a:r>
              <a:rPr lang="en-US" sz="6600" dirty="0" smtClean="0">
                <a:solidFill>
                  <a:schemeClr val="accent5"/>
                </a:solidFill>
              </a:rPr>
              <a:t>+</a:t>
            </a:r>
            <a:endParaRPr lang="en-US" sz="6600" dirty="0">
              <a:solidFill>
                <a:schemeClr val="accent5"/>
              </a:solidFill>
            </a:endParaRPr>
          </a:p>
        </p:txBody>
      </p:sp>
      <p:sp>
        <p:nvSpPr>
          <p:cNvPr id="13" name="TextBox 12"/>
          <p:cNvSpPr txBox="1"/>
          <p:nvPr/>
        </p:nvSpPr>
        <p:spPr>
          <a:xfrm>
            <a:off x="5181600" y="4648200"/>
            <a:ext cx="533571" cy="1107996"/>
          </a:xfrm>
          <a:prstGeom prst="rect">
            <a:avLst/>
          </a:prstGeom>
          <a:noFill/>
        </p:spPr>
        <p:txBody>
          <a:bodyPr wrap="square" rtlCol="0">
            <a:spAutoFit/>
          </a:bodyPr>
          <a:lstStyle/>
          <a:p>
            <a:r>
              <a:rPr lang="en-US" sz="6600" dirty="0" smtClean="0">
                <a:solidFill>
                  <a:schemeClr val="accent5"/>
                </a:solidFill>
              </a:rPr>
              <a:t>+</a:t>
            </a:r>
            <a:endParaRPr lang="en-US" sz="6600" dirty="0">
              <a:solidFill>
                <a:schemeClr val="accent5"/>
              </a:solidFill>
            </a:endParaRPr>
          </a:p>
        </p:txBody>
      </p:sp>
      <p:sp>
        <p:nvSpPr>
          <p:cNvPr id="14" name="Rectangle 13"/>
          <p:cNvSpPr/>
          <p:nvPr/>
        </p:nvSpPr>
        <p:spPr>
          <a:xfrm>
            <a:off x="0" y="1295400"/>
            <a:ext cx="2362506"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Week 7</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 xmlns:p14="http://schemas.microsoft.com/office/powerpoint/2010/main" val="350418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animBg="1"/>
      <p:bldP spid="9" grpId="0" animBg="1"/>
      <p:bldP spid="10" grpId="0" animBg="1"/>
      <p:bldP spid="11" grpId="0" animBg="1"/>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Introduction of Angular 4</a:t>
            </a:r>
            <a:endParaRPr lang="en-US" sz="4000" dirty="0">
              <a:latin typeface="Gill Sans Ultra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191006" y="3493301"/>
            <a:ext cx="761989" cy="1015985"/>
          </a:xfrm>
        </p:spPr>
      </p:pic>
      <p:sp>
        <p:nvSpPr>
          <p:cNvPr id="4" name="Rectangle 3"/>
          <p:cNvSpPr/>
          <p:nvPr/>
        </p:nvSpPr>
        <p:spPr>
          <a:xfrm>
            <a:off x="0" y="-4983"/>
            <a:ext cx="9144000" cy="6858000"/>
          </a:xfrm>
          <a:prstGeom prst="rect">
            <a:avLst/>
          </a:prstGeom>
          <a:pattFill prst="ltVert">
            <a:fgClr>
              <a:schemeClr val="bg1">
                <a:lumMod val="95000"/>
              </a:schemeClr>
            </a:fgClr>
            <a:bgClr>
              <a:schemeClr val="bg1"/>
            </a:bgClr>
          </a:pattFill>
          <a:ln>
            <a:solidFill>
              <a:schemeClr val="bg1"/>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64397"/>
            <a:ext cx="9144000" cy="1429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cap="small" dirty="0" smtClean="0">
                <a:latin typeface="Gill Sans Ultra Bold" panose="020B0A02020104020203" pitchFamily="34" charset="0"/>
              </a:rPr>
              <a:t>Project </a:t>
            </a:r>
            <a:endParaRPr lang="en-US" sz="3800" cap="small" dirty="0">
              <a:latin typeface="Gill Sans Ultra Bold" panose="020B0A02020104020203" pitchFamily="34" charset="0"/>
            </a:endParaRPr>
          </a:p>
        </p:txBody>
      </p:sp>
      <p:sp>
        <p:nvSpPr>
          <p:cNvPr id="8" name="TextBox 7"/>
          <p:cNvSpPr txBox="1"/>
          <p:nvPr/>
        </p:nvSpPr>
        <p:spPr>
          <a:xfrm>
            <a:off x="228600" y="1752600"/>
            <a:ext cx="9601200" cy="1200329"/>
          </a:xfrm>
          <a:prstGeom prst="rect">
            <a:avLst/>
          </a:prstGeom>
          <a:noFill/>
        </p:spPr>
        <p:txBody>
          <a:bodyPr wrap="square" rtlCol="0">
            <a:spAutoFit/>
          </a:bodyPr>
          <a:lstStyle/>
          <a:p>
            <a:r>
              <a:rPr lang="en-US" sz="2400" dirty="0" smtClean="0">
                <a:latin typeface="Courier New" pitchFamily="49" charset="0"/>
                <a:cs typeface="Courier New" pitchFamily="49" charset="0"/>
              </a:rPr>
              <a:t>The whole last week is dedicated to project work.</a:t>
            </a:r>
          </a:p>
          <a:p>
            <a:r>
              <a:rPr lang="en-US" sz="2400" dirty="0" smtClean="0">
                <a:latin typeface="Courier New" pitchFamily="49" charset="0"/>
                <a:cs typeface="Courier New" pitchFamily="49" charset="0"/>
              </a:rPr>
              <a:t>Project type choose  in such a way that all the topics studied under the course will be covered</a:t>
            </a:r>
            <a:r>
              <a:rPr lang="en-US" dirty="0" smtClean="0"/>
              <a:t>. </a:t>
            </a:r>
            <a:endParaRPr lang="en-US" dirty="0"/>
          </a:p>
        </p:txBody>
      </p:sp>
    </p:spTree>
    <p:extLst>
      <p:ext uri="{BB962C8B-B14F-4D97-AF65-F5344CB8AC3E}">
        <p14:creationId xmlns="" xmlns:p14="http://schemas.microsoft.com/office/powerpoint/2010/main" val="2753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2037"/>
            <a:ext cx="8229600" cy="4525963"/>
          </a:xfrm>
        </p:spPr>
        <p:txBody>
          <a:bodyPr>
            <a:normAutofit/>
          </a:bodyPr>
          <a:lstStyle/>
          <a:p>
            <a:pPr marL="0" indent="0">
              <a:buNone/>
            </a:pPr>
            <a:r>
              <a:rPr lang="en-US" sz="2000" dirty="0" smtClean="0">
                <a:latin typeface="Courier New" pitchFamily="49" charset="0"/>
                <a:cs typeface="Courier New" pitchFamily="49" charset="0"/>
              </a:rPr>
              <a:t>Our Introduction to Angular 4 introduces everything you need to know to get started with this next generation of the Angular framework.</a:t>
            </a:r>
            <a:r>
              <a:rPr lang="en-US" sz="2000" dirty="0" smtClean="0"/>
              <a:t> </a:t>
            </a:r>
            <a:r>
              <a:rPr lang="en-US" sz="2000" dirty="0" smtClean="0">
                <a:latin typeface="Courier New" pitchFamily="49" charset="0"/>
                <a:cs typeface="Courier New" pitchFamily="49" charset="0"/>
              </a:rPr>
              <a:t>Angular 4 makes the creation of single page applications even easier that before.</a:t>
            </a:r>
          </a:p>
          <a:p>
            <a:pPr marL="0" indent="0">
              <a:buNone/>
            </a:pPr>
            <a:r>
              <a:rPr lang="en-US" sz="2000" dirty="0" smtClean="0">
                <a:latin typeface="Courier New" pitchFamily="49" charset="0"/>
                <a:cs typeface="Courier New" pitchFamily="49" charset="0"/>
              </a:rPr>
              <a:t>In this course developers will learn to use Angular Directives and to create Angular Components and Services to develop applications based on the Model-View-Controller (MVC) architecture.</a:t>
            </a:r>
          </a:p>
          <a:p>
            <a:pPr marL="0" indent="0">
              <a:buNone/>
            </a:pPr>
            <a:r>
              <a:rPr lang="en-US" sz="2000" dirty="0" smtClean="0">
                <a:latin typeface="Courier New" pitchFamily="49" charset="0"/>
                <a:cs typeface="Courier New" pitchFamily="49" charset="0"/>
              </a:rPr>
              <a:t>You will learn to use HTML Templates to define views and to connect views with code using output, two-way, event and property bindings. </a:t>
            </a:r>
          </a:p>
        </p:txBody>
      </p:sp>
      <p:sp>
        <p:nvSpPr>
          <p:cNvPr id="5" name="Rectangle 4"/>
          <p:cNvSpPr/>
          <p:nvPr/>
        </p:nvSpPr>
        <p:spPr>
          <a:xfrm>
            <a:off x="0" y="1447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Introduction of Angular 4</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The course reviews the benefits and challenges of Single Page Applications and how to overcome those challenges using the Angular Router. </a:t>
            </a:r>
          </a:p>
          <a:p>
            <a:pPr marL="0" indent="0">
              <a:buNone/>
            </a:pPr>
            <a:r>
              <a:rPr lang="en-US" sz="2000" dirty="0" smtClean="0">
                <a:latin typeface="Courier New" pitchFamily="49" charset="0"/>
                <a:cs typeface="Courier New" pitchFamily="49" charset="0"/>
              </a:rPr>
              <a:t>The course also covers everything you need to know about Typescript - a programming language based on JavaScript that is used to create Angular 4 applications.</a:t>
            </a:r>
            <a:endParaRPr lang="en-US" sz="2000" dirty="0">
              <a:latin typeface="Courier New" pitchFamily="49" charset="0"/>
              <a:cs typeface="Courier New" pitchFamily="49" charset="0"/>
            </a:endParaRP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Introduction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90800"/>
            <a:ext cx="914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Need of Angular 4</a:t>
            </a:r>
            <a:endParaRPr lang="en-US" sz="4000" dirty="0">
              <a:latin typeface="Gill Sans Ultra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err="1" smtClean="0">
                <a:latin typeface="Courier New" pitchFamily="49" charset="0"/>
                <a:cs typeface="Courier New" pitchFamily="49" charset="0"/>
              </a:rPr>
              <a:t>AngularJS</a:t>
            </a:r>
            <a:r>
              <a:rPr lang="en-US" sz="2000" dirty="0" smtClean="0">
                <a:latin typeface="Courier New" pitchFamily="49" charset="0"/>
                <a:cs typeface="Courier New" pitchFamily="49" charset="0"/>
              </a:rPr>
              <a:t> is one of the most popular JavaScript frameworks for creating and managing Web applications.</a:t>
            </a:r>
          </a:p>
          <a:p>
            <a:pPr marL="0" indent="0">
              <a:buNone/>
            </a:pPr>
            <a:r>
              <a:rPr lang="en-US" sz="2000" dirty="0" smtClean="0">
                <a:latin typeface="Courier New" pitchFamily="49" charset="0"/>
                <a:cs typeface="Courier New" pitchFamily="49" charset="0"/>
              </a:rPr>
              <a:t>The latest upgrade to this framework was Angular 4 with major improvements and added functionality. </a:t>
            </a:r>
          </a:p>
          <a:p>
            <a:pPr marL="0" indent="0">
              <a:buNone/>
            </a:pPr>
            <a:r>
              <a:rPr lang="en-US" sz="2000" dirty="0" smtClean="0">
                <a:latin typeface="Courier New" pitchFamily="49" charset="0"/>
                <a:cs typeface="Courier New" pitchFamily="49" charset="0"/>
              </a:rPr>
              <a:t>Angular 4 has adopted Semantic Versioning and is backward compatible with Angular 2 for most applications.</a:t>
            </a:r>
            <a:r>
              <a:rPr lang="en-US" sz="2000" dirty="0" smtClean="0"/>
              <a:t> </a:t>
            </a:r>
            <a:r>
              <a:rPr lang="en-US" sz="2000" dirty="0" smtClean="0">
                <a:latin typeface="Courier New" pitchFamily="49" charset="0"/>
                <a:cs typeface="Courier New" pitchFamily="49" charset="0"/>
              </a:rPr>
              <a:t>Angular 4 offers major upgrades over the previous releases. </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Need of Angular 4</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It makes the Angular app smaller and faster by reducing the size of the production code and simplifies the development of Angular applications.</a:t>
            </a:r>
          </a:p>
          <a:p>
            <a:pPr marL="0" indent="0">
              <a:buNone/>
            </a:pPr>
            <a:r>
              <a:rPr lang="en-US" sz="2000" dirty="0" smtClean="0">
                <a:latin typeface="Courier New" pitchFamily="49" charset="0"/>
                <a:cs typeface="Courier New" pitchFamily="49" charset="0"/>
              </a:rPr>
              <a:t>Furthermore, Angular 4 is backward compatible with Angular 2 and it also provides additional directives and services. </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Need of Angular 4 ……</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4600"/>
            <a:ext cx="914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Gill Sans Ultra Bold" pitchFamily="34" charset="0"/>
              </a:rPr>
              <a:t>Concept of Angular 4</a:t>
            </a:r>
            <a:endParaRPr lang="en-US" sz="4000" dirty="0">
              <a:latin typeface="Gill Sans Ultra Bold" pitchFamily="34" charset="0"/>
            </a:endParaRPr>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153400" cy="4221163"/>
          </a:xfrm>
        </p:spPr>
        <p:txBody>
          <a:bodyPr>
            <a:normAutofit/>
          </a:bodyPr>
          <a:lstStyle/>
          <a:p>
            <a:pPr marL="0" indent="0">
              <a:buNone/>
            </a:pPr>
            <a:r>
              <a:rPr lang="en-US" sz="2000" dirty="0" smtClean="0">
                <a:latin typeface="Courier New" pitchFamily="49" charset="0"/>
                <a:cs typeface="Courier New" pitchFamily="49" charset="0"/>
              </a:rPr>
              <a:t>The Angular 4 is a development platform for building web, mobile, and desktop applications. It is based on web standards to make web development simpler and more efficient, and entirely different from the Angular JS 1.x.</a:t>
            </a:r>
          </a:p>
          <a:p>
            <a:pPr marL="0" indent="0">
              <a:buNone/>
            </a:pPr>
            <a:r>
              <a:rPr lang="en-US" sz="2000" dirty="0" smtClean="0">
                <a:latin typeface="Courier New" pitchFamily="49" charset="0"/>
                <a:cs typeface="Courier New" pitchFamily="49" charset="0"/>
              </a:rPr>
              <a:t>The architecture of Angular 4 builds on top of the web component standard so that we can define custom HTML selectors and program behavior for them. </a:t>
            </a:r>
          </a:p>
          <a:p>
            <a:pPr marL="0" indent="0">
              <a:buNone/>
            </a:pPr>
            <a:r>
              <a:rPr lang="en-US" sz="2000" dirty="0" smtClean="0">
                <a:latin typeface="Courier New" pitchFamily="49" charset="0"/>
                <a:cs typeface="Courier New" pitchFamily="49" charset="0"/>
              </a:rPr>
              <a:t>The Angular team develops Angular 2 to use in the </a:t>
            </a:r>
            <a:r>
              <a:rPr lang="en-US" sz="2000" dirty="0" err="1" smtClean="0">
                <a:latin typeface="Courier New" pitchFamily="49" charset="0"/>
                <a:cs typeface="Courier New" pitchFamily="49" charset="0"/>
              </a:rPr>
              <a:t>ECMAScript</a:t>
            </a:r>
            <a:r>
              <a:rPr lang="en-US" sz="2000" dirty="0" smtClean="0">
                <a:latin typeface="Courier New" pitchFamily="49" charset="0"/>
                <a:cs typeface="Courier New" pitchFamily="49" charset="0"/>
              </a:rPr>
              <a:t> 2015, </a:t>
            </a:r>
            <a:r>
              <a:rPr lang="en-US" sz="2000" dirty="0" err="1" smtClean="0">
                <a:latin typeface="Courier New" pitchFamily="49" charset="0"/>
                <a:cs typeface="Courier New" pitchFamily="49" charset="0"/>
              </a:rPr>
              <a:t>TypeScript</a:t>
            </a:r>
            <a:r>
              <a:rPr lang="en-US" sz="2000" dirty="0" smtClean="0">
                <a:latin typeface="Courier New" pitchFamily="49" charset="0"/>
                <a:cs typeface="Courier New" pitchFamily="49" charset="0"/>
              </a:rPr>
              <a:t>, and Dart languages.</a:t>
            </a:r>
          </a:p>
        </p:txBody>
      </p:sp>
      <p:sp>
        <p:nvSpPr>
          <p:cNvPr id="10" name="Rectangle 9"/>
          <p:cNvSpPr/>
          <p:nvPr/>
        </p:nvSpPr>
        <p:spPr>
          <a:xfrm>
            <a:off x="0" y="1371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Gill Sans Ultra Bold" pitchFamily="34" charset="0"/>
              </a:rPr>
              <a:t>Concept of Angular 4</a:t>
            </a:r>
            <a:endParaRPr lang="en-US" sz="2400" dirty="0">
              <a:latin typeface="Gill Sans Ultra Bold"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578</Words>
  <Application>Microsoft Office PowerPoint</Application>
  <PresentationFormat>On-screen Show (4:3)</PresentationFormat>
  <Paragraphs>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Types of Data?</dc:title>
  <dc:creator>Etlhive</dc:creator>
  <cp:lastModifiedBy>admin</cp:lastModifiedBy>
  <cp:revision>252</cp:revision>
  <dcterms:created xsi:type="dcterms:W3CDTF">2016-08-05T05:12:11Z</dcterms:created>
  <dcterms:modified xsi:type="dcterms:W3CDTF">2019-07-12T12:01:02Z</dcterms:modified>
</cp:coreProperties>
</file>