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62A7B2-6D3D-47E6-B31A-F951C7046E83}"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2A7B2-6D3D-47E6-B31A-F951C7046E83}"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2A7B2-6D3D-47E6-B31A-F951C7046E83}"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2A7B2-6D3D-47E6-B31A-F951C7046E83}"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2A7B2-6D3D-47E6-B31A-F951C7046E83}"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62A7B2-6D3D-47E6-B31A-F951C7046E83}"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62A7B2-6D3D-47E6-B31A-F951C7046E83}" type="datetimeFigureOut">
              <a:rPr lang="en-US" smtClean="0"/>
              <a:pPr/>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62A7B2-6D3D-47E6-B31A-F951C7046E83}" type="datetimeFigureOut">
              <a:rPr lang="en-US" smtClean="0"/>
              <a:pPr/>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2A7B2-6D3D-47E6-B31A-F951C7046E83}" type="datetimeFigureOut">
              <a:rPr lang="en-US" smtClean="0"/>
              <a:pPr/>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2A7B2-6D3D-47E6-B31A-F951C7046E83}"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2A7B2-6D3D-47E6-B31A-F951C7046E83}"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D9704-823B-4315-930C-511B8FAA87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2A7B2-6D3D-47E6-B31A-F951C7046E83}" type="datetimeFigureOut">
              <a:rPr lang="en-US" smtClean="0"/>
              <a:pPr/>
              <a:t>9/16/2019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D9704-823B-4315-930C-511B8FAA87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 Inheritance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3282373" cy="461665"/>
          </a:xfrm>
          <a:prstGeom prst="rect">
            <a:avLst/>
          </a:prstGeom>
        </p:spPr>
        <p:txBody>
          <a:bodyPr wrap="none">
            <a:spAutoFit/>
          </a:bodyPr>
          <a:lstStyle/>
          <a:p>
            <a:r>
              <a:rPr lang="en-US" sz="2400" b="1" dirty="0" smtClean="0"/>
              <a:t>Inheritance Annotations</a:t>
            </a:r>
            <a:endParaRPr lang="en-US" sz="2400" b="1" dirty="0"/>
          </a:p>
        </p:txBody>
      </p:sp>
      <p:sp>
        <p:nvSpPr>
          <p:cNvPr id="4" name="Rectangle 3"/>
          <p:cNvSpPr/>
          <p:nvPr/>
        </p:nvSpPr>
        <p:spPr>
          <a:xfrm>
            <a:off x="228600" y="1295400"/>
            <a:ext cx="8458200" cy="1569660"/>
          </a:xfrm>
          <a:prstGeom prst="rect">
            <a:avLst/>
          </a:prstGeom>
        </p:spPr>
        <p:txBody>
          <a:bodyPr wrap="square">
            <a:spAutoFit/>
          </a:bodyPr>
          <a:lstStyle/>
          <a:p>
            <a:r>
              <a:rPr lang="en-US" sz="2400" dirty="0"/>
              <a:t> By default, Hibernate uses a </a:t>
            </a:r>
            <a:r>
              <a:rPr lang="en-US" sz="2400" i="1" dirty="0"/>
              <a:t>single table strategy</a:t>
            </a:r>
            <a:r>
              <a:rPr lang="en-US" sz="2400" dirty="0"/>
              <a:t> to perform inheritance between the classes. And, there is another way through which Hibernate performs implement </a:t>
            </a:r>
            <a:r>
              <a:rPr lang="en-US" sz="2400" dirty="0" smtClean="0"/>
              <a:t>inheritance. </a:t>
            </a:r>
            <a:r>
              <a:rPr lang="en-US" sz="2400" dirty="0"/>
              <a:t>by using specific </a:t>
            </a:r>
            <a:r>
              <a:rPr lang="en-US" sz="2400" i="1" dirty="0"/>
              <a:t>annotations with Hibernate</a:t>
            </a:r>
            <a:r>
              <a:rPr lang="en-US" sz="2400" dirty="0"/>
              <a:t>.</a:t>
            </a:r>
          </a:p>
        </p:txBody>
      </p:sp>
      <p:sp>
        <p:nvSpPr>
          <p:cNvPr id="6" name="Rectangle 5"/>
          <p:cNvSpPr/>
          <p:nvPr/>
        </p:nvSpPr>
        <p:spPr>
          <a:xfrm>
            <a:off x="381000" y="3505200"/>
            <a:ext cx="7848600" cy="1200329"/>
          </a:xfrm>
          <a:prstGeom prst="rect">
            <a:avLst/>
          </a:prstGeom>
        </p:spPr>
        <p:txBody>
          <a:bodyPr wrap="square">
            <a:spAutoFit/>
          </a:bodyPr>
          <a:lstStyle/>
          <a:p>
            <a:r>
              <a:rPr lang="en-US" sz="2400" b="1" dirty="0" smtClean="0"/>
              <a:t>@Inheritance</a:t>
            </a:r>
            <a:r>
              <a:rPr lang="en-US" sz="2400" dirty="0" smtClean="0"/>
              <a:t> - This annotation is placed just above the parent Entity class, which tells the Hibernate that this class is the parent of inheritance relationship with other classes.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766848" cy="461665"/>
          </a:xfrm>
          <a:prstGeom prst="rect">
            <a:avLst/>
          </a:prstGeom>
        </p:spPr>
        <p:txBody>
          <a:bodyPr wrap="none">
            <a:spAutoFit/>
          </a:bodyPr>
          <a:lstStyle/>
          <a:p>
            <a:r>
              <a:rPr lang="en-US" sz="2400" b="1" dirty="0" smtClean="0"/>
              <a:t>Hibernate - Sessions</a:t>
            </a:r>
            <a:endParaRPr lang="en-US" sz="2400" b="1" dirty="0"/>
          </a:p>
        </p:txBody>
      </p:sp>
      <p:sp>
        <p:nvSpPr>
          <p:cNvPr id="5" name="Rectangle 4"/>
          <p:cNvSpPr/>
          <p:nvPr/>
        </p:nvSpPr>
        <p:spPr>
          <a:xfrm>
            <a:off x="381000" y="762000"/>
            <a:ext cx="8077200" cy="4154984"/>
          </a:xfrm>
          <a:prstGeom prst="rect">
            <a:avLst/>
          </a:prstGeom>
        </p:spPr>
        <p:txBody>
          <a:bodyPr wrap="square">
            <a:spAutoFit/>
          </a:bodyPr>
          <a:lstStyle/>
          <a:p>
            <a:pPr algn="just"/>
            <a:r>
              <a:rPr lang="en-US" sz="2400" dirty="0" smtClean="0"/>
              <a:t>A Session is used to get a physical connection with a database. The Session object is lightweight and designed to be instantiated each time an interaction is needed with the database. Persistent objects are saved and retrieved through a Session object.</a:t>
            </a:r>
          </a:p>
          <a:p>
            <a:pPr algn="just"/>
            <a:endParaRPr lang="en-US" sz="2400" dirty="0" smtClean="0"/>
          </a:p>
          <a:p>
            <a:pPr algn="just"/>
            <a:r>
              <a:rPr lang="en-US" sz="2400" dirty="0" smtClean="0"/>
              <a:t>The session objects should not be kept open for a long time because they are not usually thread safe and they should be created and destroyed them as needed. The main function of the Session is to offer, create, read, and delete operations for instances of mapped entity classes.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7693"/>
            <a:ext cx="8229600" cy="6740307"/>
          </a:xfrm>
          <a:prstGeom prst="rect">
            <a:avLst/>
          </a:prstGeom>
        </p:spPr>
        <p:txBody>
          <a:bodyPr wrap="square">
            <a:spAutoFit/>
          </a:bodyPr>
          <a:lstStyle/>
          <a:p>
            <a:r>
              <a:rPr lang="en-US" sz="2400" dirty="0" smtClean="0"/>
              <a:t>The lifecycle of a Session is bounded by the beginning and end of a logical transaction. The main function of the Session is to offer create, read and delete operations for instances of mapped entity classes. Instances may exist in one of three states:</a:t>
            </a:r>
          </a:p>
          <a:p>
            <a:endParaRPr lang="en-US" sz="2400" dirty="0" smtClean="0"/>
          </a:p>
          <a:p>
            <a:r>
              <a:rPr lang="en-US" sz="2400" b="1" i="1" dirty="0" smtClean="0"/>
              <a:t>transient</a:t>
            </a:r>
            <a:r>
              <a:rPr lang="en-US" sz="2400" dirty="0" smtClean="0"/>
              <a:t> — this instance is not, and never was, attached to a </a:t>
            </a:r>
            <a:r>
              <a:rPr lang="en-US" sz="2400" i="1" dirty="0" smtClean="0"/>
              <a:t>Session</a:t>
            </a:r>
            <a:r>
              <a:rPr lang="en-US" sz="2400" dirty="0" smtClean="0"/>
              <a:t>; this instance has no corresponding rows in the database; it's usually just a new object that you have created to save to the </a:t>
            </a:r>
            <a:r>
              <a:rPr lang="en-US" sz="2400" dirty="0" smtClean="0"/>
              <a:t>database</a:t>
            </a:r>
            <a:endParaRPr lang="en-US" sz="2400" dirty="0" smtClean="0"/>
          </a:p>
          <a:p>
            <a:r>
              <a:rPr lang="en-US" sz="2400" b="1" i="1" dirty="0" smtClean="0"/>
              <a:t>persistent</a:t>
            </a:r>
            <a:r>
              <a:rPr lang="en-US" sz="2400" dirty="0" smtClean="0"/>
              <a:t> — this instance is associated with a unique </a:t>
            </a:r>
            <a:r>
              <a:rPr lang="en-US" sz="2400" i="1" dirty="0" smtClean="0"/>
              <a:t>Session</a:t>
            </a:r>
            <a:r>
              <a:rPr lang="en-US" sz="2400" dirty="0" smtClean="0"/>
              <a:t> object; upon flushing the </a:t>
            </a:r>
            <a:r>
              <a:rPr lang="en-US" sz="2400" i="1" dirty="0" smtClean="0"/>
              <a:t>Session</a:t>
            </a:r>
            <a:r>
              <a:rPr lang="en-US" sz="2400" dirty="0" smtClean="0"/>
              <a:t> to the database, this entity is guaranteed to have a corresponding consistent record in the </a:t>
            </a:r>
            <a:r>
              <a:rPr lang="en-US" sz="2400" dirty="0" smtClean="0"/>
              <a:t>database</a:t>
            </a:r>
            <a:endParaRPr lang="en-US" sz="2400" dirty="0" smtClean="0"/>
          </a:p>
          <a:p>
            <a:r>
              <a:rPr lang="en-US" sz="2400" b="1" i="1" dirty="0" smtClean="0"/>
              <a:t>detached</a:t>
            </a:r>
            <a:r>
              <a:rPr lang="en-US" sz="2400" b="1" dirty="0" smtClean="0"/>
              <a:t> </a:t>
            </a:r>
            <a:r>
              <a:rPr lang="en-US" sz="2400" dirty="0" smtClean="0"/>
              <a:t>— this instance was once attached to a </a:t>
            </a:r>
            <a:r>
              <a:rPr lang="en-US" sz="2400" i="1" dirty="0" smtClean="0"/>
              <a:t>Session</a:t>
            </a:r>
            <a:r>
              <a:rPr lang="en-US" sz="2400" dirty="0" smtClean="0"/>
              <a:t> (in a </a:t>
            </a:r>
            <a:r>
              <a:rPr lang="en-US" sz="2400" i="1" dirty="0" smtClean="0"/>
              <a:t>persistent</a:t>
            </a:r>
            <a:r>
              <a:rPr lang="en-US" sz="2400" dirty="0" smtClean="0"/>
              <a:t> state), but now it’s not; an instance enters this state if you evict it from the context, clear or close the Session, or put the instance through serialization/</a:t>
            </a:r>
            <a:r>
              <a:rPr lang="en-US" sz="2400" dirty="0" err="1" smtClean="0"/>
              <a:t>deserialization</a:t>
            </a:r>
            <a:r>
              <a:rPr lang="en-US" sz="2400" dirty="0" smtClean="0"/>
              <a:t> process.</a:t>
            </a:r>
          </a:p>
          <a:p>
            <a:r>
              <a:rPr lang="en-US" sz="2400" dirty="0" smtClean="0"/>
              <a: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915400" cy="830997"/>
          </a:xfrm>
          <a:prstGeom prst="rect">
            <a:avLst/>
          </a:prstGeom>
        </p:spPr>
        <p:txBody>
          <a:bodyPr wrap="square">
            <a:spAutoFit/>
          </a:bodyPr>
          <a:lstStyle/>
          <a:p>
            <a:r>
              <a:rPr lang="en-US" sz="2400" dirty="0" smtClean="0"/>
              <a:t>Here is a simplified state diagram with comments on </a:t>
            </a:r>
            <a:r>
              <a:rPr lang="en-US" sz="2400" i="1" dirty="0" smtClean="0"/>
              <a:t>Session</a:t>
            </a:r>
            <a:r>
              <a:rPr lang="en-US" sz="2400" dirty="0" smtClean="0"/>
              <a:t> methods that make the state transitions happen.</a:t>
            </a:r>
            <a:endParaRPr lang="en-US" sz="2400" dirty="0"/>
          </a:p>
        </p:txBody>
      </p:sp>
      <p:pic>
        <p:nvPicPr>
          <p:cNvPr id="1026" name="Picture 2" descr="2016-07-11_13-38-11"/>
          <p:cNvPicPr>
            <a:picLocks noChangeAspect="1" noChangeArrowheads="1"/>
          </p:cNvPicPr>
          <p:nvPr/>
        </p:nvPicPr>
        <p:blipFill>
          <a:blip r:embed="rId2" cstate="print"/>
          <a:srcRect/>
          <a:stretch>
            <a:fillRect/>
          </a:stretch>
        </p:blipFill>
        <p:spPr bwMode="auto">
          <a:xfrm>
            <a:off x="152400" y="1143000"/>
            <a:ext cx="8839200" cy="5715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8534400" cy="4524315"/>
          </a:xfrm>
          <a:prstGeom prst="rect">
            <a:avLst/>
          </a:prstGeom>
        </p:spPr>
        <p:txBody>
          <a:bodyPr wrap="square">
            <a:spAutoFit/>
          </a:bodyPr>
          <a:lstStyle/>
          <a:p>
            <a:pPr algn="just"/>
            <a:r>
              <a:rPr lang="en-US" sz="2400" dirty="0" smtClean="0"/>
              <a:t>If you want to understand </a:t>
            </a:r>
            <a:r>
              <a:rPr lang="en-US" sz="2400" b="1" dirty="0" smtClean="0"/>
              <a:t>what is transient</a:t>
            </a:r>
            <a:r>
              <a:rPr lang="en-US" sz="2400" dirty="0" smtClean="0"/>
              <a:t>, you should know what is </a:t>
            </a:r>
            <a:r>
              <a:rPr lang="en-US" sz="2400" b="1" dirty="0" err="1" smtClean="0"/>
              <a:t>Serilization</a:t>
            </a:r>
            <a:r>
              <a:rPr lang="en-US" sz="2400" dirty="0" smtClean="0"/>
              <a:t> concept in Java. </a:t>
            </a:r>
            <a:r>
              <a:rPr lang="en-US" sz="2400" b="1" dirty="0" smtClean="0"/>
              <a:t>Serialization</a:t>
            </a:r>
            <a:r>
              <a:rPr lang="en-US" sz="2400" dirty="0" smtClean="0"/>
              <a:t> is the process of making the object’s state is persistent. That means the state of the object is converted into stream of bytes and stored in a file. In the same way we can use the de-</a:t>
            </a:r>
            <a:r>
              <a:rPr lang="en-US" sz="2400" dirty="0" err="1" smtClean="0"/>
              <a:t>serilization</a:t>
            </a:r>
            <a:r>
              <a:rPr lang="en-US" sz="2400" dirty="0" smtClean="0"/>
              <a:t> concept to bring back the object’s state from bytes. </a:t>
            </a:r>
          </a:p>
          <a:p>
            <a:pPr algn="just"/>
            <a:r>
              <a:rPr lang="en-US" sz="2400" dirty="0" smtClean="0"/>
              <a:t>This is one of the important concept in Java programming because this serialization is mostly used in the networking programming. The object’s which are needs to be transmitted through network has to be converted as bytes, for that purpose every class or interface must implement  </a:t>
            </a:r>
            <a:r>
              <a:rPr lang="en-US" sz="2400" b="1" dirty="0" smtClean="0"/>
              <a:t>serialization</a:t>
            </a:r>
            <a:r>
              <a:rPr lang="en-US" sz="2400" dirty="0" smtClean="0"/>
              <a:t> interface. It is a </a:t>
            </a:r>
            <a:r>
              <a:rPr lang="en-US" sz="2400" b="1" dirty="0" smtClean="0"/>
              <a:t>marker interface</a:t>
            </a:r>
            <a:r>
              <a:rPr lang="en-US" sz="2400" dirty="0" smtClean="0"/>
              <a:t> without any methods.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153400" cy="3416320"/>
          </a:xfrm>
          <a:prstGeom prst="rect">
            <a:avLst/>
          </a:prstGeom>
        </p:spPr>
        <p:txBody>
          <a:bodyPr wrap="square">
            <a:spAutoFit/>
          </a:bodyPr>
          <a:lstStyle/>
          <a:p>
            <a:pPr algn="just"/>
            <a:r>
              <a:rPr lang="en-US" sz="2400" dirty="0" smtClean="0"/>
              <a:t>What is Java Transient?</a:t>
            </a:r>
          </a:p>
          <a:p>
            <a:pPr algn="just"/>
            <a:r>
              <a:rPr lang="en-US" sz="2400" dirty="0" smtClean="0"/>
              <a:t>The keyword transient in Java used to indicate that the variable should not be serialized. By default all the variables in the object is converted to persistent state. In some cases, you may want to avoid persisting some variables because you don’t have the necessity to transfer across the network. So, you can declare those variables as </a:t>
            </a:r>
            <a:r>
              <a:rPr lang="en-US" sz="2400" b="1" i="1" dirty="0" smtClean="0"/>
              <a:t>transient</a:t>
            </a:r>
            <a:r>
              <a:rPr lang="en-US" sz="2400" dirty="0" smtClean="0"/>
              <a:t>. If the variable is declared as </a:t>
            </a:r>
            <a:r>
              <a:rPr lang="en-US" sz="2400" b="1" i="1" dirty="0" smtClean="0"/>
              <a:t>transient</a:t>
            </a:r>
            <a:r>
              <a:rPr lang="en-US" sz="2400" dirty="0" smtClean="0"/>
              <a:t>, then it will not be persisted. It is the main purpose of the </a:t>
            </a:r>
            <a:r>
              <a:rPr lang="en-US" sz="2400" i="1" dirty="0" smtClean="0"/>
              <a:t>transient keyword</a:t>
            </a:r>
            <a:r>
              <a:rPr lang="en-US" sz="2400" dirty="0" smtClean="0"/>
              <a: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3416320"/>
          </a:xfrm>
          <a:prstGeom prst="rect">
            <a:avLst/>
          </a:prstGeom>
        </p:spPr>
        <p:txBody>
          <a:bodyPr wrap="square">
            <a:spAutoFit/>
          </a:bodyPr>
          <a:lstStyle/>
          <a:p>
            <a:r>
              <a:rPr lang="en-US" sz="2400" b="1" dirty="0"/>
              <a:t>Inheritance</a:t>
            </a:r>
            <a:r>
              <a:rPr lang="en-US" sz="2400" dirty="0"/>
              <a:t> is an object oriented feature which provides the power of </a:t>
            </a:r>
            <a:r>
              <a:rPr lang="en-US" sz="2400" b="1" dirty="0"/>
              <a:t>re-usability</a:t>
            </a:r>
            <a:r>
              <a:rPr lang="en-US" sz="2400" dirty="0"/>
              <a:t>.</a:t>
            </a:r>
          </a:p>
          <a:p>
            <a:r>
              <a:rPr lang="en-US" sz="2400" dirty="0"/>
              <a:t>The same concept of </a:t>
            </a:r>
            <a:r>
              <a:rPr lang="en-US" sz="2400" b="1" dirty="0"/>
              <a:t>re-usability</a:t>
            </a:r>
            <a:r>
              <a:rPr lang="en-US" sz="2400" dirty="0"/>
              <a:t> is provided in </a:t>
            </a:r>
            <a:r>
              <a:rPr lang="en-US" sz="2400" b="1" dirty="0"/>
              <a:t>Hibernate </a:t>
            </a:r>
            <a:r>
              <a:rPr lang="en-US" sz="2400" dirty="0"/>
              <a:t>as well.</a:t>
            </a:r>
          </a:p>
          <a:p>
            <a:r>
              <a:rPr lang="en-US" sz="2400" dirty="0"/>
              <a:t>It is one of the advantages of Hibernate when compared with JDBC.</a:t>
            </a:r>
          </a:p>
          <a:p>
            <a:r>
              <a:rPr lang="en-US" sz="2400" dirty="0"/>
              <a:t>Assume we have </a:t>
            </a:r>
            <a:r>
              <a:rPr lang="en-US" sz="2400" b="1" dirty="0"/>
              <a:t>Parent </a:t>
            </a:r>
            <a:r>
              <a:rPr lang="en-US" sz="2400" dirty="0"/>
              <a:t>and </a:t>
            </a:r>
            <a:r>
              <a:rPr lang="en-US" sz="2400" b="1" dirty="0"/>
              <a:t>Child </a:t>
            </a:r>
            <a:r>
              <a:rPr lang="en-US" sz="2400" dirty="0"/>
              <a:t>classes, we know that Child class object will have an access to Parent </a:t>
            </a:r>
            <a:r>
              <a:rPr lang="en-US" sz="2400" dirty="0" smtClean="0"/>
              <a:t>class attributes </a:t>
            </a:r>
            <a:r>
              <a:rPr lang="en-US" sz="2400" dirty="0"/>
              <a:t>as well.</a:t>
            </a:r>
          </a:p>
          <a:p>
            <a:endParaRPr lang="en-US" sz="2400" dirty="0" smtClean="0"/>
          </a:p>
          <a:p>
            <a:r>
              <a:rPr lang="en-US" sz="2400" dirty="0" smtClean="0"/>
              <a:t>In </a:t>
            </a:r>
            <a:r>
              <a:rPr lang="en-US" sz="2400" dirty="0"/>
              <a:t>Hibernate when we save </a:t>
            </a:r>
            <a:r>
              <a:rPr lang="en-US" sz="2400" b="1" dirty="0"/>
              <a:t>Child </a:t>
            </a:r>
            <a:r>
              <a:rPr lang="en-US" sz="2400" dirty="0"/>
              <a:t>class </a:t>
            </a:r>
            <a:r>
              <a:rPr lang="en-US" sz="2400" dirty="0" smtClean="0"/>
              <a:t>object </a:t>
            </a:r>
            <a:r>
              <a:rPr lang="en-US" sz="2400" dirty="0"/>
              <a:t> </a:t>
            </a:r>
            <a:r>
              <a:rPr lang="en-US" sz="2400" b="1" dirty="0"/>
              <a:t>Parent </a:t>
            </a:r>
            <a:r>
              <a:rPr lang="en-US" sz="2400" dirty="0"/>
              <a:t>class </a:t>
            </a:r>
            <a:r>
              <a:rPr lang="en-US" sz="2400" b="1" dirty="0"/>
              <a:t>attributes </a:t>
            </a:r>
            <a:r>
              <a:rPr lang="en-US" sz="2400" dirty="0"/>
              <a:t>will also be </a:t>
            </a:r>
            <a:r>
              <a:rPr lang="en-US" sz="2400" b="1" dirty="0"/>
              <a:t>saved</a:t>
            </a:r>
            <a:r>
              <a:rPr lang="en-US" sz="2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153400" cy="3046988"/>
          </a:xfrm>
          <a:prstGeom prst="rect">
            <a:avLst/>
          </a:prstGeom>
        </p:spPr>
        <p:txBody>
          <a:bodyPr wrap="square">
            <a:spAutoFit/>
          </a:bodyPr>
          <a:lstStyle/>
          <a:p>
            <a:r>
              <a:rPr lang="en-US" sz="2400" b="1" dirty="0"/>
              <a:t>Now you may get multiple questions in your mind</a:t>
            </a:r>
          </a:p>
          <a:p>
            <a:r>
              <a:rPr lang="en-US" sz="2400" dirty="0"/>
              <a:t>1. Whether </a:t>
            </a:r>
            <a:r>
              <a:rPr lang="en-US" sz="2400" b="1" dirty="0"/>
              <a:t>parent </a:t>
            </a:r>
            <a:r>
              <a:rPr lang="en-US" sz="2400" dirty="0"/>
              <a:t>and </a:t>
            </a:r>
            <a:r>
              <a:rPr lang="en-US" sz="2400" b="1" dirty="0"/>
              <a:t>child </a:t>
            </a:r>
            <a:r>
              <a:rPr lang="en-US" sz="2400" dirty="0"/>
              <a:t>class attributes are saved in the </a:t>
            </a:r>
            <a:r>
              <a:rPr lang="en-US" sz="2400" b="1" dirty="0"/>
              <a:t>same </a:t>
            </a:r>
            <a:r>
              <a:rPr lang="en-US" sz="2400" dirty="0"/>
              <a:t>table</a:t>
            </a:r>
          </a:p>
          <a:p>
            <a:r>
              <a:rPr lang="en-US" sz="2400" dirty="0"/>
              <a:t>2. Whether </a:t>
            </a:r>
            <a:r>
              <a:rPr lang="en-US" sz="2400" b="1" dirty="0"/>
              <a:t>parent </a:t>
            </a:r>
            <a:r>
              <a:rPr lang="en-US" sz="2400" dirty="0"/>
              <a:t>and </a:t>
            </a:r>
            <a:r>
              <a:rPr lang="en-US" sz="2400" b="1" dirty="0"/>
              <a:t>child </a:t>
            </a:r>
            <a:r>
              <a:rPr lang="en-US" sz="2400" dirty="0"/>
              <a:t>class attributes are saved in </a:t>
            </a:r>
            <a:r>
              <a:rPr lang="en-US" sz="2400" b="1" dirty="0"/>
              <a:t>separate </a:t>
            </a:r>
            <a:r>
              <a:rPr lang="en-US" sz="2400" dirty="0"/>
              <a:t>table</a:t>
            </a:r>
          </a:p>
          <a:p>
            <a:r>
              <a:rPr lang="en-US" sz="2400" dirty="0"/>
              <a:t>3. If they are stored in </a:t>
            </a:r>
            <a:r>
              <a:rPr lang="en-US" sz="2400" b="1" dirty="0"/>
              <a:t>separate </a:t>
            </a:r>
            <a:r>
              <a:rPr lang="en-US" sz="2400" dirty="0"/>
              <a:t>table, how will they be linked</a:t>
            </a:r>
          </a:p>
          <a:p>
            <a:r>
              <a:rPr lang="en-US" sz="2400" dirty="0"/>
              <a:t>Yes if you have above questions in your mind, Don’t worry you will be getting answers to these questions shortly.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8458200" cy="2677656"/>
          </a:xfrm>
          <a:prstGeom prst="rect">
            <a:avLst/>
          </a:prstGeom>
        </p:spPr>
        <p:txBody>
          <a:bodyPr wrap="square">
            <a:spAutoFit/>
          </a:bodyPr>
          <a:lstStyle/>
          <a:p>
            <a:r>
              <a:rPr lang="en-US" sz="2400" b="1" dirty="0"/>
              <a:t>Hibernate provides 3 different ways to represent the </a:t>
            </a:r>
            <a:r>
              <a:rPr lang="en-US" sz="2400" b="1" dirty="0" smtClean="0"/>
              <a:t>inheritance</a:t>
            </a:r>
          </a:p>
          <a:p>
            <a:endParaRPr lang="en-US" sz="2400" dirty="0"/>
          </a:p>
          <a:p>
            <a:r>
              <a:rPr lang="en-US" sz="2400" b="1" dirty="0"/>
              <a:t>1.Table per </a:t>
            </a:r>
            <a:r>
              <a:rPr lang="en-US" sz="2400" b="1" dirty="0" smtClean="0"/>
              <a:t>Hierarchy</a:t>
            </a:r>
          </a:p>
          <a:p>
            <a:endParaRPr lang="en-US" sz="2400" b="1" dirty="0"/>
          </a:p>
          <a:p>
            <a:r>
              <a:rPr lang="en-US" sz="2400" b="1" dirty="0"/>
              <a:t>2.Table per Concrete </a:t>
            </a:r>
            <a:r>
              <a:rPr lang="en-US" sz="2400" b="1" dirty="0" smtClean="0"/>
              <a:t>class</a:t>
            </a:r>
          </a:p>
          <a:p>
            <a:endParaRPr lang="en-US" sz="2400" b="1" dirty="0"/>
          </a:p>
          <a:p>
            <a:r>
              <a:rPr lang="en-US" sz="2400" b="1" dirty="0"/>
              <a:t>3.Table per Subclass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IB_Inheritance-Hierarchy"/>
          <p:cNvPicPr>
            <a:picLocks noChangeAspect="1" noChangeArrowheads="1"/>
          </p:cNvPicPr>
          <p:nvPr/>
        </p:nvPicPr>
        <p:blipFill>
          <a:blip r:embed="rId2" cstate="print"/>
          <a:srcRect/>
          <a:stretch>
            <a:fillRect/>
          </a:stretch>
        </p:blipFill>
        <p:spPr bwMode="auto">
          <a:xfrm>
            <a:off x="914400" y="762000"/>
            <a:ext cx="6629400" cy="43243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2618153" cy="461665"/>
          </a:xfrm>
          <a:prstGeom prst="rect">
            <a:avLst/>
          </a:prstGeom>
        </p:spPr>
        <p:txBody>
          <a:bodyPr wrap="none">
            <a:spAutoFit/>
          </a:bodyPr>
          <a:lstStyle/>
          <a:p>
            <a:r>
              <a:rPr lang="en-US" sz="2400" b="1" dirty="0"/>
              <a:t>Table per hierarchy</a:t>
            </a:r>
            <a:endParaRPr lang="en-US" sz="2400" dirty="0"/>
          </a:p>
        </p:txBody>
      </p:sp>
      <p:sp>
        <p:nvSpPr>
          <p:cNvPr id="3" name="Rectangle 2"/>
          <p:cNvSpPr/>
          <p:nvPr/>
        </p:nvSpPr>
        <p:spPr>
          <a:xfrm>
            <a:off x="457200" y="838200"/>
            <a:ext cx="8458200" cy="4154984"/>
          </a:xfrm>
          <a:prstGeom prst="rect">
            <a:avLst/>
          </a:prstGeom>
        </p:spPr>
        <p:txBody>
          <a:bodyPr wrap="square">
            <a:spAutoFit/>
          </a:bodyPr>
          <a:lstStyle/>
          <a:p>
            <a:r>
              <a:rPr lang="en-US" sz="2400" dirty="0"/>
              <a:t>In this approach, as the </a:t>
            </a:r>
            <a:r>
              <a:rPr lang="en-US" sz="2400" b="1" dirty="0"/>
              <a:t>name </a:t>
            </a:r>
            <a:r>
              <a:rPr lang="en-US" sz="2400" dirty="0"/>
              <a:t>suggests the entire hierarchy is mapped to a </a:t>
            </a:r>
            <a:r>
              <a:rPr lang="en-US" sz="2400" b="1" dirty="0"/>
              <a:t>single table</a:t>
            </a:r>
            <a:r>
              <a:rPr lang="en-US" sz="2400" dirty="0"/>
              <a:t>. I.e. </a:t>
            </a:r>
            <a:r>
              <a:rPr lang="en-US" sz="2400" b="1" dirty="0"/>
              <a:t>All attributes</a:t>
            </a:r>
            <a:r>
              <a:rPr lang="en-US" sz="2400" dirty="0"/>
              <a:t> of all the classes are stored in a </a:t>
            </a:r>
            <a:r>
              <a:rPr lang="en-US" sz="2400" b="1" dirty="0"/>
              <a:t>single table</a:t>
            </a:r>
            <a:r>
              <a:rPr lang="en-US" sz="2400" dirty="0" smtClean="0"/>
              <a:t>.</a:t>
            </a:r>
          </a:p>
          <a:p>
            <a:endParaRPr lang="en-US" sz="2400" dirty="0"/>
          </a:p>
          <a:p>
            <a:r>
              <a:rPr lang="en-US" sz="2400" dirty="0"/>
              <a:t>A </a:t>
            </a:r>
            <a:r>
              <a:rPr lang="en-US" sz="2400" b="1" dirty="0"/>
              <a:t>discriminator column</a:t>
            </a:r>
            <a:r>
              <a:rPr lang="en-US" sz="2400" dirty="0"/>
              <a:t> is used to distinguish different classes.</a:t>
            </a:r>
          </a:p>
          <a:p>
            <a:r>
              <a:rPr lang="en-US" sz="2400" b="1" dirty="0"/>
              <a:t>Null </a:t>
            </a:r>
            <a:r>
              <a:rPr lang="en-US" sz="2400" dirty="0"/>
              <a:t>values will be stored in the table for which there is </a:t>
            </a:r>
            <a:r>
              <a:rPr lang="en-US" sz="2400" b="1" dirty="0"/>
              <a:t>no column applicable</a:t>
            </a:r>
            <a:r>
              <a:rPr lang="en-US" sz="2400" dirty="0" smtClean="0"/>
              <a:t>.</a:t>
            </a:r>
          </a:p>
          <a:p>
            <a:endParaRPr lang="en-US" sz="2400" dirty="0"/>
          </a:p>
          <a:p>
            <a:r>
              <a:rPr lang="en-US" sz="2400" b="1" dirty="0"/>
              <a:t>Example:</a:t>
            </a:r>
            <a:r>
              <a:rPr lang="en-US" sz="2400" dirty="0"/>
              <a:t/>
            </a:r>
            <a:br>
              <a:rPr lang="en-US" sz="2400" dirty="0"/>
            </a:br>
            <a:r>
              <a:rPr lang="en-US" sz="2400" dirty="0"/>
              <a:t>We have stored </a:t>
            </a:r>
            <a:r>
              <a:rPr lang="en-US" sz="2400" b="1" dirty="0"/>
              <a:t>2</a:t>
            </a:r>
            <a:r>
              <a:rPr lang="en-US" sz="2400" dirty="0"/>
              <a:t> permanent and </a:t>
            </a:r>
            <a:r>
              <a:rPr lang="en-US" sz="2400" b="1" dirty="0"/>
              <a:t>1</a:t>
            </a:r>
            <a:r>
              <a:rPr lang="en-US" sz="2400" dirty="0"/>
              <a:t> contract employee details in the below table</a:t>
            </a:r>
          </a:p>
        </p:txBody>
      </p:sp>
      <p:sp>
        <p:nvSpPr>
          <p:cNvPr id="4" name="Rectangle 3"/>
          <p:cNvSpPr/>
          <p:nvPr/>
        </p:nvSpPr>
        <p:spPr>
          <a:xfrm>
            <a:off x="609600" y="5334000"/>
            <a:ext cx="7315200" cy="1015663"/>
          </a:xfrm>
          <a:prstGeom prst="rect">
            <a:avLst/>
          </a:prstGeom>
        </p:spPr>
        <p:txBody>
          <a:bodyPr wrap="square">
            <a:spAutoFit/>
          </a:bodyPr>
          <a:lstStyle/>
          <a:p>
            <a:r>
              <a:rPr lang="en-US" sz="2000" b="1" dirty="0" smtClean="0"/>
              <a:t>Note:</a:t>
            </a:r>
          </a:p>
          <a:p>
            <a:r>
              <a:rPr lang="en-US" sz="2000" dirty="0" smtClean="0"/>
              <a:t>An extra column (also known as </a:t>
            </a:r>
            <a:r>
              <a:rPr lang="en-US" sz="2000" b="1" dirty="0" smtClean="0"/>
              <a:t>discriminator column</a:t>
            </a:r>
            <a:r>
              <a:rPr lang="en-US" sz="2000" dirty="0" smtClean="0"/>
              <a:t>) is created in the table to identify the class.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ibernatePerHierarchy"/>
          <p:cNvPicPr>
            <a:picLocks noChangeAspect="1" noChangeArrowheads="1"/>
          </p:cNvPicPr>
          <p:nvPr/>
        </p:nvPicPr>
        <p:blipFill>
          <a:blip r:embed="rId2" cstate="print"/>
          <a:srcRect/>
          <a:stretch>
            <a:fillRect/>
          </a:stretch>
        </p:blipFill>
        <p:spPr bwMode="auto">
          <a:xfrm>
            <a:off x="304800" y="0"/>
            <a:ext cx="7772400" cy="4229101"/>
          </a:xfrm>
          <a:prstGeom prst="rect">
            <a:avLst/>
          </a:prstGeom>
          <a:noFill/>
        </p:spPr>
      </p:pic>
      <p:sp>
        <p:nvSpPr>
          <p:cNvPr id="3" name="Rectangle 2"/>
          <p:cNvSpPr/>
          <p:nvPr/>
        </p:nvSpPr>
        <p:spPr>
          <a:xfrm>
            <a:off x="228600" y="4267200"/>
            <a:ext cx="8686800" cy="1200329"/>
          </a:xfrm>
          <a:prstGeom prst="rect">
            <a:avLst/>
          </a:prstGeom>
        </p:spPr>
        <p:txBody>
          <a:bodyPr wrap="square">
            <a:spAutoFit/>
          </a:bodyPr>
          <a:lstStyle/>
          <a:p>
            <a:r>
              <a:rPr lang="en-US" sz="2400" dirty="0"/>
              <a:t>We can see </a:t>
            </a:r>
            <a:r>
              <a:rPr lang="en-US" sz="2400" b="1" dirty="0"/>
              <a:t>NULL</a:t>
            </a:r>
            <a:r>
              <a:rPr lang="en-US" sz="2400" dirty="0"/>
              <a:t> values are stored in </a:t>
            </a:r>
            <a:r>
              <a:rPr lang="en-US" sz="2400" b="1" dirty="0"/>
              <a:t>Salary</a:t>
            </a:r>
            <a:r>
              <a:rPr lang="en-US" sz="2400" dirty="0"/>
              <a:t> column for </a:t>
            </a:r>
            <a:r>
              <a:rPr lang="en-US" sz="2400" b="1" dirty="0"/>
              <a:t>Contract employee</a:t>
            </a:r>
            <a:r>
              <a:rPr lang="en-US" sz="2400" dirty="0"/>
              <a:t> and NULL value is stored in </a:t>
            </a:r>
            <a:r>
              <a:rPr lang="en-US" sz="2400" b="1" dirty="0" err="1"/>
              <a:t>HourlyRate</a:t>
            </a:r>
            <a:r>
              <a:rPr lang="en-US" sz="2400" dirty="0"/>
              <a:t> column for </a:t>
            </a:r>
            <a:r>
              <a:rPr lang="en-US" sz="2400" b="1" dirty="0"/>
              <a:t>Permanent employees</a:t>
            </a:r>
            <a:r>
              <a:rPr lang="en-US" sz="2400" dirty="0"/>
              <a:t>.</a:t>
            </a:r>
          </a:p>
        </p:txBody>
      </p:sp>
      <p:sp>
        <p:nvSpPr>
          <p:cNvPr id="4099" name="Rectangle 3"/>
          <p:cNvSpPr>
            <a:spLocks noChangeArrowheads="1"/>
          </p:cNvSpPr>
          <p:nvPr/>
        </p:nvSpPr>
        <p:spPr bwMode="auto">
          <a:xfrm>
            <a:off x="1" y="5791200"/>
            <a:ext cx="9144000" cy="1918772"/>
          </a:xfrm>
          <a:prstGeom prst="rect">
            <a:avLst/>
          </a:prstGeom>
          <a:solidFill>
            <a:srgbClr val="F5F5F5"/>
          </a:solidFill>
          <a:ln w="9525">
            <a:noFill/>
            <a:miter lim="800000"/>
            <a:headEnd/>
            <a:tailEnd/>
          </a:ln>
          <a:effectLst/>
        </p:spPr>
        <p:txBody>
          <a:bodyPr vert="horz" wrap="square" lIns="0" tIns="0" rIns="0" bIns="7141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C4C50"/>
                </a:solidFill>
                <a:effectLst/>
                <a:ea typeface="lato"/>
                <a:cs typeface="Arial" pitchFamily="34" charset="0"/>
              </a:rPr>
              <a:t>Note: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ea typeface="Open Sans"/>
                <a:cs typeface="Arial" pitchFamily="34" charset="0"/>
              </a:rPr>
              <a:t>Table per hierarchy is not an optimized way of storing relational data as many columns will get NULL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Open Sans"/>
                <a:cs typeface="Arial" pitchFamily="34" charset="0"/>
              </a:rPr>
              <a:t>In this approach Number of tables equals to </a:t>
            </a:r>
            <a:r>
              <a:rPr kumimoji="0" lang="en-US" sz="2400" b="1" i="0" u="none" strike="noStrike" cap="none" normalizeH="0" baseline="0" dirty="0" smtClean="0">
                <a:ln>
                  <a:noFill/>
                </a:ln>
                <a:solidFill>
                  <a:srgbClr val="333333"/>
                </a:solidFill>
                <a:effectLst/>
                <a:ea typeface="Open Sans"/>
                <a:cs typeface="Arial" pitchFamily="34" charset="0"/>
              </a:rPr>
              <a:t>one</a:t>
            </a:r>
            <a:r>
              <a:rPr kumimoji="0" lang="en-US" sz="2400" b="0" i="0" u="none" strike="noStrike" cap="none" normalizeH="0" baseline="0" dirty="0" smtClean="0">
                <a:ln>
                  <a:noFill/>
                </a:ln>
                <a:solidFill>
                  <a:srgbClr val="333333"/>
                </a:solidFill>
                <a:effectLst/>
                <a:ea typeface="Open Sans"/>
                <a:cs typeface="Arial" pitchFamily="34" charset="0"/>
              </a:rPr>
              <a:t>, no matter how many classes are involved.</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3241015" cy="461665"/>
          </a:xfrm>
          <a:prstGeom prst="rect">
            <a:avLst/>
          </a:prstGeom>
        </p:spPr>
        <p:txBody>
          <a:bodyPr wrap="none">
            <a:spAutoFit/>
          </a:bodyPr>
          <a:lstStyle/>
          <a:p>
            <a:r>
              <a:rPr lang="en-US" sz="2400" b="1" dirty="0"/>
              <a:t>Table per Concrete class</a:t>
            </a:r>
            <a:endParaRPr lang="en-US" sz="2400" dirty="0"/>
          </a:p>
        </p:txBody>
      </p:sp>
      <p:sp>
        <p:nvSpPr>
          <p:cNvPr id="3" name="Rectangle 2"/>
          <p:cNvSpPr/>
          <p:nvPr/>
        </p:nvSpPr>
        <p:spPr>
          <a:xfrm>
            <a:off x="304800" y="533400"/>
            <a:ext cx="8305800" cy="1200329"/>
          </a:xfrm>
          <a:prstGeom prst="rect">
            <a:avLst/>
          </a:prstGeom>
        </p:spPr>
        <p:txBody>
          <a:bodyPr wrap="square">
            <a:spAutoFit/>
          </a:bodyPr>
          <a:lstStyle/>
          <a:p>
            <a:r>
              <a:rPr lang="en-US" sz="2400" dirty="0"/>
              <a:t>In this case, </a:t>
            </a:r>
            <a:r>
              <a:rPr lang="en-US" sz="2400" b="1" dirty="0"/>
              <a:t>one table for each concrete class</a:t>
            </a:r>
            <a:r>
              <a:rPr lang="en-US" sz="2400" dirty="0"/>
              <a:t> will be created.</a:t>
            </a:r>
          </a:p>
          <a:p>
            <a:r>
              <a:rPr lang="en-US" sz="2400" dirty="0"/>
              <a:t>All the attributes of parent class will be stored in separate table created for each concrete class.</a:t>
            </a:r>
          </a:p>
        </p:txBody>
      </p:sp>
      <p:sp>
        <p:nvSpPr>
          <p:cNvPr id="4" name="Rectangle 3"/>
          <p:cNvSpPr/>
          <p:nvPr/>
        </p:nvSpPr>
        <p:spPr>
          <a:xfrm>
            <a:off x="381000" y="1752600"/>
            <a:ext cx="8305800" cy="1200329"/>
          </a:xfrm>
          <a:prstGeom prst="rect">
            <a:avLst/>
          </a:prstGeom>
        </p:spPr>
        <p:txBody>
          <a:bodyPr wrap="square">
            <a:spAutoFit/>
          </a:bodyPr>
          <a:lstStyle/>
          <a:p>
            <a:r>
              <a:rPr lang="en-US" sz="2400" b="1" dirty="0"/>
              <a:t>Example:</a:t>
            </a:r>
            <a:r>
              <a:rPr lang="en-US" sz="2400" dirty="0" smtClean="0"/>
              <a:t/>
            </a:r>
            <a:br>
              <a:rPr lang="en-US" sz="2400" dirty="0" smtClean="0"/>
            </a:br>
            <a:r>
              <a:rPr lang="en-US" sz="2400" dirty="0"/>
              <a:t>Assuming Employee class as </a:t>
            </a:r>
            <a:r>
              <a:rPr lang="en-US" sz="2400" dirty="0" err="1"/>
              <a:t>Abstract,we</a:t>
            </a:r>
            <a:r>
              <a:rPr lang="en-US" sz="2400" dirty="0"/>
              <a:t> will get only these 2 tables created for concrete classes.</a:t>
            </a:r>
          </a:p>
        </p:txBody>
      </p:sp>
      <p:pic>
        <p:nvPicPr>
          <p:cNvPr id="3074" name="Picture 2" descr="Hibernate_tablePerConcrete"/>
          <p:cNvPicPr>
            <a:picLocks noChangeAspect="1" noChangeArrowheads="1"/>
          </p:cNvPicPr>
          <p:nvPr/>
        </p:nvPicPr>
        <p:blipFill>
          <a:blip r:embed="rId2" cstate="print"/>
          <a:srcRect/>
          <a:stretch>
            <a:fillRect/>
          </a:stretch>
        </p:blipFill>
        <p:spPr bwMode="auto">
          <a:xfrm>
            <a:off x="228600" y="3048000"/>
            <a:ext cx="8001000" cy="2667000"/>
          </a:xfrm>
          <a:prstGeom prst="rect">
            <a:avLst/>
          </a:prstGeom>
          <a:noFill/>
        </p:spPr>
      </p:pic>
      <p:sp>
        <p:nvSpPr>
          <p:cNvPr id="3075" name="Rectangle 3"/>
          <p:cNvSpPr>
            <a:spLocks noChangeArrowheads="1"/>
          </p:cNvSpPr>
          <p:nvPr/>
        </p:nvSpPr>
        <p:spPr bwMode="auto">
          <a:xfrm>
            <a:off x="0" y="5677892"/>
            <a:ext cx="9144000" cy="1180108"/>
          </a:xfrm>
          <a:prstGeom prst="rect">
            <a:avLst/>
          </a:prstGeom>
          <a:solidFill>
            <a:srgbClr val="F5F5F5"/>
          </a:solidFill>
          <a:ln w="9525">
            <a:noFill/>
            <a:miter lim="800000"/>
            <a:headEnd/>
            <a:tailEnd/>
          </a:ln>
          <a:effectLst/>
        </p:spPr>
        <p:txBody>
          <a:bodyPr vert="horz" wrap="square" lIns="0" tIns="0" rIns="0" bIns="7141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ea typeface="Open Sans"/>
                <a:cs typeface="Arial" pitchFamily="34" charset="0"/>
              </a:rPr>
              <a:t>The main disadvantage of this approach is that parent class </a:t>
            </a:r>
            <a:r>
              <a:rPr kumimoji="0" lang="en-US" sz="2400" b="1" i="0" u="none" strike="noStrike" cap="none" normalizeH="0" baseline="0" dirty="0" err="1" smtClean="0">
                <a:ln>
                  <a:noFill/>
                </a:ln>
                <a:effectLst/>
                <a:ea typeface="Open Sans"/>
                <a:cs typeface="Arial" pitchFamily="34" charset="0"/>
              </a:rPr>
              <a:t>attrbiutes</a:t>
            </a:r>
            <a:r>
              <a:rPr kumimoji="0" lang="en-US" sz="2400" b="1" i="0" u="none" strike="noStrike" cap="none" normalizeH="0" baseline="0" dirty="0" smtClean="0">
                <a:ln>
                  <a:noFill/>
                </a:ln>
                <a:effectLst/>
                <a:ea typeface="Open Sans"/>
                <a:cs typeface="Arial" pitchFamily="34" charset="0"/>
              </a:rPr>
              <a:t> are duplicated in each subclass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ea typeface="Open Sans"/>
                <a:cs typeface="Arial" pitchFamily="34" charset="0"/>
              </a:rPr>
              <a:t>In this approach, Number of tables equals to number of Concrete class.</a:t>
            </a:r>
            <a:r>
              <a:rPr kumimoji="0" lang="en-US" sz="2400" b="1"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2508187" cy="461665"/>
          </a:xfrm>
          <a:prstGeom prst="rect">
            <a:avLst/>
          </a:prstGeom>
        </p:spPr>
        <p:txBody>
          <a:bodyPr wrap="none">
            <a:spAutoFit/>
          </a:bodyPr>
          <a:lstStyle/>
          <a:p>
            <a:r>
              <a:rPr lang="en-US" sz="2400" b="1" dirty="0"/>
              <a:t>Table per Subclass</a:t>
            </a:r>
            <a:endParaRPr lang="en-US" sz="2400" dirty="0"/>
          </a:p>
        </p:txBody>
      </p:sp>
      <p:sp>
        <p:nvSpPr>
          <p:cNvPr id="3" name="Rectangle 2"/>
          <p:cNvSpPr/>
          <p:nvPr/>
        </p:nvSpPr>
        <p:spPr>
          <a:xfrm>
            <a:off x="152400" y="304800"/>
            <a:ext cx="8991600" cy="1938992"/>
          </a:xfrm>
          <a:prstGeom prst="rect">
            <a:avLst/>
          </a:prstGeom>
        </p:spPr>
        <p:txBody>
          <a:bodyPr wrap="square">
            <a:spAutoFit/>
          </a:bodyPr>
          <a:lstStyle/>
          <a:p>
            <a:r>
              <a:rPr lang="en-US" sz="2400" dirty="0"/>
              <a:t>In this approach, </a:t>
            </a:r>
            <a:r>
              <a:rPr lang="en-US" sz="2400" b="1" dirty="0"/>
              <a:t>separate table</a:t>
            </a:r>
            <a:r>
              <a:rPr lang="en-US" sz="2400" dirty="0"/>
              <a:t> is required for </a:t>
            </a:r>
            <a:r>
              <a:rPr lang="en-US" sz="2400" b="1" dirty="0"/>
              <a:t>each class</a:t>
            </a:r>
            <a:r>
              <a:rPr lang="en-US" sz="2400" dirty="0"/>
              <a:t>.</a:t>
            </a:r>
          </a:p>
          <a:p>
            <a:r>
              <a:rPr lang="en-US" sz="2400" dirty="0"/>
              <a:t>Each Subclass table will have only subclass specific columns by having one extra column to have a relationship with the Parent table.</a:t>
            </a:r>
          </a:p>
          <a:p>
            <a:r>
              <a:rPr lang="en-US" sz="2400" dirty="0"/>
              <a:t>Since there will be a </a:t>
            </a:r>
            <a:r>
              <a:rPr lang="en-US" sz="2400" b="1" dirty="0"/>
              <a:t>foreign key relationship</a:t>
            </a:r>
            <a:r>
              <a:rPr lang="en-US" sz="2400" dirty="0"/>
              <a:t> between the </a:t>
            </a:r>
            <a:r>
              <a:rPr lang="en-US" sz="2400" b="1" dirty="0" err="1"/>
              <a:t>tables</a:t>
            </a:r>
            <a:r>
              <a:rPr lang="en-US" sz="2400" dirty="0" err="1"/>
              <a:t>,there</a:t>
            </a:r>
            <a:r>
              <a:rPr lang="en-US" sz="2400" dirty="0"/>
              <a:t> will </a:t>
            </a:r>
            <a:r>
              <a:rPr lang="en-US" sz="2400" b="1" dirty="0"/>
              <a:t>not</a:t>
            </a:r>
            <a:r>
              <a:rPr lang="en-US" sz="2400" dirty="0"/>
              <a:t> be any </a:t>
            </a:r>
            <a:r>
              <a:rPr lang="en-US" sz="2400" b="1" dirty="0"/>
              <a:t>duplicate columns</a:t>
            </a:r>
            <a:r>
              <a:rPr lang="en-US" sz="2400" dirty="0"/>
              <a:t>.</a:t>
            </a:r>
          </a:p>
        </p:txBody>
      </p:sp>
      <p:sp>
        <p:nvSpPr>
          <p:cNvPr id="4" name="Rectangle 3"/>
          <p:cNvSpPr/>
          <p:nvPr/>
        </p:nvSpPr>
        <p:spPr>
          <a:xfrm>
            <a:off x="0" y="2209800"/>
            <a:ext cx="1160061" cy="400110"/>
          </a:xfrm>
          <a:prstGeom prst="rect">
            <a:avLst/>
          </a:prstGeom>
        </p:spPr>
        <p:txBody>
          <a:bodyPr wrap="none">
            <a:spAutoFit/>
          </a:bodyPr>
          <a:lstStyle/>
          <a:p>
            <a:r>
              <a:rPr lang="en-US" sz="2000" b="1" dirty="0"/>
              <a:t>Example:</a:t>
            </a:r>
            <a:endParaRPr lang="en-US" sz="2000" dirty="0"/>
          </a:p>
        </p:txBody>
      </p:sp>
      <p:pic>
        <p:nvPicPr>
          <p:cNvPr id="2050" name="Picture 2" descr="Hibernate_tablePerSubclass"/>
          <p:cNvPicPr>
            <a:picLocks noChangeAspect="1" noChangeArrowheads="1"/>
          </p:cNvPicPr>
          <p:nvPr/>
        </p:nvPicPr>
        <p:blipFill>
          <a:blip r:embed="rId2" cstate="print"/>
          <a:srcRect/>
          <a:stretch>
            <a:fillRect/>
          </a:stretch>
        </p:blipFill>
        <p:spPr bwMode="auto">
          <a:xfrm>
            <a:off x="304800" y="2514600"/>
            <a:ext cx="8001000" cy="3581400"/>
          </a:xfrm>
          <a:prstGeom prst="rect">
            <a:avLst/>
          </a:prstGeom>
          <a:noFill/>
        </p:spPr>
      </p:pic>
      <p:sp>
        <p:nvSpPr>
          <p:cNvPr id="2051" name="Rectangle 3"/>
          <p:cNvSpPr>
            <a:spLocks noChangeArrowheads="1"/>
          </p:cNvSpPr>
          <p:nvPr/>
        </p:nvSpPr>
        <p:spPr bwMode="auto">
          <a:xfrm>
            <a:off x="0" y="6172200"/>
            <a:ext cx="9144000" cy="995442"/>
          </a:xfrm>
          <a:prstGeom prst="rect">
            <a:avLst/>
          </a:prstGeom>
          <a:solidFill>
            <a:srgbClr val="F5F5F5"/>
          </a:solidFill>
          <a:ln w="9525">
            <a:noFill/>
            <a:miter lim="800000"/>
            <a:headEnd/>
            <a:tailEnd/>
          </a:ln>
          <a:effectLst/>
        </p:spPr>
        <p:txBody>
          <a:bodyPr vert="horz" wrap="square" lIns="0" tIns="0" rIns="0" bIns="7141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ea typeface="Open Sans"/>
                <a:cs typeface="Arial" pitchFamily="34" charset="0"/>
              </a:rPr>
              <a:t>As shown above, columns are not duplicated as they are referenced using foreign key in each subclass </a:t>
            </a:r>
            <a:r>
              <a:rPr kumimoji="0" lang="en-US" sz="2000" b="1" i="0" u="none" strike="noStrike" cap="none" normalizeH="0" baseline="0" dirty="0" err="1" smtClean="0">
                <a:ln>
                  <a:noFill/>
                </a:ln>
                <a:effectLst/>
                <a:ea typeface="Open Sans"/>
                <a:cs typeface="Arial" pitchFamily="34" charset="0"/>
              </a:rPr>
              <a:t>table.In</a:t>
            </a:r>
            <a:r>
              <a:rPr kumimoji="0" lang="en-US" sz="2000" b="1" i="0" u="none" strike="noStrike" cap="none" normalizeH="0" baseline="0" dirty="0" smtClean="0">
                <a:ln>
                  <a:noFill/>
                </a:ln>
                <a:effectLst/>
                <a:ea typeface="Open Sans"/>
                <a:cs typeface="Arial" pitchFamily="34" charset="0"/>
              </a:rPr>
              <a:t> this approach, Number of tables equals to number of classes.</a:t>
            </a:r>
            <a:r>
              <a:rPr kumimoji="0" lang="en-US" sz="2000" b="1" i="0" u="none" strike="noStrike" cap="none" normalizeH="0" baseline="0" dirty="0" smtClean="0">
                <a:ln>
                  <a:noFill/>
                </a:ln>
                <a:effectLst/>
                <a:cs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355</Words>
  <Application>Microsoft Office PowerPoint</Application>
  <PresentationFormat>On-screen Show (4:3)</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Hibernate Inheritance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Inheritance</dc:title>
  <dc:creator>STUD</dc:creator>
  <cp:lastModifiedBy>STUD</cp:lastModifiedBy>
  <cp:revision>17</cp:revision>
  <dcterms:created xsi:type="dcterms:W3CDTF">2019-09-10T03:23:14Z</dcterms:created>
  <dcterms:modified xsi:type="dcterms:W3CDTF">2019-09-16T04:27:25Z</dcterms:modified>
</cp:coreProperties>
</file>