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91" r:id="rId11"/>
    <p:sldId id="292" r:id="rId12"/>
    <p:sldId id="293" r:id="rId13"/>
    <p:sldId id="29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81" r:id="rId27"/>
    <p:sldId id="277" r:id="rId28"/>
    <p:sldId id="278" r:id="rId29"/>
    <p:sldId id="279" r:id="rId30"/>
    <p:sldId id="280" r:id="rId31"/>
    <p:sldId id="282" r:id="rId32"/>
    <p:sldId id="283" r:id="rId33"/>
    <p:sldId id="284" r:id="rId34"/>
    <p:sldId id="285" r:id="rId35"/>
    <p:sldId id="286" r:id="rId36"/>
    <p:sldId id="287" r:id="rId37"/>
    <p:sldId id="288" r:id="rId38"/>
    <p:sldId id="289"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1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43E926-680B-4023-9414-F4422049B61B}"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43E926-680B-4023-9414-F4422049B61B}"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43E926-680B-4023-9414-F4422049B61B}"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43E926-680B-4023-9414-F4422049B61B}"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43E926-680B-4023-9414-F4422049B61B}"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43E926-680B-4023-9414-F4422049B61B}"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43E926-680B-4023-9414-F4422049B61B}" type="datetimeFigureOut">
              <a:rPr lang="en-US" smtClean="0"/>
              <a:pPr/>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43E926-680B-4023-9414-F4422049B61B}" type="datetimeFigureOut">
              <a:rPr lang="en-US" smtClean="0"/>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3E926-680B-4023-9414-F4422049B61B}" type="datetimeFigureOut">
              <a:rPr lang="en-US" smtClean="0"/>
              <a:pPr/>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43E926-680B-4023-9414-F4422049B61B}"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43E926-680B-4023-9414-F4422049B61B}" type="datetimeFigureOut">
              <a:rPr lang="en-US" smtClean="0"/>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17837-D1F5-4E56-89E5-E58220B19E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3E926-680B-4023-9414-F4422049B61B}" type="datetimeFigureOut">
              <a:rPr lang="en-US" smtClean="0"/>
              <a:pPr/>
              <a:t>9/11/2019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17837-D1F5-4E56-89E5-E58220B19E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techferry.com/articles/hibernate-jpa-annotations.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 Annotations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2044470" cy="461665"/>
          </a:xfrm>
          <a:prstGeom prst="rect">
            <a:avLst/>
          </a:prstGeom>
        </p:spPr>
        <p:txBody>
          <a:bodyPr wrap="none">
            <a:spAutoFit/>
          </a:bodyPr>
          <a:lstStyle/>
          <a:p>
            <a:r>
              <a:rPr lang="en-US" sz="2400" b="1" dirty="0" smtClean="0"/>
              <a:t>Employee.java</a:t>
            </a:r>
            <a:endParaRPr lang="en-US" sz="2400" dirty="0"/>
          </a:p>
        </p:txBody>
      </p:sp>
      <p:sp>
        <p:nvSpPr>
          <p:cNvPr id="3" name="Rectangle 2"/>
          <p:cNvSpPr/>
          <p:nvPr/>
        </p:nvSpPr>
        <p:spPr>
          <a:xfrm>
            <a:off x="228600" y="990600"/>
            <a:ext cx="6629400" cy="5262979"/>
          </a:xfrm>
          <a:prstGeom prst="rect">
            <a:avLst/>
          </a:prstGeom>
        </p:spPr>
        <p:txBody>
          <a:bodyPr wrap="square">
            <a:spAutoFit/>
          </a:bodyPr>
          <a:lstStyle/>
          <a:p>
            <a:r>
              <a:rPr lang="en-US" sz="2400" b="1" dirty="0" smtClean="0"/>
              <a:t>import</a:t>
            </a:r>
            <a:r>
              <a:rPr lang="en-US" sz="2400" dirty="0" smtClean="0"/>
              <a:t> </a:t>
            </a:r>
            <a:r>
              <a:rPr lang="en-US" sz="2400" dirty="0" err="1" smtClean="0"/>
              <a:t>javax.persistence.Entity</a:t>
            </a:r>
            <a:r>
              <a:rPr lang="en-US" sz="2400" dirty="0" smtClean="0"/>
              <a:t>;  </a:t>
            </a:r>
          </a:p>
          <a:p>
            <a:r>
              <a:rPr lang="en-US" sz="2400" b="1" dirty="0" smtClean="0"/>
              <a:t>import</a:t>
            </a:r>
            <a:r>
              <a:rPr lang="en-US" sz="2400" dirty="0" smtClean="0"/>
              <a:t> </a:t>
            </a:r>
            <a:r>
              <a:rPr lang="en-US" sz="2400" dirty="0" err="1" smtClean="0"/>
              <a:t>javax.persistence.Id</a:t>
            </a:r>
            <a:r>
              <a:rPr lang="en-US" sz="2400" dirty="0" smtClean="0"/>
              <a:t>;  </a:t>
            </a:r>
          </a:p>
          <a:p>
            <a:r>
              <a:rPr lang="en-US" sz="2400" b="1" dirty="0" smtClean="0"/>
              <a:t>import</a:t>
            </a:r>
            <a:r>
              <a:rPr lang="en-US" sz="2400" dirty="0" smtClean="0"/>
              <a:t> </a:t>
            </a:r>
            <a:r>
              <a:rPr lang="en-US" sz="2400" dirty="0" err="1" smtClean="0"/>
              <a:t>javax.persistence.Table</a:t>
            </a:r>
            <a:r>
              <a:rPr lang="en-US" sz="2400" dirty="0" smtClean="0"/>
              <a:t>;  </a:t>
            </a:r>
          </a:p>
          <a:p>
            <a:r>
              <a:rPr lang="en-US" sz="2400" dirty="0" smtClean="0"/>
              <a:t> @Entity  </a:t>
            </a:r>
          </a:p>
          <a:p>
            <a:r>
              <a:rPr lang="en-US" sz="2400" dirty="0" smtClean="0"/>
              <a:t>@Table(name= "emp500")   </a:t>
            </a:r>
          </a:p>
          <a:p>
            <a:r>
              <a:rPr lang="en-US" sz="2400" b="1" dirty="0" smtClean="0"/>
              <a:t>public</a:t>
            </a:r>
            <a:r>
              <a:rPr lang="en-US" sz="2400" dirty="0" smtClean="0"/>
              <a:t> </a:t>
            </a:r>
            <a:r>
              <a:rPr lang="en-US" sz="2400" b="1" dirty="0" smtClean="0"/>
              <a:t>class</a:t>
            </a:r>
            <a:r>
              <a:rPr lang="en-US" sz="2400" dirty="0" smtClean="0"/>
              <a:t> Employee {    </a:t>
            </a:r>
          </a:p>
          <a:p>
            <a:r>
              <a:rPr lang="en-US" sz="2400" dirty="0" smtClean="0"/>
              <a:t> @Id   </a:t>
            </a:r>
          </a:p>
          <a:p>
            <a:r>
              <a:rPr lang="en-US" sz="2400" b="1" dirty="0" smtClean="0"/>
              <a:t>private</a:t>
            </a:r>
            <a:r>
              <a:rPr lang="en-US" sz="2400" dirty="0" smtClean="0"/>
              <a:t> </a:t>
            </a:r>
            <a:r>
              <a:rPr lang="en-US" sz="2400" b="1" dirty="0" err="1" smtClean="0"/>
              <a:t>int</a:t>
            </a:r>
            <a:r>
              <a:rPr lang="en-US" sz="2400" dirty="0" smtClean="0"/>
              <a:t> id;    </a:t>
            </a:r>
          </a:p>
          <a:p>
            <a:r>
              <a:rPr lang="en-US" sz="2400" b="1" dirty="0" smtClean="0"/>
              <a:t>private</a:t>
            </a:r>
            <a:r>
              <a:rPr lang="en-US" sz="2400" dirty="0" smtClean="0"/>
              <a:t> String </a:t>
            </a:r>
            <a:r>
              <a:rPr lang="en-US" sz="2400" dirty="0" err="1" smtClean="0"/>
              <a:t>firstName,lastName</a:t>
            </a:r>
            <a:r>
              <a:rPr lang="en-US" sz="2400" dirty="0" smtClean="0"/>
              <a:t>;    </a:t>
            </a:r>
          </a:p>
          <a:p>
            <a:r>
              <a:rPr lang="en-US" sz="2400" b="1" dirty="0" smtClean="0"/>
              <a:t>public</a:t>
            </a:r>
            <a:r>
              <a:rPr lang="en-US" sz="2400" dirty="0" smtClean="0"/>
              <a:t> </a:t>
            </a:r>
            <a:r>
              <a:rPr lang="en-US" sz="2400" b="1" dirty="0" err="1" smtClean="0"/>
              <a:t>int</a:t>
            </a:r>
            <a:r>
              <a:rPr lang="en-US" sz="2400" dirty="0" smtClean="0"/>
              <a:t> </a:t>
            </a:r>
            <a:r>
              <a:rPr lang="en-US" sz="2400" dirty="0" err="1" smtClean="0"/>
              <a:t>getId</a:t>
            </a:r>
            <a:r>
              <a:rPr lang="en-US" sz="2400" dirty="0" smtClean="0"/>
              <a:t>() {    </a:t>
            </a:r>
          </a:p>
          <a:p>
            <a:r>
              <a:rPr lang="en-US" sz="2400" dirty="0" smtClean="0"/>
              <a:t>    </a:t>
            </a:r>
            <a:r>
              <a:rPr lang="en-US" sz="2400" b="1" dirty="0" smtClean="0"/>
              <a:t>return</a:t>
            </a:r>
            <a:r>
              <a:rPr lang="en-US" sz="2400" dirty="0" smtClean="0"/>
              <a:t> id;    </a:t>
            </a:r>
          </a:p>
          <a:p>
            <a:r>
              <a:rPr lang="en-US" sz="2400" dirty="0" smtClean="0"/>
              <a:t>}    </a:t>
            </a:r>
          </a:p>
          <a:p>
            <a:r>
              <a:rPr lang="en-US" sz="2400" b="1" dirty="0" smtClean="0"/>
              <a:t>public</a:t>
            </a:r>
            <a:r>
              <a:rPr lang="en-US" sz="2400" dirty="0" smtClean="0"/>
              <a:t> </a:t>
            </a:r>
            <a:r>
              <a:rPr lang="en-US" sz="2400" b="1" dirty="0" smtClean="0"/>
              <a:t>void</a:t>
            </a:r>
            <a:r>
              <a:rPr lang="en-US" sz="2400" dirty="0" smtClean="0"/>
              <a:t> </a:t>
            </a:r>
            <a:r>
              <a:rPr lang="en-US" sz="2400" dirty="0" err="1" smtClean="0"/>
              <a:t>setId</a:t>
            </a:r>
            <a:r>
              <a:rPr lang="en-US" sz="2400" dirty="0" smtClean="0"/>
              <a:t>(</a:t>
            </a:r>
            <a:r>
              <a:rPr lang="en-US" sz="2400" b="1" dirty="0" err="1" smtClean="0"/>
              <a:t>int</a:t>
            </a:r>
            <a:r>
              <a:rPr lang="en-US" sz="2400" dirty="0" smtClean="0"/>
              <a:t> id) {    </a:t>
            </a:r>
          </a:p>
          <a:p>
            <a:r>
              <a:rPr lang="en-US" sz="2400" dirty="0" smtClean="0"/>
              <a:t>    </a:t>
            </a:r>
            <a:r>
              <a:rPr lang="en-US" sz="2400" b="1" dirty="0" smtClean="0"/>
              <a:t>this</a:t>
            </a:r>
            <a:r>
              <a:rPr lang="en-US" sz="2400" dirty="0" smtClean="0"/>
              <a:t>.id = id; }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6705600" cy="6370975"/>
          </a:xfrm>
          <a:prstGeom prst="rect">
            <a:avLst/>
          </a:prstGeom>
        </p:spPr>
        <p:txBody>
          <a:bodyPr wrap="square">
            <a:spAutoFit/>
          </a:bodyPr>
          <a:lstStyle/>
          <a:p>
            <a:r>
              <a:rPr lang="en-US" sz="2400" b="1" dirty="0" smtClean="0"/>
              <a:t>public</a:t>
            </a:r>
            <a:r>
              <a:rPr lang="en-US" sz="2400" dirty="0" smtClean="0"/>
              <a:t> String </a:t>
            </a:r>
            <a:r>
              <a:rPr lang="en-US" sz="2400" dirty="0" err="1" smtClean="0"/>
              <a:t>getFirstName</a:t>
            </a:r>
            <a:r>
              <a:rPr lang="en-US" sz="2400" dirty="0" smtClean="0"/>
              <a:t>()</a:t>
            </a:r>
          </a:p>
          <a:p>
            <a:r>
              <a:rPr lang="en-US" sz="2400" dirty="0" smtClean="0"/>
              <a:t> {    </a:t>
            </a:r>
          </a:p>
          <a:p>
            <a:r>
              <a:rPr lang="en-US" sz="2400" dirty="0" smtClean="0"/>
              <a:t>    </a:t>
            </a:r>
            <a:r>
              <a:rPr lang="en-US" sz="2400" b="1" dirty="0" smtClean="0"/>
              <a:t>return</a:t>
            </a:r>
            <a:r>
              <a:rPr lang="en-US" sz="2400" dirty="0" smtClean="0"/>
              <a:t> </a:t>
            </a:r>
            <a:r>
              <a:rPr lang="en-US" sz="2400" dirty="0" err="1" smtClean="0"/>
              <a:t>firstName</a:t>
            </a:r>
            <a:r>
              <a:rPr lang="en-US" sz="2400" dirty="0" smtClean="0"/>
              <a:t>;    </a:t>
            </a:r>
          </a:p>
          <a:p>
            <a:r>
              <a:rPr lang="en-US" sz="2400" dirty="0" smtClean="0"/>
              <a:t>}    </a:t>
            </a:r>
          </a:p>
          <a:p>
            <a:r>
              <a:rPr lang="en-US" sz="2400" b="1" dirty="0" smtClean="0"/>
              <a:t>public</a:t>
            </a:r>
            <a:r>
              <a:rPr lang="en-US" sz="2400" dirty="0" smtClean="0"/>
              <a:t> </a:t>
            </a:r>
            <a:r>
              <a:rPr lang="en-US" sz="2400" b="1" dirty="0" smtClean="0"/>
              <a:t>void</a:t>
            </a:r>
            <a:r>
              <a:rPr lang="en-US" sz="2400" dirty="0" smtClean="0"/>
              <a:t> </a:t>
            </a:r>
            <a:r>
              <a:rPr lang="en-US" sz="2400" dirty="0" err="1" smtClean="0"/>
              <a:t>setFirstName</a:t>
            </a:r>
            <a:r>
              <a:rPr lang="en-US" sz="2400" dirty="0" smtClean="0"/>
              <a:t>(String </a:t>
            </a:r>
            <a:r>
              <a:rPr lang="en-US" sz="2400" dirty="0" err="1" smtClean="0"/>
              <a:t>firstName</a:t>
            </a:r>
            <a:r>
              <a:rPr lang="en-US" sz="2400" dirty="0" smtClean="0"/>
              <a:t>)</a:t>
            </a:r>
          </a:p>
          <a:p>
            <a:r>
              <a:rPr lang="en-US" sz="2400" dirty="0" smtClean="0"/>
              <a:t> {    </a:t>
            </a:r>
          </a:p>
          <a:p>
            <a:r>
              <a:rPr lang="en-US" sz="2400" dirty="0" smtClean="0"/>
              <a:t>    </a:t>
            </a:r>
            <a:r>
              <a:rPr lang="en-US" sz="2400" b="1" dirty="0" err="1" smtClean="0"/>
              <a:t>this</a:t>
            </a:r>
            <a:r>
              <a:rPr lang="en-US" sz="2400" dirty="0" err="1" smtClean="0"/>
              <a:t>.firstName</a:t>
            </a:r>
            <a:r>
              <a:rPr lang="en-US" sz="2400" dirty="0" smtClean="0"/>
              <a:t> = </a:t>
            </a:r>
            <a:r>
              <a:rPr lang="en-US" sz="2400" dirty="0" err="1" smtClean="0"/>
              <a:t>firstName</a:t>
            </a:r>
            <a:r>
              <a:rPr lang="en-US" sz="2400" dirty="0" smtClean="0"/>
              <a:t>;    </a:t>
            </a:r>
          </a:p>
          <a:p>
            <a:r>
              <a:rPr lang="en-US" sz="2400" dirty="0" smtClean="0"/>
              <a:t>}    </a:t>
            </a:r>
          </a:p>
          <a:p>
            <a:r>
              <a:rPr lang="en-US" sz="2400" b="1" dirty="0" smtClean="0"/>
              <a:t>public</a:t>
            </a:r>
            <a:r>
              <a:rPr lang="en-US" sz="2400" dirty="0" smtClean="0"/>
              <a:t> String </a:t>
            </a:r>
            <a:r>
              <a:rPr lang="en-US" sz="2400" dirty="0" err="1" smtClean="0"/>
              <a:t>getLastName</a:t>
            </a:r>
            <a:r>
              <a:rPr lang="en-US" sz="2400" dirty="0" smtClean="0"/>
              <a:t>() </a:t>
            </a:r>
          </a:p>
          <a:p>
            <a:r>
              <a:rPr lang="en-US" sz="2400" dirty="0" smtClean="0"/>
              <a:t>{    </a:t>
            </a:r>
          </a:p>
          <a:p>
            <a:r>
              <a:rPr lang="en-US" sz="2400" dirty="0" smtClean="0"/>
              <a:t>    </a:t>
            </a:r>
            <a:r>
              <a:rPr lang="en-US" sz="2400" b="1" dirty="0" smtClean="0"/>
              <a:t>return</a:t>
            </a:r>
            <a:r>
              <a:rPr lang="en-US" sz="2400" dirty="0" smtClean="0"/>
              <a:t> </a:t>
            </a:r>
            <a:r>
              <a:rPr lang="en-US" sz="2400" dirty="0" err="1" smtClean="0"/>
              <a:t>lastName</a:t>
            </a:r>
            <a:r>
              <a:rPr lang="en-US" sz="2400" dirty="0" smtClean="0"/>
              <a:t>;    </a:t>
            </a:r>
          </a:p>
          <a:p>
            <a:r>
              <a:rPr lang="en-US" sz="2400" dirty="0" smtClean="0"/>
              <a:t>}    </a:t>
            </a:r>
          </a:p>
          <a:p>
            <a:r>
              <a:rPr lang="en-US" sz="2400" b="1" dirty="0" smtClean="0"/>
              <a:t>public</a:t>
            </a:r>
            <a:r>
              <a:rPr lang="en-US" sz="2400" dirty="0" smtClean="0"/>
              <a:t> </a:t>
            </a:r>
            <a:r>
              <a:rPr lang="en-US" sz="2400" b="1" dirty="0" smtClean="0"/>
              <a:t>void</a:t>
            </a:r>
            <a:r>
              <a:rPr lang="en-US" sz="2400" dirty="0" smtClean="0"/>
              <a:t> </a:t>
            </a:r>
            <a:r>
              <a:rPr lang="en-US" sz="2400" dirty="0" err="1" smtClean="0"/>
              <a:t>setLastName</a:t>
            </a:r>
            <a:r>
              <a:rPr lang="en-US" sz="2400" dirty="0" smtClean="0"/>
              <a:t>(String </a:t>
            </a:r>
            <a:r>
              <a:rPr lang="en-US" sz="2400" dirty="0" err="1" smtClean="0"/>
              <a:t>lastName</a:t>
            </a:r>
            <a:r>
              <a:rPr lang="en-US" sz="2400" dirty="0" smtClean="0"/>
              <a:t>)</a:t>
            </a:r>
          </a:p>
          <a:p>
            <a:r>
              <a:rPr lang="en-US" sz="2400" dirty="0" smtClean="0"/>
              <a:t> {    </a:t>
            </a:r>
          </a:p>
          <a:p>
            <a:r>
              <a:rPr lang="en-US" sz="2400" dirty="0" smtClean="0"/>
              <a:t>    </a:t>
            </a:r>
            <a:r>
              <a:rPr lang="en-US" sz="2400" b="1" dirty="0" err="1" smtClean="0"/>
              <a:t>this</a:t>
            </a:r>
            <a:r>
              <a:rPr lang="en-US" sz="2400" dirty="0" err="1" smtClean="0"/>
              <a:t>.lastName</a:t>
            </a:r>
            <a:r>
              <a:rPr lang="en-US" sz="2400" dirty="0" smtClean="0"/>
              <a:t> = </a:t>
            </a:r>
            <a:r>
              <a:rPr lang="en-US" sz="2400" dirty="0" err="1" smtClean="0"/>
              <a:t>lastName</a:t>
            </a:r>
            <a:r>
              <a:rPr lang="en-US" sz="2400" dirty="0" smtClean="0"/>
              <a:t>;    </a:t>
            </a:r>
          </a:p>
          <a:p>
            <a:r>
              <a:rPr lang="en-US" sz="2400" dirty="0" smtClean="0"/>
              <a:t>}    </a:t>
            </a:r>
          </a:p>
          <a:p>
            <a:r>
              <a:rPr lang="en-US" sz="2400" dirty="0" smtClean="0"/>
              <a:t>}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797258" cy="461665"/>
          </a:xfrm>
          <a:prstGeom prst="rect">
            <a:avLst/>
          </a:prstGeom>
        </p:spPr>
        <p:txBody>
          <a:bodyPr wrap="none">
            <a:spAutoFit/>
          </a:bodyPr>
          <a:lstStyle/>
          <a:p>
            <a:r>
              <a:rPr lang="en-US" sz="2400" b="1" dirty="0" smtClean="0"/>
              <a:t>Create the Configuration file</a:t>
            </a:r>
            <a:endParaRPr lang="en-US" sz="2400" b="1" dirty="0"/>
          </a:p>
        </p:txBody>
      </p:sp>
      <p:sp>
        <p:nvSpPr>
          <p:cNvPr id="3" name="Rectangle 2"/>
          <p:cNvSpPr/>
          <p:nvPr/>
        </p:nvSpPr>
        <p:spPr>
          <a:xfrm>
            <a:off x="0" y="457200"/>
            <a:ext cx="8839200" cy="707886"/>
          </a:xfrm>
          <a:prstGeom prst="rect">
            <a:avLst/>
          </a:prstGeom>
        </p:spPr>
        <p:txBody>
          <a:bodyPr wrap="square">
            <a:spAutoFit/>
          </a:bodyPr>
          <a:lstStyle/>
          <a:p>
            <a:r>
              <a:rPr lang="en-US" sz="2000" dirty="0" smtClean="0"/>
              <a:t>To create the configuration file, right click on </a:t>
            </a:r>
            <a:r>
              <a:rPr lang="en-US" sz="2000" b="1" dirty="0" err="1" smtClean="0"/>
              <a:t>src</a:t>
            </a:r>
            <a:r>
              <a:rPr lang="en-US" sz="2000" b="1" dirty="0" smtClean="0"/>
              <a:t>/main/java - new - file -</a:t>
            </a:r>
            <a:r>
              <a:rPr lang="en-US" sz="2000" dirty="0" smtClean="0"/>
              <a:t> specify the file name (e.g. </a:t>
            </a:r>
            <a:r>
              <a:rPr lang="en-US" sz="2000" dirty="0" err="1" smtClean="0"/>
              <a:t>hibernate.cfg.xml</a:t>
            </a:r>
            <a:r>
              <a:rPr lang="en-US" sz="2000" dirty="0" smtClean="0"/>
              <a:t>) - </a:t>
            </a:r>
            <a:r>
              <a:rPr lang="en-US" sz="2000" b="1" dirty="0" smtClean="0"/>
              <a:t>Finish</a:t>
            </a:r>
            <a:r>
              <a:rPr lang="en-US" sz="2000" dirty="0" smtClean="0"/>
              <a:t>.</a:t>
            </a:r>
            <a:endParaRPr lang="en-US" sz="2000" dirty="0"/>
          </a:p>
        </p:txBody>
      </p:sp>
      <p:sp>
        <p:nvSpPr>
          <p:cNvPr id="4" name="Rectangle 3"/>
          <p:cNvSpPr/>
          <p:nvPr/>
        </p:nvSpPr>
        <p:spPr>
          <a:xfrm>
            <a:off x="0" y="1219200"/>
            <a:ext cx="2054473" cy="400110"/>
          </a:xfrm>
          <a:prstGeom prst="rect">
            <a:avLst/>
          </a:prstGeom>
        </p:spPr>
        <p:txBody>
          <a:bodyPr wrap="none">
            <a:spAutoFit/>
          </a:bodyPr>
          <a:lstStyle/>
          <a:p>
            <a:r>
              <a:rPr lang="en-US" sz="2000" b="1" dirty="0" err="1" smtClean="0"/>
              <a:t>hibernate.cfg.xml</a:t>
            </a:r>
            <a:endParaRPr lang="en-US" sz="2000" dirty="0"/>
          </a:p>
        </p:txBody>
      </p:sp>
      <p:sp>
        <p:nvSpPr>
          <p:cNvPr id="5" name="Rectangle 4"/>
          <p:cNvSpPr/>
          <p:nvPr/>
        </p:nvSpPr>
        <p:spPr>
          <a:xfrm>
            <a:off x="914400" y="2362200"/>
            <a:ext cx="6705600" cy="1631216"/>
          </a:xfrm>
          <a:prstGeom prst="rect">
            <a:avLst/>
          </a:prstGeom>
        </p:spPr>
        <p:txBody>
          <a:bodyPr wrap="square">
            <a:spAutoFit/>
          </a:bodyPr>
          <a:lstStyle/>
          <a:p>
            <a:r>
              <a:rPr lang="en-US" sz="2000" dirty="0" smtClean="0"/>
              <a:t>&lt;?xml version="1.0" encoding="UTF-8"?&gt;  </a:t>
            </a:r>
          </a:p>
          <a:p>
            <a:r>
              <a:rPr lang="en-US" sz="2000" dirty="0" smtClean="0"/>
              <a:t>&lt;!DOCTYPE hibernate-configuration PUBLIC  </a:t>
            </a:r>
          </a:p>
          <a:p>
            <a:r>
              <a:rPr lang="en-US" sz="2000" dirty="0" smtClean="0"/>
              <a:t>        "-//Hibernate/Hibernate Configuration DTD 5.3//EN"  </a:t>
            </a:r>
          </a:p>
          <a:p>
            <a:r>
              <a:rPr lang="en-US" sz="2000" dirty="0" smtClean="0"/>
              <a:t>        "http://www.hibernate.org/dtd/hibernate-configuration-5.3.dtd"&gt;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57200"/>
            <a:ext cx="8915400" cy="6001643"/>
          </a:xfrm>
          <a:prstGeom prst="rect">
            <a:avLst/>
          </a:prstGeom>
        </p:spPr>
        <p:txBody>
          <a:bodyPr wrap="square">
            <a:spAutoFit/>
          </a:bodyPr>
          <a:lstStyle/>
          <a:p>
            <a:r>
              <a:rPr lang="en-US" sz="2400" dirty="0" smtClean="0"/>
              <a:t>&lt;hibernate-configuration&gt;  </a:t>
            </a:r>
          </a:p>
          <a:p>
            <a:r>
              <a:rPr lang="en-US" sz="2400" dirty="0" smtClean="0"/>
              <a:t>    &lt;session-factory&gt;  </a:t>
            </a:r>
          </a:p>
          <a:p>
            <a:r>
              <a:rPr lang="en-US" sz="2400" dirty="0" smtClean="0"/>
              <a:t>            </a:t>
            </a:r>
          </a:p>
          <a:p>
            <a:r>
              <a:rPr lang="en-US" sz="2400" dirty="0" smtClean="0"/>
              <a:t>    &lt;property name="hbm2ddl.auto"&gt;update&lt;/property&gt;    </a:t>
            </a:r>
          </a:p>
          <a:p>
            <a:r>
              <a:rPr lang="en-US" sz="2400" dirty="0" smtClean="0"/>
              <a:t>        &lt;property name="dialect"&gt;org.hibernate.dialect.Oracle9Dialect&lt;/property&gt;    </a:t>
            </a:r>
          </a:p>
          <a:p>
            <a:r>
              <a:rPr lang="en-US" sz="2400" dirty="0" smtClean="0"/>
              <a:t>        &lt;property name="connection.url"&gt;</a:t>
            </a:r>
            <a:r>
              <a:rPr lang="en-US" sz="2400" dirty="0" err="1" smtClean="0"/>
              <a:t>jdbc:oracle:thin</a:t>
            </a:r>
            <a:r>
              <a:rPr lang="en-US" sz="2400" dirty="0" smtClean="0"/>
              <a:t>:@localhost:1521:xe&lt;/property&gt;    </a:t>
            </a:r>
          </a:p>
          <a:p>
            <a:r>
              <a:rPr lang="en-US" sz="2400" dirty="0" smtClean="0"/>
              <a:t>        &lt;property name="</a:t>
            </a:r>
            <a:r>
              <a:rPr lang="en-US" sz="2400" dirty="0" err="1" smtClean="0"/>
              <a:t>connection.username</a:t>
            </a:r>
            <a:r>
              <a:rPr lang="en-US" sz="2400" dirty="0" smtClean="0"/>
              <a:t>"&gt;system&lt;/property&gt;    </a:t>
            </a:r>
          </a:p>
          <a:p>
            <a:r>
              <a:rPr lang="en-US" sz="2400" dirty="0" smtClean="0"/>
              <a:t>        &lt;property name="</a:t>
            </a:r>
            <a:r>
              <a:rPr lang="en-US" sz="2400" dirty="0" err="1" smtClean="0"/>
              <a:t>connection.password</a:t>
            </a:r>
            <a:r>
              <a:rPr lang="en-US" sz="2400" dirty="0" smtClean="0"/>
              <a:t>"&gt;</a:t>
            </a:r>
            <a:r>
              <a:rPr lang="en-US" sz="2400" dirty="0" err="1" smtClean="0"/>
              <a:t>jtp</a:t>
            </a:r>
            <a:r>
              <a:rPr lang="en-US" sz="2400" dirty="0" smtClean="0"/>
              <a:t>&lt;/property&gt;    </a:t>
            </a:r>
          </a:p>
          <a:p>
            <a:r>
              <a:rPr lang="en-US" sz="2400" dirty="0" smtClean="0"/>
              <a:t>        &lt;property name="</a:t>
            </a:r>
            <a:r>
              <a:rPr lang="en-US" sz="2400" dirty="0" err="1" smtClean="0"/>
              <a:t>connection.driver_class</a:t>
            </a:r>
            <a:r>
              <a:rPr lang="en-US" sz="2400" dirty="0" smtClean="0"/>
              <a:t>"&gt;</a:t>
            </a:r>
            <a:r>
              <a:rPr lang="en-US" sz="2400" dirty="0" err="1" smtClean="0"/>
              <a:t>oracle.jdbc.driver.OracleDriver</a:t>
            </a:r>
            <a:r>
              <a:rPr lang="en-US" sz="2400" dirty="0" smtClean="0"/>
              <a:t>&lt;/property&gt;   </a:t>
            </a:r>
          </a:p>
          <a:p>
            <a:r>
              <a:rPr lang="en-US" sz="2400" dirty="0" smtClean="0"/>
              <a:t>       </a:t>
            </a:r>
          </a:p>
          <a:p>
            <a:r>
              <a:rPr lang="en-US" sz="2400" dirty="0" smtClean="0"/>
              <a:t>        &lt;mapping </a:t>
            </a:r>
            <a:r>
              <a:rPr lang="en-US" sz="2400" b="1" dirty="0" smtClean="0"/>
              <a:t>class</a:t>
            </a:r>
            <a:r>
              <a:rPr lang="en-US" sz="2400" dirty="0" smtClean="0"/>
              <a:t>=“.Employee"/&gt;  </a:t>
            </a:r>
          </a:p>
          <a:p>
            <a:r>
              <a:rPr lang="en-US" sz="2400" dirty="0" smtClean="0"/>
              <a:t>    &lt;/session-factory&gt;  </a:t>
            </a:r>
          </a:p>
          <a:p>
            <a:r>
              <a:rPr lang="en-US" sz="2400" dirty="0" smtClean="0"/>
              <a:t>&lt;/hibernate-configuration&gt;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2923814" cy="461665"/>
          </a:xfrm>
          <a:prstGeom prst="rect">
            <a:avLst/>
          </a:prstGeom>
        </p:spPr>
        <p:txBody>
          <a:bodyPr wrap="none">
            <a:spAutoFit/>
          </a:bodyPr>
          <a:lstStyle/>
          <a:p>
            <a:r>
              <a:rPr lang="en-US" sz="2400" dirty="0" smtClean="0"/>
              <a:t>Hibernate Inheritance</a:t>
            </a:r>
            <a:endParaRPr lang="en-US" sz="2400" dirty="0"/>
          </a:p>
        </p:txBody>
      </p:sp>
      <p:sp>
        <p:nvSpPr>
          <p:cNvPr id="16385" name="Rectangle 1"/>
          <p:cNvSpPr>
            <a:spLocks noChangeArrowheads="1"/>
          </p:cNvSpPr>
          <p:nvPr/>
        </p:nvSpPr>
        <p:spPr bwMode="auto">
          <a:xfrm>
            <a:off x="228600" y="685800"/>
            <a:ext cx="8763000" cy="2305731"/>
          </a:xfrm>
          <a:prstGeom prst="rect">
            <a:avLst/>
          </a:prstGeom>
          <a:solidFill>
            <a:srgbClr val="FFFFFF"/>
          </a:solidFill>
          <a:ln w="9525">
            <a:noFill/>
            <a:miter lim="800000"/>
            <a:headEnd/>
            <a:tailEnd/>
          </a:ln>
          <a:effectLst/>
        </p:spPr>
        <p:txBody>
          <a:bodyPr vert="horz" wrap="square" lIns="91440" tIns="0" rIns="9144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ea typeface="Helvetica Neue"/>
                <a:cs typeface="Arial" pitchFamily="34" charset="0"/>
              </a:rPr>
              <a:t>Hibernate provide the three basic inheritance mapping strategies. They are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ea typeface="Helvetica Neue"/>
                <a:cs typeface="Arial" pitchFamily="34" charset="0"/>
              </a:rPr>
              <a:t>Table per class hierarchy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ea typeface="Helvetica Neue"/>
                <a:cs typeface="Arial" pitchFamily="34" charset="0"/>
              </a:rPr>
              <a:t>Table per subclass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ea typeface="Helvetica Neue"/>
                <a:cs typeface="Arial" pitchFamily="34" charset="0"/>
              </a:rPr>
              <a:t>Table per concrete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228600" y="3048000"/>
            <a:ext cx="8382000" cy="2677656"/>
          </a:xfrm>
          <a:prstGeom prst="rect">
            <a:avLst/>
          </a:prstGeom>
        </p:spPr>
        <p:txBody>
          <a:bodyPr wrap="square">
            <a:spAutoFit/>
          </a:bodyPr>
          <a:lstStyle/>
          <a:p>
            <a:r>
              <a:rPr lang="en-US" sz="2400" b="1" dirty="0" smtClean="0"/>
              <a:t>1.Table per class hierarchy</a:t>
            </a:r>
          </a:p>
          <a:p>
            <a:r>
              <a:rPr lang="en-US" sz="2400" dirty="0" smtClean="0"/>
              <a:t>Here the table has one row for each field in the entire class hierarchy. You will have plenty of potential null values and you have a discriminator column to contain type information</a:t>
            </a:r>
            <a:r>
              <a:rPr lang="en-US" sz="2400" b="1" dirty="0" smtClean="0"/>
              <a:t>. </a:t>
            </a:r>
            <a:r>
              <a:rPr lang="en-US" sz="2400" dirty="0" smtClean="0"/>
              <a:t>The table per hierarchy mapping is used as an interface Payment with the implementers </a:t>
            </a:r>
            <a:r>
              <a:rPr lang="en-US" sz="2400" dirty="0" err="1" smtClean="0"/>
              <a:t>CreditCardPayment</a:t>
            </a:r>
            <a:r>
              <a:rPr lang="en-US" sz="2400" dirty="0" smtClean="0"/>
              <a:t>, </a:t>
            </a:r>
            <a:r>
              <a:rPr lang="en-US" sz="2400" dirty="0" err="1" smtClean="0"/>
              <a:t>CashPayment</a:t>
            </a:r>
            <a:r>
              <a:rPr lang="en-US" sz="2400" dirty="0" smtClean="0"/>
              <a:t> and </a:t>
            </a:r>
            <a:r>
              <a:rPr lang="en-US" sz="2400" dirty="0" err="1" smtClean="0"/>
              <a:t>ChequePayment</a:t>
            </a:r>
            <a:r>
              <a:rPr lang="en-US" sz="2400" dirty="0" smtClean="0"/>
              <a:t>.</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tutorialseye.com/wp-content/uploads/Table-per-class-hierarchy.png"/>
          <p:cNvPicPr>
            <a:picLocks noChangeAspect="1" noChangeArrowheads="1"/>
          </p:cNvPicPr>
          <p:nvPr/>
        </p:nvPicPr>
        <p:blipFill>
          <a:blip r:embed="rId2"/>
          <a:srcRect/>
          <a:stretch>
            <a:fillRect/>
          </a:stretch>
        </p:blipFill>
        <p:spPr bwMode="auto">
          <a:xfrm>
            <a:off x="533400" y="609600"/>
            <a:ext cx="7924800" cy="4953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52400" y="76200"/>
            <a:ext cx="8915400" cy="6737714"/>
          </a:xfrm>
          <a:prstGeom prst="rect">
            <a:avLst/>
          </a:prstGeom>
          <a:solidFill>
            <a:srgbClr val="F5F5F5"/>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Helvetica Neue"/>
                <a:cs typeface="Arial" pitchFamily="34" charset="0"/>
              </a:rPr>
              <a:t>Eg</a:t>
            </a:r>
            <a:r>
              <a:rPr kumimoji="0" lang="en-US" sz="2400" b="0" i="0" u="none" strike="noStrike" cap="none" normalizeH="0" baseline="0" dirty="0" smtClean="0">
                <a:ln>
                  <a:noFill/>
                </a:ln>
                <a:solidFill>
                  <a:srgbClr val="000000"/>
                </a:solidFill>
                <a:effectLst/>
                <a:ea typeface="Helvetica Neue"/>
                <a:cs typeface="Arial" pitchFamily="34" charset="0"/>
              </a:rPr>
              <a:t>: –</a:t>
            </a:r>
            <a:endParaRPr kumimoji="0" lang="en-US" sz="2400" b="0" i="0" u="none" strike="noStrike" cap="none" normalizeH="0" baseline="0" dirty="0" smtClean="0">
              <a:ln>
                <a:noFill/>
              </a:ln>
              <a:solidFill>
                <a:srgbClr val="333333"/>
              </a:solidFill>
              <a:effectLst/>
              <a:ea typeface="Menlo"/>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 table="PAYMENT"&gt;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 &lt;id column="PAYMENT_ID"&gt;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&lt;generator/&gt; &lt;/id&gt;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&lt;discriminator column="PAYMENT_TYPE" type="string"/&gt; &lt;property column="AMOUNT"/&gt;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&lt;subclass discriminator-value="CREDIT"&gt;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column="CCTYPE"/&gt;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&lt;/subclass&gt;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&lt;subclass discriminator-value="CASH"&gt;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column="CPTYPE"/&gt;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 ... &lt;/subclass&gt;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ea typeface="Helvetica Neue"/>
                <a:cs typeface="Arial" pitchFamily="34" charset="0"/>
              </a:rPr>
              <a:t>Only one table is required for this strategy. The limitation of this strategy is the columns declared by the subclasses, such as CCTYPE cannot have NOT NULL constrains.</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001000" cy="2308324"/>
          </a:xfrm>
          <a:prstGeom prst="rect">
            <a:avLst/>
          </a:prstGeom>
        </p:spPr>
        <p:txBody>
          <a:bodyPr wrap="square">
            <a:spAutoFit/>
          </a:bodyPr>
          <a:lstStyle/>
          <a:p>
            <a:r>
              <a:rPr lang="en-US" sz="2400" b="1" dirty="0" smtClean="0"/>
              <a:t>Table per subclass</a:t>
            </a:r>
            <a:endParaRPr lang="en-US" sz="2400" dirty="0" smtClean="0"/>
          </a:p>
          <a:p>
            <a:r>
              <a:rPr lang="en-US" sz="2400" dirty="0" smtClean="0"/>
              <a:t>The table type subclass</a:t>
            </a:r>
            <a:r>
              <a:rPr lang="en-US" sz="2400" b="1" dirty="0" smtClean="0"/>
              <a:t> </a:t>
            </a:r>
            <a:r>
              <a:rPr lang="en-US" sz="2400" dirty="0" smtClean="0"/>
              <a:t>works in two different ways.</a:t>
            </a:r>
          </a:p>
          <a:p>
            <a:r>
              <a:rPr lang="en-US" sz="2400" dirty="0" smtClean="0"/>
              <a:t>1)      Table per subclass without discriminator</a:t>
            </a:r>
          </a:p>
          <a:p>
            <a:r>
              <a:rPr lang="en-US" sz="2400" dirty="0" smtClean="0"/>
              <a:t>Here we are using four tables. The three subclass tables have primary key associations to the </a:t>
            </a:r>
            <a:r>
              <a:rPr lang="en-US" sz="2400" dirty="0" err="1" smtClean="0"/>
              <a:t>superclass</a:t>
            </a:r>
            <a:r>
              <a:rPr lang="en-US" sz="2400" dirty="0" smtClean="0"/>
              <a:t> table so the relational model is actually a one to one association.</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304800"/>
            <a:ext cx="8077200" cy="4891054"/>
          </a:xfrm>
          <a:prstGeom prst="rect">
            <a:avLst/>
          </a:prstGeom>
          <a:solidFill>
            <a:srgbClr val="F5F5F5"/>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Helvetica Neue"/>
                <a:cs typeface="Arial" pitchFamily="34" charset="0"/>
              </a:rPr>
              <a:t>Eg</a:t>
            </a:r>
            <a:r>
              <a:rPr kumimoji="0" lang="en-US" sz="2400" b="0" i="0" u="none" strike="noStrike" cap="none" normalizeH="0" baseline="0" dirty="0" smtClean="0">
                <a:ln>
                  <a:noFill/>
                </a:ln>
                <a:solidFill>
                  <a:srgbClr val="000000"/>
                </a:solidFill>
                <a:effectLst/>
                <a:ea typeface="Helvetica Neue"/>
                <a:cs typeface="Arial" pitchFamily="34" charset="0"/>
              </a:rPr>
              <a:t>: –</a:t>
            </a:r>
            <a:endParaRPr kumimoji="0" lang="en-US" sz="2400" b="0" i="0" u="none" strike="noStrike" cap="none" normalizeH="0" baseline="0" dirty="0" smtClean="0">
              <a:ln>
                <a:noFill/>
              </a:ln>
              <a:solidFill>
                <a:srgbClr val="333333"/>
              </a:solidFill>
              <a:effectLst/>
              <a:ea typeface="Menlo"/>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 table="PAYMENT"&gt;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&lt;id column="PAYMENT_ID"&gt;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&lt;generator/&gt; &lt;/id&gt;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column="AMOUNT"/&gt;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&lt;joined-subclass table="CREDIT_PAYMENT"&gt;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&lt;key column="PAYMENT_ID"/&gt;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column="CCTYPE"/&gt; ... &lt;/joined-subclass&gt;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&lt;joined-subclass table="CASH_PAYMENT"&gt;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&lt;key column="PAYMENT_ID"/&gt; ... &lt;/joined-subclass&gt;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&lt;joined-subclass table="CHEQUE_PAYMENT"&gt;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&lt;key column="PAYMENT_ID"/&gt; ... &lt;/joined-subclass&gt;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&lt;/class&gt;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r>
              <a:rPr lang="en-US" sz="2400" b="1" dirty="0" smtClean="0"/>
              <a:t>Table per subclass with discriminator</a:t>
            </a:r>
          </a:p>
          <a:p>
            <a:r>
              <a:rPr lang="en-US" sz="2400" dirty="0" smtClean="0"/>
              <a:t>Here we are using the discriminator column in the </a:t>
            </a:r>
            <a:r>
              <a:rPr lang="en-US" sz="2400" dirty="0" err="1" smtClean="0"/>
              <a:t>superclass</a:t>
            </a:r>
            <a:r>
              <a:rPr lang="en-US" sz="2400" dirty="0" smtClean="0"/>
              <a:t> table. If you want to use a discriminator column with the table per subclass type, you can combine the use of &lt;subclass&gt; and &lt;join&gt;.</a:t>
            </a:r>
            <a:endParaRPr lang="en-US" sz="2400" dirty="0"/>
          </a:p>
        </p:txBody>
      </p:sp>
      <p:sp>
        <p:nvSpPr>
          <p:cNvPr id="14" name="Rectangle 13"/>
          <p:cNvSpPr/>
          <p:nvPr/>
        </p:nvSpPr>
        <p:spPr>
          <a:xfrm>
            <a:off x="0" y="1447800"/>
            <a:ext cx="8763000" cy="5262979"/>
          </a:xfrm>
          <a:prstGeom prst="rect">
            <a:avLst/>
          </a:prstGeom>
        </p:spPr>
        <p:txBody>
          <a:bodyPr wrap="square">
            <a:spAutoFit/>
          </a:bodyPr>
          <a:lstStyle/>
          <a:p>
            <a:pPr lvl="0"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err="1" smtClean="0">
                <a:solidFill>
                  <a:srgbClr val="000000"/>
                </a:solidFill>
                <a:ea typeface="Helvetica"/>
                <a:cs typeface="Mangal" pitchFamily="18" charset="0"/>
              </a:rPr>
              <a:t>Eg</a:t>
            </a:r>
            <a:r>
              <a:rPr lang="en-US" sz="2400" dirty="0" smtClean="0">
                <a:solidFill>
                  <a:srgbClr val="000000"/>
                </a:solidFill>
                <a:ea typeface="Helvetica"/>
                <a:cs typeface="Mangal" pitchFamily="18" charset="0"/>
              </a:rPr>
              <a:t>: –</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 &lt;class table="PAYMENT"&gt;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&lt;id column="PAYMENT_ID"&gt;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&lt;generator class="native"/&gt;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&lt;/id&gt;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&lt;discriminator column="PAYMENT_TYPE"/&gt;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&lt;property column="AMOUNT"/&gt;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&lt;subclass name="</a:t>
            </a:r>
            <a:r>
              <a:rPr lang="en-US" sz="2400" dirty="0" err="1" smtClean="0">
                <a:solidFill>
                  <a:srgbClr val="333333"/>
                </a:solidFill>
                <a:ea typeface="Times New Roman" pitchFamily="18" charset="0"/>
                <a:cs typeface="Consolas" pitchFamily="49" charset="0"/>
              </a:rPr>
              <a:t>CreditCardPayment</a:t>
            </a:r>
            <a:r>
              <a:rPr lang="en-US" sz="2400" dirty="0" smtClean="0">
                <a:solidFill>
                  <a:srgbClr val="333333"/>
                </a:solidFill>
                <a:ea typeface="Times New Roman" pitchFamily="18" charset="0"/>
                <a:cs typeface="Consolas" pitchFamily="49" charset="0"/>
              </a:rPr>
              <a:t>" discriminator-value="CREDIT"&gt;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&lt;join table="CREDIT_PAYMENT"&gt;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&lt;key column="PAYMENT_ID"/&gt;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&lt;property column="CCTYPE"/&gt;</a:t>
            </a:r>
            <a:endParaRPr lang="en-US" sz="2400" dirty="0" smtClean="0">
              <a:cs typeface="Arial" pitchFamily="34" charset="0"/>
            </a:endParaRP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dirty="0" smtClean="0">
                <a:solidFill>
                  <a:srgbClr val="333333"/>
                </a:solidFill>
                <a:ea typeface="Times New Roman" pitchFamily="18" charset="0"/>
                <a:cs typeface="Consolas" pitchFamily="49" charset="0"/>
              </a:rPr>
              <a:t>…&lt;/join&gt;&lt;/subclass&gt;</a:t>
            </a:r>
            <a:endParaRPr lang="en-US" sz="2400" dirty="0" smtClean="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001000" cy="3046988"/>
          </a:xfrm>
          <a:prstGeom prst="rect">
            <a:avLst/>
          </a:prstGeom>
        </p:spPr>
        <p:txBody>
          <a:bodyPr wrap="square">
            <a:spAutoFit/>
          </a:bodyPr>
          <a:lstStyle/>
          <a:p>
            <a:r>
              <a:rPr lang="en-US" sz="2400" dirty="0" smtClean="0"/>
              <a:t>Annotations are used to provide supplement information about a program. </a:t>
            </a:r>
          </a:p>
          <a:p>
            <a:endParaRPr lang="en-US" sz="2400" dirty="0" smtClean="0"/>
          </a:p>
          <a:p>
            <a:pPr>
              <a:buFont typeface="Wingdings" pitchFamily="2" charset="2"/>
              <a:buChar char="ü"/>
            </a:pPr>
            <a:r>
              <a:rPr lang="en-US" sz="2400" dirty="0" smtClean="0"/>
              <a:t>Annotations start with ‘</a:t>
            </a:r>
            <a:r>
              <a:rPr lang="en-US" sz="2400" b="1" dirty="0" smtClean="0"/>
              <a:t>@</a:t>
            </a:r>
            <a:r>
              <a:rPr lang="en-US" sz="2400" dirty="0" smtClean="0"/>
              <a:t>’.</a:t>
            </a:r>
          </a:p>
          <a:p>
            <a:pPr>
              <a:buFont typeface="Wingdings" pitchFamily="2" charset="2"/>
              <a:buChar char="ü"/>
            </a:pPr>
            <a:r>
              <a:rPr lang="en-US" sz="2400" dirty="0" smtClean="0"/>
              <a:t>Annotations do not change action of a compiled program.</a:t>
            </a:r>
          </a:p>
          <a:p>
            <a:pPr>
              <a:buFont typeface="Wingdings" pitchFamily="2" charset="2"/>
              <a:buChar char="ü"/>
            </a:pPr>
            <a:r>
              <a:rPr lang="en-US" sz="2400" dirty="0" smtClean="0"/>
              <a:t>Annotations help to associate </a:t>
            </a:r>
            <a:r>
              <a:rPr lang="en-US" sz="2400" i="1" dirty="0" smtClean="0"/>
              <a:t>metadata</a:t>
            </a:r>
            <a:r>
              <a:rPr lang="en-US" sz="2400" dirty="0" smtClean="0"/>
              <a:t> (information) to the program elements i.e. instance variables, constructors, methods, classes, etc.</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0" y="457200"/>
            <a:ext cx="9144000" cy="5262979"/>
          </a:xfrm>
          <a:prstGeom prst="rect">
            <a:avLst/>
          </a:prstGeom>
          <a:solidFill>
            <a:srgbClr val="F5F5F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&lt;subclass discriminator-value="CASH"&gt;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&lt;join table="CASH_PAYMENT"&gt;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&lt;key column="PAYMENT_ID"/&gt;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&lt;/join&gt;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&lt;/subclass&gt;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&lt;subclass discriminator-value="CHEQUE"&gt;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&lt;join table="CHEQUE_PAYMENT" fetch="select"&gt;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&lt;key column="PAYMENT_ID"/&gt;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&lt;/join&gt;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&lt;/subclass&gt;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&lt;/class&gt;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000000"/>
                </a:solidFill>
                <a:effectLst/>
                <a:ea typeface="Helvetica"/>
                <a:cs typeface="Mangal" pitchFamily="18"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3" name="Rectangle 2"/>
          <p:cNvSpPr/>
          <p:nvPr/>
        </p:nvSpPr>
        <p:spPr>
          <a:xfrm>
            <a:off x="0" y="5657671"/>
            <a:ext cx="9144000" cy="1200329"/>
          </a:xfrm>
          <a:prstGeom prst="rect">
            <a:avLst/>
          </a:prstGeom>
        </p:spPr>
        <p:txBody>
          <a:bodyPr wrap="square">
            <a:spAutoFit/>
          </a:bodyPr>
          <a:lstStyle/>
          <a:p>
            <a:r>
              <a:rPr lang="en-US" sz="2400" dirty="0" smtClean="0"/>
              <a:t>The optional fetch=”select” declaration tells Hibernate not to fetch the </a:t>
            </a:r>
            <a:r>
              <a:rPr lang="en-US" sz="2400" dirty="0" err="1" smtClean="0"/>
              <a:t>ChequePayment</a:t>
            </a:r>
            <a:r>
              <a:rPr lang="en-US" sz="2400" dirty="0" smtClean="0"/>
              <a:t> subclass data using an outer join when querying the </a:t>
            </a:r>
            <a:r>
              <a:rPr lang="en-US" sz="2400" dirty="0" err="1" smtClean="0"/>
              <a:t>superclass</a:t>
            </a:r>
            <a:r>
              <a:rPr lang="en-US" sz="2400" dirty="0" smtClean="0"/>
              <a:t>.</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1938992"/>
          </a:xfrm>
          <a:prstGeom prst="rect">
            <a:avLst/>
          </a:prstGeom>
        </p:spPr>
        <p:txBody>
          <a:bodyPr wrap="square">
            <a:spAutoFit/>
          </a:bodyPr>
          <a:lstStyle/>
          <a:p>
            <a:r>
              <a:rPr lang="en-US" sz="2400" b="1" dirty="0" smtClean="0"/>
              <a:t>Table per concrete class</a:t>
            </a:r>
            <a:endParaRPr lang="en-US" sz="2400" dirty="0" smtClean="0"/>
          </a:p>
          <a:p>
            <a:r>
              <a:rPr lang="en-US" sz="2400" dirty="0" smtClean="0"/>
              <a:t>Table per concrete class uses two methods. They are,</a:t>
            </a:r>
          </a:p>
          <a:p>
            <a:r>
              <a:rPr lang="en-US" sz="2400" dirty="0" smtClean="0"/>
              <a:t>1) Table per concrete class without using implicit polymorphism</a:t>
            </a:r>
          </a:p>
          <a:p>
            <a:r>
              <a:rPr lang="en-US" sz="2400" dirty="0" smtClean="0"/>
              <a:t>In this method we are using &lt;union-subclass&gt;. Three tables are involved for the subclasses.</a:t>
            </a:r>
            <a:endParaRPr lang="en-US" sz="2400" dirty="0"/>
          </a:p>
        </p:txBody>
      </p:sp>
      <p:sp>
        <p:nvSpPr>
          <p:cNvPr id="9217" name="Rectangle 1"/>
          <p:cNvSpPr>
            <a:spLocks noChangeArrowheads="1"/>
          </p:cNvSpPr>
          <p:nvPr/>
        </p:nvSpPr>
        <p:spPr bwMode="auto">
          <a:xfrm>
            <a:off x="304800" y="2209800"/>
            <a:ext cx="8382000" cy="4152391"/>
          </a:xfrm>
          <a:prstGeom prst="rect">
            <a:avLst/>
          </a:prstGeom>
          <a:solidFill>
            <a:srgbClr val="F5F5F5"/>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Helvetica Neue"/>
                <a:cs typeface="Arial" pitchFamily="34" charset="0"/>
              </a:rPr>
              <a:t>Eg</a:t>
            </a:r>
            <a:r>
              <a:rPr kumimoji="0" lang="en-US" sz="2400" b="0" i="0" u="none" strike="noStrike" cap="none" normalizeH="0" baseline="0" dirty="0" smtClean="0">
                <a:ln>
                  <a:noFill/>
                </a:ln>
                <a:solidFill>
                  <a:srgbClr val="000000"/>
                </a:solidFill>
                <a:effectLst/>
                <a:ea typeface="Helvetica Neue"/>
                <a:cs typeface="Arial" pitchFamily="34" charset="0"/>
              </a:rPr>
              <a:t>: –</a:t>
            </a:r>
            <a:endParaRPr kumimoji="0" lang="en-US" sz="2400" b="0" i="0" u="none" strike="noStrike" cap="none" normalizeH="0" baseline="0" dirty="0" smtClean="0">
              <a:ln>
                <a:noFill/>
              </a:ln>
              <a:solidFill>
                <a:srgbClr val="333333"/>
              </a:solidFill>
              <a:effectLst/>
              <a:ea typeface="Menlo"/>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 name="Payment"&gt;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&lt;id column="PAYMENT_ID"&gt; &lt;generator/&gt;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column="AMOUNT"/&gt;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 &lt;union-subclass table="CREDIT_PAYMENT"&gt; &lt;property column="CCTYPE"/&gt;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&lt;/union-subclass&gt;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&lt;union-subclass table="CASH_PAYMENT"&gt; ... &lt;/union-subclass&gt;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&lt;union-subclass table="CHEQUE_PAYMENT"&gt; ... &lt;/union-subclass&gt; &lt;/class&gt;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0" y="0"/>
            <a:ext cx="9144000" cy="6740307"/>
          </a:xfrm>
          <a:prstGeom prst="rect">
            <a:avLst/>
          </a:prstGeom>
          <a:solidFill>
            <a:srgbClr val="F5F5F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err="1" smtClean="0">
                <a:ln>
                  <a:noFill/>
                </a:ln>
                <a:solidFill>
                  <a:srgbClr val="000000"/>
                </a:solidFill>
                <a:effectLst/>
                <a:ea typeface="Helvetica"/>
                <a:cs typeface="Mangal" pitchFamily="18" charset="0"/>
              </a:rPr>
              <a:t>Eg</a:t>
            </a:r>
            <a:r>
              <a:rPr kumimoji="0" lang="en-US" sz="2400" b="0" i="0" u="none" strike="noStrike" cap="none" normalizeH="0" baseline="0" dirty="0" smtClean="0">
                <a:ln>
                  <a:noFill/>
                </a:ln>
                <a:solidFill>
                  <a:srgbClr val="000000"/>
                </a:solidFill>
                <a:effectLst/>
                <a:ea typeface="Helvetica"/>
                <a:cs typeface="Mangal" pitchFamily="18"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&lt;class name="Payment"&gt;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&lt;id column="PAYMENT_ID"&gt;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&lt;generator/&gt;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&lt;/id&gt;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&lt;property column="AMOUNT"/&gt;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&lt;union-subclass table="CREDIT_PAYMENT"&gt;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&lt;property column="CCTYPE"/&gt;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&lt;/union-subclass&gt;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&lt;union-subclass table="CASH_PAYMENT"&gt;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&lt;/union-subclass&gt;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&lt;union-subclass table="CHEQUE_PAYMENT"&gt;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&lt;/union-subclass&gt;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400" b="0" i="0" u="none" strike="noStrike" cap="none" normalizeH="0" baseline="0" dirty="0" smtClean="0">
                <a:ln>
                  <a:noFill/>
                </a:ln>
                <a:solidFill>
                  <a:srgbClr val="333333"/>
                </a:solidFill>
                <a:effectLst/>
                <a:ea typeface="Times New Roman" pitchFamily="18" charset="0"/>
                <a:cs typeface="Consolas" pitchFamily="49" charset="0"/>
              </a:rPr>
              <a:t>&lt;/class&gt;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305800" cy="2677656"/>
          </a:xfrm>
          <a:prstGeom prst="rect">
            <a:avLst/>
          </a:prstGeom>
        </p:spPr>
        <p:txBody>
          <a:bodyPr wrap="square">
            <a:spAutoFit/>
          </a:bodyPr>
          <a:lstStyle/>
          <a:p>
            <a:r>
              <a:rPr lang="en-US" sz="2400" dirty="0" smtClean="0"/>
              <a:t>2)      Table per concrete class using implicit polymorphism</a:t>
            </a:r>
          </a:p>
          <a:p>
            <a:r>
              <a:rPr lang="en-US" sz="2400" dirty="0" smtClean="0"/>
              <a:t>Notice that the Payment interface is not mentioned explicitly. Also notice that properties of Payment are mapped in each of the subclasses. If you want to avoid duplication, consider using XML entities (for example, [&lt;! ENTITY </a:t>
            </a:r>
            <a:r>
              <a:rPr lang="en-US" sz="2400" dirty="0" err="1" smtClean="0"/>
              <a:t>allproperties</a:t>
            </a:r>
            <a:r>
              <a:rPr lang="en-US" sz="2400" dirty="0" smtClean="0"/>
              <a:t> SYSTEM “allproperties.xml”&gt;] in the DOCTYPE declaration and &amp; </a:t>
            </a:r>
            <a:r>
              <a:rPr lang="en-US" sz="2400" dirty="0" err="1" smtClean="0"/>
              <a:t>allproperties</a:t>
            </a:r>
            <a:r>
              <a:rPr lang="en-US" sz="2400" dirty="0" smtClean="0"/>
              <a:t>; in the mapping).</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304800" y="685800"/>
            <a:ext cx="8382000" cy="3783059"/>
          </a:xfrm>
          <a:prstGeom prst="rect">
            <a:avLst/>
          </a:prstGeom>
          <a:solidFill>
            <a:srgbClr val="F5F5F5"/>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Helvetica Neue"/>
                <a:cs typeface="Arial" pitchFamily="34" charset="0"/>
              </a:rPr>
              <a:t>Eg</a:t>
            </a:r>
            <a:r>
              <a:rPr kumimoji="0" lang="en-US" sz="2400" b="0" i="0" u="none" strike="noStrike" cap="none" normalizeH="0" baseline="0" dirty="0" smtClean="0">
                <a:ln>
                  <a:noFill/>
                </a:ln>
                <a:solidFill>
                  <a:srgbClr val="000000"/>
                </a:solidFill>
                <a:effectLst/>
                <a:ea typeface="Helvetica Neue"/>
                <a:cs typeface="Arial" pitchFamily="34" charset="0"/>
              </a:rPr>
              <a:t>: –</a:t>
            </a:r>
            <a:endParaRPr kumimoji="0" lang="en-US" sz="2400" b="0" i="0" u="none" strike="noStrike" cap="none" normalizeH="0" baseline="0" dirty="0" smtClean="0">
              <a:ln>
                <a:noFill/>
              </a:ln>
              <a:solidFill>
                <a:srgbClr val="333333"/>
              </a:solidFill>
              <a:effectLst/>
              <a:ea typeface="Menlo"/>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 name="</a:t>
            </a:r>
            <a:r>
              <a:rPr kumimoji="0" lang="en-US" sz="2400" b="0" i="0" u="none" strike="noStrike" cap="none" normalizeH="0" baseline="0" dirty="0" err="1" smtClean="0">
                <a:ln>
                  <a:noFill/>
                </a:ln>
                <a:solidFill>
                  <a:srgbClr val="333333"/>
                </a:solidFill>
                <a:effectLst/>
                <a:ea typeface="Menlo"/>
                <a:cs typeface="Arial" pitchFamily="34" charset="0"/>
              </a:rPr>
              <a:t>CreditCardPayment</a:t>
            </a:r>
            <a:r>
              <a:rPr kumimoji="0" lang="en-US" sz="2400" b="0" i="0" u="none" strike="noStrike" cap="none" normalizeH="0" baseline="0" dirty="0" smtClean="0">
                <a:ln>
                  <a:noFill/>
                </a:ln>
                <a:solidFill>
                  <a:srgbClr val="333333"/>
                </a:solidFill>
                <a:effectLst/>
                <a:ea typeface="Menlo"/>
                <a:cs typeface="Arial" pitchFamily="34" charset="0"/>
              </a:rPr>
              <a:t>" table="CREDIT_PAYMENT"&gt;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&lt;id column="CREDIT_PAYMENT_ID"&gt; &lt;generator/&gt; &lt;/id&gt;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column="CREDIT_AMOUNT"/&gt; ... &lt;/class&gt;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 table="CASH_PAYMENT"&gt;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&lt;id column="CASH_PAYMENT_ID"&gt; &lt;generator/&gt; &lt;/id&gt;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column="CASH_AMOUNT"/&gt; ... &lt;/class&gt;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&lt;class table="CHEQUE_PAYMENT"&gt;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&lt;id column="CHEQUE_PAYMENT_ID"&gt; &lt;generator/&gt; &lt;/id&gt;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&lt;property column="CHEQUE_AMOUNT"/&gt; ... &lt;/class&gt;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28600" y="685800"/>
            <a:ext cx="7924800" cy="3413727"/>
          </a:xfrm>
          <a:prstGeom prst="rect">
            <a:avLst/>
          </a:prstGeom>
          <a:solidFill>
            <a:srgbClr val="F5F5F5"/>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ea typeface="Helvetica Neue"/>
                <a:cs typeface="Arial" pitchFamily="34" charset="0"/>
              </a:rPr>
              <a:t>For this mapping strategy, a polymorphic association to Payment is usually mapped using &lt;any&gt;.</a:t>
            </a:r>
            <a:endParaRPr kumimoji="0" lang="en-US" sz="24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ea typeface="Helvetica Neue"/>
                <a:cs typeface="Arial" pitchFamily="34" charset="0"/>
              </a:rPr>
              <a:t>Eg</a:t>
            </a:r>
            <a:r>
              <a:rPr kumimoji="0" lang="en-US" sz="2400" b="0" i="0" u="none" strike="noStrike" cap="none" normalizeH="0" baseline="0" dirty="0" smtClean="0">
                <a:ln>
                  <a:noFill/>
                </a:ln>
                <a:solidFill>
                  <a:srgbClr val="000000"/>
                </a:solidFill>
                <a:effectLst/>
                <a:ea typeface="Helvetica Neue"/>
                <a:cs typeface="Arial" pitchFamily="34" charset="0"/>
              </a:rPr>
              <a:t>: –</a:t>
            </a:r>
            <a:endParaRPr kumimoji="0" lang="en-US" sz="2400" b="0" i="0" u="none" strike="noStrike" cap="none" normalizeH="0" baseline="0" dirty="0" smtClean="0">
              <a:ln>
                <a:noFill/>
              </a:ln>
              <a:solidFill>
                <a:srgbClr val="333333"/>
              </a:solidFill>
              <a:effectLst/>
              <a:ea typeface="Menlo"/>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&lt;any meta-type="string" id-type="long"&gt;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&lt;meta-value value="CREDIT" class="</a:t>
            </a:r>
            <a:r>
              <a:rPr kumimoji="0" lang="en-US" sz="2400" b="0" i="0" u="none" strike="noStrike" cap="none" normalizeH="0" baseline="0" dirty="0" err="1" smtClean="0">
                <a:ln>
                  <a:noFill/>
                </a:ln>
                <a:solidFill>
                  <a:srgbClr val="333333"/>
                </a:solidFill>
                <a:effectLst/>
                <a:ea typeface="Menlo"/>
                <a:cs typeface="Arial" pitchFamily="34" charset="0"/>
              </a:rPr>
              <a:t>CreditCardPayment</a:t>
            </a:r>
            <a:r>
              <a:rPr kumimoji="0" lang="en-US" sz="2400" b="0" i="0" u="none" strike="noStrike" cap="none" normalizeH="0" baseline="0" dirty="0" smtClean="0">
                <a:ln>
                  <a:noFill/>
                </a:ln>
                <a:solidFill>
                  <a:srgbClr val="333333"/>
                </a:solidFill>
                <a:effectLst/>
                <a:ea typeface="Menlo"/>
                <a:cs typeface="Arial" pitchFamily="34" charset="0"/>
              </a:rPr>
              <a:t>"/&gt; &lt;meta-value value="CASH" class="</a:t>
            </a:r>
            <a:r>
              <a:rPr kumimoji="0" lang="en-US" sz="2400" b="0" i="0" u="none" strike="noStrike" cap="none" normalizeH="0" baseline="0" dirty="0" err="1" smtClean="0">
                <a:ln>
                  <a:noFill/>
                </a:ln>
                <a:solidFill>
                  <a:srgbClr val="333333"/>
                </a:solidFill>
                <a:effectLst/>
                <a:ea typeface="Menlo"/>
                <a:cs typeface="Arial" pitchFamily="34" charset="0"/>
              </a:rPr>
              <a:t>CashPayment</a:t>
            </a:r>
            <a:r>
              <a:rPr kumimoji="0" lang="en-US" sz="2400" b="0" i="0" u="none" strike="noStrike" cap="none" normalizeH="0" baseline="0" dirty="0" smtClean="0">
                <a:ln>
                  <a:noFill/>
                </a:ln>
                <a:solidFill>
                  <a:srgbClr val="333333"/>
                </a:solidFill>
                <a:effectLst/>
                <a:ea typeface="Menlo"/>
                <a:cs typeface="Arial" pitchFamily="34" charset="0"/>
              </a:rPr>
              <a: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&lt;meta-value value="CHEQUE"/&gt;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&lt;column name="PAYMENT_CLASS"/&gt; &lt;column/&gt;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ea typeface="Menlo"/>
                <a:cs typeface="Arial" pitchFamily="34" charset="0"/>
              </a:rPr>
              <a:t>&lt;/any&gt;</a:t>
            </a:r>
            <a:r>
              <a:rPr kumimoji="0" lang="en-US" sz="2400" b="0" i="0" u="none" strike="noStrike" cap="none" normalizeH="0" baseline="0" dirty="0" smtClean="0">
                <a:ln>
                  <a:noFill/>
                </a:ln>
                <a:solidFill>
                  <a:schemeClr val="tx1"/>
                </a:solidFill>
                <a:effectLst/>
                <a:cs typeface="Arial"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438400"/>
            <a:ext cx="6198300"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Or this can be placed</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plementing Inheritance in Hibernate"/>
          <p:cNvPicPr>
            <a:picLocks noChangeAspect="1" noChangeArrowheads="1"/>
          </p:cNvPicPr>
          <p:nvPr/>
        </p:nvPicPr>
        <p:blipFill>
          <a:blip r:embed="rId2"/>
          <a:srcRect/>
          <a:stretch>
            <a:fillRect/>
          </a:stretch>
        </p:blipFill>
        <p:spPr bwMode="auto">
          <a:xfrm>
            <a:off x="838200" y="1066800"/>
            <a:ext cx="7239000" cy="48768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686800" cy="1938992"/>
          </a:xfrm>
          <a:prstGeom prst="rect">
            <a:avLst/>
          </a:prstGeom>
        </p:spPr>
        <p:txBody>
          <a:bodyPr wrap="square">
            <a:spAutoFit/>
          </a:bodyPr>
          <a:lstStyle/>
          <a:p>
            <a:pPr fontAlgn="base"/>
            <a:r>
              <a:rPr lang="en-US" sz="2400" dirty="0" smtClean="0"/>
              <a:t>Single Table Strategy</a:t>
            </a:r>
          </a:p>
          <a:p>
            <a:pPr fontAlgn="base"/>
            <a:r>
              <a:rPr lang="en-US" sz="2400" dirty="0" smtClean="0"/>
              <a:t>In Single table per subclass, the union of all the properties from the inheritance hierarchy is mapped to one table. As all the data goes in one table, a discriminator is used to differentiate between different type of data.</a:t>
            </a:r>
            <a:endParaRPr lang="en-US" sz="2400" dirty="0"/>
          </a:p>
        </p:txBody>
      </p:sp>
      <p:sp>
        <p:nvSpPr>
          <p:cNvPr id="3" name="Rectangle 2"/>
          <p:cNvSpPr/>
          <p:nvPr/>
        </p:nvSpPr>
        <p:spPr>
          <a:xfrm>
            <a:off x="457200" y="2362200"/>
            <a:ext cx="7315200" cy="3416320"/>
          </a:xfrm>
          <a:prstGeom prst="rect">
            <a:avLst/>
          </a:prstGeom>
        </p:spPr>
        <p:txBody>
          <a:bodyPr wrap="square">
            <a:spAutoFit/>
          </a:bodyPr>
          <a:lstStyle/>
          <a:p>
            <a:pPr fontAlgn="base"/>
            <a:r>
              <a:rPr lang="en-US" sz="2400" b="1" dirty="0" smtClean="0"/>
              <a:t>Advantages of Single Table per class hierarchy</a:t>
            </a:r>
            <a:endParaRPr lang="en-US" sz="2400" dirty="0" smtClean="0"/>
          </a:p>
          <a:p>
            <a:pPr fontAlgn="base"/>
            <a:r>
              <a:rPr lang="en-US" sz="2400" dirty="0" smtClean="0"/>
              <a:t>Simplest to implement.</a:t>
            </a:r>
          </a:p>
          <a:p>
            <a:pPr fontAlgn="base"/>
            <a:r>
              <a:rPr lang="en-US" sz="2400" dirty="0" smtClean="0"/>
              <a:t>Only one table to deal with.</a:t>
            </a:r>
          </a:p>
          <a:p>
            <a:pPr fontAlgn="base"/>
            <a:r>
              <a:rPr lang="en-US" sz="2400" dirty="0" smtClean="0"/>
              <a:t>Performance wise better than all strategies because no joins or sub-selects need to be performed.</a:t>
            </a:r>
          </a:p>
          <a:p>
            <a:pPr fontAlgn="base"/>
            <a:r>
              <a:rPr lang="en-US" sz="2400" b="1" dirty="0" smtClean="0"/>
              <a:t>Disadvantages:</a:t>
            </a:r>
            <a:endParaRPr lang="en-US" sz="2400" dirty="0" smtClean="0"/>
          </a:p>
          <a:p>
            <a:pPr fontAlgn="base"/>
            <a:r>
              <a:rPr lang="en-US" sz="2400" dirty="0" smtClean="0"/>
              <a:t>Most of the column of table are </a:t>
            </a:r>
            <a:r>
              <a:rPr lang="en-US" sz="2400" dirty="0" err="1" smtClean="0"/>
              <a:t>nullable</a:t>
            </a:r>
            <a:r>
              <a:rPr lang="en-US" sz="2400" dirty="0" smtClean="0"/>
              <a:t> so the NOT NULL constraint cannot be applied.</a:t>
            </a:r>
          </a:p>
          <a:p>
            <a:pPr fontAlgn="base"/>
            <a:r>
              <a:rPr lang="en-US" sz="2400" dirty="0" smtClean="0"/>
              <a:t>Tables are not normalized.</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ngle Table Strategy"/>
          <p:cNvPicPr>
            <a:picLocks noChangeAspect="1" noChangeArrowheads="1"/>
          </p:cNvPicPr>
          <p:nvPr/>
        </p:nvPicPr>
        <p:blipFill>
          <a:blip r:embed="rId2"/>
          <a:srcRect/>
          <a:stretch>
            <a:fillRect/>
          </a:stretch>
        </p:blipFill>
        <p:spPr bwMode="auto">
          <a:xfrm>
            <a:off x="304800" y="0"/>
            <a:ext cx="8534400" cy="5410200"/>
          </a:xfrm>
          <a:prstGeom prst="rect">
            <a:avLst/>
          </a:prstGeom>
          <a:noFill/>
        </p:spPr>
      </p:pic>
      <p:sp>
        <p:nvSpPr>
          <p:cNvPr id="3" name="Rectangle 2"/>
          <p:cNvSpPr/>
          <p:nvPr/>
        </p:nvSpPr>
        <p:spPr>
          <a:xfrm>
            <a:off x="0" y="5458361"/>
            <a:ext cx="8915400" cy="1323439"/>
          </a:xfrm>
          <a:prstGeom prst="rect">
            <a:avLst/>
          </a:prstGeom>
        </p:spPr>
        <p:txBody>
          <a:bodyPr wrap="square">
            <a:spAutoFit/>
          </a:bodyPr>
          <a:lstStyle/>
          <a:p>
            <a:r>
              <a:rPr lang="en-US" sz="2000" dirty="0" smtClean="0"/>
              <a:t>In the above table </a:t>
            </a:r>
            <a:r>
              <a:rPr lang="en-US" sz="2000" b="1" dirty="0" smtClean="0"/>
              <a:t>Vehicle</a:t>
            </a:r>
            <a:r>
              <a:rPr lang="en-US" sz="2000" dirty="0" smtClean="0"/>
              <a:t> there are four columns (DTYPE, VEHICLE_ID, VEHICLE_NAME, STEERING_TYPE).</a:t>
            </a:r>
            <a:br>
              <a:rPr lang="en-US" sz="2000" dirty="0" smtClean="0"/>
            </a:br>
            <a:r>
              <a:rPr lang="en-US" sz="2000" dirty="0" smtClean="0"/>
              <a:t>The first column has the value of discriminator type(DTYPE) is </a:t>
            </a:r>
            <a:r>
              <a:rPr lang="en-US" sz="2000" b="1" dirty="0" smtClean="0"/>
              <a:t>Vehicle, </a:t>
            </a:r>
            <a:r>
              <a:rPr lang="en-US" sz="2000" b="1" dirty="0" err="1" smtClean="0"/>
              <a:t>TwoWheeler</a:t>
            </a:r>
            <a:r>
              <a:rPr lang="en-US" sz="2000" b="1" dirty="0" smtClean="0"/>
              <a:t>, </a:t>
            </a:r>
            <a:r>
              <a:rPr lang="en-US" sz="2000" b="1" dirty="0" err="1" smtClean="0"/>
              <a:t>FourWheeler</a:t>
            </a:r>
            <a:r>
              <a:rPr lang="en-US" sz="2000" dirty="0" smtClean="0"/>
              <a:t> as its entity name by default.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5058051" cy="461665"/>
          </a:xfrm>
          <a:prstGeom prst="rect">
            <a:avLst/>
          </a:prstGeom>
        </p:spPr>
        <p:txBody>
          <a:bodyPr wrap="none">
            <a:spAutoFit/>
          </a:bodyPr>
          <a:lstStyle/>
          <a:p>
            <a:r>
              <a:rPr lang="en-US" sz="2400" b="1" dirty="0" smtClean="0"/>
              <a:t>Hibernate JPA Annotations - Contents:</a:t>
            </a:r>
            <a:endParaRPr lang="en-US" sz="2400" b="1" dirty="0"/>
          </a:p>
        </p:txBody>
      </p:sp>
      <p:graphicFrame>
        <p:nvGraphicFramePr>
          <p:cNvPr id="4" name="Table 3"/>
          <p:cNvGraphicFramePr>
            <a:graphicFrameLocks noGrp="1"/>
          </p:cNvGraphicFramePr>
          <p:nvPr/>
        </p:nvGraphicFramePr>
        <p:xfrm>
          <a:off x="228600" y="807616"/>
          <a:ext cx="8686800" cy="4681301"/>
        </p:xfrm>
        <a:graphic>
          <a:graphicData uri="http://schemas.openxmlformats.org/drawingml/2006/table">
            <a:tbl>
              <a:tblPr/>
              <a:tblGrid>
                <a:gridCol w="4343400"/>
                <a:gridCol w="4343400"/>
              </a:tblGrid>
              <a:tr h="446596">
                <a:tc>
                  <a:txBody>
                    <a:bodyPr/>
                    <a:lstStyle/>
                    <a:p>
                      <a:r>
                        <a:rPr lang="en-US" sz="2400" dirty="0"/>
                        <a:t>Annotation</a:t>
                      </a:r>
                    </a:p>
                  </a:txBody>
                  <a:tcPr marL="22183" marR="22183" marT="22183" marB="22183" anchor="ctr">
                    <a:lnL>
                      <a:noFill/>
                    </a:lnL>
                    <a:lnR>
                      <a:noFill/>
                    </a:lnR>
                    <a:lnT>
                      <a:noFill/>
                    </a:lnT>
                    <a:lnB>
                      <a:noFill/>
                    </a:lnB>
                    <a:solidFill>
                      <a:srgbClr val="E0E0E0"/>
                    </a:solidFill>
                  </a:tcPr>
                </a:tc>
                <a:tc>
                  <a:txBody>
                    <a:bodyPr/>
                    <a:lstStyle/>
                    <a:p>
                      <a:r>
                        <a:rPr lang="en-US" sz="2400"/>
                        <a:t>Package Detail/Import statement</a:t>
                      </a:r>
                    </a:p>
                  </a:txBody>
                  <a:tcPr marL="22183" marR="22183" marT="22183" marB="22183" anchor="ctr">
                    <a:lnL>
                      <a:noFill/>
                    </a:lnL>
                    <a:lnR>
                      <a:noFill/>
                    </a:lnR>
                    <a:lnT>
                      <a:noFill/>
                    </a:lnT>
                    <a:lnB>
                      <a:noFill/>
                    </a:lnB>
                    <a:solidFill>
                      <a:srgbClr val="E0E0E0"/>
                    </a:solidFill>
                  </a:tcPr>
                </a:tc>
              </a:tr>
              <a:tr h="389465">
                <a:tc>
                  <a:txBody>
                    <a:bodyPr/>
                    <a:lstStyle/>
                    <a:p>
                      <a:r>
                        <a:rPr lang="en-US" sz="2400">
                          <a:hlinkClick r:id="rId2" tooltip="Hibernate JPA Annotation @Entity"/>
                        </a:rPr>
                        <a:t>@Entity</a:t>
                      </a:r>
                      <a:endParaRPr lang="en-US" sz="2400"/>
                    </a:p>
                  </a:txBody>
                  <a:tcPr marL="22183" marR="22183" marT="22183" marB="22183" anchor="ctr">
                    <a:lnL>
                      <a:noFill/>
                    </a:lnL>
                    <a:lnR>
                      <a:noFill/>
                    </a:lnR>
                    <a:lnT>
                      <a:noFill/>
                    </a:lnT>
                    <a:lnB>
                      <a:noFill/>
                    </a:lnB>
                    <a:solidFill>
                      <a:srgbClr val="E0E0E0"/>
                    </a:solidFill>
                  </a:tcPr>
                </a:tc>
                <a:tc>
                  <a:txBody>
                    <a:bodyPr/>
                    <a:lstStyle/>
                    <a:p>
                      <a:r>
                        <a:rPr lang="en-US" sz="2400"/>
                        <a:t>import javax.persistence.Entity;</a:t>
                      </a:r>
                    </a:p>
                  </a:txBody>
                  <a:tcPr marL="22183" marR="22183" marT="22183" marB="22183" anchor="ctr">
                    <a:lnL>
                      <a:noFill/>
                    </a:lnL>
                    <a:lnR>
                      <a:noFill/>
                    </a:lnR>
                    <a:lnT>
                      <a:noFill/>
                    </a:lnT>
                    <a:lnB>
                      <a:noFill/>
                    </a:lnB>
                    <a:solidFill>
                      <a:srgbClr val="E0E0E0"/>
                    </a:solidFill>
                  </a:tcPr>
                </a:tc>
              </a:tr>
              <a:tr h="389465">
                <a:tc>
                  <a:txBody>
                    <a:bodyPr/>
                    <a:lstStyle/>
                    <a:p>
                      <a:r>
                        <a:rPr lang="en-US" sz="2400">
                          <a:hlinkClick r:id="rId2" tooltip="Hibernate JPA Annotation @Table"/>
                        </a:rPr>
                        <a:t>@Table</a:t>
                      </a:r>
                      <a:endParaRPr lang="en-US" sz="2400"/>
                    </a:p>
                  </a:txBody>
                  <a:tcPr marL="22183" marR="22183" marT="22183" marB="22183" anchor="ctr">
                    <a:lnL>
                      <a:noFill/>
                    </a:lnL>
                    <a:lnR>
                      <a:noFill/>
                    </a:lnR>
                    <a:lnT>
                      <a:noFill/>
                    </a:lnT>
                    <a:lnB>
                      <a:noFill/>
                    </a:lnB>
                    <a:solidFill>
                      <a:srgbClr val="E0E0E0"/>
                    </a:solidFill>
                  </a:tcPr>
                </a:tc>
                <a:tc>
                  <a:txBody>
                    <a:bodyPr/>
                    <a:lstStyle/>
                    <a:p>
                      <a:r>
                        <a:rPr lang="en-US" sz="2400"/>
                        <a:t>import javax.persistence.Table;</a:t>
                      </a:r>
                    </a:p>
                  </a:txBody>
                  <a:tcPr marL="22183" marR="22183" marT="22183" marB="22183" anchor="ctr">
                    <a:lnL>
                      <a:noFill/>
                    </a:lnL>
                    <a:lnR>
                      <a:noFill/>
                    </a:lnR>
                    <a:lnT>
                      <a:noFill/>
                    </a:lnT>
                    <a:lnB>
                      <a:noFill/>
                    </a:lnB>
                    <a:solidFill>
                      <a:srgbClr val="E0E0E0"/>
                    </a:solidFill>
                  </a:tcPr>
                </a:tc>
              </a:tr>
              <a:tr h="736799">
                <a:tc>
                  <a:txBody>
                    <a:bodyPr/>
                    <a:lstStyle/>
                    <a:p>
                      <a:r>
                        <a:rPr lang="en-US" sz="2400">
                          <a:hlinkClick r:id="rId2" tooltip="Hibernate JPA Annotation @Column"/>
                        </a:rPr>
                        <a:t>@Column</a:t>
                      </a:r>
                      <a:endParaRPr lang="en-US" sz="2400"/>
                    </a:p>
                  </a:txBody>
                  <a:tcPr marL="22183" marR="22183" marT="22183" marB="22183" anchor="ctr">
                    <a:lnL>
                      <a:noFill/>
                    </a:lnL>
                    <a:lnR>
                      <a:noFill/>
                    </a:lnR>
                    <a:lnT>
                      <a:noFill/>
                    </a:lnT>
                    <a:lnB>
                      <a:noFill/>
                    </a:lnB>
                    <a:solidFill>
                      <a:srgbClr val="E0E0E0"/>
                    </a:solidFill>
                  </a:tcPr>
                </a:tc>
                <a:tc>
                  <a:txBody>
                    <a:bodyPr/>
                    <a:lstStyle/>
                    <a:p>
                      <a:r>
                        <a:rPr lang="en-US" sz="2400"/>
                        <a:t>import javax.persistence.Column;</a:t>
                      </a:r>
                    </a:p>
                  </a:txBody>
                  <a:tcPr marL="22183" marR="22183" marT="22183" marB="22183" anchor="ctr">
                    <a:lnL>
                      <a:noFill/>
                    </a:lnL>
                    <a:lnR>
                      <a:noFill/>
                    </a:lnR>
                    <a:lnT>
                      <a:noFill/>
                    </a:lnT>
                    <a:lnB>
                      <a:noFill/>
                    </a:lnB>
                    <a:solidFill>
                      <a:srgbClr val="E0E0E0"/>
                    </a:solidFill>
                  </a:tcPr>
                </a:tc>
              </a:tr>
              <a:tr h="389465">
                <a:tc>
                  <a:txBody>
                    <a:bodyPr/>
                    <a:lstStyle/>
                    <a:p>
                      <a:r>
                        <a:rPr lang="en-US" sz="2400">
                          <a:hlinkClick r:id="rId2" tooltip="Hibernate JPA Annotation @Id"/>
                        </a:rPr>
                        <a:t>@Id</a:t>
                      </a:r>
                      <a:endParaRPr lang="en-US" sz="2400"/>
                    </a:p>
                  </a:txBody>
                  <a:tcPr marL="22183" marR="22183" marT="22183" marB="22183" anchor="ctr">
                    <a:lnL>
                      <a:noFill/>
                    </a:lnL>
                    <a:lnR>
                      <a:noFill/>
                    </a:lnR>
                    <a:lnT>
                      <a:noFill/>
                    </a:lnT>
                    <a:lnB>
                      <a:noFill/>
                    </a:lnB>
                    <a:solidFill>
                      <a:srgbClr val="E0E0E0"/>
                    </a:solidFill>
                  </a:tcPr>
                </a:tc>
                <a:tc>
                  <a:txBody>
                    <a:bodyPr/>
                    <a:lstStyle/>
                    <a:p>
                      <a:r>
                        <a:rPr lang="en-US" sz="2400"/>
                        <a:t>import javax.persistence.Id;</a:t>
                      </a:r>
                    </a:p>
                  </a:txBody>
                  <a:tcPr marL="22183" marR="22183" marT="22183" marB="22183" anchor="ctr">
                    <a:lnL>
                      <a:noFill/>
                    </a:lnL>
                    <a:lnR>
                      <a:noFill/>
                    </a:lnR>
                    <a:lnT>
                      <a:noFill/>
                    </a:lnT>
                    <a:lnB>
                      <a:noFill/>
                    </a:lnB>
                    <a:solidFill>
                      <a:srgbClr val="E0E0E0"/>
                    </a:solidFill>
                  </a:tcPr>
                </a:tc>
              </a:tr>
              <a:tr h="1084133">
                <a:tc>
                  <a:txBody>
                    <a:bodyPr/>
                    <a:lstStyle/>
                    <a:p>
                      <a:r>
                        <a:rPr lang="en-US" sz="2400">
                          <a:hlinkClick r:id="rId2" tooltip="Hibernate JPA Annotation @GeneratedValue"/>
                        </a:rPr>
                        <a:t>@GeneratedValue</a:t>
                      </a:r>
                      <a:endParaRPr lang="en-US" sz="2400"/>
                    </a:p>
                  </a:txBody>
                  <a:tcPr marL="22183" marR="22183" marT="22183" marB="22183" anchor="ctr">
                    <a:lnL>
                      <a:noFill/>
                    </a:lnL>
                    <a:lnR>
                      <a:noFill/>
                    </a:lnR>
                    <a:lnT>
                      <a:noFill/>
                    </a:lnT>
                    <a:lnB>
                      <a:noFill/>
                    </a:lnB>
                    <a:solidFill>
                      <a:srgbClr val="E0E0E0"/>
                    </a:solidFill>
                  </a:tcPr>
                </a:tc>
                <a:tc>
                  <a:txBody>
                    <a:bodyPr/>
                    <a:lstStyle/>
                    <a:p>
                      <a:r>
                        <a:rPr lang="en-US" sz="2400"/>
                        <a:t>import javax.persistence.GeneratedValue;</a:t>
                      </a:r>
                    </a:p>
                  </a:txBody>
                  <a:tcPr marL="22183" marR="22183" marT="22183" marB="22183" anchor="ctr">
                    <a:lnL>
                      <a:noFill/>
                    </a:lnL>
                    <a:lnR>
                      <a:noFill/>
                    </a:lnR>
                    <a:lnT>
                      <a:noFill/>
                    </a:lnT>
                    <a:lnB>
                      <a:noFill/>
                    </a:lnB>
                    <a:solidFill>
                      <a:srgbClr val="E0E0E0"/>
                    </a:solidFill>
                  </a:tcPr>
                </a:tc>
              </a:tr>
              <a:tr h="446596">
                <a:tc>
                  <a:txBody>
                    <a:bodyPr/>
                    <a:lstStyle/>
                    <a:p>
                      <a:r>
                        <a:rPr lang="en-US" sz="2400">
                          <a:hlinkClick r:id="rId2" tooltip="Hibernate JPA Annotation @Version"/>
                        </a:rPr>
                        <a:t>@Version</a:t>
                      </a:r>
                      <a:endParaRPr lang="en-US" sz="2400"/>
                    </a:p>
                  </a:txBody>
                  <a:tcPr marL="22183" marR="22183" marT="22183" marB="22183" anchor="ctr">
                    <a:lnL>
                      <a:noFill/>
                    </a:lnL>
                    <a:lnR>
                      <a:noFill/>
                    </a:lnR>
                    <a:lnT>
                      <a:noFill/>
                    </a:lnT>
                    <a:lnB>
                      <a:noFill/>
                    </a:lnB>
                    <a:solidFill>
                      <a:srgbClr val="E0E0E0"/>
                    </a:solidFill>
                  </a:tcPr>
                </a:tc>
                <a:tc>
                  <a:txBody>
                    <a:bodyPr/>
                    <a:lstStyle/>
                    <a:p>
                      <a:r>
                        <a:rPr lang="en-US" sz="2400"/>
                        <a:t>import javax.persistence.Version;</a:t>
                      </a:r>
                    </a:p>
                  </a:txBody>
                  <a:tcPr marL="22183" marR="22183" marT="22183" marB="22183" anchor="ctr">
                    <a:lnL>
                      <a:noFill/>
                    </a:lnL>
                    <a:lnR>
                      <a:noFill/>
                    </a:lnR>
                    <a:lnT>
                      <a:noFill/>
                    </a:lnT>
                    <a:lnB>
                      <a:noFill/>
                    </a:lnB>
                    <a:solidFill>
                      <a:srgbClr val="E0E0E0"/>
                    </a:solidFill>
                  </a:tcPr>
                </a:tc>
              </a:tr>
              <a:tr h="736799">
                <a:tc>
                  <a:txBody>
                    <a:bodyPr/>
                    <a:lstStyle/>
                    <a:p>
                      <a:r>
                        <a:rPr lang="en-US" sz="2400">
                          <a:hlinkClick r:id="rId2" tooltip="Hibernate JPA Annotation @OrderBy"/>
                        </a:rPr>
                        <a:t>@OrderBy</a:t>
                      </a:r>
                      <a:endParaRPr lang="en-US" sz="2400"/>
                    </a:p>
                  </a:txBody>
                  <a:tcPr marL="22183" marR="22183" marT="22183" marB="22183" anchor="ctr">
                    <a:lnL>
                      <a:noFill/>
                    </a:lnL>
                    <a:lnR>
                      <a:noFill/>
                    </a:lnR>
                    <a:lnT>
                      <a:noFill/>
                    </a:lnT>
                    <a:lnB>
                      <a:noFill/>
                    </a:lnB>
                    <a:solidFill>
                      <a:srgbClr val="E0E0E0"/>
                    </a:solidFill>
                  </a:tcPr>
                </a:tc>
                <a:tc>
                  <a:txBody>
                    <a:bodyPr/>
                    <a:lstStyle/>
                    <a:p>
                      <a:r>
                        <a:rPr lang="en-US" sz="2400" dirty="0"/>
                        <a:t>import </a:t>
                      </a:r>
                      <a:r>
                        <a:rPr lang="en-US" sz="2400" dirty="0" err="1"/>
                        <a:t>javax.persistence.OrderBy</a:t>
                      </a:r>
                      <a:r>
                        <a:rPr lang="en-US" sz="2400" dirty="0"/>
                        <a:t>;</a:t>
                      </a:r>
                    </a:p>
                  </a:txBody>
                  <a:tcPr marL="22183" marR="22183" marT="22183" marB="22183" anchor="ctr">
                    <a:lnL>
                      <a:noFill/>
                    </a:lnL>
                    <a:lnR>
                      <a:noFill/>
                    </a:lnR>
                    <a:lnT>
                      <a:noFill/>
                    </a:lnT>
                    <a:lnB>
                      <a:noFill/>
                    </a:lnB>
                    <a:solidFill>
                      <a:srgbClr val="E0E0E0"/>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792000" cy="461665"/>
          </a:xfrm>
          <a:prstGeom prst="rect">
            <a:avLst/>
          </a:prstGeom>
        </p:spPr>
        <p:txBody>
          <a:bodyPr wrap="none">
            <a:spAutoFit/>
          </a:bodyPr>
          <a:lstStyle/>
          <a:p>
            <a:pPr fontAlgn="base"/>
            <a:r>
              <a:rPr lang="en-US" sz="2400" dirty="0" smtClean="0"/>
              <a:t>With Table Per Class Strategy</a:t>
            </a:r>
            <a:endParaRPr lang="en-US" sz="2400" dirty="0"/>
          </a:p>
        </p:txBody>
      </p:sp>
      <p:sp>
        <p:nvSpPr>
          <p:cNvPr id="3" name="Rectangle 2"/>
          <p:cNvSpPr/>
          <p:nvPr/>
        </p:nvSpPr>
        <p:spPr>
          <a:xfrm>
            <a:off x="457200" y="838200"/>
            <a:ext cx="8153400" cy="5262979"/>
          </a:xfrm>
          <a:prstGeom prst="rect">
            <a:avLst/>
          </a:prstGeom>
        </p:spPr>
        <p:txBody>
          <a:bodyPr wrap="square">
            <a:spAutoFit/>
          </a:bodyPr>
          <a:lstStyle/>
          <a:p>
            <a:pPr fontAlgn="base"/>
            <a:r>
              <a:rPr lang="en-US" sz="2400" dirty="0" smtClean="0"/>
              <a:t>In this case every entity class has its own table i.e. table per class. The data for Vehicle is duplicated in both the tables.</a:t>
            </a:r>
            <a:br>
              <a:rPr lang="en-US" sz="2400" dirty="0" smtClean="0"/>
            </a:br>
            <a:r>
              <a:rPr lang="en-US" sz="2400" dirty="0" smtClean="0"/>
              <a:t>This strategy is not popular and also have been made optional in Java Persistence API.</a:t>
            </a:r>
            <a:br>
              <a:rPr lang="en-US" sz="2400" dirty="0" smtClean="0"/>
            </a:br>
            <a:r>
              <a:rPr lang="en-US" sz="2400" dirty="0" smtClean="0"/>
              <a:t>Advantage:</a:t>
            </a:r>
          </a:p>
          <a:p>
            <a:pPr fontAlgn="base"/>
            <a:r>
              <a:rPr lang="en-US" sz="2400" dirty="0" smtClean="0"/>
              <a:t>Possible to define NOT NULL constraints on the table.</a:t>
            </a:r>
          </a:p>
          <a:p>
            <a:pPr fontAlgn="base"/>
            <a:endParaRPr lang="en-US" sz="2400" dirty="0" smtClean="0"/>
          </a:p>
          <a:p>
            <a:pPr fontAlgn="base"/>
            <a:r>
              <a:rPr lang="en-US" sz="2400" dirty="0" smtClean="0"/>
              <a:t>Disadvantage:</a:t>
            </a:r>
          </a:p>
          <a:p>
            <a:pPr fontAlgn="base"/>
            <a:r>
              <a:rPr lang="en-US" sz="2400" dirty="0" smtClean="0"/>
              <a:t>Tables are not normalized.</a:t>
            </a:r>
          </a:p>
          <a:p>
            <a:pPr fontAlgn="base"/>
            <a:r>
              <a:rPr lang="en-US" sz="2400" dirty="0" smtClean="0"/>
              <a:t>To support polymorphism either container has to do multiple trips to database or use SQL UNION kind of feature.</a:t>
            </a:r>
          </a:p>
          <a:p>
            <a:pPr fontAlgn="base"/>
            <a:endParaRPr lang="en-US" sz="2400" dirty="0" smtClean="0"/>
          </a:p>
          <a:p>
            <a:pPr fontAlgn="base"/>
            <a:r>
              <a:rPr lang="en-US" sz="2400" b="1" dirty="0" smtClean="0"/>
              <a:t>In this case there no need for the discriminator column because all entity has own table.</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Table Per Class Strategy"/>
          <p:cNvPicPr>
            <a:picLocks noChangeAspect="1" noChangeArrowheads="1"/>
          </p:cNvPicPr>
          <p:nvPr/>
        </p:nvPicPr>
        <p:blipFill>
          <a:blip r:embed="rId2"/>
          <a:srcRect/>
          <a:stretch>
            <a:fillRect/>
          </a:stretch>
        </p:blipFill>
        <p:spPr bwMode="auto">
          <a:xfrm>
            <a:off x="762000" y="609600"/>
            <a:ext cx="7543800" cy="5029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4876800" cy="830997"/>
          </a:xfrm>
          <a:prstGeom prst="rect">
            <a:avLst/>
          </a:prstGeom>
          <a:noFill/>
        </p:spPr>
        <p:txBody>
          <a:bodyPr wrap="square" rtlCol="0">
            <a:spAutoFit/>
          </a:bodyPr>
          <a:lstStyle/>
          <a:p>
            <a:r>
              <a:rPr lang="en-US" sz="2400" dirty="0" smtClean="0"/>
              <a:t>Table Per Subclass (Joined Strategy)</a:t>
            </a:r>
          </a:p>
          <a:p>
            <a:endParaRPr lang="en-US" sz="2400" dirty="0"/>
          </a:p>
        </p:txBody>
      </p:sp>
      <p:sp>
        <p:nvSpPr>
          <p:cNvPr id="3" name="Rectangle 2"/>
          <p:cNvSpPr/>
          <p:nvPr/>
        </p:nvSpPr>
        <p:spPr>
          <a:xfrm>
            <a:off x="381000" y="990600"/>
            <a:ext cx="7543800" cy="3785652"/>
          </a:xfrm>
          <a:prstGeom prst="rect">
            <a:avLst/>
          </a:prstGeom>
        </p:spPr>
        <p:txBody>
          <a:bodyPr wrap="square">
            <a:spAutoFit/>
          </a:bodyPr>
          <a:lstStyle/>
          <a:p>
            <a:pPr fontAlgn="base"/>
            <a:r>
              <a:rPr lang="en-US" sz="2400" dirty="0" smtClean="0"/>
              <a:t>It’s highly normalized but performance is not good.</a:t>
            </a:r>
          </a:p>
          <a:p>
            <a:pPr fontAlgn="base"/>
            <a:r>
              <a:rPr lang="en-US" sz="2400" dirty="0" smtClean="0"/>
              <a:t/>
            </a:r>
            <a:br>
              <a:rPr lang="en-US" sz="2400" dirty="0" smtClean="0"/>
            </a:br>
            <a:r>
              <a:rPr lang="en-US" sz="2400" b="1" dirty="0" smtClean="0"/>
              <a:t>Advantage:</a:t>
            </a:r>
          </a:p>
          <a:p>
            <a:pPr fontAlgn="base"/>
            <a:endParaRPr lang="en-US" sz="2400" dirty="0" smtClean="0"/>
          </a:p>
          <a:p>
            <a:pPr fontAlgn="base"/>
            <a:r>
              <a:rPr lang="en-US" sz="2400" dirty="0" smtClean="0"/>
              <a:t>Tables are normalized.</a:t>
            </a:r>
          </a:p>
          <a:p>
            <a:pPr fontAlgn="base"/>
            <a:r>
              <a:rPr lang="en-US" sz="2400" dirty="0" smtClean="0"/>
              <a:t>Able to define NOT NULL constraint.</a:t>
            </a:r>
          </a:p>
          <a:p>
            <a:pPr fontAlgn="base"/>
            <a:endParaRPr lang="en-US" sz="2400" dirty="0" smtClean="0"/>
          </a:p>
          <a:p>
            <a:pPr fontAlgn="base"/>
            <a:r>
              <a:rPr lang="en-US" sz="2400" b="1" dirty="0" smtClean="0"/>
              <a:t>Disadvantage:</a:t>
            </a:r>
          </a:p>
          <a:p>
            <a:pPr fontAlgn="base"/>
            <a:endParaRPr lang="en-US" sz="2400" dirty="0" smtClean="0"/>
          </a:p>
          <a:p>
            <a:pPr fontAlgn="base"/>
            <a:r>
              <a:rPr lang="en-US" sz="2400" dirty="0" smtClean="0"/>
              <a:t>Does not perform as well as SINGLE_TABLE strategy</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With Joined Strategy"/>
          <p:cNvPicPr>
            <a:picLocks noChangeAspect="1" noChangeArrowheads="1"/>
          </p:cNvPicPr>
          <p:nvPr/>
        </p:nvPicPr>
        <p:blipFill>
          <a:blip r:embed="rId2"/>
          <a:srcRect/>
          <a:stretch>
            <a:fillRect/>
          </a:stretch>
        </p:blipFill>
        <p:spPr bwMode="auto">
          <a:xfrm>
            <a:off x="228600" y="381000"/>
            <a:ext cx="8458200" cy="60198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6200" y="533400"/>
          <a:ext cx="8915400" cy="5206688"/>
        </p:xfrm>
        <a:graphic>
          <a:graphicData uri="http://schemas.openxmlformats.org/drawingml/2006/table">
            <a:tbl>
              <a:tblPr firstRow="1"/>
              <a:tblGrid>
                <a:gridCol w="1910443"/>
                <a:gridCol w="2547257"/>
                <a:gridCol w="2228850"/>
                <a:gridCol w="2228850"/>
              </a:tblGrid>
              <a:tr h="308549">
                <a:tc>
                  <a:txBody>
                    <a:bodyPr/>
                    <a:lstStyle/>
                    <a:p>
                      <a:pPr algn="l" fontAlgn="base"/>
                      <a:r>
                        <a:rPr lang="en-US" sz="2400" b="1" dirty="0">
                          <a:latin typeface="+mn-lt"/>
                        </a:rPr>
                        <a:t>Criteria</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1" dirty="0">
                          <a:latin typeface="+mn-lt"/>
                        </a:rPr>
                        <a:t>Single Table</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1" dirty="0">
                          <a:latin typeface="+mn-lt"/>
                        </a:rPr>
                        <a:t>Table per subclass(Join Strategy)</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1" dirty="0">
                          <a:latin typeface="+mn-lt"/>
                        </a:rPr>
                        <a:t>Table per Class</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05123">
                <a:tc>
                  <a:txBody>
                    <a:bodyPr/>
                    <a:lstStyle/>
                    <a:p>
                      <a:pPr algn="l" fontAlgn="base"/>
                      <a:r>
                        <a:rPr lang="en-US" sz="2400" b="1" dirty="0">
                          <a:latin typeface="+mn-lt"/>
                        </a:rPr>
                        <a:t>Table Support</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buFont typeface="Arial"/>
                        <a:buChar char="•"/>
                      </a:pPr>
                      <a:r>
                        <a:rPr lang="en-US" sz="2400" dirty="0">
                          <a:latin typeface="+mn-lt"/>
                        </a:rPr>
                        <a:t>Data not normalized.</a:t>
                      </a:r>
                    </a:p>
                    <a:p>
                      <a:pPr algn="l" fontAlgn="base">
                        <a:buFont typeface="Arial"/>
                        <a:buChar char="•"/>
                      </a:pPr>
                      <a:r>
                        <a:rPr lang="en-US" sz="2400" dirty="0">
                          <a:latin typeface="+mn-lt"/>
                        </a:rPr>
                        <a:t>Constraint for mandatory columns to be not </a:t>
                      </a:r>
                      <a:r>
                        <a:rPr lang="en-US" sz="2400" dirty="0" err="1">
                          <a:latin typeface="+mn-lt"/>
                        </a:rPr>
                        <a:t>nullable</a:t>
                      </a:r>
                      <a:r>
                        <a:rPr lang="en-US" sz="2400" dirty="0">
                          <a:latin typeface="+mn-lt"/>
                        </a:rPr>
                        <a:t> cannot applied.</a:t>
                      </a:r>
                    </a:p>
                    <a:p>
                      <a:pPr algn="l" fontAlgn="base">
                        <a:buFont typeface="Arial"/>
                        <a:buChar char="•"/>
                      </a:pPr>
                      <a:r>
                        <a:rPr lang="en-US" sz="2400" dirty="0">
                          <a:latin typeface="+mn-lt"/>
                        </a:rPr>
                        <a:t>Change in any subclass leads to change in structure of Table</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buFont typeface="Arial"/>
                        <a:buChar char="•"/>
                      </a:pPr>
                      <a:r>
                        <a:rPr lang="en-US" sz="2400" dirty="0">
                          <a:latin typeface="+mn-lt"/>
                        </a:rPr>
                        <a:t>Normalized.</a:t>
                      </a:r>
                    </a:p>
                    <a:p>
                      <a:pPr algn="l" fontAlgn="base">
                        <a:buFont typeface="Arial"/>
                        <a:buChar char="•"/>
                      </a:pPr>
                      <a:r>
                        <a:rPr lang="en-US" sz="2400" dirty="0">
                          <a:latin typeface="+mn-lt"/>
                        </a:rPr>
                        <a:t>Mandatory column constraint can be applied</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buFont typeface="Arial"/>
                        <a:buChar char="•"/>
                      </a:pPr>
                      <a:r>
                        <a:rPr lang="en-US" sz="2400" dirty="0">
                          <a:latin typeface="+mn-lt"/>
                        </a:rPr>
                        <a:t>One table for each concrete class.</a:t>
                      </a:r>
                    </a:p>
                    <a:p>
                      <a:pPr algn="l" fontAlgn="base">
                        <a:buFont typeface="Arial"/>
                        <a:buChar char="•"/>
                      </a:pPr>
                      <a:r>
                        <a:rPr lang="en-US" sz="2400" dirty="0">
                          <a:latin typeface="+mn-lt"/>
                        </a:rPr>
                        <a:t>Not maintainable.</a:t>
                      </a:r>
                    </a:p>
                    <a:p>
                      <a:pPr algn="l" fontAlgn="base">
                        <a:buFont typeface="Arial"/>
                        <a:buChar char="•"/>
                      </a:pPr>
                      <a:r>
                        <a:rPr lang="en-US" sz="2400" dirty="0">
                          <a:latin typeface="+mn-lt"/>
                        </a:rPr>
                        <a:t>Change in base class leads to changes in all tables of derived class</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8915400" cy="5206688"/>
        </p:xfrm>
        <a:graphic>
          <a:graphicData uri="http://schemas.openxmlformats.org/drawingml/2006/table">
            <a:tbl>
              <a:tblPr/>
              <a:tblGrid>
                <a:gridCol w="1828800"/>
                <a:gridCol w="2628900"/>
                <a:gridCol w="2228850"/>
                <a:gridCol w="2228850"/>
              </a:tblGrid>
              <a:tr h="220041">
                <a:tc>
                  <a:txBody>
                    <a:bodyPr/>
                    <a:lstStyle/>
                    <a:p>
                      <a:pPr algn="l" fontAlgn="base"/>
                      <a:r>
                        <a:rPr lang="en-US" sz="2400" b="1" dirty="0">
                          <a:latin typeface="+mn-lt"/>
                        </a:rPr>
                        <a:t>Discriminator Column</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Present</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Absent</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a:latin typeface="+mn-lt"/>
                        </a:rPr>
                        <a:t>Absent</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370647">
                <a:tc>
                  <a:txBody>
                    <a:bodyPr/>
                    <a:lstStyle/>
                    <a:p>
                      <a:pPr algn="l" fontAlgn="base"/>
                      <a:r>
                        <a:rPr lang="en-US" sz="2400" b="1" dirty="0">
                          <a:latin typeface="+mn-lt"/>
                        </a:rPr>
                        <a:t>Retrieving data</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simple SELECT. All data is in one table. Using discriminator type, individual types can be selected</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Joins among table. For example fetching </a:t>
                      </a:r>
                      <a:r>
                        <a:rPr lang="en-US" sz="2400" dirty="0" err="1">
                          <a:latin typeface="+mn-lt"/>
                        </a:rPr>
                        <a:t>FourWheeler</a:t>
                      </a:r>
                      <a:r>
                        <a:rPr lang="en-US" sz="2400" dirty="0">
                          <a:latin typeface="+mn-lt"/>
                        </a:rPr>
                        <a:t> will require a join on </a:t>
                      </a:r>
                      <a:r>
                        <a:rPr lang="en-US" sz="2400" dirty="0" err="1">
                          <a:latin typeface="+mn-lt"/>
                        </a:rPr>
                        <a:t>FourWheeler</a:t>
                      </a:r>
                      <a:r>
                        <a:rPr lang="en-US" sz="2400" dirty="0">
                          <a:latin typeface="+mn-lt"/>
                        </a:rPr>
                        <a:t> and Vehicle table. If all user needs to be fetched than it will put a join for all three tables</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Separate Select or Union Select</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 y="762000"/>
          <a:ext cx="8915400" cy="4109408"/>
        </p:xfrm>
        <a:graphic>
          <a:graphicData uri="http://schemas.openxmlformats.org/drawingml/2006/table">
            <a:tbl>
              <a:tblPr/>
              <a:tblGrid>
                <a:gridCol w="2228850"/>
                <a:gridCol w="2228850"/>
                <a:gridCol w="2228850"/>
                <a:gridCol w="2228850"/>
              </a:tblGrid>
              <a:tr h="928106">
                <a:tc>
                  <a:txBody>
                    <a:bodyPr/>
                    <a:lstStyle/>
                    <a:p>
                      <a:pPr algn="l" fontAlgn="base"/>
                      <a:r>
                        <a:rPr lang="en-US" sz="2400" b="1" dirty="0">
                          <a:latin typeface="+mn-lt"/>
                        </a:rPr>
                        <a:t>Updating and Inserting</a:t>
                      </a:r>
                      <a:endParaRPr lang="en-US" sz="2400" dirty="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Single INSERT or UPDATE</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Multiple. For Vehicle type one insert on Vehicle table. For </a:t>
                      </a:r>
                      <a:r>
                        <a:rPr lang="en-US" sz="2400" dirty="0" err="1">
                          <a:latin typeface="+mn-lt"/>
                        </a:rPr>
                        <a:t>FourWheeler</a:t>
                      </a:r>
                      <a:r>
                        <a:rPr lang="en-US" sz="2400" dirty="0">
                          <a:latin typeface="+mn-lt"/>
                        </a:rPr>
                        <a:t> type one insert on Vehicle table and another on </a:t>
                      </a:r>
                      <a:r>
                        <a:rPr lang="en-US" sz="2400" dirty="0" err="1">
                          <a:latin typeface="+mn-lt"/>
                        </a:rPr>
                        <a:t>FourWheeler</a:t>
                      </a:r>
                      <a:r>
                        <a:rPr lang="en-US" sz="2400" dirty="0">
                          <a:latin typeface="+mn-lt"/>
                        </a:rPr>
                        <a:t> table.</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dirty="0">
                          <a:latin typeface="+mn-lt"/>
                        </a:rPr>
                        <a:t>One insert or update for each subclass</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31533">
                <a:tc>
                  <a:txBody>
                    <a:bodyPr/>
                    <a:lstStyle/>
                    <a:p>
                      <a:pPr algn="l" fontAlgn="base"/>
                      <a:r>
                        <a:rPr lang="en-US" sz="2400" b="1">
                          <a:latin typeface="+mn-lt"/>
                        </a:rPr>
                        <a:t>JPA Support</a:t>
                      </a:r>
                      <a:endParaRPr lang="en-US" sz="2400">
                        <a:latin typeface="+mn-lt"/>
                      </a:endParaRP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a:latin typeface="+mn-lt"/>
                        </a:rPr>
                        <a:t>Mandatory</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a:latin typeface="+mn-lt"/>
                        </a:rPr>
                        <a:t>Optional</a:t>
                      </a:r>
                    </a:p>
                  </a:txBody>
                  <a:tcPr marL="46098" marR="46098" marT="21512" marB="2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sz="2400" dirty="0">
                        <a:latin typeface="+mn-lt"/>
                      </a:endParaRPr>
                    </a:p>
                  </a:txBody>
                  <a:tcPr marL="29503" marR="29503" marT="14751" marB="147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295400"/>
          <a:ext cx="7772400" cy="1828800"/>
        </p:xfrm>
        <a:graphic>
          <a:graphicData uri="http://schemas.openxmlformats.org/drawingml/2006/table">
            <a:tbl>
              <a:tblPr/>
              <a:tblGrid>
                <a:gridCol w="7772400"/>
              </a:tblGrid>
              <a:tr h="714404">
                <a:tc>
                  <a:txBody>
                    <a:bodyPr/>
                    <a:lstStyle/>
                    <a:p>
                      <a:pPr algn="l" fontAlgn="base"/>
                      <a:r>
                        <a:rPr lang="en-US" sz="2400" b="0" i="0" dirty="0">
                          <a:latin typeface="+mn-lt"/>
                        </a:rPr>
                        <a:t>@Entity</a:t>
                      </a:r>
                    </a:p>
                    <a:p>
                      <a:pPr algn="l" fontAlgn="base"/>
                      <a:r>
                        <a:rPr lang="en-US" sz="2400" b="0" i="0" dirty="0">
                          <a:latin typeface="+mn-lt"/>
                        </a:rPr>
                        <a:t>public class Company implements </a:t>
                      </a:r>
                      <a:r>
                        <a:rPr lang="en-US" sz="2400" b="0" i="0" dirty="0" err="1" smtClean="0">
                          <a:latin typeface="+mn-lt"/>
                        </a:rPr>
                        <a:t>Serializable</a:t>
                      </a:r>
                      <a:endParaRPr lang="en-US" sz="2400" b="0" i="0" dirty="0" smtClean="0">
                        <a:latin typeface="+mn-lt"/>
                      </a:endParaRPr>
                    </a:p>
                    <a:p>
                      <a:pPr algn="l" fontAlgn="base"/>
                      <a:r>
                        <a:rPr lang="en-US" sz="2400" b="0" i="0" dirty="0" smtClean="0">
                          <a:latin typeface="+mn-lt"/>
                        </a:rPr>
                        <a:t> </a:t>
                      </a:r>
                      <a:r>
                        <a:rPr lang="en-US" sz="2400" b="0" i="0" dirty="0">
                          <a:latin typeface="+mn-lt"/>
                        </a:rPr>
                        <a:t>{</a:t>
                      </a:r>
                    </a:p>
                    <a:p>
                      <a:pPr algn="l" fontAlgn="base"/>
                      <a:r>
                        <a:rPr lang="en-US" sz="2400" b="0" i="0" dirty="0">
                          <a:latin typeface="+mn-lt"/>
                        </a:rPr>
                        <a:t>...</a:t>
                      </a:r>
                    </a:p>
                    <a:p>
                      <a:pPr algn="l" fontAlgn="base"/>
                      <a:r>
                        <a:rPr lang="en-US" sz="2400" b="0" i="0" dirty="0">
                          <a:latin typeface="+mn-lt"/>
                        </a:rPr>
                        <a:t>}</a:t>
                      </a:r>
                    </a:p>
                  </a:txBody>
                  <a:tcPr marL="0" marR="0" marT="0" marB="0" anchor="ctr">
                    <a:lnL>
                      <a:noFill/>
                    </a:lnL>
                    <a:lnR>
                      <a:noFill/>
                    </a:lnR>
                    <a:lnT>
                      <a:noFill/>
                    </a:lnT>
                    <a:lnB>
                      <a:noFill/>
                    </a:lnB>
                  </a:tcPr>
                </a:tc>
              </a:tr>
            </a:tbl>
          </a:graphicData>
        </a:graphic>
      </p:graphicFrame>
      <p:sp>
        <p:nvSpPr>
          <p:cNvPr id="7169" name="Rectangle 1"/>
          <p:cNvSpPr>
            <a:spLocks noChangeArrowheads="1"/>
          </p:cNvSpPr>
          <p:nvPr/>
        </p:nvSpPr>
        <p:spPr bwMode="auto">
          <a:xfrm>
            <a:off x="0" y="1"/>
            <a:ext cx="9144000" cy="73866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cs typeface="Arial" pitchFamily="34" charset="0"/>
              </a:rPr>
              <a:t>@Entity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itchFamily="34" charset="0"/>
              </a:rPr>
              <a:t>Annotate all your entity beans with @Entity.</a:t>
            </a:r>
            <a:endParaRPr kumimoji="0" lang="en-US" sz="24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152400" y="3200400"/>
            <a:ext cx="8382000" cy="1938992"/>
          </a:xfrm>
          <a:prstGeom prst="rect">
            <a:avLst/>
          </a:prstGeom>
        </p:spPr>
        <p:txBody>
          <a:bodyPr wrap="square">
            <a:spAutoFit/>
          </a:bodyPr>
          <a:lstStyle/>
          <a:p>
            <a:r>
              <a:rPr lang="en-US" sz="2400" b="1" dirty="0" smtClean="0"/>
              <a:t>@Table</a:t>
            </a:r>
          </a:p>
          <a:p>
            <a:r>
              <a:rPr lang="en-US" sz="2400" dirty="0" smtClean="0"/>
              <a:t>Specify the database table this Entity maps to using the name attribute of @Table annotation. In the example below, the data will be stored in 'company' table in the database.</a:t>
            </a:r>
            <a:br>
              <a:rPr lang="en-US" sz="2400" dirty="0" smtClean="0"/>
            </a:br>
            <a:endParaRPr lang="en-US" sz="2400" dirty="0"/>
          </a:p>
        </p:txBody>
      </p:sp>
      <p:sp>
        <p:nvSpPr>
          <p:cNvPr id="7170" name="Rectangle 2"/>
          <p:cNvSpPr>
            <a:spLocks noChangeArrowheads="1"/>
          </p:cNvSpPr>
          <p:nvPr/>
        </p:nvSpPr>
        <p:spPr bwMode="auto">
          <a:xfrm>
            <a:off x="228600" y="4800600"/>
            <a:ext cx="8153400" cy="221599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@Entity</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@Table</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"company"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public</a:t>
            </a: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class</a:t>
            </a: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Company</a:t>
            </a:r>
            <a:endParaRPr kumimoji="0" lang="en-US" sz="2400" b="0" i="0" u="none" strike="noStrike" cap="none" normalizeH="0" baseline="0" dirty="0" smtClean="0">
              <a:ln>
                <a:noFill/>
              </a:ln>
              <a:solidFill>
                <a:srgbClr val="000000"/>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228600"/>
            <a:ext cx="8382000" cy="830997"/>
          </a:xfrm>
          <a:prstGeom prst="rect">
            <a:avLst/>
          </a:prstGeom>
        </p:spPr>
        <p:txBody>
          <a:bodyPr wrap="square">
            <a:spAutoFit/>
          </a:bodyPr>
          <a:lstStyle/>
          <a:p>
            <a:r>
              <a:rPr lang="en-US" sz="2400" b="1" dirty="0" smtClean="0"/>
              <a:t>@Column</a:t>
            </a:r>
          </a:p>
          <a:p>
            <a:r>
              <a:rPr lang="en-US" sz="2400" dirty="0" smtClean="0"/>
              <a:t>Specify the column mapping using @Column annotation.</a:t>
            </a:r>
            <a:endParaRPr lang="en-US" sz="2400" dirty="0"/>
          </a:p>
        </p:txBody>
      </p:sp>
      <p:sp>
        <p:nvSpPr>
          <p:cNvPr id="6145" name="Rectangle 1"/>
          <p:cNvSpPr>
            <a:spLocks noChangeArrowheads="1"/>
          </p:cNvSpPr>
          <p:nvPr/>
        </p:nvSpPr>
        <p:spPr bwMode="auto">
          <a:xfrm>
            <a:off x="0" y="2133600"/>
            <a:ext cx="9144000" cy="369331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@Entity</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@Table</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"company"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public</a:t>
            </a: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class</a:t>
            </a:r>
            <a:r>
              <a:rPr kumimoji="0" lang="en-US" sz="2400" b="0" i="0" u="none" strike="noStrike" cap="none" normalizeH="0" baseline="0" dirty="0" smtClean="0">
                <a:ln>
                  <a:noFill/>
                </a:ln>
                <a:solidFill>
                  <a:srgbClr val="000000"/>
                </a:solidFill>
                <a:effectLst/>
                <a:cs typeface="Consolas" pitchFamily="49" charset="0"/>
              </a:rPr>
              <a:t> Company </a:t>
            </a:r>
            <a:endParaRPr kumimoji="0" lang="en-US" sz="2400" b="0" i="0" u="none" strike="noStrike" cap="none" normalizeH="0" baseline="0" dirty="0" smtClean="0">
              <a:ln>
                <a:noFill/>
              </a:ln>
              <a:solidFill>
                <a:srgbClr val="000000"/>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@Column</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"name"</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private</a:t>
            </a:r>
            <a:r>
              <a:rPr kumimoji="0" lang="en-US" sz="2400" b="0" i="0" u="none" strike="noStrike" cap="none" normalizeH="0" baseline="0" dirty="0" smtClean="0">
                <a:ln>
                  <a:noFill/>
                </a:ln>
                <a:solidFill>
                  <a:srgbClr val="000000"/>
                </a:solidFill>
                <a:effectLst/>
                <a:cs typeface="Consolas" pitchFamily="49" charset="0"/>
              </a:rPr>
              <a:t> String name;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76200"/>
            <a:ext cx="4572000" cy="830997"/>
          </a:xfrm>
          <a:prstGeom prst="rect">
            <a:avLst/>
          </a:prstGeom>
        </p:spPr>
        <p:txBody>
          <a:bodyPr>
            <a:spAutoFit/>
          </a:bodyPr>
          <a:lstStyle/>
          <a:p>
            <a:r>
              <a:rPr lang="en-US" sz="2400" b="1" dirty="0" smtClean="0"/>
              <a:t>@Id</a:t>
            </a:r>
          </a:p>
          <a:p>
            <a:r>
              <a:rPr lang="en-US" sz="2400" dirty="0" smtClean="0"/>
              <a:t>Annotate the id column using @Id.</a:t>
            </a:r>
            <a:endParaRPr lang="en-US" sz="2400" dirty="0"/>
          </a:p>
        </p:txBody>
      </p:sp>
      <p:sp>
        <p:nvSpPr>
          <p:cNvPr id="5121" name="Rectangle 1"/>
          <p:cNvSpPr>
            <a:spLocks noChangeArrowheads="1"/>
          </p:cNvSpPr>
          <p:nvPr/>
        </p:nvSpPr>
        <p:spPr bwMode="auto">
          <a:xfrm>
            <a:off x="304800" y="1295400"/>
            <a:ext cx="91440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@Entity</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@Table</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"company"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public</a:t>
            </a: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class</a:t>
            </a: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Company</a:t>
            </a:r>
            <a:endParaRPr kumimoji="0" lang="en-US" sz="2400" b="0" i="0" u="none" strike="noStrike" cap="none" normalizeH="0" baseline="0" dirty="0" smtClean="0">
              <a:ln>
                <a:noFill/>
              </a:ln>
              <a:solidFill>
                <a:srgbClr val="000000"/>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@Id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@Column</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"id"</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private</a:t>
            </a: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err="1" smtClean="0">
                <a:ln>
                  <a:noFill/>
                </a:ln>
                <a:solidFill>
                  <a:srgbClr val="006699"/>
                </a:solidFill>
                <a:effectLst/>
                <a:cs typeface="Consolas" pitchFamily="49" charset="0"/>
              </a:rPr>
              <a:t>int</a:t>
            </a:r>
            <a:r>
              <a:rPr kumimoji="0" lang="en-US" sz="2400" b="0" i="0" u="none" strike="noStrike" cap="none" normalizeH="0" baseline="0" dirty="0" smtClean="0">
                <a:ln>
                  <a:noFill/>
                </a:ln>
                <a:solidFill>
                  <a:srgbClr val="000000"/>
                </a:solidFill>
                <a:effectLst/>
                <a:cs typeface="Consolas" pitchFamily="49" charset="0"/>
              </a:rPr>
              <a:t> id;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76200"/>
            <a:ext cx="7772400" cy="830997"/>
          </a:xfrm>
          <a:prstGeom prst="rect">
            <a:avLst/>
          </a:prstGeom>
        </p:spPr>
        <p:txBody>
          <a:bodyPr wrap="square">
            <a:spAutoFit/>
          </a:bodyPr>
          <a:lstStyle/>
          <a:p>
            <a:r>
              <a:rPr lang="en-US" sz="2400" b="1" dirty="0" smtClean="0"/>
              <a:t>@</a:t>
            </a:r>
            <a:r>
              <a:rPr lang="en-US" sz="2400" b="1" dirty="0" err="1" smtClean="0"/>
              <a:t>GeneratedValue</a:t>
            </a:r>
            <a:endParaRPr lang="en-US" sz="2400" b="1" dirty="0" smtClean="0"/>
          </a:p>
          <a:p>
            <a:r>
              <a:rPr lang="en-US" sz="2400" dirty="0" smtClean="0"/>
              <a:t>Let database generate (auto-increment) the id column.</a:t>
            </a:r>
            <a:endParaRPr lang="en-US" sz="2400" dirty="0"/>
          </a:p>
        </p:txBody>
      </p:sp>
      <p:sp>
        <p:nvSpPr>
          <p:cNvPr id="4097" name="Rectangle 1"/>
          <p:cNvSpPr>
            <a:spLocks noChangeArrowheads="1"/>
          </p:cNvSpPr>
          <p:nvPr/>
        </p:nvSpPr>
        <p:spPr bwMode="auto">
          <a:xfrm>
            <a:off x="228600" y="1143000"/>
            <a:ext cx="8001000" cy="443198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@Entity</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@Table</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"company"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public</a:t>
            </a: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class</a:t>
            </a: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Company</a:t>
            </a:r>
            <a:endParaRPr kumimoji="0" lang="en-US" sz="2400" b="0" i="0" u="none" strike="noStrike" cap="none" normalizeH="0" baseline="0" dirty="0" smtClean="0">
              <a:ln>
                <a:noFill/>
              </a:ln>
              <a:solidFill>
                <a:srgbClr val="000000"/>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@Id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@Column</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"id"</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a:t>
            </a:r>
            <a:r>
              <a:rPr kumimoji="0" lang="en-US" sz="2400" b="0" i="0" u="none" strike="noStrike" cap="none" normalizeH="0" baseline="0" dirty="0" err="1" smtClean="0">
                <a:ln>
                  <a:noFill/>
                </a:ln>
                <a:solidFill>
                  <a:srgbClr val="808080"/>
                </a:solidFill>
                <a:effectLst/>
                <a:cs typeface="Consolas" pitchFamily="49" charset="0"/>
              </a:rPr>
              <a:t>GeneratedValue</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private</a:t>
            </a: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err="1" smtClean="0">
                <a:ln>
                  <a:noFill/>
                </a:ln>
                <a:solidFill>
                  <a:srgbClr val="006699"/>
                </a:solidFill>
                <a:effectLst/>
                <a:cs typeface="Consolas" pitchFamily="49" charset="0"/>
              </a:rPr>
              <a:t>int</a:t>
            </a:r>
            <a:r>
              <a:rPr kumimoji="0" lang="en-US" sz="2400" b="0" i="0" u="none" strike="noStrike" cap="none" normalizeH="0" baseline="0" dirty="0" smtClean="0">
                <a:ln>
                  <a:noFill/>
                </a:ln>
                <a:solidFill>
                  <a:srgbClr val="000000"/>
                </a:solidFill>
                <a:effectLst/>
                <a:cs typeface="Consolas" pitchFamily="49" charset="0"/>
              </a:rPr>
              <a:t> id;</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228600"/>
            <a:ext cx="8610600" cy="830997"/>
          </a:xfrm>
          <a:prstGeom prst="rect">
            <a:avLst/>
          </a:prstGeom>
        </p:spPr>
        <p:txBody>
          <a:bodyPr wrap="square">
            <a:spAutoFit/>
          </a:bodyPr>
          <a:lstStyle/>
          <a:p>
            <a:r>
              <a:rPr lang="en-US" sz="2400" b="1" dirty="0" smtClean="0"/>
              <a:t>@Version</a:t>
            </a:r>
          </a:p>
          <a:p>
            <a:r>
              <a:rPr lang="en-US" sz="2400" dirty="0" smtClean="0"/>
              <a:t>Control versioning or concurrency using @Version annotation.</a:t>
            </a:r>
            <a:endParaRPr lang="en-US" sz="2400" dirty="0"/>
          </a:p>
        </p:txBody>
      </p:sp>
      <p:sp>
        <p:nvSpPr>
          <p:cNvPr id="3073" name="Rectangle 1"/>
          <p:cNvSpPr>
            <a:spLocks noChangeArrowheads="1"/>
          </p:cNvSpPr>
          <p:nvPr/>
        </p:nvSpPr>
        <p:spPr bwMode="auto">
          <a:xfrm>
            <a:off x="152400" y="1219200"/>
            <a:ext cx="91440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@Entity</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@Table</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"company"</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public</a:t>
            </a: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class</a:t>
            </a: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000000"/>
                </a:solidFill>
                <a:effectLst/>
                <a:cs typeface="Consolas" pitchFamily="49" charset="0"/>
              </a:rPr>
              <a:t>Company</a:t>
            </a:r>
            <a:endParaRPr kumimoji="0" lang="en-US" sz="2400" b="0" i="0" u="none" strike="noStrike" cap="none" normalizeH="0" baseline="0" dirty="0" smtClean="0">
              <a:ln>
                <a:noFill/>
              </a:ln>
              <a:solidFill>
                <a:srgbClr val="000000"/>
              </a:solidFill>
              <a:effectLst/>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@Version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0" i="0" u="none" strike="noStrike" cap="none" normalizeH="0" baseline="0" dirty="0" smtClean="0">
                <a:ln>
                  <a:noFill/>
                </a:ln>
                <a:solidFill>
                  <a:srgbClr val="808080"/>
                </a:solidFill>
                <a:effectLst/>
                <a:cs typeface="Consolas" pitchFamily="49" charset="0"/>
              </a:rPr>
              <a:t>@Column</a:t>
            </a:r>
            <a:r>
              <a:rPr kumimoji="0" lang="en-US" sz="2400" b="0" i="0" u="none" strike="noStrike" cap="none" normalizeH="0" baseline="0" dirty="0" smtClean="0">
                <a:ln>
                  <a:noFill/>
                </a:ln>
                <a:solidFill>
                  <a:srgbClr val="000000"/>
                </a:solidFill>
                <a:effectLst/>
                <a:cs typeface="Consolas" pitchFamily="49" charset="0"/>
              </a:rPr>
              <a:t>(name = </a:t>
            </a:r>
            <a:r>
              <a:rPr kumimoji="0" lang="en-US" sz="2400" b="0" i="0" u="none" strike="noStrike" cap="none" normalizeH="0" baseline="0" dirty="0" smtClean="0">
                <a:ln>
                  <a:noFill/>
                </a:ln>
                <a:solidFill>
                  <a:srgbClr val="0000FF"/>
                </a:solidFill>
                <a:effectLst/>
                <a:cs typeface="Consolas" pitchFamily="49" charset="0"/>
              </a:rPr>
              <a:t>"version"</a:t>
            </a: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r>
              <a:rPr kumimoji="0" lang="en-US" sz="2400" b="1" i="0" u="none" strike="noStrike" cap="none" normalizeH="0" baseline="0" dirty="0" smtClean="0">
                <a:ln>
                  <a:noFill/>
                </a:ln>
                <a:solidFill>
                  <a:srgbClr val="006699"/>
                </a:solidFill>
                <a:effectLst/>
                <a:cs typeface="Consolas" pitchFamily="49" charset="0"/>
              </a:rPr>
              <a:t>private</a:t>
            </a:r>
            <a:r>
              <a:rPr kumimoji="0" lang="en-US" sz="2400" b="0" i="0" u="none" strike="noStrike" cap="none" normalizeH="0" baseline="0" dirty="0" smtClean="0">
                <a:ln>
                  <a:noFill/>
                </a:ln>
                <a:solidFill>
                  <a:srgbClr val="000000"/>
                </a:solidFill>
                <a:effectLst/>
                <a:cs typeface="Consolas" pitchFamily="49" charset="0"/>
              </a:rPr>
              <a:t> Date version;</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   </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Consolas" pitchFamily="49" charset="0"/>
              </a:rPr>
              <a:t>}</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0" y="228600"/>
            <a:ext cx="8534400" cy="1569660"/>
          </a:xfrm>
          <a:prstGeom prst="rect">
            <a:avLst/>
          </a:prstGeom>
        </p:spPr>
        <p:txBody>
          <a:bodyPr wrap="square">
            <a:spAutoFit/>
          </a:bodyPr>
          <a:lstStyle/>
          <a:p>
            <a:r>
              <a:rPr lang="en-US" sz="2400" b="1" dirty="0" smtClean="0"/>
              <a:t>@</a:t>
            </a:r>
            <a:r>
              <a:rPr lang="en-US" sz="2400" b="1" dirty="0" err="1" smtClean="0"/>
              <a:t>OrderBy</a:t>
            </a:r>
            <a:endParaRPr lang="en-US" sz="2400" b="1" dirty="0" smtClean="0"/>
          </a:p>
          <a:p>
            <a:r>
              <a:rPr lang="en-US" sz="2400" dirty="0" smtClean="0"/>
              <a:t>Sort your data using @</a:t>
            </a:r>
            <a:r>
              <a:rPr lang="en-US" sz="2400" dirty="0" err="1" smtClean="0"/>
              <a:t>OrderBy</a:t>
            </a:r>
            <a:r>
              <a:rPr lang="en-US" sz="2400" dirty="0" smtClean="0"/>
              <a:t> annotation. In example below, it will sort all contacts in a company by their </a:t>
            </a:r>
            <a:r>
              <a:rPr lang="en-US" sz="2400" dirty="0" err="1" smtClean="0"/>
              <a:t>firstname</a:t>
            </a:r>
            <a:r>
              <a:rPr lang="en-US" sz="2400" dirty="0" smtClean="0"/>
              <a:t> in ascending order.</a:t>
            </a:r>
            <a:endParaRPr lang="en-US" sz="2400" dirty="0"/>
          </a:p>
        </p:txBody>
      </p:sp>
      <p:sp>
        <p:nvSpPr>
          <p:cNvPr id="2049" name="Rectangle 1"/>
          <p:cNvSpPr>
            <a:spLocks noChangeArrowheads="1"/>
          </p:cNvSpPr>
          <p:nvPr/>
        </p:nvSpPr>
        <p:spPr bwMode="auto">
          <a:xfrm>
            <a:off x="304800" y="1981200"/>
            <a:ext cx="5105400" cy="110799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8080"/>
                </a:solidFill>
                <a:effectLst/>
                <a:cs typeface="Consolas" pitchFamily="49" charset="0"/>
              </a:rPr>
              <a:t>@</a:t>
            </a:r>
            <a:r>
              <a:rPr kumimoji="0" lang="en-US" sz="2400" b="0" i="0" u="none" strike="noStrike" cap="none" normalizeH="0" baseline="0" dirty="0" err="1" smtClean="0">
                <a:ln>
                  <a:noFill/>
                </a:ln>
                <a:solidFill>
                  <a:srgbClr val="808080"/>
                </a:solidFill>
                <a:effectLst/>
                <a:cs typeface="Consolas" pitchFamily="49" charset="0"/>
              </a:rPr>
              <a:t>OrderBy</a:t>
            </a:r>
            <a:r>
              <a:rPr kumimoji="0" lang="en-US" sz="2400" b="0" i="0" u="none" strike="noStrike" cap="none" normalizeH="0" baseline="0" dirty="0" smtClean="0">
                <a:ln>
                  <a:noFill/>
                </a:ln>
                <a:solidFill>
                  <a:srgbClr val="000000"/>
                </a:solidFill>
                <a:effectLst/>
                <a:cs typeface="Consolas" pitchFamily="49" charset="0"/>
              </a:rPr>
              <a:t>(</a:t>
            </a:r>
            <a:r>
              <a:rPr kumimoji="0" lang="en-US" sz="2400" b="0" i="0" u="none" strike="noStrike" cap="none" normalizeH="0" baseline="0" dirty="0" smtClean="0">
                <a:ln>
                  <a:noFill/>
                </a:ln>
                <a:solidFill>
                  <a:srgbClr val="0000FF"/>
                </a:solidFill>
                <a:effectLst/>
                <a:cs typeface="Consolas" pitchFamily="49" charset="0"/>
              </a:rPr>
              <a:t>"</a:t>
            </a:r>
            <a:r>
              <a:rPr kumimoji="0" lang="en-US" sz="2400" b="0" i="0" u="none" strike="noStrike" cap="none" normalizeH="0" baseline="0" dirty="0" err="1" smtClean="0">
                <a:ln>
                  <a:noFill/>
                </a:ln>
                <a:solidFill>
                  <a:srgbClr val="0000FF"/>
                </a:solidFill>
                <a:effectLst/>
                <a:cs typeface="Consolas" pitchFamily="49" charset="0"/>
              </a:rPr>
              <a:t>firstName</a:t>
            </a:r>
            <a:r>
              <a:rPr kumimoji="0" lang="en-US" sz="2400" b="0" i="0" u="none" strike="noStrike" cap="none" normalizeH="0" baseline="0" dirty="0" smtClean="0">
                <a:ln>
                  <a:noFill/>
                </a:ln>
                <a:solidFill>
                  <a:srgbClr val="0000FF"/>
                </a:solidFill>
                <a:effectLst/>
                <a:cs typeface="Consolas" pitchFamily="49" charset="0"/>
              </a:rPr>
              <a:t> </a:t>
            </a:r>
            <a:r>
              <a:rPr kumimoji="0" lang="en-US" sz="2400" b="0" i="0" u="none" strike="noStrike" cap="none" normalizeH="0" baseline="0" dirty="0" err="1" smtClean="0">
                <a:ln>
                  <a:noFill/>
                </a:ln>
                <a:solidFill>
                  <a:srgbClr val="0000FF"/>
                </a:solidFill>
                <a:effectLst/>
                <a:cs typeface="Consolas" pitchFamily="49" charset="0"/>
              </a:rPr>
              <a:t>asc</a:t>
            </a:r>
            <a:r>
              <a:rPr kumimoji="0" lang="en-US" sz="2400" b="0" i="0" u="none" strike="noStrike" cap="none" normalizeH="0" baseline="0" dirty="0" smtClean="0">
                <a:ln>
                  <a:noFill/>
                </a:ln>
                <a:solidFill>
                  <a:srgbClr val="0000FF"/>
                </a:solidFill>
                <a:effectLst/>
                <a:cs typeface="Consolas" pitchFamily="49" charset="0"/>
              </a:rPr>
              <a:t>"</a:t>
            </a:r>
            <a:r>
              <a:rPr kumimoji="0" lang="en-US" sz="2400" b="0" i="0" u="none" strike="noStrike" cap="none" normalizeH="0" baseline="0" dirty="0" smtClean="0">
                <a:ln>
                  <a:noFill/>
                </a:ln>
                <a:solidFill>
                  <a:srgbClr val="000000"/>
                </a:solidFill>
                <a:effectLst/>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cs typeface="Consolas" pitchFamily="49" charset="0"/>
              </a:rPr>
              <a:t>private</a:t>
            </a:r>
            <a:r>
              <a:rPr kumimoji="0" lang="en-US" sz="2400" b="0" i="0" u="none" strike="noStrike" cap="none" normalizeH="0" baseline="0" dirty="0" smtClean="0">
                <a:ln>
                  <a:noFill/>
                </a:ln>
                <a:solidFill>
                  <a:srgbClr val="000000"/>
                </a:solidFill>
                <a:effectLst/>
                <a:cs typeface="Consolas" pitchFamily="49" charset="0"/>
              </a:rPr>
              <a:t> Set contacts;</a:t>
            </a:r>
            <a:endParaRPr kumimoji="0" lang="en-US" sz="24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1379</Words>
  <Application>Microsoft Office PowerPoint</Application>
  <PresentationFormat>On-screen Show (4:3)</PresentationFormat>
  <Paragraphs>324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Hibernate Annotations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dc:creator>
  <cp:lastModifiedBy>STUD</cp:lastModifiedBy>
  <cp:revision>28</cp:revision>
  <dcterms:created xsi:type="dcterms:W3CDTF">2019-09-04T04:57:56Z</dcterms:created>
  <dcterms:modified xsi:type="dcterms:W3CDTF">2019-09-11T04:31:23Z</dcterms:modified>
</cp:coreProperties>
</file>