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8D18-FE75-57FC-A3D9-90E21EFD718C}"/>
              </a:ext>
            </a:extLst>
          </p:cNvPr>
          <p:cNvSpPr>
            <a:spLocks noGrp="1"/>
          </p:cNvSpPr>
          <p:nvPr>
            <p:ph type="ctrTitle"/>
          </p:nvPr>
        </p:nvSpPr>
        <p:spPr/>
        <p:txBody>
          <a:bodyPr>
            <a:normAutofit/>
          </a:bodyPr>
          <a:lstStyle/>
          <a:p>
            <a:r>
              <a:rPr lang="en-IN" sz="4000" dirty="0"/>
              <a:t>Life expectancy prediction using python</a:t>
            </a:r>
          </a:p>
        </p:txBody>
      </p:sp>
      <p:sp>
        <p:nvSpPr>
          <p:cNvPr id="3" name="Subtitle 2">
            <a:extLst>
              <a:ext uri="{FF2B5EF4-FFF2-40B4-BE49-F238E27FC236}">
                <a16:creationId xmlns:a16="http://schemas.microsoft.com/office/drawing/2014/main" id="{E05B6FC5-CB81-B157-0BD5-40C6BD7FE500}"/>
              </a:ext>
            </a:extLst>
          </p:cNvPr>
          <p:cNvSpPr>
            <a:spLocks noGrp="1"/>
          </p:cNvSpPr>
          <p:nvPr>
            <p:ph type="subTitle" idx="1"/>
          </p:nvPr>
        </p:nvSpPr>
        <p:spPr/>
        <p:txBody>
          <a:bodyPr/>
          <a:lstStyle/>
          <a:p>
            <a:r>
              <a:rPr lang="en-IN" dirty="0"/>
              <a:t>BY K V</a:t>
            </a:r>
          </a:p>
        </p:txBody>
      </p:sp>
    </p:spTree>
    <p:extLst>
      <p:ext uri="{BB962C8B-B14F-4D97-AF65-F5344CB8AC3E}">
        <p14:creationId xmlns:p14="http://schemas.microsoft.com/office/powerpoint/2010/main" val="94482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EB5D-572C-56B2-8C10-13ADDF5D540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4233419-506E-D5E2-709D-FC3FA5C0393A}"/>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Perform Linear Regression Analysis to predict Life Expectancy</a:t>
            </a:r>
          </a:p>
          <a:p>
            <a:r>
              <a:rPr lang="en-US" sz="1800" b="0" i="0" dirty="0">
                <a:effectLst/>
                <a:latin typeface="Times New Roman" panose="02020603050405020304" pitchFamily="18" charset="0"/>
                <a:cs typeface="Times New Roman" panose="02020603050405020304" pitchFamily="18" charset="0"/>
              </a:rPr>
              <a:t>Does various predicting factors which has been chosen initially really affect Life expectancy? What are the predicting variables actually affecting life expectancy</a:t>
            </a:r>
            <a:r>
              <a:rPr lang="en-US" sz="1800" b="0" i="0" dirty="0">
                <a:effectLst/>
                <a:latin typeface="inherit"/>
              </a:rPr>
              <a:t>?</a:t>
            </a:r>
          </a:p>
          <a:p>
            <a:r>
              <a:rPr lang="en-US" sz="1800" b="0" i="0" dirty="0">
                <a:effectLst/>
                <a:latin typeface="Times New Roman" panose="02020603050405020304" pitchFamily="18" charset="0"/>
                <a:cs typeface="Times New Roman" panose="02020603050405020304" pitchFamily="18" charset="0"/>
              </a:rPr>
              <a:t>How do Infant and Adult mortality rates affect life expectancy?</a:t>
            </a:r>
          </a:p>
          <a:p>
            <a:r>
              <a:rPr lang="en-US" sz="1800" b="0" i="0" dirty="0">
                <a:effectLst/>
                <a:latin typeface="Times New Roman" panose="02020603050405020304" pitchFamily="18" charset="0"/>
                <a:cs typeface="Times New Roman" panose="02020603050405020304" pitchFamily="18" charset="0"/>
              </a:rPr>
              <a:t>What is the impact of schooling on the lifespan of humans?</a:t>
            </a:r>
          </a:p>
          <a:p>
            <a:r>
              <a:rPr lang="en-US" sz="1800" b="0" i="0" dirty="0">
                <a:effectLst/>
                <a:latin typeface="Times New Roman" panose="02020603050405020304" pitchFamily="18" charset="0"/>
                <a:cs typeface="Times New Roman" panose="02020603050405020304" pitchFamily="18" charset="0"/>
              </a:rPr>
              <a:t>Should a country having a lower life expectancy value(&lt;65) increase its healthcare expenditure in order to improve its average lifespan?</a:t>
            </a:r>
          </a:p>
          <a:p>
            <a:r>
              <a:rPr lang="en-US" sz="1800" dirty="0">
                <a:latin typeface="Times New Roman" panose="02020603050405020304" pitchFamily="18" charset="0"/>
                <a:cs typeface="Times New Roman" panose="02020603050405020304" pitchFamily="18" charset="0"/>
              </a:rPr>
              <a:t>What habits should be adopted to increase life span?</a:t>
            </a:r>
            <a:endParaRPr lang="en-US" sz="1800"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49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8382-BCC2-D080-5B6E-6FAF23534B0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48D6862D-F1F3-320D-F82C-B837850E3079}"/>
              </a:ext>
            </a:extLst>
          </p:cNvPr>
          <p:cNvSpPr>
            <a:spLocks noGrp="1"/>
          </p:cNvSpPr>
          <p:nvPr>
            <p:ph idx="1"/>
          </p:nvPr>
        </p:nvSpPr>
        <p:spPr/>
        <p:txBody>
          <a:bodyPr>
            <a:normAutofit fontScale="85000" lnSpcReduction="20000"/>
          </a:bodyPr>
          <a:lstStyle/>
          <a:p>
            <a:pPr algn="l"/>
            <a:r>
              <a:rPr lang="en-US" sz="2100" b="0" i="0" dirty="0">
                <a:solidFill>
                  <a:srgbClr val="000000"/>
                </a:solidFill>
                <a:effectLst/>
                <a:latin typeface="Times New Roman" panose="02020603050405020304" pitchFamily="18" charset="0"/>
                <a:cs typeface="Times New Roman" panose="02020603050405020304" pitchFamily="18" charset="0"/>
              </a:rPr>
              <a:t>Task #1: Understand the Problem Statement and Business Case</a:t>
            </a:r>
          </a:p>
          <a:p>
            <a:pPr algn="l"/>
            <a:r>
              <a:rPr lang="en-US" sz="2100" b="0" i="0" dirty="0">
                <a:solidFill>
                  <a:srgbClr val="000000"/>
                </a:solidFill>
                <a:effectLst/>
                <a:latin typeface="Times New Roman" panose="02020603050405020304" pitchFamily="18" charset="0"/>
                <a:cs typeface="Times New Roman" panose="02020603050405020304" pitchFamily="18" charset="0"/>
              </a:rPr>
              <a:t>Task #2: Import Datasets and Libraries &amp; Understand the data</a:t>
            </a:r>
          </a:p>
          <a:p>
            <a:pPr algn="l"/>
            <a:r>
              <a:rPr lang="en-US" sz="2100" b="0" i="0" dirty="0">
                <a:solidFill>
                  <a:srgbClr val="000000"/>
                </a:solidFill>
                <a:effectLst/>
                <a:latin typeface="Times New Roman" panose="02020603050405020304" pitchFamily="18" charset="0"/>
                <a:cs typeface="Times New Roman" panose="02020603050405020304" pitchFamily="18" charset="0"/>
              </a:rPr>
              <a:t>Task #3: Perform Data Preprocessing  -&gt; Handling Missing values, Outliers, </a:t>
            </a:r>
            <a:r>
              <a:rPr lang="en-US" sz="2100" b="0" i="0" dirty="0" err="1">
                <a:solidFill>
                  <a:srgbClr val="000000"/>
                </a:solidFill>
                <a:effectLst/>
                <a:latin typeface="Times New Roman" panose="02020603050405020304" pitchFamily="18" charset="0"/>
                <a:cs typeface="Times New Roman" panose="02020603050405020304" pitchFamily="18" charset="0"/>
              </a:rPr>
              <a:t>etc</a:t>
            </a:r>
            <a:r>
              <a:rPr lang="en-US" sz="2100" b="0" i="0" dirty="0">
                <a:solidFill>
                  <a:srgbClr val="000000"/>
                </a:solidFill>
                <a:effectLst/>
                <a:latin typeface="Times New Roman" panose="02020603050405020304" pitchFamily="18" charset="0"/>
                <a:cs typeface="Times New Roman" panose="02020603050405020304" pitchFamily="18" charset="0"/>
              </a:rPr>
              <a:t> &amp; </a:t>
            </a:r>
            <a:r>
              <a:rPr lang="en-US" sz="2100" b="0" i="0" dirty="0" err="1">
                <a:solidFill>
                  <a:srgbClr val="000000"/>
                </a:solidFill>
                <a:effectLst/>
                <a:latin typeface="Times New Roman" panose="02020603050405020304" pitchFamily="18" charset="0"/>
                <a:cs typeface="Times New Roman" panose="02020603050405020304" pitchFamily="18" charset="0"/>
              </a:rPr>
              <a:t>Visualise</a:t>
            </a:r>
            <a:r>
              <a:rPr lang="en-US" sz="2100" b="0" i="0" dirty="0">
                <a:solidFill>
                  <a:srgbClr val="000000"/>
                </a:solidFill>
                <a:effectLst/>
                <a:latin typeface="Times New Roman" panose="02020603050405020304" pitchFamily="18" charset="0"/>
                <a:cs typeface="Times New Roman" panose="02020603050405020304" pitchFamily="18" charset="0"/>
              </a:rPr>
              <a:t> the data</a:t>
            </a:r>
          </a:p>
          <a:p>
            <a:pPr algn="l"/>
            <a:r>
              <a:rPr lang="en-US" sz="2100" dirty="0">
                <a:solidFill>
                  <a:srgbClr val="000000"/>
                </a:solidFill>
                <a:latin typeface="Times New Roman" panose="02020603050405020304" pitchFamily="18" charset="0"/>
                <a:cs typeface="Times New Roman" panose="02020603050405020304" pitchFamily="18" charset="0"/>
              </a:rPr>
              <a:t>Task #4: Perform normalization if required</a:t>
            </a:r>
            <a:endParaRPr lang="en-US" sz="2100" b="0" i="0" dirty="0">
              <a:solidFill>
                <a:srgbClr val="000000"/>
              </a:solidFill>
              <a:effectLst/>
              <a:latin typeface="Times New Roman" panose="02020603050405020304" pitchFamily="18" charset="0"/>
              <a:cs typeface="Times New Roman" panose="02020603050405020304" pitchFamily="18" charset="0"/>
            </a:endParaRPr>
          </a:p>
          <a:p>
            <a:pPr algn="l"/>
            <a:r>
              <a:rPr lang="en-US" sz="2100" b="0" i="0" dirty="0">
                <a:solidFill>
                  <a:srgbClr val="000000"/>
                </a:solidFill>
                <a:effectLst/>
                <a:latin typeface="Times New Roman" panose="02020603050405020304" pitchFamily="18" charset="0"/>
                <a:cs typeface="Times New Roman" panose="02020603050405020304" pitchFamily="18" charset="0"/>
              </a:rPr>
              <a:t>Task #5: Create Training and Testing Dataset</a:t>
            </a:r>
          </a:p>
          <a:p>
            <a:pPr algn="l"/>
            <a:r>
              <a:rPr lang="en-US" sz="2100" b="0" i="0" dirty="0">
                <a:solidFill>
                  <a:srgbClr val="000000"/>
                </a:solidFill>
                <a:effectLst/>
                <a:latin typeface="Times New Roman" panose="02020603050405020304" pitchFamily="18" charset="0"/>
                <a:cs typeface="Times New Roman" panose="02020603050405020304" pitchFamily="18" charset="0"/>
              </a:rPr>
              <a:t>Task #6: Understand the Theory and Intuition Behind Linear Regression Model</a:t>
            </a:r>
          </a:p>
          <a:p>
            <a:pPr algn="l"/>
            <a:r>
              <a:rPr lang="en-US" sz="2100" b="0" i="0" dirty="0">
                <a:solidFill>
                  <a:srgbClr val="000000"/>
                </a:solidFill>
                <a:effectLst/>
                <a:latin typeface="Times New Roman" panose="02020603050405020304" pitchFamily="18" charset="0"/>
                <a:cs typeface="Times New Roman" panose="02020603050405020304" pitchFamily="18" charset="0"/>
              </a:rPr>
              <a:t>Task #7: Train a Linear Regression Model in Scikit-Learn</a:t>
            </a:r>
          </a:p>
          <a:p>
            <a:pPr algn="l"/>
            <a:r>
              <a:rPr lang="en-US" sz="2100" b="0" i="0" dirty="0">
                <a:solidFill>
                  <a:srgbClr val="000000"/>
                </a:solidFill>
                <a:effectLst/>
                <a:latin typeface="Times New Roman" panose="02020603050405020304" pitchFamily="18" charset="0"/>
                <a:cs typeface="Times New Roman" panose="02020603050405020304" pitchFamily="18" charset="0"/>
              </a:rPr>
              <a:t>Task #8: Evaluate Trained Model Performance</a:t>
            </a:r>
          </a:p>
          <a:p>
            <a:endParaRPr lang="en-IN" dirty="0"/>
          </a:p>
        </p:txBody>
      </p:sp>
    </p:spTree>
    <p:extLst>
      <p:ext uri="{BB962C8B-B14F-4D97-AF65-F5344CB8AC3E}">
        <p14:creationId xmlns:p14="http://schemas.microsoft.com/office/powerpoint/2010/main" val="50740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1C17-CF80-3676-8852-52008C4D65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E8721C99-39FD-38D1-5CC1-F0A594FAD2DF}"/>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Data is in csv format</a:t>
            </a:r>
          </a:p>
          <a:p>
            <a:r>
              <a:rPr lang="en-US" sz="1800" b="0" i="0" dirty="0">
                <a:solidFill>
                  <a:srgbClr val="000000"/>
                </a:solidFill>
                <a:effectLst/>
                <a:latin typeface="Times New Roman" panose="02020603050405020304" pitchFamily="18" charset="0"/>
                <a:cs typeface="Times New Roman" panose="02020603050405020304" pitchFamily="18" charset="0"/>
              </a:rPr>
              <a:t>contains 2938 rows and 22 columns</a:t>
            </a:r>
            <a:endParaRPr lang="en-IN"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a:solidFill>
                  <a:srgbClr val="000000"/>
                </a:solidFill>
                <a:effectLst/>
                <a:latin typeface="Times New Roman" panose="02020603050405020304" pitchFamily="18" charset="0"/>
                <a:cs typeface="Times New Roman" panose="02020603050405020304" pitchFamily="18" charset="0"/>
              </a:rPr>
              <a:t>Here the target variable (dependent variable) is "</a:t>
            </a:r>
            <a:r>
              <a:rPr lang="en-US" sz="1800" b="0" i="0" dirty="0" err="1">
                <a:solidFill>
                  <a:srgbClr val="000000"/>
                </a:solidFill>
                <a:effectLst/>
                <a:latin typeface="Times New Roman" panose="02020603050405020304" pitchFamily="18" charset="0"/>
                <a:cs typeface="Times New Roman" panose="02020603050405020304" pitchFamily="18" charset="0"/>
              </a:rPr>
              <a:t>Life_Expectancy</a:t>
            </a:r>
            <a:r>
              <a:rPr lang="en-US" sz="1800" b="0" i="0" dirty="0">
                <a:solidFill>
                  <a:srgbClr val="000000"/>
                </a:solidFill>
                <a:effectLst/>
                <a:latin typeface="Times New Roman" panose="02020603050405020304" pitchFamily="18" charset="0"/>
                <a:cs typeface="Times New Roman" panose="02020603050405020304" pitchFamily="18" charset="0"/>
              </a:rPr>
              <a:t>" (It is continuous). </a:t>
            </a:r>
          </a:p>
          <a:p>
            <a:r>
              <a:rPr lang="en-US" sz="1800" b="0" i="0" dirty="0">
                <a:solidFill>
                  <a:srgbClr val="000000"/>
                </a:solidFill>
                <a:effectLst/>
                <a:latin typeface="Times New Roman" panose="02020603050405020304" pitchFamily="18" charset="0"/>
                <a:cs typeface="Times New Roman" panose="02020603050405020304" pitchFamily="18" charset="0"/>
              </a:rPr>
              <a:t>Country &amp; Status Columns are Categorical. Remaining columns are Numerical(int/float).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61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E0AF-0DD1-1334-EFE6-0CD3933C2E9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9978A9E9-173B-7404-13CA-E465764986BB}"/>
              </a:ext>
            </a:extLst>
          </p:cNvPr>
          <p:cNvSpPr>
            <a:spLocks noGrp="1"/>
          </p:cNvSpPr>
          <p:nvPr>
            <p:ph idx="1"/>
          </p:nvPr>
        </p:nvSpPr>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P</a:t>
            </a:r>
            <a:r>
              <a:rPr lang="en-US" sz="1800" b="0" i="0" dirty="0">
                <a:solidFill>
                  <a:srgbClr val="000000"/>
                </a:solidFill>
                <a:effectLst/>
                <a:latin typeface="Times New Roman" panose="02020603050405020304" pitchFamily="18" charset="0"/>
                <a:cs typeface="Times New Roman" panose="02020603050405020304" pitchFamily="18" charset="0"/>
              </a:rPr>
              <a:t>opulation has the highest missing values followed by Hepatitis B and GDP.</a:t>
            </a:r>
          </a:p>
          <a:p>
            <a:r>
              <a:rPr lang="en-US" sz="1800" dirty="0">
                <a:solidFill>
                  <a:srgbClr val="000000"/>
                </a:solidFill>
                <a:latin typeface="Times New Roman" panose="02020603050405020304" pitchFamily="18" charset="0"/>
                <a:cs typeface="Times New Roman" panose="02020603050405020304" pitchFamily="18" charset="0"/>
              </a:rPr>
              <a:t>Missing values are treated by replacing them with mean</a:t>
            </a:r>
          </a:p>
          <a:p>
            <a:r>
              <a:rPr lang="en-US" sz="1800" dirty="0">
                <a:solidFill>
                  <a:srgbClr val="000000"/>
                </a:solidFill>
                <a:latin typeface="Times New Roman" panose="02020603050405020304" pitchFamily="18" charset="0"/>
                <a:cs typeface="Times New Roman" panose="02020603050405020304" pitchFamily="18" charset="0"/>
              </a:rPr>
              <a:t>From data distribution, we can see that data has skewed and normally distributed data. Hence Outliers exist.</a:t>
            </a:r>
          </a:p>
          <a:p>
            <a:r>
              <a:rPr lang="en-US" sz="1800" dirty="0">
                <a:solidFill>
                  <a:srgbClr val="000000"/>
                </a:solidFill>
                <a:latin typeface="Times New Roman" panose="02020603050405020304" pitchFamily="18" charset="0"/>
                <a:cs typeface="Times New Roman" panose="02020603050405020304" pitchFamily="18" charset="0"/>
              </a:rPr>
              <a:t>Outliers are treated by replacing them with the closest 1</a:t>
            </a:r>
            <a:r>
              <a:rPr lang="en-US" sz="1800" baseline="30000" dirty="0">
                <a:solidFill>
                  <a:srgbClr val="000000"/>
                </a:solidFill>
                <a:latin typeface="Times New Roman" panose="02020603050405020304" pitchFamily="18" charset="0"/>
                <a:cs typeface="Times New Roman" panose="02020603050405020304" pitchFamily="18" charset="0"/>
              </a:rPr>
              <a:t>st</a:t>
            </a:r>
            <a:r>
              <a:rPr lang="en-US" sz="1800" dirty="0">
                <a:solidFill>
                  <a:srgbClr val="000000"/>
                </a:solidFill>
                <a:latin typeface="Times New Roman" panose="02020603050405020304" pitchFamily="18" charset="0"/>
                <a:cs typeface="Times New Roman" panose="02020603050405020304" pitchFamily="18" charset="0"/>
              </a:rPr>
              <a:t> or 3</a:t>
            </a:r>
            <a:r>
              <a:rPr lang="en-US" sz="1800" baseline="30000" dirty="0">
                <a:solidFill>
                  <a:srgbClr val="000000"/>
                </a:solidFill>
                <a:latin typeface="Times New Roman" panose="02020603050405020304" pitchFamily="18" charset="0"/>
                <a:cs typeface="Times New Roman" panose="02020603050405020304" pitchFamily="18" charset="0"/>
              </a:rPr>
              <a:t>rd</a:t>
            </a:r>
            <a:r>
              <a:rPr lang="en-US" sz="1800" dirty="0">
                <a:solidFill>
                  <a:srgbClr val="000000"/>
                </a:solidFill>
                <a:latin typeface="Times New Roman" panose="02020603050405020304" pitchFamily="18" charset="0"/>
                <a:cs typeface="Times New Roman" panose="02020603050405020304" pitchFamily="18" charset="0"/>
              </a:rPr>
              <a:t> interquartile</a:t>
            </a:r>
          </a:p>
          <a:p>
            <a:pPr marL="0" indent="0">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9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DCBA-EB31-133C-B432-A5E288DC41B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Normalization</a:t>
            </a:r>
          </a:p>
        </p:txBody>
      </p:sp>
      <p:sp>
        <p:nvSpPr>
          <p:cNvPr id="3" name="Content Placeholder 2">
            <a:extLst>
              <a:ext uri="{FF2B5EF4-FFF2-40B4-BE49-F238E27FC236}">
                <a16:creationId xmlns:a16="http://schemas.microsoft.com/office/drawing/2014/main" id="{A470357C-0964-8BE7-EAF4-03389C7411D0}"/>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Normalization is performed so that the data can fit between a range of 0 and 1</a:t>
            </a:r>
          </a:p>
          <a:p>
            <a:r>
              <a:rPr lang="en-IN" sz="1800" dirty="0">
                <a:latin typeface="Times New Roman" panose="02020603050405020304" pitchFamily="18" charset="0"/>
                <a:cs typeface="Times New Roman" panose="02020603050405020304" pitchFamily="18" charset="0"/>
              </a:rPr>
              <a:t>It increases the accuracy of the model</a:t>
            </a:r>
          </a:p>
          <a:p>
            <a:r>
              <a:rPr lang="en-IN" sz="1800" dirty="0">
                <a:latin typeface="Times New Roman" panose="02020603050405020304" pitchFamily="18" charset="0"/>
                <a:cs typeface="Times New Roman" panose="02020603050405020304" pitchFamily="18" charset="0"/>
              </a:rPr>
              <a:t>The method used here: Min Max Normalization</a:t>
            </a:r>
          </a:p>
          <a:p>
            <a:r>
              <a:rPr lang="en-IN" sz="1800" dirty="0">
                <a:latin typeface="Times New Roman" panose="02020603050405020304" pitchFamily="18" charset="0"/>
                <a:cs typeface="Times New Roman" panose="02020603050405020304" pitchFamily="18" charset="0"/>
              </a:rPr>
              <a:t>Functions used: </a:t>
            </a:r>
            <a:r>
              <a:rPr lang="en-IN" sz="1800" dirty="0" err="1">
                <a:latin typeface="Times New Roman" panose="02020603050405020304" pitchFamily="18" charset="0"/>
                <a:cs typeface="Times New Roman" panose="02020603050405020304" pitchFamily="18" charset="0"/>
              </a:rPr>
              <a:t>MinMaxScaler</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3215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C7DAE-48CB-3DB2-738D-5BFFF017A81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MODEL</a:t>
            </a:r>
          </a:p>
        </p:txBody>
      </p:sp>
      <p:sp>
        <p:nvSpPr>
          <p:cNvPr id="3" name="Content Placeholder 2">
            <a:extLst>
              <a:ext uri="{FF2B5EF4-FFF2-40B4-BE49-F238E27FC236}">
                <a16:creationId xmlns:a16="http://schemas.microsoft.com/office/drawing/2014/main" id="{A4D88DD0-2A7E-EAAB-BD40-21348797F49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Model used is – Linear Regression model</a:t>
            </a:r>
          </a:p>
          <a:p>
            <a:r>
              <a:rPr lang="en-IN" sz="1800" dirty="0">
                <a:latin typeface="Times New Roman" panose="02020603050405020304" pitchFamily="18" charset="0"/>
                <a:cs typeface="Times New Roman" panose="02020603050405020304" pitchFamily="18" charset="0"/>
              </a:rPr>
              <a:t>Training data – 75%, Test Data-25%</a:t>
            </a:r>
          </a:p>
          <a:p>
            <a:r>
              <a:rPr lang="en-IN" sz="1800" dirty="0">
                <a:latin typeface="Times New Roman" panose="02020603050405020304" pitchFamily="18" charset="0"/>
                <a:cs typeface="Times New Roman" panose="02020603050405020304" pitchFamily="18" charset="0"/>
              </a:rPr>
              <a:t>R^2 Value is 0.83</a:t>
            </a:r>
          </a:p>
          <a:p>
            <a:r>
              <a:rPr lang="en-IN" sz="1800" dirty="0">
                <a:latin typeface="Times New Roman" panose="02020603050405020304" pitchFamily="18" charset="0"/>
                <a:cs typeface="Times New Roman" panose="02020603050405020304" pitchFamily="18" charset="0"/>
              </a:rPr>
              <a:t>Accuracy: 83%</a:t>
            </a:r>
          </a:p>
        </p:txBody>
      </p:sp>
    </p:spTree>
    <p:extLst>
      <p:ext uri="{BB962C8B-B14F-4D97-AF65-F5344CB8AC3E}">
        <p14:creationId xmlns:p14="http://schemas.microsoft.com/office/powerpoint/2010/main" val="4277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C765-0DC2-7893-20AF-DCDAD72BF41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3FEDAD4E-F6E0-E0D2-4DF0-6683AC410DF7}"/>
              </a:ext>
            </a:extLst>
          </p:cNvPr>
          <p:cNvSpPr>
            <a:spLocks noGrp="1"/>
          </p:cNvSpPr>
          <p:nvPr>
            <p:ph idx="1"/>
          </p:nvPr>
        </p:nvSpPr>
        <p:spPr>
          <a:xfrm>
            <a:off x="1169895" y="2003612"/>
            <a:ext cx="9884960" cy="3913094"/>
          </a:xfrm>
        </p:spPr>
        <p:txBody>
          <a:bodyPr>
            <a:normAutofit fontScale="62500" lnSpcReduction="20000"/>
          </a:bodyPr>
          <a:lstStyle/>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WHO ( World health organization ) can keep track of the life expectancy of people by observing factors like adult mortality rate, vaccines doses, issues of HIV &amp; AIDS, Income composition of resources (Human Development Index in terms of income composition of resources (index ranging from 0 to 1)) and schooling rather than observing factors like country, year, expenditure, etc.</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Life expectancy and adult mortality rates have a high negative correlation which means reaching 15 </a:t>
            </a:r>
            <a:r>
              <a:rPr lang="en-US" sz="2200" b="0" i="0" dirty="0" err="1">
                <a:solidFill>
                  <a:srgbClr val="000000"/>
                </a:solidFill>
                <a:effectLst/>
                <a:latin typeface="Times New Roman" panose="02020603050405020304" pitchFamily="18" charset="0"/>
                <a:cs typeface="Times New Roman" panose="02020603050405020304" pitchFamily="18" charset="0"/>
              </a:rPr>
              <a:t>yrs</a:t>
            </a:r>
            <a:r>
              <a:rPr lang="en-US" sz="2200" b="0" i="0" dirty="0">
                <a:solidFill>
                  <a:srgbClr val="000000"/>
                </a:solidFill>
                <a:effectLst/>
                <a:latin typeface="Times New Roman" panose="02020603050405020304" pitchFamily="18" charset="0"/>
                <a:cs typeface="Times New Roman" panose="02020603050405020304" pitchFamily="18" charset="0"/>
              </a:rPr>
              <a:t> of age does not ensure a good life ahead if one does not take care of his/her healthy habits</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Not surprisingly schooling years have a high positive correlation with life expectancy because schooling leads to the adoption of healthy habits and discipline</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A country’s GDP and income composition affect life expectancy more broadly. So including these factors government should also focus on vaccination, Per capita GDP, and education to improve the country in terms of life expectancy</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One can extend their life span by adopting a healthy lifestyle, having a proper body is to mass ratio, proper education, and getting vaccinated on time for each disease</a:t>
            </a:r>
          </a:p>
          <a:p>
            <a:pPr algn="l">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Some parameters like pollution and environmental index are missing in the data but can be included to get more insight into the factors affecting life expectancy</a:t>
            </a:r>
          </a:p>
          <a:p>
            <a:endParaRPr lang="en-IN" dirty="0"/>
          </a:p>
        </p:txBody>
      </p:sp>
    </p:spTree>
    <p:extLst>
      <p:ext uri="{BB962C8B-B14F-4D97-AF65-F5344CB8AC3E}">
        <p14:creationId xmlns:p14="http://schemas.microsoft.com/office/powerpoint/2010/main" val="19554893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38</TotalTime>
  <Words>584</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inherit</vt:lpstr>
      <vt:lpstr>Times New Roman</vt:lpstr>
      <vt:lpstr>Gallery</vt:lpstr>
      <vt:lpstr>Life expectancy prediction using python</vt:lpstr>
      <vt:lpstr>Objectives</vt:lpstr>
      <vt:lpstr>APPROACH</vt:lpstr>
      <vt:lpstr>DATA</vt:lpstr>
      <vt:lpstr>DATA PREPROCESSING</vt:lpstr>
      <vt:lpstr>Normalization</vt:lpstr>
      <vt:lpstr>MODEL</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prediction</dc:title>
  <dc:creator>vadlamani keyura</dc:creator>
  <cp:lastModifiedBy>vadlamani keyura</cp:lastModifiedBy>
  <cp:revision>2</cp:revision>
  <dcterms:created xsi:type="dcterms:W3CDTF">2022-09-03T09:00:54Z</dcterms:created>
  <dcterms:modified xsi:type="dcterms:W3CDTF">2022-09-03T09:39:10Z</dcterms:modified>
</cp:coreProperties>
</file>