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embeddedFontLst>
    <p:embeddedFont>
      <p:font typeface="Roboto" panose="02000000000000000000" pitchFamily="2" charset="0"/>
      <p:regular r:id="rId46"/>
      <p:bold r:id="rId47"/>
      <p:italic r:id="rId48"/>
      <p:boldItalic r:id="rId49"/>
    </p:embeddedFont>
    <p:embeddedFont>
      <p:font typeface="Roboto Black" panose="02000000000000000000" pitchFamily="2" charset="0"/>
      <p:bold r:id="rId50"/>
      <p:boldItalic r:id="rId51"/>
    </p:embeddedFont>
    <p:embeddedFont>
      <p:font typeface="Roboto Light" panose="020000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10A420-65FD-48B5-BADD-28F817A0DDD5}">
  <a:tblStyle styleId="{5E10A420-65FD-48B5-BADD-28F817A0DD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3db015533_6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13db015533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3db015533_9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13db015533_9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13db015533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g113db015533_7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13db015533_7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g113db015533_7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13db015533_7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g113db015533_7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13db015533_7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13db015533_7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13db015533_6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13db015533_6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13db015533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13db015533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13db01553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13db01553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14980dc1c9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114980dc1c9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13db01553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13db01553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13db015533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113db01553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113db015533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113db015533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13db01553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13db01553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13db01553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13db01553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113db015533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113db015533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3db015533_1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3db015533_1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14980dc0f3_2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14980dc0f3_2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149670405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149670405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13db015533_6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13db015533_6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114980dc0f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114980dc0f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114967040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114967040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114980dc0f3_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114980dc0f3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14967040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14967040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13db01562c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13db01562c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496704056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496704056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11496704056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1149670405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1496704056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149670405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114980dc0f3_2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114980dc0f3_2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113db01562c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113db01562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13db0155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13db0155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114980dc1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114980dc1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113db015533_6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113db015533_6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14980dc1c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14980dc1c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1604e75127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1604e7512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1604e75127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1604e75127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1604e7512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1604e7512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13db015533_6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13db015533_6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1 1">
  <p:cSld name="THREE COLUMNS 1">
    <p:bg>
      <p:bgPr>
        <a:gradFill>
          <a:gsLst>
            <a:gs pos="0">
              <a:srgbClr val="052643"/>
            </a:gs>
            <a:gs pos="100000">
              <a:srgbClr val="041523"/>
            </a:gs>
          </a:gsLst>
          <a:path path="circle">
            <a:fillToRect l="50000" t="50000" r="50000" b="50000"/>
          </a:path>
          <a:tileRect/>
        </a:gra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ctrTitle"/>
          </p:nvPr>
        </p:nvSpPr>
        <p:spPr>
          <a:xfrm>
            <a:off x="1557931" y="2064013"/>
            <a:ext cx="2076000" cy="196200"/>
          </a:xfrm>
          <a:prstGeom prst="rect">
            <a:avLst/>
          </a:prstGeom>
          <a:noFill/>
          <a:ln>
            <a:noFill/>
          </a:ln>
        </p:spPr>
        <p:txBody>
          <a:bodyPr spcFirstLastPara="1" wrap="square" lIns="68575" tIns="68575" rIns="68575" bIns="68575" anchor="b" anchorCtr="0">
            <a:noAutofit/>
          </a:bodyPr>
          <a:lstStyle>
            <a:lvl1pPr lvl="0"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1pPr>
            <a:lvl2pPr lvl="1"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2pPr>
            <a:lvl3pPr lvl="2"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3pPr>
            <a:lvl4pPr lvl="3"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4pPr>
            <a:lvl5pPr lvl="4"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5pPr>
            <a:lvl6pPr lvl="5"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6pPr>
            <a:lvl7pPr lvl="6"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7pPr>
            <a:lvl8pPr lvl="7"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8pPr>
            <a:lvl9pPr lvl="8"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99" name="Google Shape;99;p18"/>
          <p:cNvSpPr txBox="1">
            <a:spLocks noGrp="1"/>
          </p:cNvSpPr>
          <p:nvPr>
            <p:ph type="ctrTitle" idx="2"/>
          </p:nvPr>
        </p:nvSpPr>
        <p:spPr>
          <a:xfrm>
            <a:off x="1557931" y="3466700"/>
            <a:ext cx="2076000" cy="196200"/>
          </a:xfrm>
          <a:prstGeom prst="rect">
            <a:avLst/>
          </a:prstGeom>
          <a:noFill/>
          <a:ln>
            <a:noFill/>
          </a:ln>
        </p:spPr>
        <p:txBody>
          <a:bodyPr spcFirstLastPara="1" wrap="square" lIns="68575" tIns="68575" rIns="68575" bIns="68575" anchor="b" anchorCtr="0">
            <a:noAutofit/>
          </a:bodyPr>
          <a:lstStyle>
            <a:lvl1pPr lvl="0"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1pPr>
            <a:lvl2pPr lvl="1"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2pPr>
            <a:lvl3pPr lvl="2"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3pPr>
            <a:lvl4pPr lvl="3"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4pPr>
            <a:lvl5pPr lvl="4"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5pPr>
            <a:lvl6pPr lvl="5"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6pPr>
            <a:lvl7pPr lvl="6"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7pPr>
            <a:lvl8pPr lvl="7"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8pPr>
            <a:lvl9pPr lvl="8"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0" name="Google Shape;100;p18"/>
          <p:cNvSpPr txBox="1">
            <a:spLocks noGrp="1"/>
          </p:cNvSpPr>
          <p:nvPr>
            <p:ph type="ctrTitle" idx="3"/>
          </p:nvPr>
        </p:nvSpPr>
        <p:spPr>
          <a:xfrm>
            <a:off x="1557931" y="2765356"/>
            <a:ext cx="2076000" cy="196200"/>
          </a:xfrm>
          <a:prstGeom prst="rect">
            <a:avLst/>
          </a:prstGeom>
          <a:noFill/>
          <a:ln>
            <a:noFill/>
          </a:ln>
        </p:spPr>
        <p:txBody>
          <a:bodyPr spcFirstLastPara="1" wrap="square" lIns="68575" tIns="68575" rIns="68575" bIns="68575" anchor="b" anchorCtr="0">
            <a:noAutofit/>
          </a:bodyPr>
          <a:lstStyle>
            <a:lvl1pPr lvl="0"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1pPr>
            <a:lvl2pPr lvl="1"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2pPr>
            <a:lvl3pPr lvl="2"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3pPr>
            <a:lvl4pPr lvl="3"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4pPr>
            <a:lvl5pPr lvl="4"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5pPr>
            <a:lvl6pPr lvl="5"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6pPr>
            <a:lvl7pPr lvl="6"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7pPr>
            <a:lvl8pPr lvl="7"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8pPr>
            <a:lvl9pPr lvl="8" algn="l"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1" name="Google Shape;101;p18"/>
          <p:cNvSpPr txBox="1">
            <a:spLocks noGrp="1"/>
          </p:cNvSpPr>
          <p:nvPr>
            <p:ph type="ctrTitle" idx="4"/>
          </p:nvPr>
        </p:nvSpPr>
        <p:spPr>
          <a:xfrm>
            <a:off x="998325" y="644550"/>
            <a:ext cx="7833900" cy="606600"/>
          </a:xfrm>
          <a:prstGeom prst="rect">
            <a:avLst/>
          </a:prstGeom>
          <a:noFill/>
          <a:ln>
            <a:noFill/>
          </a:ln>
        </p:spPr>
        <p:txBody>
          <a:bodyPr spcFirstLastPara="1" wrap="square" lIns="68575" tIns="68575" rIns="68575" bIns="68575" anchor="b" anchorCtr="0">
            <a:noAutofit/>
          </a:bodyPr>
          <a:lstStyle>
            <a:lvl1pPr lvl="0" algn="l" rtl="0">
              <a:lnSpc>
                <a:spcPct val="100000"/>
              </a:lnSpc>
              <a:spcBef>
                <a:spcPts val="0"/>
              </a:spcBef>
              <a:spcAft>
                <a:spcPts val="0"/>
              </a:spcAft>
              <a:buClr>
                <a:srgbClr val="FFFFFF"/>
              </a:buClr>
              <a:buSzPts val="2300"/>
              <a:buFont typeface="Roboto Black"/>
              <a:buNone/>
              <a:defRPr sz="3000" b="0">
                <a:solidFill>
                  <a:srgbClr val="FFFFFF"/>
                </a:solidFill>
                <a:latin typeface="Roboto Black"/>
                <a:ea typeface="Roboto Black"/>
                <a:cs typeface="Roboto Black"/>
                <a:sym typeface="Roboto Black"/>
              </a:defRPr>
            </a:lvl1pPr>
            <a:lvl2pPr lvl="1" algn="l" rtl="0">
              <a:lnSpc>
                <a:spcPct val="100000"/>
              </a:lnSpc>
              <a:spcBef>
                <a:spcPts val="0"/>
              </a:spcBef>
              <a:spcAft>
                <a:spcPts val="0"/>
              </a:spcAft>
              <a:buClr>
                <a:srgbClr val="48FFD5"/>
              </a:buClr>
              <a:buSzPts val="3900"/>
              <a:buNone/>
              <a:defRPr sz="5200">
                <a:solidFill>
                  <a:srgbClr val="48FFD5"/>
                </a:solidFill>
              </a:defRPr>
            </a:lvl2pPr>
            <a:lvl3pPr lvl="2" algn="l" rtl="0">
              <a:lnSpc>
                <a:spcPct val="100000"/>
              </a:lnSpc>
              <a:spcBef>
                <a:spcPts val="0"/>
              </a:spcBef>
              <a:spcAft>
                <a:spcPts val="0"/>
              </a:spcAft>
              <a:buClr>
                <a:srgbClr val="48FFD5"/>
              </a:buClr>
              <a:buSzPts val="3900"/>
              <a:buNone/>
              <a:defRPr sz="5200">
                <a:solidFill>
                  <a:srgbClr val="48FFD5"/>
                </a:solidFill>
              </a:defRPr>
            </a:lvl3pPr>
            <a:lvl4pPr lvl="3" algn="l" rtl="0">
              <a:lnSpc>
                <a:spcPct val="100000"/>
              </a:lnSpc>
              <a:spcBef>
                <a:spcPts val="0"/>
              </a:spcBef>
              <a:spcAft>
                <a:spcPts val="0"/>
              </a:spcAft>
              <a:buClr>
                <a:srgbClr val="48FFD5"/>
              </a:buClr>
              <a:buSzPts val="3900"/>
              <a:buNone/>
              <a:defRPr sz="5200">
                <a:solidFill>
                  <a:srgbClr val="48FFD5"/>
                </a:solidFill>
              </a:defRPr>
            </a:lvl4pPr>
            <a:lvl5pPr lvl="4" algn="l" rtl="0">
              <a:lnSpc>
                <a:spcPct val="100000"/>
              </a:lnSpc>
              <a:spcBef>
                <a:spcPts val="0"/>
              </a:spcBef>
              <a:spcAft>
                <a:spcPts val="0"/>
              </a:spcAft>
              <a:buClr>
                <a:srgbClr val="48FFD5"/>
              </a:buClr>
              <a:buSzPts val="3900"/>
              <a:buNone/>
              <a:defRPr sz="5200">
                <a:solidFill>
                  <a:srgbClr val="48FFD5"/>
                </a:solidFill>
              </a:defRPr>
            </a:lvl5pPr>
            <a:lvl6pPr lvl="5" algn="l" rtl="0">
              <a:lnSpc>
                <a:spcPct val="100000"/>
              </a:lnSpc>
              <a:spcBef>
                <a:spcPts val="0"/>
              </a:spcBef>
              <a:spcAft>
                <a:spcPts val="0"/>
              </a:spcAft>
              <a:buClr>
                <a:srgbClr val="48FFD5"/>
              </a:buClr>
              <a:buSzPts val="3900"/>
              <a:buNone/>
              <a:defRPr sz="5200">
                <a:solidFill>
                  <a:srgbClr val="48FFD5"/>
                </a:solidFill>
              </a:defRPr>
            </a:lvl6pPr>
            <a:lvl7pPr lvl="6" algn="l" rtl="0">
              <a:lnSpc>
                <a:spcPct val="100000"/>
              </a:lnSpc>
              <a:spcBef>
                <a:spcPts val="0"/>
              </a:spcBef>
              <a:spcAft>
                <a:spcPts val="0"/>
              </a:spcAft>
              <a:buClr>
                <a:srgbClr val="48FFD5"/>
              </a:buClr>
              <a:buSzPts val="3900"/>
              <a:buNone/>
              <a:defRPr sz="5200">
                <a:solidFill>
                  <a:srgbClr val="48FFD5"/>
                </a:solidFill>
              </a:defRPr>
            </a:lvl7pPr>
            <a:lvl8pPr lvl="7" algn="l" rtl="0">
              <a:lnSpc>
                <a:spcPct val="100000"/>
              </a:lnSpc>
              <a:spcBef>
                <a:spcPts val="0"/>
              </a:spcBef>
              <a:spcAft>
                <a:spcPts val="0"/>
              </a:spcAft>
              <a:buClr>
                <a:srgbClr val="48FFD5"/>
              </a:buClr>
              <a:buSzPts val="3900"/>
              <a:buNone/>
              <a:defRPr sz="5200">
                <a:solidFill>
                  <a:srgbClr val="48FFD5"/>
                </a:solidFill>
              </a:defRPr>
            </a:lvl8pPr>
            <a:lvl9pPr lvl="8" algn="l" rtl="0">
              <a:lnSpc>
                <a:spcPct val="100000"/>
              </a:lnSpc>
              <a:spcBef>
                <a:spcPts val="0"/>
              </a:spcBef>
              <a:spcAft>
                <a:spcPts val="0"/>
              </a:spcAft>
              <a:buClr>
                <a:srgbClr val="48FFD5"/>
              </a:buClr>
              <a:buSzPts val="3900"/>
              <a:buNone/>
              <a:defRPr sz="5200">
                <a:solidFill>
                  <a:srgbClr val="48FFD5"/>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2 1">
  <p:cSld name="THREE COLUMNS 2">
    <p:bg>
      <p:bgPr>
        <a:gradFill>
          <a:gsLst>
            <a:gs pos="0">
              <a:srgbClr val="052643"/>
            </a:gs>
            <a:gs pos="100000">
              <a:srgbClr val="041523"/>
            </a:gs>
          </a:gsLst>
          <a:path path="circle">
            <a:fillToRect l="50000" t="50000" r="50000" b="50000"/>
          </a:path>
          <a:tileRect/>
        </a:gra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ctrTitle"/>
          </p:nvPr>
        </p:nvSpPr>
        <p:spPr>
          <a:xfrm>
            <a:off x="5393881" y="2071888"/>
            <a:ext cx="2076000" cy="196200"/>
          </a:xfrm>
          <a:prstGeom prst="rect">
            <a:avLst/>
          </a:prstGeom>
          <a:noFill/>
          <a:ln>
            <a:noFill/>
          </a:ln>
        </p:spPr>
        <p:txBody>
          <a:bodyPr spcFirstLastPara="1" wrap="square" lIns="68575" tIns="68575" rIns="68575" bIns="68575" anchor="b" anchorCtr="0">
            <a:noAutofit/>
          </a:bodyPr>
          <a:lstStyle>
            <a:lvl1pPr lvl="0"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1pPr>
            <a:lvl2pPr lvl="1"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2pPr>
            <a:lvl3pPr lvl="2"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3pPr>
            <a:lvl4pPr lvl="3"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4pPr>
            <a:lvl5pPr lvl="4"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5pPr>
            <a:lvl6pPr lvl="5"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6pPr>
            <a:lvl7pPr lvl="6"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7pPr>
            <a:lvl8pPr lvl="7"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8pPr>
            <a:lvl9pPr lvl="8"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4" name="Google Shape;104;p19"/>
          <p:cNvSpPr txBox="1">
            <a:spLocks noGrp="1"/>
          </p:cNvSpPr>
          <p:nvPr>
            <p:ph type="ctrTitle" idx="2"/>
          </p:nvPr>
        </p:nvSpPr>
        <p:spPr>
          <a:xfrm>
            <a:off x="5393881" y="3474575"/>
            <a:ext cx="2076000" cy="196200"/>
          </a:xfrm>
          <a:prstGeom prst="rect">
            <a:avLst/>
          </a:prstGeom>
          <a:noFill/>
          <a:ln>
            <a:noFill/>
          </a:ln>
        </p:spPr>
        <p:txBody>
          <a:bodyPr spcFirstLastPara="1" wrap="square" lIns="68575" tIns="68575" rIns="68575" bIns="68575" anchor="b" anchorCtr="0">
            <a:noAutofit/>
          </a:bodyPr>
          <a:lstStyle>
            <a:lvl1pPr lvl="0"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1pPr>
            <a:lvl2pPr lvl="1"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2pPr>
            <a:lvl3pPr lvl="2"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3pPr>
            <a:lvl4pPr lvl="3"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4pPr>
            <a:lvl5pPr lvl="4"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5pPr>
            <a:lvl6pPr lvl="5"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6pPr>
            <a:lvl7pPr lvl="6"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7pPr>
            <a:lvl8pPr lvl="7"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8pPr>
            <a:lvl9pPr lvl="8"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5" name="Google Shape;105;p19"/>
          <p:cNvSpPr txBox="1">
            <a:spLocks noGrp="1"/>
          </p:cNvSpPr>
          <p:nvPr>
            <p:ph type="ctrTitle" idx="3"/>
          </p:nvPr>
        </p:nvSpPr>
        <p:spPr>
          <a:xfrm>
            <a:off x="5393881" y="2773231"/>
            <a:ext cx="2076000" cy="196200"/>
          </a:xfrm>
          <a:prstGeom prst="rect">
            <a:avLst/>
          </a:prstGeom>
          <a:noFill/>
          <a:ln>
            <a:noFill/>
          </a:ln>
        </p:spPr>
        <p:txBody>
          <a:bodyPr spcFirstLastPara="1" wrap="square" lIns="68575" tIns="68575" rIns="68575" bIns="68575" anchor="b" anchorCtr="0">
            <a:noAutofit/>
          </a:bodyPr>
          <a:lstStyle>
            <a:lvl1pPr lvl="0"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1pPr>
            <a:lvl2pPr lvl="1"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2pPr>
            <a:lvl3pPr lvl="2"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3pPr>
            <a:lvl4pPr lvl="3"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4pPr>
            <a:lvl5pPr lvl="4"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5pPr>
            <a:lvl6pPr lvl="5"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6pPr>
            <a:lvl7pPr lvl="6"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7pPr>
            <a:lvl8pPr lvl="7"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8pPr>
            <a:lvl9pPr lvl="8" algn="r" rtl="0">
              <a:lnSpc>
                <a:spcPct val="100000"/>
              </a:lnSpc>
              <a:spcBef>
                <a:spcPts val="0"/>
              </a:spcBef>
              <a:spcAft>
                <a:spcPts val="0"/>
              </a:spcAft>
              <a:buClr>
                <a:schemeClr val="accent1"/>
              </a:buClr>
              <a:buSzPts val="8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6" name="Google Shape;106;p19"/>
          <p:cNvSpPr txBox="1">
            <a:spLocks noGrp="1"/>
          </p:cNvSpPr>
          <p:nvPr>
            <p:ph type="ctrTitle" idx="4"/>
          </p:nvPr>
        </p:nvSpPr>
        <p:spPr>
          <a:xfrm>
            <a:off x="256200" y="637927"/>
            <a:ext cx="7833900" cy="606600"/>
          </a:xfrm>
          <a:prstGeom prst="rect">
            <a:avLst/>
          </a:prstGeom>
          <a:noFill/>
          <a:ln>
            <a:noFill/>
          </a:ln>
        </p:spPr>
        <p:txBody>
          <a:bodyPr spcFirstLastPara="1" wrap="square" lIns="68575" tIns="68575" rIns="68575" bIns="68575" anchor="b" anchorCtr="0">
            <a:noAutofit/>
          </a:bodyPr>
          <a:lstStyle>
            <a:lvl1pPr lvl="0" algn="r" rtl="0">
              <a:lnSpc>
                <a:spcPct val="100000"/>
              </a:lnSpc>
              <a:spcBef>
                <a:spcPts val="0"/>
              </a:spcBef>
              <a:spcAft>
                <a:spcPts val="0"/>
              </a:spcAft>
              <a:buClr>
                <a:srgbClr val="FFFFFF"/>
              </a:buClr>
              <a:buSzPts val="2300"/>
              <a:buFont typeface="Roboto Black"/>
              <a:buNone/>
              <a:defRPr sz="3000" b="0">
                <a:solidFill>
                  <a:srgbClr val="FFFFFF"/>
                </a:solidFill>
                <a:latin typeface="Roboto Black"/>
                <a:ea typeface="Roboto Black"/>
                <a:cs typeface="Roboto Black"/>
                <a:sym typeface="Roboto Black"/>
              </a:defRPr>
            </a:lvl1pPr>
            <a:lvl2pPr lvl="1" algn="r" rtl="0">
              <a:lnSpc>
                <a:spcPct val="100000"/>
              </a:lnSpc>
              <a:spcBef>
                <a:spcPts val="0"/>
              </a:spcBef>
              <a:spcAft>
                <a:spcPts val="0"/>
              </a:spcAft>
              <a:buClr>
                <a:srgbClr val="FFFFFF"/>
              </a:buClr>
              <a:buSzPts val="3900"/>
              <a:buNone/>
              <a:defRPr sz="5200">
                <a:solidFill>
                  <a:srgbClr val="FFFFFF"/>
                </a:solidFill>
              </a:defRPr>
            </a:lvl2pPr>
            <a:lvl3pPr lvl="2" algn="r" rtl="0">
              <a:lnSpc>
                <a:spcPct val="100000"/>
              </a:lnSpc>
              <a:spcBef>
                <a:spcPts val="0"/>
              </a:spcBef>
              <a:spcAft>
                <a:spcPts val="0"/>
              </a:spcAft>
              <a:buClr>
                <a:srgbClr val="FFFFFF"/>
              </a:buClr>
              <a:buSzPts val="3900"/>
              <a:buNone/>
              <a:defRPr sz="5200">
                <a:solidFill>
                  <a:srgbClr val="FFFFFF"/>
                </a:solidFill>
              </a:defRPr>
            </a:lvl3pPr>
            <a:lvl4pPr lvl="3" algn="r" rtl="0">
              <a:lnSpc>
                <a:spcPct val="100000"/>
              </a:lnSpc>
              <a:spcBef>
                <a:spcPts val="0"/>
              </a:spcBef>
              <a:spcAft>
                <a:spcPts val="0"/>
              </a:spcAft>
              <a:buClr>
                <a:srgbClr val="FFFFFF"/>
              </a:buClr>
              <a:buSzPts val="3900"/>
              <a:buNone/>
              <a:defRPr sz="5200">
                <a:solidFill>
                  <a:srgbClr val="FFFFFF"/>
                </a:solidFill>
              </a:defRPr>
            </a:lvl4pPr>
            <a:lvl5pPr lvl="4" algn="r" rtl="0">
              <a:lnSpc>
                <a:spcPct val="100000"/>
              </a:lnSpc>
              <a:spcBef>
                <a:spcPts val="0"/>
              </a:spcBef>
              <a:spcAft>
                <a:spcPts val="0"/>
              </a:spcAft>
              <a:buClr>
                <a:srgbClr val="FFFFFF"/>
              </a:buClr>
              <a:buSzPts val="3900"/>
              <a:buNone/>
              <a:defRPr sz="5200">
                <a:solidFill>
                  <a:srgbClr val="FFFFFF"/>
                </a:solidFill>
              </a:defRPr>
            </a:lvl5pPr>
            <a:lvl6pPr lvl="5" algn="r" rtl="0">
              <a:lnSpc>
                <a:spcPct val="100000"/>
              </a:lnSpc>
              <a:spcBef>
                <a:spcPts val="0"/>
              </a:spcBef>
              <a:spcAft>
                <a:spcPts val="0"/>
              </a:spcAft>
              <a:buClr>
                <a:srgbClr val="FFFFFF"/>
              </a:buClr>
              <a:buSzPts val="3900"/>
              <a:buNone/>
              <a:defRPr sz="5200">
                <a:solidFill>
                  <a:srgbClr val="FFFFFF"/>
                </a:solidFill>
              </a:defRPr>
            </a:lvl6pPr>
            <a:lvl7pPr lvl="6" algn="r" rtl="0">
              <a:lnSpc>
                <a:spcPct val="100000"/>
              </a:lnSpc>
              <a:spcBef>
                <a:spcPts val="0"/>
              </a:spcBef>
              <a:spcAft>
                <a:spcPts val="0"/>
              </a:spcAft>
              <a:buClr>
                <a:srgbClr val="FFFFFF"/>
              </a:buClr>
              <a:buSzPts val="3900"/>
              <a:buNone/>
              <a:defRPr sz="5200">
                <a:solidFill>
                  <a:srgbClr val="FFFFFF"/>
                </a:solidFill>
              </a:defRPr>
            </a:lvl7pPr>
            <a:lvl8pPr lvl="7" algn="r" rtl="0">
              <a:lnSpc>
                <a:spcPct val="100000"/>
              </a:lnSpc>
              <a:spcBef>
                <a:spcPts val="0"/>
              </a:spcBef>
              <a:spcAft>
                <a:spcPts val="0"/>
              </a:spcAft>
              <a:buClr>
                <a:srgbClr val="FFFFFF"/>
              </a:buClr>
              <a:buSzPts val="3900"/>
              <a:buNone/>
              <a:defRPr sz="5200">
                <a:solidFill>
                  <a:srgbClr val="FFFFFF"/>
                </a:solidFill>
              </a:defRPr>
            </a:lvl8pPr>
            <a:lvl9pPr lvl="8" algn="r" rtl="0">
              <a:lnSpc>
                <a:spcPct val="100000"/>
              </a:lnSpc>
              <a:spcBef>
                <a:spcPts val="0"/>
              </a:spcBef>
              <a:spcAft>
                <a:spcPts val="0"/>
              </a:spcAft>
              <a:buClr>
                <a:srgbClr val="FFFFFF"/>
              </a:buClr>
              <a:buSzPts val="3900"/>
              <a:buNone/>
              <a:defRPr sz="5200">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 INFOGRAPHY 1">
  <p:cSld name="THREE COLUMNS + INFOGRAPHY">
    <p:bg>
      <p:bgPr>
        <a:gradFill>
          <a:gsLst>
            <a:gs pos="0">
              <a:srgbClr val="052643"/>
            </a:gs>
            <a:gs pos="100000">
              <a:srgbClr val="041523"/>
            </a:gs>
          </a:gsLst>
          <a:path path="circle">
            <a:fillToRect l="50000" t="50000" r="50000" b="50000"/>
          </a:path>
          <a:tileRect/>
        </a:gradFill>
        <a:effectLst/>
      </p:bgPr>
    </p:bg>
    <p:spTree>
      <p:nvGrpSpPr>
        <p:cNvPr id="1" name="Shape 107"/>
        <p:cNvGrpSpPr/>
        <p:nvPr/>
      </p:nvGrpSpPr>
      <p:grpSpPr>
        <a:xfrm>
          <a:off x="0" y="0"/>
          <a:ext cx="0" cy="0"/>
          <a:chOff x="0" y="0"/>
          <a:chExt cx="0" cy="0"/>
        </a:xfrm>
      </p:grpSpPr>
      <p:sp>
        <p:nvSpPr>
          <p:cNvPr id="108" name="Google Shape;108;p20"/>
          <p:cNvSpPr txBox="1">
            <a:spLocks noGrp="1"/>
          </p:cNvSpPr>
          <p:nvPr>
            <p:ph type="subTitle" idx="1"/>
          </p:nvPr>
        </p:nvSpPr>
        <p:spPr>
          <a:xfrm>
            <a:off x="3874950" y="3625075"/>
            <a:ext cx="1394100" cy="502500"/>
          </a:xfrm>
          <a:prstGeom prst="rect">
            <a:avLst/>
          </a:prstGeom>
          <a:noFill/>
          <a:ln>
            <a:noFill/>
          </a:ln>
        </p:spPr>
        <p:txBody>
          <a:bodyPr spcFirstLastPara="1" wrap="square" lIns="68575" tIns="68575" rIns="68575" bIns="68575" anchor="t" anchorCtr="0">
            <a:noAutofit/>
          </a:bodyPr>
          <a:lstStyle>
            <a:lvl1pPr lvl="0" algn="ctr" rtl="0">
              <a:lnSpc>
                <a:spcPct val="100000"/>
              </a:lnSpc>
              <a:spcBef>
                <a:spcPts val="0"/>
              </a:spcBef>
              <a:spcAft>
                <a:spcPts val="0"/>
              </a:spcAft>
              <a:buClr>
                <a:srgbClr val="FFFFFF"/>
              </a:buClr>
              <a:buSzPts val="800"/>
              <a:buNone/>
              <a:defRPr sz="1000">
                <a:solidFill>
                  <a:srgbClr val="FFFFFF"/>
                </a:solidFill>
              </a:defRPr>
            </a:lvl1pPr>
            <a:lvl2pPr lvl="1" algn="ctr" rtl="0">
              <a:lnSpc>
                <a:spcPct val="100000"/>
              </a:lnSpc>
              <a:spcBef>
                <a:spcPts val="0"/>
              </a:spcBef>
              <a:spcAft>
                <a:spcPts val="0"/>
              </a:spcAft>
              <a:buClr>
                <a:srgbClr val="FFFFFF"/>
              </a:buClr>
              <a:buSzPts val="800"/>
              <a:buNone/>
              <a:defRPr sz="1000">
                <a:solidFill>
                  <a:srgbClr val="FFFFFF"/>
                </a:solidFill>
              </a:defRPr>
            </a:lvl2pPr>
            <a:lvl3pPr lvl="2" algn="ctr" rtl="0">
              <a:lnSpc>
                <a:spcPct val="100000"/>
              </a:lnSpc>
              <a:spcBef>
                <a:spcPts val="0"/>
              </a:spcBef>
              <a:spcAft>
                <a:spcPts val="0"/>
              </a:spcAft>
              <a:buClr>
                <a:srgbClr val="FFFFFF"/>
              </a:buClr>
              <a:buSzPts val="800"/>
              <a:buNone/>
              <a:defRPr sz="1000">
                <a:solidFill>
                  <a:srgbClr val="FFFFFF"/>
                </a:solidFill>
              </a:defRPr>
            </a:lvl3pPr>
            <a:lvl4pPr lvl="3" algn="ctr" rtl="0">
              <a:lnSpc>
                <a:spcPct val="100000"/>
              </a:lnSpc>
              <a:spcBef>
                <a:spcPts val="0"/>
              </a:spcBef>
              <a:spcAft>
                <a:spcPts val="0"/>
              </a:spcAft>
              <a:buClr>
                <a:srgbClr val="FFFFFF"/>
              </a:buClr>
              <a:buSzPts val="800"/>
              <a:buNone/>
              <a:defRPr sz="1000">
                <a:solidFill>
                  <a:srgbClr val="FFFFFF"/>
                </a:solidFill>
              </a:defRPr>
            </a:lvl4pPr>
            <a:lvl5pPr lvl="4" algn="ctr" rtl="0">
              <a:lnSpc>
                <a:spcPct val="100000"/>
              </a:lnSpc>
              <a:spcBef>
                <a:spcPts val="0"/>
              </a:spcBef>
              <a:spcAft>
                <a:spcPts val="0"/>
              </a:spcAft>
              <a:buClr>
                <a:srgbClr val="FFFFFF"/>
              </a:buClr>
              <a:buSzPts val="800"/>
              <a:buNone/>
              <a:defRPr sz="1000">
                <a:solidFill>
                  <a:srgbClr val="FFFFFF"/>
                </a:solidFill>
              </a:defRPr>
            </a:lvl5pPr>
            <a:lvl6pPr lvl="5" algn="ctr" rtl="0">
              <a:lnSpc>
                <a:spcPct val="100000"/>
              </a:lnSpc>
              <a:spcBef>
                <a:spcPts val="0"/>
              </a:spcBef>
              <a:spcAft>
                <a:spcPts val="0"/>
              </a:spcAft>
              <a:buClr>
                <a:srgbClr val="FFFFFF"/>
              </a:buClr>
              <a:buSzPts val="800"/>
              <a:buNone/>
              <a:defRPr sz="1000">
                <a:solidFill>
                  <a:srgbClr val="FFFFFF"/>
                </a:solidFill>
              </a:defRPr>
            </a:lvl6pPr>
            <a:lvl7pPr lvl="6" algn="ctr" rtl="0">
              <a:lnSpc>
                <a:spcPct val="100000"/>
              </a:lnSpc>
              <a:spcBef>
                <a:spcPts val="0"/>
              </a:spcBef>
              <a:spcAft>
                <a:spcPts val="0"/>
              </a:spcAft>
              <a:buClr>
                <a:srgbClr val="FFFFFF"/>
              </a:buClr>
              <a:buSzPts val="800"/>
              <a:buNone/>
              <a:defRPr sz="1000">
                <a:solidFill>
                  <a:srgbClr val="FFFFFF"/>
                </a:solidFill>
              </a:defRPr>
            </a:lvl7pPr>
            <a:lvl8pPr lvl="7" algn="ctr" rtl="0">
              <a:lnSpc>
                <a:spcPct val="100000"/>
              </a:lnSpc>
              <a:spcBef>
                <a:spcPts val="0"/>
              </a:spcBef>
              <a:spcAft>
                <a:spcPts val="0"/>
              </a:spcAft>
              <a:buClr>
                <a:srgbClr val="FFFFFF"/>
              </a:buClr>
              <a:buSzPts val="800"/>
              <a:buNone/>
              <a:defRPr sz="1000">
                <a:solidFill>
                  <a:srgbClr val="FFFFFF"/>
                </a:solidFill>
              </a:defRPr>
            </a:lvl8pPr>
            <a:lvl9pPr lvl="8" algn="ctr" rtl="0">
              <a:lnSpc>
                <a:spcPct val="100000"/>
              </a:lnSpc>
              <a:spcBef>
                <a:spcPts val="0"/>
              </a:spcBef>
              <a:spcAft>
                <a:spcPts val="0"/>
              </a:spcAft>
              <a:buClr>
                <a:srgbClr val="FFFFFF"/>
              </a:buClr>
              <a:buSzPts val="800"/>
              <a:buNone/>
              <a:defRPr sz="1000">
                <a:solidFill>
                  <a:srgbClr val="FFFFFF"/>
                </a:solidFill>
              </a:defRPr>
            </a:lvl9pPr>
          </a:lstStyle>
          <a:p>
            <a:endParaRPr/>
          </a:p>
        </p:txBody>
      </p:sp>
      <p:sp>
        <p:nvSpPr>
          <p:cNvPr id="109" name="Google Shape;109;p20"/>
          <p:cNvSpPr txBox="1">
            <a:spLocks noGrp="1"/>
          </p:cNvSpPr>
          <p:nvPr>
            <p:ph type="subTitle" idx="2"/>
          </p:nvPr>
        </p:nvSpPr>
        <p:spPr>
          <a:xfrm>
            <a:off x="5813500" y="3639800"/>
            <a:ext cx="1394100" cy="502500"/>
          </a:xfrm>
          <a:prstGeom prst="rect">
            <a:avLst/>
          </a:prstGeom>
          <a:noFill/>
          <a:ln>
            <a:noFill/>
          </a:ln>
        </p:spPr>
        <p:txBody>
          <a:bodyPr spcFirstLastPara="1" wrap="square" lIns="68575" tIns="68575" rIns="68575" bIns="68575" anchor="t" anchorCtr="0">
            <a:noAutofit/>
          </a:bodyPr>
          <a:lstStyle>
            <a:lvl1pPr lvl="0" algn="ctr" rtl="0">
              <a:lnSpc>
                <a:spcPct val="100000"/>
              </a:lnSpc>
              <a:spcBef>
                <a:spcPts val="0"/>
              </a:spcBef>
              <a:spcAft>
                <a:spcPts val="0"/>
              </a:spcAft>
              <a:buClr>
                <a:srgbClr val="FFFFFF"/>
              </a:buClr>
              <a:buSzPts val="800"/>
              <a:buNone/>
              <a:defRPr sz="1000">
                <a:solidFill>
                  <a:srgbClr val="FFFFFF"/>
                </a:solidFill>
              </a:defRPr>
            </a:lvl1pPr>
            <a:lvl2pPr lvl="1" algn="ctr" rtl="0">
              <a:lnSpc>
                <a:spcPct val="100000"/>
              </a:lnSpc>
              <a:spcBef>
                <a:spcPts val="0"/>
              </a:spcBef>
              <a:spcAft>
                <a:spcPts val="0"/>
              </a:spcAft>
              <a:buClr>
                <a:srgbClr val="FFFFFF"/>
              </a:buClr>
              <a:buSzPts val="800"/>
              <a:buNone/>
              <a:defRPr sz="1000">
                <a:solidFill>
                  <a:srgbClr val="FFFFFF"/>
                </a:solidFill>
              </a:defRPr>
            </a:lvl2pPr>
            <a:lvl3pPr lvl="2" algn="ctr" rtl="0">
              <a:lnSpc>
                <a:spcPct val="100000"/>
              </a:lnSpc>
              <a:spcBef>
                <a:spcPts val="0"/>
              </a:spcBef>
              <a:spcAft>
                <a:spcPts val="0"/>
              </a:spcAft>
              <a:buClr>
                <a:srgbClr val="FFFFFF"/>
              </a:buClr>
              <a:buSzPts val="800"/>
              <a:buNone/>
              <a:defRPr sz="1000">
                <a:solidFill>
                  <a:srgbClr val="FFFFFF"/>
                </a:solidFill>
              </a:defRPr>
            </a:lvl3pPr>
            <a:lvl4pPr lvl="3" algn="ctr" rtl="0">
              <a:lnSpc>
                <a:spcPct val="100000"/>
              </a:lnSpc>
              <a:spcBef>
                <a:spcPts val="0"/>
              </a:spcBef>
              <a:spcAft>
                <a:spcPts val="0"/>
              </a:spcAft>
              <a:buClr>
                <a:srgbClr val="FFFFFF"/>
              </a:buClr>
              <a:buSzPts val="800"/>
              <a:buNone/>
              <a:defRPr sz="1000">
                <a:solidFill>
                  <a:srgbClr val="FFFFFF"/>
                </a:solidFill>
              </a:defRPr>
            </a:lvl4pPr>
            <a:lvl5pPr lvl="4" algn="ctr" rtl="0">
              <a:lnSpc>
                <a:spcPct val="100000"/>
              </a:lnSpc>
              <a:spcBef>
                <a:spcPts val="0"/>
              </a:spcBef>
              <a:spcAft>
                <a:spcPts val="0"/>
              </a:spcAft>
              <a:buClr>
                <a:srgbClr val="FFFFFF"/>
              </a:buClr>
              <a:buSzPts val="800"/>
              <a:buNone/>
              <a:defRPr sz="1000">
                <a:solidFill>
                  <a:srgbClr val="FFFFFF"/>
                </a:solidFill>
              </a:defRPr>
            </a:lvl5pPr>
            <a:lvl6pPr lvl="5" algn="ctr" rtl="0">
              <a:lnSpc>
                <a:spcPct val="100000"/>
              </a:lnSpc>
              <a:spcBef>
                <a:spcPts val="0"/>
              </a:spcBef>
              <a:spcAft>
                <a:spcPts val="0"/>
              </a:spcAft>
              <a:buClr>
                <a:srgbClr val="FFFFFF"/>
              </a:buClr>
              <a:buSzPts val="800"/>
              <a:buNone/>
              <a:defRPr sz="1000">
                <a:solidFill>
                  <a:srgbClr val="FFFFFF"/>
                </a:solidFill>
              </a:defRPr>
            </a:lvl6pPr>
            <a:lvl7pPr lvl="6" algn="ctr" rtl="0">
              <a:lnSpc>
                <a:spcPct val="100000"/>
              </a:lnSpc>
              <a:spcBef>
                <a:spcPts val="0"/>
              </a:spcBef>
              <a:spcAft>
                <a:spcPts val="0"/>
              </a:spcAft>
              <a:buClr>
                <a:srgbClr val="FFFFFF"/>
              </a:buClr>
              <a:buSzPts val="800"/>
              <a:buNone/>
              <a:defRPr sz="1000">
                <a:solidFill>
                  <a:srgbClr val="FFFFFF"/>
                </a:solidFill>
              </a:defRPr>
            </a:lvl7pPr>
            <a:lvl8pPr lvl="7" algn="ctr" rtl="0">
              <a:lnSpc>
                <a:spcPct val="100000"/>
              </a:lnSpc>
              <a:spcBef>
                <a:spcPts val="0"/>
              </a:spcBef>
              <a:spcAft>
                <a:spcPts val="0"/>
              </a:spcAft>
              <a:buClr>
                <a:srgbClr val="FFFFFF"/>
              </a:buClr>
              <a:buSzPts val="800"/>
              <a:buNone/>
              <a:defRPr sz="1000">
                <a:solidFill>
                  <a:srgbClr val="FFFFFF"/>
                </a:solidFill>
              </a:defRPr>
            </a:lvl8pPr>
            <a:lvl9pPr lvl="8" algn="ctr" rtl="0">
              <a:lnSpc>
                <a:spcPct val="100000"/>
              </a:lnSpc>
              <a:spcBef>
                <a:spcPts val="0"/>
              </a:spcBef>
              <a:spcAft>
                <a:spcPts val="0"/>
              </a:spcAft>
              <a:buClr>
                <a:srgbClr val="FFFFFF"/>
              </a:buClr>
              <a:buSzPts val="800"/>
              <a:buNone/>
              <a:defRPr sz="1000">
                <a:solidFill>
                  <a:srgbClr val="FFFFFF"/>
                </a:solidFill>
              </a:defRPr>
            </a:lvl9pPr>
          </a:lstStyle>
          <a:p>
            <a:endParaRPr/>
          </a:p>
        </p:txBody>
      </p:sp>
      <p:sp>
        <p:nvSpPr>
          <p:cNvPr id="110" name="Google Shape;110;p20"/>
          <p:cNvSpPr txBox="1">
            <a:spLocks noGrp="1"/>
          </p:cNvSpPr>
          <p:nvPr>
            <p:ph type="subTitle" idx="3"/>
          </p:nvPr>
        </p:nvSpPr>
        <p:spPr>
          <a:xfrm>
            <a:off x="1936387" y="3619725"/>
            <a:ext cx="1394100" cy="502500"/>
          </a:xfrm>
          <a:prstGeom prst="rect">
            <a:avLst/>
          </a:prstGeom>
          <a:noFill/>
          <a:ln>
            <a:noFill/>
          </a:ln>
        </p:spPr>
        <p:txBody>
          <a:bodyPr spcFirstLastPara="1" wrap="square" lIns="68575" tIns="68575" rIns="68575" bIns="68575" anchor="t" anchorCtr="0">
            <a:noAutofit/>
          </a:bodyPr>
          <a:lstStyle>
            <a:lvl1pPr lvl="0" algn="ctr" rtl="0">
              <a:lnSpc>
                <a:spcPct val="100000"/>
              </a:lnSpc>
              <a:spcBef>
                <a:spcPts val="0"/>
              </a:spcBef>
              <a:spcAft>
                <a:spcPts val="0"/>
              </a:spcAft>
              <a:buClr>
                <a:srgbClr val="FFFFFF"/>
              </a:buClr>
              <a:buSzPts val="800"/>
              <a:buNone/>
              <a:defRPr sz="1000">
                <a:solidFill>
                  <a:srgbClr val="FFFFFF"/>
                </a:solidFill>
              </a:defRPr>
            </a:lvl1pPr>
            <a:lvl2pPr lvl="1" algn="ctr" rtl="0">
              <a:lnSpc>
                <a:spcPct val="100000"/>
              </a:lnSpc>
              <a:spcBef>
                <a:spcPts val="0"/>
              </a:spcBef>
              <a:spcAft>
                <a:spcPts val="0"/>
              </a:spcAft>
              <a:buClr>
                <a:srgbClr val="FFFFFF"/>
              </a:buClr>
              <a:buSzPts val="800"/>
              <a:buNone/>
              <a:defRPr sz="1000">
                <a:solidFill>
                  <a:srgbClr val="FFFFFF"/>
                </a:solidFill>
              </a:defRPr>
            </a:lvl2pPr>
            <a:lvl3pPr lvl="2" algn="ctr" rtl="0">
              <a:lnSpc>
                <a:spcPct val="100000"/>
              </a:lnSpc>
              <a:spcBef>
                <a:spcPts val="0"/>
              </a:spcBef>
              <a:spcAft>
                <a:spcPts val="0"/>
              </a:spcAft>
              <a:buClr>
                <a:srgbClr val="FFFFFF"/>
              </a:buClr>
              <a:buSzPts val="800"/>
              <a:buNone/>
              <a:defRPr sz="1000">
                <a:solidFill>
                  <a:srgbClr val="FFFFFF"/>
                </a:solidFill>
              </a:defRPr>
            </a:lvl3pPr>
            <a:lvl4pPr lvl="3" algn="ctr" rtl="0">
              <a:lnSpc>
                <a:spcPct val="100000"/>
              </a:lnSpc>
              <a:spcBef>
                <a:spcPts val="0"/>
              </a:spcBef>
              <a:spcAft>
                <a:spcPts val="0"/>
              </a:spcAft>
              <a:buClr>
                <a:srgbClr val="FFFFFF"/>
              </a:buClr>
              <a:buSzPts val="800"/>
              <a:buNone/>
              <a:defRPr sz="1000">
                <a:solidFill>
                  <a:srgbClr val="FFFFFF"/>
                </a:solidFill>
              </a:defRPr>
            </a:lvl4pPr>
            <a:lvl5pPr lvl="4" algn="ctr" rtl="0">
              <a:lnSpc>
                <a:spcPct val="100000"/>
              </a:lnSpc>
              <a:spcBef>
                <a:spcPts val="0"/>
              </a:spcBef>
              <a:spcAft>
                <a:spcPts val="0"/>
              </a:spcAft>
              <a:buClr>
                <a:srgbClr val="FFFFFF"/>
              </a:buClr>
              <a:buSzPts val="800"/>
              <a:buNone/>
              <a:defRPr sz="1000">
                <a:solidFill>
                  <a:srgbClr val="FFFFFF"/>
                </a:solidFill>
              </a:defRPr>
            </a:lvl5pPr>
            <a:lvl6pPr lvl="5" algn="ctr" rtl="0">
              <a:lnSpc>
                <a:spcPct val="100000"/>
              </a:lnSpc>
              <a:spcBef>
                <a:spcPts val="0"/>
              </a:spcBef>
              <a:spcAft>
                <a:spcPts val="0"/>
              </a:spcAft>
              <a:buClr>
                <a:srgbClr val="FFFFFF"/>
              </a:buClr>
              <a:buSzPts val="800"/>
              <a:buNone/>
              <a:defRPr sz="1000">
                <a:solidFill>
                  <a:srgbClr val="FFFFFF"/>
                </a:solidFill>
              </a:defRPr>
            </a:lvl6pPr>
            <a:lvl7pPr lvl="6" algn="ctr" rtl="0">
              <a:lnSpc>
                <a:spcPct val="100000"/>
              </a:lnSpc>
              <a:spcBef>
                <a:spcPts val="0"/>
              </a:spcBef>
              <a:spcAft>
                <a:spcPts val="0"/>
              </a:spcAft>
              <a:buClr>
                <a:srgbClr val="FFFFFF"/>
              </a:buClr>
              <a:buSzPts val="800"/>
              <a:buNone/>
              <a:defRPr sz="1000">
                <a:solidFill>
                  <a:srgbClr val="FFFFFF"/>
                </a:solidFill>
              </a:defRPr>
            </a:lvl7pPr>
            <a:lvl8pPr lvl="7" algn="ctr" rtl="0">
              <a:lnSpc>
                <a:spcPct val="100000"/>
              </a:lnSpc>
              <a:spcBef>
                <a:spcPts val="0"/>
              </a:spcBef>
              <a:spcAft>
                <a:spcPts val="0"/>
              </a:spcAft>
              <a:buClr>
                <a:srgbClr val="FFFFFF"/>
              </a:buClr>
              <a:buSzPts val="800"/>
              <a:buNone/>
              <a:defRPr sz="1000">
                <a:solidFill>
                  <a:srgbClr val="FFFFFF"/>
                </a:solidFill>
              </a:defRPr>
            </a:lvl8pPr>
            <a:lvl9pPr lvl="8" algn="ctr" rtl="0">
              <a:lnSpc>
                <a:spcPct val="100000"/>
              </a:lnSpc>
              <a:spcBef>
                <a:spcPts val="0"/>
              </a:spcBef>
              <a:spcAft>
                <a:spcPts val="0"/>
              </a:spcAft>
              <a:buClr>
                <a:srgbClr val="FFFFFF"/>
              </a:buClr>
              <a:buSzPts val="800"/>
              <a:buNone/>
              <a:defRPr sz="1000">
                <a:solidFill>
                  <a:srgbClr val="FFFFFF"/>
                </a:solidFill>
              </a:defRPr>
            </a:lvl9pPr>
          </a:lstStyle>
          <a:p>
            <a:endParaRPr/>
          </a:p>
        </p:txBody>
      </p:sp>
      <p:sp>
        <p:nvSpPr>
          <p:cNvPr id="111" name="Google Shape;111;p20"/>
          <p:cNvSpPr txBox="1">
            <a:spLocks noGrp="1"/>
          </p:cNvSpPr>
          <p:nvPr>
            <p:ph type="ctrTitle"/>
          </p:nvPr>
        </p:nvSpPr>
        <p:spPr>
          <a:xfrm>
            <a:off x="3533994" y="3503375"/>
            <a:ext cx="2076000" cy="196200"/>
          </a:xfrm>
          <a:prstGeom prst="rect">
            <a:avLst/>
          </a:prstGeom>
          <a:noFill/>
          <a:ln>
            <a:noFill/>
          </a:ln>
        </p:spPr>
        <p:txBody>
          <a:bodyPr spcFirstLastPara="1" wrap="square" lIns="68575" tIns="68575" rIns="68575" bIns="68575" anchor="b" anchorCtr="0">
            <a:noAutofit/>
          </a:bodyPr>
          <a:lstStyle>
            <a:lvl1pPr lvl="0"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2pPr>
            <a:lvl3pPr lvl="2"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3pPr>
            <a:lvl4pPr lvl="3"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4pPr>
            <a:lvl5pPr lvl="4"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5pPr>
            <a:lvl6pPr lvl="5"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6pPr>
            <a:lvl7pPr lvl="6"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7pPr>
            <a:lvl8pPr lvl="7"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8pPr>
            <a:lvl9pPr lvl="8"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12" name="Google Shape;112;p20"/>
          <p:cNvSpPr txBox="1">
            <a:spLocks noGrp="1"/>
          </p:cNvSpPr>
          <p:nvPr>
            <p:ph type="ctrTitle" idx="4"/>
          </p:nvPr>
        </p:nvSpPr>
        <p:spPr>
          <a:xfrm>
            <a:off x="5472556" y="3523450"/>
            <a:ext cx="2076000" cy="196200"/>
          </a:xfrm>
          <a:prstGeom prst="rect">
            <a:avLst/>
          </a:prstGeom>
          <a:noFill/>
          <a:ln>
            <a:noFill/>
          </a:ln>
        </p:spPr>
        <p:txBody>
          <a:bodyPr spcFirstLastPara="1" wrap="square" lIns="68575" tIns="68575" rIns="68575" bIns="68575" anchor="b" anchorCtr="0">
            <a:noAutofit/>
          </a:bodyPr>
          <a:lstStyle>
            <a:lvl1pPr lvl="0"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2pPr>
            <a:lvl3pPr lvl="2"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3pPr>
            <a:lvl4pPr lvl="3"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4pPr>
            <a:lvl5pPr lvl="4"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5pPr>
            <a:lvl6pPr lvl="5"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6pPr>
            <a:lvl7pPr lvl="6"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7pPr>
            <a:lvl8pPr lvl="7"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8pPr>
            <a:lvl9pPr lvl="8"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13" name="Google Shape;113;p20"/>
          <p:cNvSpPr txBox="1">
            <a:spLocks noGrp="1"/>
          </p:cNvSpPr>
          <p:nvPr>
            <p:ph type="ctrTitle" idx="5"/>
          </p:nvPr>
        </p:nvSpPr>
        <p:spPr>
          <a:xfrm>
            <a:off x="1595444" y="3503375"/>
            <a:ext cx="2076000" cy="196200"/>
          </a:xfrm>
          <a:prstGeom prst="rect">
            <a:avLst/>
          </a:prstGeom>
          <a:noFill/>
          <a:ln>
            <a:noFill/>
          </a:ln>
        </p:spPr>
        <p:txBody>
          <a:bodyPr spcFirstLastPara="1" wrap="square" lIns="68575" tIns="68575" rIns="68575" bIns="68575" anchor="b" anchorCtr="0">
            <a:noAutofit/>
          </a:bodyPr>
          <a:lstStyle>
            <a:lvl1pPr lvl="0"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2pPr>
            <a:lvl3pPr lvl="2"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3pPr>
            <a:lvl4pPr lvl="3"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4pPr>
            <a:lvl5pPr lvl="4"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5pPr>
            <a:lvl6pPr lvl="5"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6pPr>
            <a:lvl7pPr lvl="6"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7pPr>
            <a:lvl8pPr lvl="7"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8pPr>
            <a:lvl9pPr lvl="8" algn="ctr" rtl="0">
              <a:lnSpc>
                <a:spcPct val="100000"/>
              </a:lnSpc>
              <a:spcBef>
                <a:spcPts val="0"/>
              </a:spcBef>
              <a:spcAft>
                <a:spcPts val="0"/>
              </a:spcAft>
              <a:buClr>
                <a:srgbClr val="FFFFFF"/>
              </a:buClr>
              <a:buSzPts val="8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14" name="Google Shape;114;p20"/>
          <p:cNvSpPr txBox="1">
            <a:spLocks noGrp="1"/>
          </p:cNvSpPr>
          <p:nvPr>
            <p:ph type="ctrTitle" idx="6"/>
          </p:nvPr>
        </p:nvSpPr>
        <p:spPr>
          <a:xfrm>
            <a:off x="311700" y="644550"/>
            <a:ext cx="8520600" cy="606600"/>
          </a:xfrm>
          <a:prstGeom prst="rect">
            <a:avLst/>
          </a:prstGeom>
          <a:noFill/>
          <a:ln>
            <a:noFill/>
          </a:ln>
        </p:spPr>
        <p:txBody>
          <a:bodyPr spcFirstLastPara="1" wrap="square" lIns="68575" tIns="68575" rIns="68575" bIns="68575" anchor="b" anchorCtr="0">
            <a:noAutofit/>
          </a:bodyPr>
          <a:lstStyle>
            <a:lvl1pPr lvl="0" algn="ctr" rtl="0">
              <a:lnSpc>
                <a:spcPct val="100000"/>
              </a:lnSpc>
              <a:spcBef>
                <a:spcPts val="0"/>
              </a:spcBef>
              <a:spcAft>
                <a:spcPts val="0"/>
              </a:spcAft>
              <a:buClr>
                <a:srgbClr val="FFFFFF"/>
              </a:buClr>
              <a:buSzPts val="2300"/>
              <a:buFont typeface="Roboto Black"/>
              <a:buNone/>
              <a:defRPr sz="3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3900"/>
              <a:buNone/>
              <a:defRPr sz="5200">
                <a:solidFill>
                  <a:srgbClr val="FFFFFF"/>
                </a:solidFill>
              </a:defRPr>
            </a:lvl2pPr>
            <a:lvl3pPr lvl="2" algn="ctr" rtl="0">
              <a:lnSpc>
                <a:spcPct val="100000"/>
              </a:lnSpc>
              <a:spcBef>
                <a:spcPts val="0"/>
              </a:spcBef>
              <a:spcAft>
                <a:spcPts val="0"/>
              </a:spcAft>
              <a:buClr>
                <a:srgbClr val="FFFFFF"/>
              </a:buClr>
              <a:buSzPts val="3900"/>
              <a:buNone/>
              <a:defRPr sz="5200">
                <a:solidFill>
                  <a:srgbClr val="FFFFFF"/>
                </a:solidFill>
              </a:defRPr>
            </a:lvl3pPr>
            <a:lvl4pPr lvl="3" algn="ctr" rtl="0">
              <a:lnSpc>
                <a:spcPct val="100000"/>
              </a:lnSpc>
              <a:spcBef>
                <a:spcPts val="0"/>
              </a:spcBef>
              <a:spcAft>
                <a:spcPts val="0"/>
              </a:spcAft>
              <a:buClr>
                <a:srgbClr val="FFFFFF"/>
              </a:buClr>
              <a:buSzPts val="3900"/>
              <a:buNone/>
              <a:defRPr sz="5200">
                <a:solidFill>
                  <a:srgbClr val="FFFFFF"/>
                </a:solidFill>
              </a:defRPr>
            </a:lvl4pPr>
            <a:lvl5pPr lvl="4" algn="ctr" rtl="0">
              <a:lnSpc>
                <a:spcPct val="100000"/>
              </a:lnSpc>
              <a:spcBef>
                <a:spcPts val="0"/>
              </a:spcBef>
              <a:spcAft>
                <a:spcPts val="0"/>
              </a:spcAft>
              <a:buClr>
                <a:srgbClr val="FFFFFF"/>
              </a:buClr>
              <a:buSzPts val="3900"/>
              <a:buNone/>
              <a:defRPr sz="5200">
                <a:solidFill>
                  <a:srgbClr val="FFFFFF"/>
                </a:solidFill>
              </a:defRPr>
            </a:lvl5pPr>
            <a:lvl6pPr lvl="5" algn="ctr" rtl="0">
              <a:lnSpc>
                <a:spcPct val="100000"/>
              </a:lnSpc>
              <a:spcBef>
                <a:spcPts val="0"/>
              </a:spcBef>
              <a:spcAft>
                <a:spcPts val="0"/>
              </a:spcAft>
              <a:buClr>
                <a:srgbClr val="FFFFFF"/>
              </a:buClr>
              <a:buSzPts val="3900"/>
              <a:buNone/>
              <a:defRPr sz="5200">
                <a:solidFill>
                  <a:srgbClr val="FFFFFF"/>
                </a:solidFill>
              </a:defRPr>
            </a:lvl6pPr>
            <a:lvl7pPr lvl="6" algn="ctr" rtl="0">
              <a:lnSpc>
                <a:spcPct val="100000"/>
              </a:lnSpc>
              <a:spcBef>
                <a:spcPts val="0"/>
              </a:spcBef>
              <a:spcAft>
                <a:spcPts val="0"/>
              </a:spcAft>
              <a:buClr>
                <a:srgbClr val="FFFFFF"/>
              </a:buClr>
              <a:buSzPts val="3900"/>
              <a:buNone/>
              <a:defRPr sz="5200">
                <a:solidFill>
                  <a:srgbClr val="FFFFFF"/>
                </a:solidFill>
              </a:defRPr>
            </a:lvl7pPr>
            <a:lvl8pPr lvl="7" algn="ctr" rtl="0">
              <a:lnSpc>
                <a:spcPct val="100000"/>
              </a:lnSpc>
              <a:spcBef>
                <a:spcPts val="0"/>
              </a:spcBef>
              <a:spcAft>
                <a:spcPts val="0"/>
              </a:spcAft>
              <a:buClr>
                <a:srgbClr val="FFFFFF"/>
              </a:buClr>
              <a:buSzPts val="3900"/>
              <a:buNone/>
              <a:defRPr sz="5200">
                <a:solidFill>
                  <a:srgbClr val="FFFFFF"/>
                </a:solidFill>
              </a:defRPr>
            </a:lvl8pPr>
            <a:lvl9pPr lvl="8" algn="ctr" rtl="0">
              <a:lnSpc>
                <a:spcPct val="100000"/>
              </a:lnSpc>
              <a:spcBef>
                <a:spcPts val="0"/>
              </a:spcBef>
              <a:spcAft>
                <a:spcPts val="0"/>
              </a:spcAft>
              <a:buClr>
                <a:srgbClr val="FFFFFF"/>
              </a:buClr>
              <a:buSzPts val="39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www.websitebuilderexpert.com/building-websites/how-much-should-a-website-cost/"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s://www.dell.com/en-us/work/shop/servers-storage-and-networking/poweredge-t440-tower-server/spd/poweredge-t440/pe_t440_tm_vi_vpq3?gacd=9650523-1034-5761040-266691960-0&amp;dgc=st&amp;gclid=CjwKCAiAx8KQBhAGEiwAD3EiP9hdu5tRbyI6nepQ_m61AFv89SK7cWo7CU-OB3h2s3i7xy-Wg9ay-hoCTAYQAvD_BwE&amp;gclsrc=aw.ds&amp;nclid=_ArbLeHEBZdnC--MFAFghRxP5dCoSN6wSYHD0C6URWI1Ipa7DfAcEg2iW7JJsIkM" TargetMode="External"/><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21"/>
          <p:cNvGrpSpPr/>
          <p:nvPr/>
        </p:nvGrpSpPr>
        <p:grpSpPr>
          <a:xfrm>
            <a:off x="149323" y="409525"/>
            <a:ext cx="4492612" cy="3581184"/>
            <a:chOff x="50641" y="0"/>
            <a:chExt cx="6272845" cy="4944338"/>
          </a:xfrm>
        </p:grpSpPr>
        <p:sp>
          <p:nvSpPr>
            <p:cNvPr id="120" name="Google Shape;120;p21"/>
            <p:cNvSpPr/>
            <p:nvPr/>
          </p:nvSpPr>
          <p:spPr>
            <a:xfrm>
              <a:off x="4204007" y="4389069"/>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5435647" y="111550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5524284" y="124308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5589983" y="136037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5343962" y="98254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1739169" y="802633"/>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2002010" y="2558395"/>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3620257" y="2625653"/>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2996795" y="2454184"/>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435713" y="1872282"/>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889554" y="1826451"/>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3959498" y="1867699"/>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3959498" y="1999119"/>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3959498" y="2130540"/>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3959498" y="239489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3959498" y="252631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3959498" y="2789155"/>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3959498" y="2920575"/>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3959498" y="318339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2023414" y="1867699"/>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2023414" y="1999119"/>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2023414" y="2263472"/>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4074099" y="1601810"/>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2526157" y="1601810"/>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425011" y="2888470"/>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755086" y="3938275"/>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1989773" y="295306"/>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4570747" y="0"/>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1222677" y="2173323"/>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4350689" y="1318813"/>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5304226" y="2374233"/>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2707991" y="4409705"/>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5875739" y="655495"/>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3186284" y="4112455"/>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1257829" y="2410178"/>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5544128" y="1614048"/>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577811" y="727744"/>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5293524" y="2871673"/>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5724931" y="2820372"/>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6172197" y="3533336"/>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5868085" y="2891397"/>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5324094" y="2702053"/>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6205910" y="3381831"/>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5588447" y="2776245"/>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6156673" y="3236038"/>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50641" y="1887495"/>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222685" y="2480627"/>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168288" y="2340616"/>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186621" y="1745612"/>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318041" y="1418440"/>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255390" y="1617911"/>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306332" y="2605977"/>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1136343" y="4437635"/>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1596831" y="4809462"/>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1046817" y="4148615"/>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1077483" y="4297288"/>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987358" y="3939811"/>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1455788" y="4752666"/>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1755990" y="4790962"/>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p:nvPr/>
          </p:nvSpPr>
          <p:spPr>
            <a:xfrm>
              <a:off x="3296301" y="1543742"/>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p:nvPr/>
          </p:nvSpPr>
          <p:spPr>
            <a:xfrm>
              <a:off x="4350689" y="489354"/>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4928321" y="489354"/>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1471769" y="3967309"/>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1566501" y="4065113"/>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1566501" y="4138465"/>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1566501" y="4211794"/>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a:off x="5924641" y="2284876"/>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3303955" y="54373"/>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3449125" y="133316"/>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872734" y="2330730"/>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1476352" y="1346623"/>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5901702" y="166933"/>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872734" y="2599666"/>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2134943" y="1335921"/>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2814961" y="1354254"/>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1117243" y="58428"/>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a:off x="5411196" y="432822"/>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709232" y="382384"/>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a:off x="1532884" y="3498183"/>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a:off x="891090" y="382384"/>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1532884" y="1841736"/>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5174341" y="4436435"/>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2133887" y="4566320"/>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608381" y="2465198"/>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a:off x="648116" y="1516244"/>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5654169" y="3281196"/>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5840586" y="3279660"/>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5744318" y="3368298"/>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5832956" y="3518051"/>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5615969" y="3230759"/>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5615969" y="3730455"/>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5738200" y="1783668"/>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5871156" y="1783668"/>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6034658" y="1783668"/>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a:off x="1442735" y="382384"/>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a:off x="1549681" y="379337"/>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750503" y="901948"/>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898720" y="901948"/>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1034724" y="901948"/>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1276162" y="901948"/>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1977559" y="4384486"/>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2157882" y="4285147"/>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a:off x="5767239" y="3987154"/>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21"/>
          <p:cNvSpPr txBox="1">
            <a:spLocks noGrp="1"/>
          </p:cNvSpPr>
          <p:nvPr>
            <p:ph type="subTitle" idx="1"/>
          </p:nvPr>
        </p:nvSpPr>
        <p:spPr>
          <a:xfrm>
            <a:off x="4766750" y="3089025"/>
            <a:ext cx="4327200" cy="1051800"/>
          </a:xfrm>
          <a:prstGeom prst="rect">
            <a:avLst/>
          </a:prstGeom>
          <a:noFill/>
        </p:spPr>
        <p:txBody>
          <a:bodyPr spcFirstLastPara="1" wrap="square" lIns="91425" tIns="91425" rIns="91425" bIns="91425" anchor="t" anchorCtr="0">
            <a:noAutofit/>
          </a:bodyPr>
          <a:lstStyle/>
          <a:p>
            <a:pPr marL="0" lvl="0" indent="0" algn="r" rtl="0">
              <a:spcBef>
                <a:spcPts val="0"/>
              </a:spcBef>
              <a:spcAft>
                <a:spcPts val="0"/>
              </a:spcAft>
              <a:buNone/>
            </a:pPr>
            <a:r>
              <a:rPr lang="es" b="1">
                <a:solidFill>
                  <a:schemeClr val="lt1"/>
                </a:solidFill>
                <a:latin typeface="Roboto"/>
                <a:ea typeface="Roboto"/>
                <a:cs typeface="Roboto"/>
                <a:sym typeface="Roboto"/>
              </a:rPr>
              <a:t>Presented by: </a:t>
            </a:r>
            <a:endParaRPr b="1">
              <a:solidFill>
                <a:schemeClr val="lt1"/>
              </a:solidFill>
              <a:latin typeface="Roboto"/>
              <a:ea typeface="Roboto"/>
              <a:cs typeface="Roboto"/>
              <a:sym typeface="Roboto"/>
            </a:endParaRPr>
          </a:p>
          <a:p>
            <a:pPr marL="0" lvl="0" indent="0" algn="r" rtl="0">
              <a:spcBef>
                <a:spcPts val="0"/>
              </a:spcBef>
              <a:spcAft>
                <a:spcPts val="0"/>
              </a:spcAft>
              <a:buNone/>
            </a:pPr>
            <a:r>
              <a:rPr lang="es">
                <a:solidFill>
                  <a:schemeClr val="lt1"/>
                </a:solidFill>
              </a:rPr>
              <a:t>Laine Perry, Keyur Shah, Gowtham Reddy Kota, Sruthi Kalidindi</a:t>
            </a:r>
            <a:endParaRPr>
              <a:solidFill>
                <a:schemeClr val="lt1"/>
              </a:solidFill>
            </a:endParaRPr>
          </a:p>
        </p:txBody>
      </p:sp>
      <p:sp>
        <p:nvSpPr>
          <p:cNvPr id="224" name="Google Shape;224;p21"/>
          <p:cNvSpPr txBox="1"/>
          <p:nvPr/>
        </p:nvSpPr>
        <p:spPr>
          <a:xfrm>
            <a:off x="4814750" y="971188"/>
            <a:ext cx="42312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5400" b="1">
                <a:solidFill>
                  <a:schemeClr val="accent1"/>
                </a:solidFill>
                <a:latin typeface="Roboto"/>
                <a:ea typeface="Roboto"/>
                <a:cs typeface="Roboto"/>
                <a:sym typeface="Roboto"/>
              </a:rPr>
              <a:t>Happy Valley Kennel, Inc</a:t>
            </a:r>
            <a:endParaRPr sz="5400" b="1">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0"/>
          <p:cNvSpPr txBox="1">
            <a:spLocks noGrp="1"/>
          </p:cNvSpPr>
          <p:nvPr>
            <p:ph type="ctrTitle"/>
          </p:nvPr>
        </p:nvSpPr>
        <p:spPr>
          <a:xfrm>
            <a:off x="248975" y="202452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ENVIRONMENT</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1"/>
          <p:cNvSpPr txBox="1">
            <a:spLocks noGrp="1"/>
          </p:cNvSpPr>
          <p:nvPr>
            <p:ph type="ctrTitle"/>
          </p:nvPr>
        </p:nvSpPr>
        <p:spPr>
          <a:xfrm>
            <a:off x="311700" y="15800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PARTICIPANTS</a:t>
            </a:r>
            <a:endParaRPr>
              <a:solidFill>
                <a:schemeClr val="accent1"/>
              </a:solidFill>
            </a:endParaRPr>
          </a:p>
        </p:txBody>
      </p:sp>
      <p:cxnSp>
        <p:nvCxnSpPr>
          <p:cNvPr id="426" name="Google Shape;426;p31"/>
          <p:cNvCxnSpPr/>
          <p:nvPr/>
        </p:nvCxnSpPr>
        <p:spPr>
          <a:xfrm>
            <a:off x="317250" y="764600"/>
            <a:ext cx="8509500" cy="39600"/>
          </a:xfrm>
          <a:prstGeom prst="straightConnector1">
            <a:avLst/>
          </a:prstGeom>
          <a:noFill/>
          <a:ln w="38100" cap="flat" cmpd="sng">
            <a:solidFill>
              <a:schemeClr val="accent1"/>
            </a:solidFill>
            <a:prstDash val="solid"/>
            <a:round/>
            <a:headEnd type="none" w="med" len="med"/>
            <a:tailEnd type="none" w="med" len="med"/>
          </a:ln>
        </p:spPr>
      </p:cxnSp>
      <p:sp>
        <p:nvSpPr>
          <p:cNvPr id="427" name="Google Shape;427;p31"/>
          <p:cNvSpPr txBox="1"/>
          <p:nvPr/>
        </p:nvSpPr>
        <p:spPr>
          <a:xfrm>
            <a:off x="317250" y="1002875"/>
            <a:ext cx="8088000" cy="4309800"/>
          </a:xfrm>
          <a:prstGeom prst="rect">
            <a:avLst/>
          </a:prstGeom>
          <a:noFill/>
          <a:ln>
            <a:noFill/>
          </a:ln>
        </p:spPr>
        <p:txBody>
          <a:bodyPr spcFirstLastPara="1" wrap="square" lIns="91425" tIns="91425" rIns="91425" bIns="91425" anchor="t" anchorCtr="0">
            <a:spAutoFit/>
          </a:bodyPr>
          <a:lstStyle/>
          <a:p>
            <a:pPr marL="457200" lvl="0" indent="-336550" algn="l" rtl="0">
              <a:spcBef>
                <a:spcPts val="1200"/>
              </a:spcBef>
              <a:spcAft>
                <a:spcPts val="0"/>
              </a:spcAft>
              <a:buClr>
                <a:schemeClr val="accent1"/>
              </a:buClr>
              <a:buSzPts val="1700"/>
              <a:buChar char="●"/>
            </a:pPr>
            <a:r>
              <a:rPr lang="es" sz="1700" b="1">
                <a:solidFill>
                  <a:schemeClr val="accent1"/>
                </a:solidFill>
              </a:rPr>
              <a:t> Management </a:t>
            </a:r>
            <a:r>
              <a:rPr lang="es" sz="1700">
                <a:solidFill>
                  <a:schemeClr val="accent1"/>
                </a:solidFill>
              </a:rPr>
              <a:t>– Direct Users, Sponsors or Managers of the System</a:t>
            </a:r>
            <a:endParaRPr sz="1700">
              <a:solidFill>
                <a:schemeClr val="accent1"/>
              </a:solidFill>
            </a:endParaRPr>
          </a:p>
          <a:p>
            <a:pPr marL="914400" lvl="1" indent="-336550" algn="l" rtl="0">
              <a:spcBef>
                <a:spcPts val="0"/>
              </a:spcBef>
              <a:spcAft>
                <a:spcPts val="0"/>
              </a:spcAft>
              <a:buClr>
                <a:schemeClr val="accent1"/>
              </a:buClr>
              <a:buSzPts val="1700"/>
              <a:buChar char="○"/>
            </a:pPr>
            <a:r>
              <a:rPr lang="es" sz="1700">
                <a:solidFill>
                  <a:schemeClr val="accent1"/>
                </a:solidFill>
              </a:rPr>
              <a:t>Jim – Owner</a:t>
            </a:r>
            <a:endParaRPr sz="1700">
              <a:solidFill>
                <a:schemeClr val="accent1"/>
              </a:solidFill>
            </a:endParaRPr>
          </a:p>
          <a:p>
            <a:pPr marL="914400" lvl="1" indent="-336550" algn="l" rtl="0">
              <a:spcBef>
                <a:spcPts val="0"/>
              </a:spcBef>
              <a:spcAft>
                <a:spcPts val="0"/>
              </a:spcAft>
              <a:buClr>
                <a:schemeClr val="accent1"/>
              </a:buClr>
              <a:buSzPts val="1700"/>
              <a:buChar char="○"/>
            </a:pPr>
            <a:r>
              <a:rPr lang="es" sz="1700">
                <a:solidFill>
                  <a:schemeClr val="accent1"/>
                </a:solidFill>
              </a:rPr>
              <a:t>Sally – Owner</a:t>
            </a:r>
            <a:endParaRPr sz="1700">
              <a:solidFill>
                <a:schemeClr val="accent1"/>
              </a:solidFill>
            </a:endParaRPr>
          </a:p>
          <a:p>
            <a:pPr marL="914400" lvl="1" indent="-336550" algn="l" rtl="0">
              <a:spcBef>
                <a:spcPts val="0"/>
              </a:spcBef>
              <a:spcAft>
                <a:spcPts val="0"/>
              </a:spcAft>
              <a:buClr>
                <a:schemeClr val="accent1"/>
              </a:buClr>
              <a:buSzPts val="1700"/>
              <a:buChar char="○"/>
            </a:pPr>
            <a:r>
              <a:rPr lang="es" sz="1700">
                <a:solidFill>
                  <a:schemeClr val="accent1"/>
                </a:solidFill>
              </a:rPr>
              <a:t>Part-time Employees </a:t>
            </a:r>
            <a:endParaRPr sz="1700">
              <a:solidFill>
                <a:schemeClr val="accent1"/>
              </a:solidFill>
            </a:endParaRPr>
          </a:p>
          <a:p>
            <a:pPr marL="457200" lvl="0" indent="-336550" algn="l" rtl="0">
              <a:spcBef>
                <a:spcPts val="0"/>
              </a:spcBef>
              <a:spcAft>
                <a:spcPts val="0"/>
              </a:spcAft>
              <a:buClr>
                <a:schemeClr val="accent1"/>
              </a:buClr>
              <a:buSzPts val="1700"/>
              <a:buChar char="●"/>
            </a:pPr>
            <a:r>
              <a:rPr lang="es" sz="1700" b="1">
                <a:solidFill>
                  <a:schemeClr val="accent1"/>
                </a:solidFill>
              </a:rPr>
              <a:t>Non-Management</a:t>
            </a:r>
            <a:r>
              <a:rPr lang="es" sz="1700">
                <a:solidFill>
                  <a:schemeClr val="accent1"/>
                </a:solidFill>
              </a:rPr>
              <a:t> – Direct/End Users of the System</a:t>
            </a:r>
            <a:endParaRPr sz="1700">
              <a:solidFill>
                <a:schemeClr val="accent1"/>
              </a:solidFill>
            </a:endParaRPr>
          </a:p>
          <a:p>
            <a:pPr marL="914400" lvl="1" indent="-336550" algn="l" rtl="0">
              <a:spcBef>
                <a:spcPts val="0"/>
              </a:spcBef>
              <a:spcAft>
                <a:spcPts val="0"/>
              </a:spcAft>
              <a:buClr>
                <a:schemeClr val="accent1"/>
              </a:buClr>
              <a:buSzPts val="1700"/>
              <a:buChar char="○"/>
            </a:pPr>
            <a:r>
              <a:rPr lang="es" sz="1700">
                <a:solidFill>
                  <a:schemeClr val="accent1"/>
                </a:solidFill>
              </a:rPr>
              <a:t>Customers</a:t>
            </a:r>
            <a:endParaRPr sz="1700">
              <a:solidFill>
                <a:schemeClr val="accent1"/>
              </a:solidFill>
            </a:endParaRPr>
          </a:p>
          <a:p>
            <a:pPr marL="914400" lvl="1" indent="-336550" algn="l" rtl="0">
              <a:spcBef>
                <a:spcPts val="0"/>
              </a:spcBef>
              <a:spcAft>
                <a:spcPts val="0"/>
              </a:spcAft>
              <a:buClr>
                <a:schemeClr val="accent1"/>
              </a:buClr>
              <a:buSzPts val="1700"/>
              <a:buChar char="○"/>
            </a:pPr>
            <a:r>
              <a:rPr lang="es" sz="1700">
                <a:solidFill>
                  <a:schemeClr val="accent1"/>
                </a:solidFill>
              </a:rPr>
              <a:t>Example: Willis’s – Customer</a:t>
            </a:r>
            <a:endParaRPr sz="1700">
              <a:solidFill>
                <a:schemeClr val="accent1"/>
              </a:solidFill>
            </a:endParaRPr>
          </a:p>
          <a:p>
            <a:pPr marL="914400" lvl="0" indent="0" algn="l" rtl="0">
              <a:spcBef>
                <a:spcPts val="1200"/>
              </a:spcBef>
              <a:spcAft>
                <a:spcPts val="0"/>
              </a:spcAft>
              <a:buNone/>
            </a:pPr>
            <a:endParaRPr sz="1700">
              <a:solidFill>
                <a:schemeClr val="accent1"/>
              </a:solidFill>
            </a:endParaRPr>
          </a:p>
          <a:p>
            <a:pPr marL="457200" lvl="0" indent="-336550" algn="l" rtl="0">
              <a:spcBef>
                <a:spcPts val="1200"/>
              </a:spcBef>
              <a:spcAft>
                <a:spcPts val="0"/>
              </a:spcAft>
              <a:buClr>
                <a:schemeClr val="accent1"/>
              </a:buClr>
              <a:buSzPts val="1700"/>
              <a:buChar char="●"/>
            </a:pPr>
            <a:r>
              <a:rPr lang="es" sz="1700">
                <a:solidFill>
                  <a:schemeClr val="accent1"/>
                </a:solidFill>
              </a:rPr>
              <a:t>Project Team Members</a:t>
            </a:r>
            <a:endParaRPr sz="1700">
              <a:solidFill>
                <a:schemeClr val="accent1"/>
              </a:solidFill>
            </a:endParaRPr>
          </a:p>
          <a:p>
            <a:pPr marL="914400" lvl="1" indent="-336550" algn="l" rtl="0">
              <a:spcBef>
                <a:spcPts val="0"/>
              </a:spcBef>
              <a:spcAft>
                <a:spcPts val="0"/>
              </a:spcAft>
              <a:buClr>
                <a:schemeClr val="accent1"/>
              </a:buClr>
              <a:buSzPts val="1700"/>
              <a:buChar char="○"/>
            </a:pPr>
            <a:r>
              <a:rPr lang="es" sz="1700">
                <a:solidFill>
                  <a:schemeClr val="accent1"/>
                </a:solidFill>
              </a:rPr>
              <a:t>Laine Perry</a:t>
            </a:r>
            <a:endParaRPr sz="1700">
              <a:solidFill>
                <a:schemeClr val="accent1"/>
              </a:solidFill>
            </a:endParaRPr>
          </a:p>
          <a:p>
            <a:pPr marL="914400" lvl="1" indent="-336550" algn="l" rtl="0">
              <a:spcBef>
                <a:spcPts val="0"/>
              </a:spcBef>
              <a:spcAft>
                <a:spcPts val="0"/>
              </a:spcAft>
              <a:buClr>
                <a:schemeClr val="accent1"/>
              </a:buClr>
              <a:buSzPts val="1700"/>
              <a:buChar char="○"/>
            </a:pPr>
            <a:r>
              <a:rPr lang="es" sz="1700">
                <a:solidFill>
                  <a:schemeClr val="accent1"/>
                </a:solidFill>
              </a:rPr>
              <a:t>Keyur shah</a:t>
            </a:r>
            <a:endParaRPr sz="1700">
              <a:solidFill>
                <a:schemeClr val="accent1"/>
              </a:solidFill>
            </a:endParaRPr>
          </a:p>
          <a:p>
            <a:pPr marL="914400" lvl="1" indent="-336550" algn="l" rtl="0">
              <a:spcBef>
                <a:spcPts val="0"/>
              </a:spcBef>
              <a:spcAft>
                <a:spcPts val="0"/>
              </a:spcAft>
              <a:buClr>
                <a:schemeClr val="accent1"/>
              </a:buClr>
              <a:buSzPts val="1700"/>
              <a:buChar char="○"/>
            </a:pPr>
            <a:r>
              <a:rPr lang="es" sz="1700">
                <a:solidFill>
                  <a:schemeClr val="accent1"/>
                </a:solidFill>
              </a:rPr>
              <a:t>Gowtham reddy Kota</a:t>
            </a:r>
            <a:endParaRPr sz="1700">
              <a:solidFill>
                <a:schemeClr val="accent1"/>
              </a:solidFill>
            </a:endParaRPr>
          </a:p>
          <a:p>
            <a:pPr marL="914400" lvl="1" indent="-336550" algn="l" rtl="0">
              <a:spcBef>
                <a:spcPts val="0"/>
              </a:spcBef>
              <a:spcAft>
                <a:spcPts val="0"/>
              </a:spcAft>
              <a:buClr>
                <a:schemeClr val="accent1"/>
              </a:buClr>
              <a:buSzPts val="1700"/>
              <a:buChar char="○"/>
            </a:pPr>
            <a:r>
              <a:rPr lang="es" sz="1700">
                <a:solidFill>
                  <a:schemeClr val="accent1"/>
                </a:solidFill>
              </a:rPr>
              <a:t>Sruthi kalidindi</a:t>
            </a:r>
            <a:endParaRPr sz="1700">
              <a:solidFill>
                <a:schemeClr val="accent1"/>
              </a:solidFill>
            </a:endParaRPr>
          </a:p>
          <a:p>
            <a:pPr marL="0" lvl="0" indent="0" algn="l" rtl="0">
              <a:spcBef>
                <a:spcPts val="1200"/>
              </a:spcBef>
              <a:spcAft>
                <a:spcPts val="0"/>
              </a:spcAft>
              <a:buNone/>
            </a:pPr>
            <a:endParaRPr sz="1700">
              <a:solidFill>
                <a:schemeClr val="accent1"/>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431"/>
        <p:cNvGrpSpPr/>
        <p:nvPr/>
      </p:nvGrpSpPr>
      <p:grpSpPr>
        <a:xfrm>
          <a:off x="0" y="0"/>
          <a:ext cx="0" cy="0"/>
          <a:chOff x="0" y="0"/>
          <a:chExt cx="0" cy="0"/>
        </a:xfrm>
      </p:grpSpPr>
      <p:sp>
        <p:nvSpPr>
          <p:cNvPr id="432" name="Google Shape;432;p32"/>
          <p:cNvSpPr txBox="1">
            <a:spLocks noGrp="1"/>
          </p:cNvSpPr>
          <p:nvPr>
            <p:ph type="ctrTitle" idx="4"/>
          </p:nvPr>
        </p:nvSpPr>
        <p:spPr>
          <a:xfrm>
            <a:off x="959887" y="644551"/>
            <a:ext cx="78339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FFFFFF"/>
              </a:buClr>
              <a:buSzPts val="2300"/>
              <a:buFont typeface="Roboto Black"/>
              <a:buNone/>
            </a:pPr>
            <a:r>
              <a:rPr lang="es">
                <a:solidFill>
                  <a:schemeClr val="accent1"/>
                </a:solidFill>
              </a:rPr>
              <a:t>PROBLEMS</a:t>
            </a:r>
            <a:endParaRPr>
              <a:solidFill>
                <a:schemeClr val="accent1"/>
              </a:solidFill>
            </a:endParaRPr>
          </a:p>
        </p:txBody>
      </p:sp>
      <p:cxnSp>
        <p:nvCxnSpPr>
          <p:cNvPr id="433" name="Google Shape;433;p32"/>
          <p:cNvCxnSpPr/>
          <p:nvPr/>
        </p:nvCxnSpPr>
        <p:spPr>
          <a:xfrm>
            <a:off x="0" y="1197575"/>
            <a:ext cx="3340500" cy="0"/>
          </a:xfrm>
          <a:prstGeom prst="straightConnector1">
            <a:avLst/>
          </a:prstGeom>
          <a:noFill/>
          <a:ln w="9525" cap="flat" cmpd="sng">
            <a:solidFill>
              <a:schemeClr val="accent1"/>
            </a:solidFill>
            <a:prstDash val="solid"/>
            <a:round/>
            <a:headEnd type="none" w="sm" len="sm"/>
            <a:tailEnd type="none" w="sm" len="sm"/>
          </a:ln>
        </p:spPr>
      </p:cxnSp>
      <p:sp>
        <p:nvSpPr>
          <p:cNvPr id="434" name="Google Shape;434;p32"/>
          <p:cNvSpPr/>
          <p:nvPr/>
        </p:nvSpPr>
        <p:spPr>
          <a:xfrm>
            <a:off x="5310589" y="2233755"/>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5" name="Google Shape;435;p32"/>
          <p:cNvSpPr/>
          <p:nvPr/>
        </p:nvSpPr>
        <p:spPr>
          <a:xfrm>
            <a:off x="5438952" y="2365913"/>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91A51"/>
              </a:solidFill>
              <a:latin typeface="Arial"/>
              <a:ea typeface="Arial"/>
              <a:cs typeface="Arial"/>
              <a:sym typeface="Arial"/>
            </a:endParaRPr>
          </a:p>
        </p:txBody>
      </p:sp>
      <p:sp>
        <p:nvSpPr>
          <p:cNvPr id="436" name="Google Shape;436;p32"/>
          <p:cNvSpPr/>
          <p:nvPr/>
        </p:nvSpPr>
        <p:spPr>
          <a:xfrm>
            <a:off x="5069764" y="3960860"/>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48FFD5"/>
              </a:solidFill>
              <a:latin typeface="Arial"/>
              <a:ea typeface="Arial"/>
              <a:cs typeface="Arial"/>
              <a:sym typeface="Arial"/>
            </a:endParaRPr>
          </a:p>
        </p:txBody>
      </p:sp>
      <p:sp>
        <p:nvSpPr>
          <p:cNvPr id="437" name="Google Shape;437;p32"/>
          <p:cNvSpPr/>
          <p:nvPr/>
        </p:nvSpPr>
        <p:spPr>
          <a:xfrm>
            <a:off x="5438952" y="2365913"/>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8" name="Google Shape;438;p32"/>
          <p:cNvSpPr/>
          <p:nvPr/>
        </p:nvSpPr>
        <p:spPr>
          <a:xfrm>
            <a:off x="5577470" y="2566714"/>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9" name="Google Shape;439;p32"/>
          <p:cNvSpPr/>
          <p:nvPr/>
        </p:nvSpPr>
        <p:spPr>
          <a:xfrm>
            <a:off x="5654993" y="2658219"/>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0" name="Google Shape;440;p32"/>
          <p:cNvSpPr/>
          <p:nvPr/>
        </p:nvSpPr>
        <p:spPr>
          <a:xfrm>
            <a:off x="5934579" y="3359733"/>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1" name="Google Shape;441;p32"/>
          <p:cNvSpPr/>
          <p:nvPr/>
        </p:nvSpPr>
        <p:spPr>
          <a:xfrm>
            <a:off x="5994313" y="3434707"/>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E2A47"/>
              </a:solidFill>
              <a:latin typeface="Arial"/>
              <a:ea typeface="Arial"/>
              <a:cs typeface="Arial"/>
              <a:sym typeface="Arial"/>
            </a:endParaRPr>
          </a:p>
        </p:txBody>
      </p:sp>
      <p:sp>
        <p:nvSpPr>
          <p:cNvPr id="442" name="Google Shape;442;p32"/>
          <p:cNvSpPr/>
          <p:nvPr/>
        </p:nvSpPr>
        <p:spPr>
          <a:xfrm>
            <a:off x="5994312" y="3535106"/>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E2A47"/>
              </a:solidFill>
              <a:latin typeface="Arial"/>
              <a:ea typeface="Arial"/>
              <a:cs typeface="Arial"/>
              <a:sym typeface="Arial"/>
            </a:endParaRPr>
          </a:p>
        </p:txBody>
      </p:sp>
      <p:sp>
        <p:nvSpPr>
          <p:cNvPr id="443" name="Google Shape;443;p32"/>
          <p:cNvSpPr/>
          <p:nvPr/>
        </p:nvSpPr>
        <p:spPr>
          <a:xfrm>
            <a:off x="5614326" y="3359733"/>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4" name="Google Shape;444;p32"/>
          <p:cNvSpPr/>
          <p:nvPr/>
        </p:nvSpPr>
        <p:spPr>
          <a:xfrm>
            <a:off x="5676596" y="3468877"/>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5" name="Google Shape;445;p32"/>
          <p:cNvSpPr/>
          <p:nvPr/>
        </p:nvSpPr>
        <p:spPr>
          <a:xfrm>
            <a:off x="6117589" y="3117005"/>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6" name="Google Shape;446;p32"/>
          <p:cNvSpPr/>
          <p:nvPr/>
        </p:nvSpPr>
        <p:spPr>
          <a:xfrm>
            <a:off x="6117589" y="2925098"/>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7" name="Google Shape;447;p32"/>
          <p:cNvSpPr/>
          <p:nvPr/>
        </p:nvSpPr>
        <p:spPr>
          <a:xfrm>
            <a:off x="6821652" y="2926374"/>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8" name="Google Shape;448;p32"/>
          <p:cNvSpPr/>
          <p:nvPr/>
        </p:nvSpPr>
        <p:spPr>
          <a:xfrm>
            <a:off x="7013543" y="3006432"/>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9" name="Google Shape;449;p32"/>
          <p:cNvSpPr/>
          <p:nvPr/>
        </p:nvSpPr>
        <p:spPr>
          <a:xfrm>
            <a:off x="7102498" y="3039480"/>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E2A47"/>
              </a:solidFill>
              <a:latin typeface="Arial"/>
              <a:ea typeface="Arial"/>
              <a:cs typeface="Arial"/>
              <a:sym typeface="Arial"/>
            </a:endParaRPr>
          </a:p>
        </p:txBody>
      </p:sp>
      <p:sp>
        <p:nvSpPr>
          <p:cNvPr id="450" name="Google Shape;450;p32"/>
          <p:cNvSpPr/>
          <p:nvPr/>
        </p:nvSpPr>
        <p:spPr>
          <a:xfrm>
            <a:off x="7338881" y="3188167"/>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E2A47"/>
              </a:solidFill>
              <a:latin typeface="Arial"/>
              <a:ea typeface="Arial"/>
              <a:cs typeface="Arial"/>
              <a:sym typeface="Arial"/>
            </a:endParaRPr>
          </a:p>
        </p:txBody>
      </p:sp>
      <p:sp>
        <p:nvSpPr>
          <p:cNvPr id="451" name="Google Shape;451;p32"/>
          <p:cNvSpPr/>
          <p:nvPr/>
        </p:nvSpPr>
        <p:spPr>
          <a:xfrm>
            <a:off x="7290578" y="1196089"/>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2" name="Google Shape;452;p32"/>
          <p:cNvSpPr/>
          <p:nvPr/>
        </p:nvSpPr>
        <p:spPr>
          <a:xfrm>
            <a:off x="7410060" y="1335252"/>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3" name="Google Shape;453;p32"/>
          <p:cNvSpPr/>
          <p:nvPr/>
        </p:nvSpPr>
        <p:spPr>
          <a:xfrm>
            <a:off x="7947629" y="2911118"/>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4" name="Google Shape;454;p32"/>
          <p:cNvSpPr/>
          <p:nvPr/>
        </p:nvSpPr>
        <p:spPr>
          <a:xfrm>
            <a:off x="8011172" y="1555103"/>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5" name="Google Shape;455;p32"/>
          <p:cNvSpPr/>
          <p:nvPr/>
        </p:nvSpPr>
        <p:spPr>
          <a:xfrm>
            <a:off x="7540958" y="1656780"/>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6" name="Google Shape;456;p32"/>
          <p:cNvSpPr/>
          <p:nvPr/>
        </p:nvSpPr>
        <p:spPr>
          <a:xfrm>
            <a:off x="7659148" y="2064726"/>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7" name="Google Shape;457;p32"/>
          <p:cNvSpPr txBox="1"/>
          <p:nvPr/>
        </p:nvSpPr>
        <p:spPr>
          <a:xfrm>
            <a:off x="357554" y="1511095"/>
            <a:ext cx="4497600" cy="3301500"/>
          </a:xfrm>
          <a:prstGeom prst="rect">
            <a:avLst/>
          </a:prstGeom>
          <a:noFill/>
          <a:ln>
            <a:noFill/>
          </a:ln>
        </p:spPr>
        <p:txBody>
          <a:bodyPr spcFirstLastPara="1" wrap="square" lIns="68575" tIns="34275" rIns="68575" bIns="34275" anchor="t" anchorCtr="0">
            <a:spAutoFit/>
          </a:bodyPr>
          <a:lstStyle/>
          <a:p>
            <a:pPr marL="0" marR="0" lvl="0" indent="-88900" algn="l" rtl="0">
              <a:spcBef>
                <a:spcPts val="0"/>
              </a:spcBef>
              <a:spcAft>
                <a:spcPts val="0"/>
              </a:spcAft>
              <a:buClr>
                <a:schemeClr val="accent1"/>
              </a:buClr>
              <a:buSzPts val="1400"/>
              <a:buFont typeface="Arial"/>
              <a:buAutoNum type="arabicPeriod"/>
            </a:pPr>
            <a:r>
              <a:rPr lang="es" sz="1400" b="0" i="0" u="none" strike="noStrike" cap="none">
                <a:solidFill>
                  <a:schemeClr val="accent1"/>
                </a:solidFill>
                <a:latin typeface="Arial"/>
                <a:ea typeface="Arial"/>
                <a:cs typeface="Arial"/>
                <a:sym typeface="Arial"/>
              </a:rPr>
              <a:t>Distinguishing good customers and less desirable customers</a:t>
            </a:r>
            <a:endParaRPr sz="1100">
              <a:solidFill>
                <a:schemeClr val="accent1"/>
              </a:solidFill>
            </a:endParaRPr>
          </a:p>
          <a:p>
            <a:pPr marL="558800" marR="0" lvl="1" indent="-215900" algn="l" rtl="0">
              <a:spcBef>
                <a:spcPts val="0"/>
              </a:spcBef>
              <a:spcAft>
                <a:spcPts val="0"/>
              </a:spcAft>
              <a:buClr>
                <a:schemeClr val="accent1"/>
              </a:buClr>
              <a:buSzPts val="1400"/>
              <a:buFont typeface="Arial"/>
              <a:buAutoNum type="arabicPeriod"/>
            </a:pPr>
            <a:r>
              <a:rPr lang="es" sz="1400" b="0" i="0" u="none" strike="noStrike" cap="none">
                <a:solidFill>
                  <a:schemeClr val="accent1"/>
                </a:solidFill>
                <a:latin typeface="Arial"/>
                <a:ea typeface="Arial"/>
                <a:cs typeface="Arial"/>
                <a:sym typeface="Arial"/>
              </a:rPr>
              <a:t>Example: Customers may not show up to their appointments</a:t>
            </a:r>
            <a:endParaRPr sz="1100">
              <a:solidFill>
                <a:schemeClr val="accent1"/>
              </a:solidFill>
            </a:endParaRPr>
          </a:p>
          <a:p>
            <a:pPr marL="558800" marR="0" lvl="1" indent="-215900" algn="l" rtl="0">
              <a:spcBef>
                <a:spcPts val="0"/>
              </a:spcBef>
              <a:spcAft>
                <a:spcPts val="0"/>
              </a:spcAft>
              <a:buClr>
                <a:schemeClr val="accent1"/>
              </a:buClr>
              <a:buSzPts val="1400"/>
              <a:buFont typeface="Arial"/>
              <a:buAutoNum type="arabicPeriod"/>
            </a:pPr>
            <a:r>
              <a:rPr lang="es" sz="1400" b="0" i="0" u="none" strike="noStrike" cap="none">
                <a:solidFill>
                  <a:schemeClr val="accent1"/>
                </a:solidFill>
                <a:latin typeface="Arial"/>
                <a:ea typeface="Arial"/>
                <a:cs typeface="Arial"/>
                <a:sym typeface="Arial"/>
              </a:rPr>
              <a:t>Example: Customer does not honour contract and leaves dog at kennel</a:t>
            </a:r>
            <a:endParaRPr sz="1100">
              <a:solidFill>
                <a:schemeClr val="accent1"/>
              </a:solidFill>
            </a:endParaRPr>
          </a:p>
          <a:p>
            <a:pPr marL="0" marR="0" lvl="0" indent="-88900" algn="l" rtl="0">
              <a:spcBef>
                <a:spcPts val="0"/>
              </a:spcBef>
              <a:spcAft>
                <a:spcPts val="0"/>
              </a:spcAft>
              <a:buClr>
                <a:schemeClr val="accent1"/>
              </a:buClr>
              <a:buSzPts val="1400"/>
              <a:buFont typeface="Arial"/>
              <a:buAutoNum type="arabicPeriod"/>
            </a:pPr>
            <a:r>
              <a:rPr lang="es" sz="1400" b="0" i="0" u="none" strike="noStrike" cap="none">
                <a:solidFill>
                  <a:schemeClr val="accent1"/>
                </a:solidFill>
                <a:latin typeface="Arial"/>
                <a:ea typeface="Arial"/>
                <a:cs typeface="Arial"/>
                <a:sym typeface="Arial"/>
              </a:rPr>
              <a:t>Manually intensive processes</a:t>
            </a:r>
            <a:endParaRPr sz="1100">
              <a:solidFill>
                <a:schemeClr val="accent1"/>
              </a:solidFill>
            </a:endParaRPr>
          </a:p>
          <a:p>
            <a:pPr marL="558800" marR="0" lvl="1" indent="-215900" algn="l" rtl="0">
              <a:spcBef>
                <a:spcPts val="0"/>
              </a:spcBef>
              <a:spcAft>
                <a:spcPts val="0"/>
              </a:spcAft>
              <a:buClr>
                <a:schemeClr val="accent1"/>
              </a:buClr>
              <a:buSzPts val="1400"/>
              <a:buFont typeface="Arial"/>
              <a:buAutoNum type="arabicPeriod"/>
            </a:pPr>
            <a:r>
              <a:rPr lang="es" sz="1400" b="0" i="0" u="none" strike="noStrike" cap="none">
                <a:solidFill>
                  <a:schemeClr val="accent1"/>
                </a:solidFill>
                <a:latin typeface="Arial"/>
                <a:ea typeface="Arial"/>
                <a:cs typeface="Arial"/>
                <a:sym typeface="Arial"/>
              </a:rPr>
              <a:t>Leads to errors in data</a:t>
            </a:r>
            <a:endParaRPr sz="1100">
              <a:solidFill>
                <a:schemeClr val="accent1"/>
              </a:solidFill>
            </a:endParaRPr>
          </a:p>
          <a:p>
            <a:pPr marL="558800" marR="0" lvl="1" indent="-215900" algn="l" rtl="0">
              <a:spcBef>
                <a:spcPts val="0"/>
              </a:spcBef>
              <a:spcAft>
                <a:spcPts val="0"/>
              </a:spcAft>
              <a:buClr>
                <a:schemeClr val="accent1"/>
              </a:buClr>
              <a:buSzPts val="1400"/>
              <a:buFont typeface="Arial"/>
              <a:buAutoNum type="arabicPeriod"/>
            </a:pPr>
            <a:r>
              <a:rPr lang="es" sz="1400" b="0" i="0" u="none" strike="noStrike" cap="none">
                <a:solidFill>
                  <a:schemeClr val="accent1"/>
                </a:solidFill>
                <a:latin typeface="Arial"/>
                <a:ea typeface="Arial"/>
                <a:cs typeface="Arial"/>
                <a:sym typeface="Arial"/>
              </a:rPr>
              <a:t>Potential to misplace records of customers and pets</a:t>
            </a:r>
            <a:endParaRPr sz="1100">
              <a:solidFill>
                <a:schemeClr val="accent1"/>
              </a:solidFill>
            </a:endParaRPr>
          </a:p>
          <a:p>
            <a:pPr marL="558800" marR="0" lvl="1" indent="-215900" algn="l" rtl="0">
              <a:spcBef>
                <a:spcPts val="0"/>
              </a:spcBef>
              <a:spcAft>
                <a:spcPts val="0"/>
              </a:spcAft>
              <a:buClr>
                <a:schemeClr val="accent1"/>
              </a:buClr>
              <a:buSzPts val="1400"/>
              <a:buFont typeface="Arial"/>
              <a:buAutoNum type="arabicPeriod"/>
            </a:pPr>
            <a:r>
              <a:rPr lang="es" sz="1400" b="0" i="0" u="none" strike="noStrike" cap="none">
                <a:solidFill>
                  <a:schemeClr val="accent1"/>
                </a:solidFill>
                <a:latin typeface="Arial"/>
                <a:ea typeface="Arial"/>
                <a:cs typeface="Arial"/>
                <a:sym typeface="Arial"/>
              </a:rPr>
              <a:t>Time-intensive</a:t>
            </a:r>
            <a:endParaRPr sz="1100">
              <a:solidFill>
                <a:schemeClr val="accent1"/>
              </a:solidFill>
            </a:endParaRPr>
          </a:p>
          <a:p>
            <a:pPr marL="0" marR="0" lvl="0" indent="-88900" algn="l" rtl="0">
              <a:spcBef>
                <a:spcPts val="0"/>
              </a:spcBef>
              <a:spcAft>
                <a:spcPts val="0"/>
              </a:spcAft>
              <a:buClr>
                <a:schemeClr val="accent1"/>
              </a:buClr>
              <a:buSzPts val="1400"/>
              <a:buFont typeface="Arial"/>
              <a:buAutoNum type="arabicPeriod"/>
            </a:pPr>
            <a:r>
              <a:rPr lang="es" sz="1400" b="0" i="0" u="none" strike="noStrike" cap="none">
                <a:solidFill>
                  <a:schemeClr val="accent1"/>
                </a:solidFill>
                <a:latin typeface="Arial"/>
                <a:ea typeface="Arial"/>
                <a:cs typeface="Arial"/>
                <a:sym typeface="Arial"/>
              </a:rPr>
              <a:t>No policy to prevent animals from getting sick</a:t>
            </a:r>
            <a:endParaRPr sz="1100">
              <a:solidFill>
                <a:schemeClr val="accent1"/>
              </a:solidFill>
            </a:endParaRPr>
          </a:p>
          <a:p>
            <a:pPr marL="558800" marR="0" lvl="1" indent="-215900" algn="l" rtl="0">
              <a:spcBef>
                <a:spcPts val="0"/>
              </a:spcBef>
              <a:spcAft>
                <a:spcPts val="0"/>
              </a:spcAft>
              <a:buClr>
                <a:schemeClr val="accent1"/>
              </a:buClr>
              <a:buSzPts val="1400"/>
              <a:buFont typeface="Arial"/>
              <a:buAutoNum type="arabicPeriod"/>
            </a:pPr>
            <a:r>
              <a:rPr lang="es" sz="1400" b="0" i="0" u="none" strike="noStrike" cap="none">
                <a:solidFill>
                  <a:schemeClr val="accent1"/>
                </a:solidFill>
                <a:latin typeface="Arial"/>
                <a:ea typeface="Arial"/>
                <a:cs typeface="Arial"/>
                <a:sym typeface="Arial"/>
              </a:rPr>
              <a:t>No vaccination records required</a:t>
            </a:r>
            <a:endParaRPr sz="1100">
              <a:solidFill>
                <a:schemeClr val="accent1"/>
              </a:solidFill>
            </a:endParaRPr>
          </a:p>
          <a:p>
            <a:pPr marL="558800" marR="0" lvl="1" indent="-215900" algn="l" rtl="0">
              <a:spcBef>
                <a:spcPts val="0"/>
              </a:spcBef>
              <a:spcAft>
                <a:spcPts val="0"/>
              </a:spcAft>
              <a:buClr>
                <a:schemeClr val="accent1"/>
              </a:buClr>
              <a:buSzPts val="1400"/>
              <a:buFont typeface="Arial"/>
              <a:buAutoNum type="arabicPeriod"/>
            </a:pPr>
            <a:r>
              <a:rPr lang="es" sz="1400" b="0" i="0" u="none" strike="noStrike" cap="none">
                <a:solidFill>
                  <a:schemeClr val="accent1"/>
                </a:solidFill>
                <a:latin typeface="Arial"/>
                <a:ea typeface="Arial"/>
                <a:cs typeface="Arial"/>
                <a:sym typeface="Arial"/>
              </a:rPr>
              <a:t>“Good” customers may not return if their pet gets sick after stay</a:t>
            </a:r>
            <a:endParaRPr sz="11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3"/>
          <p:cNvSpPr txBox="1">
            <a:spLocks noGrp="1"/>
          </p:cNvSpPr>
          <p:nvPr>
            <p:ph type="ctrTitle" idx="4"/>
          </p:nvPr>
        </p:nvSpPr>
        <p:spPr>
          <a:xfrm>
            <a:off x="552446" y="127564"/>
            <a:ext cx="78339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rgbClr val="FFFFFF"/>
              </a:buClr>
              <a:buSzPts val="2300"/>
              <a:buFont typeface="Roboto Black"/>
              <a:buNone/>
            </a:pPr>
            <a:r>
              <a:rPr lang="es">
                <a:solidFill>
                  <a:schemeClr val="accent1"/>
                </a:solidFill>
              </a:rPr>
              <a:t>OPPORTUNITIES</a:t>
            </a:r>
            <a:endParaRPr>
              <a:solidFill>
                <a:schemeClr val="accent1"/>
              </a:solidFill>
            </a:endParaRPr>
          </a:p>
        </p:txBody>
      </p:sp>
      <p:cxnSp>
        <p:nvCxnSpPr>
          <p:cNvPr id="463" name="Google Shape;463;p33"/>
          <p:cNvCxnSpPr/>
          <p:nvPr/>
        </p:nvCxnSpPr>
        <p:spPr>
          <a:xfrm>
            <a:off x="5803500" y="734186"/>
            <a:ext cx="3340500" cy="0"/>
          </a:xfrm>
          <a:prstGeom prst="straightConnector1">
            <a:avLst/>
          </a:prstGeom>
          <a:noFill/>
          <a:ln w="9525" cap="flat" cmpd="sng">
            <a:solidFill>
              <a:schemeClr val="accent1"/>
            </a:solidFill>
            <a:prstDash val="solid"/>
            <a:round/>
            <a:headEnd type="none" w="sm" len="sm"/>
            <a:tailEnd type="none" w="sm" len="sm"/>
          </a:ln>
        </p:spPr>
      </p:cxnSp>
      <p:sp>
        <p:nvSpPr>
          <p:cNvPr id="464" name="Google Shape;464;p33"/>
          <p:cNvSpPr/>
          <p:nvPr/>
        </p:nvSpPr>
        <p:spPr>
          <a:xfrm>
            <a:off x="1989885" y="3249947"/>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5" name="Google Shape;465;p33"/>
          <p:cNvSpPr/>
          <p:nvPr/>
        </p:nvSpPr>
        <p:spPr>
          <a:xfrm>
            <a:off x="1847302" y="3754487"/>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6" name="Google Shape;466;p33"/>
          <p:cNvSpPr/>
          <p:nvPr/>
        </p:nvSpPr>
        <p:spPr>
          <a:xfrm>
            <a:off x="757340" y="1357976"/>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7" name="Google Shape;467;p33"/>
          <p:cNvSpPr/>
          <p:nvPr/>
        </p:nvSpPr>
        <p:spPr>
          <a:xfrm>
            <a:off x="838232" y="1440229"/>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8" name="Google Shape;468;p33"/>
          <p:cNvSpPr/>
          <p:nvPr/>
        </p:nvSpPr>
        <p:spPr>
          <a:xfrm>
            <a:off x="757340"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9" name="Google Shape;469;p33"/>
          <p:cNvSpPr/>
          <p:nvPr/>
        </p:nvSpPr>
        <p:spPr>
          <a:xfrm>
            <a:off x="838232" y="1440229"/>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0" name="Google Shape;470;p33"/>
          <p:cNvSpPr/>
          <p:nvPr/>
        </p:nvSpPr>
        <p:spPr>
          <a:xfrm>
            <a:off x="838232" y="1560872"/>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1" name="Google Shape;471;p33"/>
          <p:cNvSpPr/>
          <p:nvPr/>
        </p:nvSpPr>
        <p:spPr>
          <a:xfrm>
            <a:off x="3214190" y="1560872"/>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2" name="Google Shape;472;p33"/>
          <p:cNvSpPr/>
          <p:nvPr/>
        </p:nvSpPr>
        <p:spPr>
          <a:xfrm>
            <a:off x="2808366" y="1560872"/>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3" name="Google Shape;473;p33"/>
          <p:cNvSpPr/>
          <p:nvPr/>
        </p:nvSpPr>
        <p:spPr>
          <a:xfrm>
            <a:off x="2412144" y="1784346"/>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4" name="Google Shape;474;p33"/>
          <p:cNvSpPr/>
          <p:nvPr/>
        </p:nvSpPr>
        <p:spPr>
          <a:xfrm>
            <a:off x="2412145"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5" name="Google Shape;475;p33"/>
          <p:cNvSpPr/>
          <p:nvPr/>
        </p:nvSpPr>
        <p:spPr>
          <a:xfrm>
            <a:off x="2412144"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6" name="Google Shape;476;p33"/>
          <p:cNvSpPr/>
          <p:nvPr/>
        </p:nvSpPr>
        <p:spPr>
          <a:xfrm>
            <a:off x="2412144" y="2483557"/>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7" name="Google Shape;477;p33"/>
          <p:cNvSpPr/>
          <p:nvPr/>
        </p:nvSpPr>
        <p:spPr>
          <a:xfrm>
            <a:off x="2412144"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8" name="Google Shape;478;p33"/>
          <p:cNvSpPr/>
          <p:nvPr/>
        </p:nvSpPr>
        <p:spPr>
          <a:xfrm>
            <a:off x="2412144" y="2776961"/>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9" name="Google Shape;479;p33"/>
          <p:cNvSpPr/>
          <p:nvPr/>
        </p:nvSpPr>
        <p:spPr>
          <a:xfrm>
            <a:off x="3195002"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0" name="Google Shape;480;p33"/>
          <p:cNvSpPr/>
          <p:nvPr/>
        </p:nvSpPr>
        <p:spPr>
          <a:xfrm>
            <a:off x="3358149"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1" name="Google Shape;481;p33"/>
          <p:cNvSpPr/>
          <p:nvPr/>
        </p:nvSpPr>
        <p:spPr>
          <a:xfrm>
            <a:off x="3521295"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2" name="Google Shape;482;p33"/>
          <p:cNvSpPr/>
          <p:nvPr/>
        </p:nvSpPr>
        <p:spPr>
          <a:xfrm>
            <a:off x="3315646"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3" name="Google Shape;483;p33"/>
          <p:cNvSpPr/>
          <p:nvPr/>
        </p:nvSpPr>
        <p:spPr>
          <a:xfrm>
            <a:off x="3437666"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4" name="Google Shape;484;p33"/>
          <p:cNvSpPr/>
          <p:nvPr/>
        </p:nvSpPr>
        <p:spPr>
          <a:xfrm>
            <a:off x="3559685"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5" name="Google Shape;485;p33"/>
          <p:cNvSpPr/>
          <p:nvPr/>
        </p:nvSpPr>
        <p:spPr>
          <a:xfrm>
            <a:off x="934199"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6" name="Google Shape;486;p33"/>
          <p:cNvSpPr/>
          <p:nvPr/>
        </p:nvSpPr>
        <p:spPr>
          <a:xfrm>
            <a:off x="934199"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7" name="Google Shape;487;p33"/>
          <p:cNvSpPr/>
          <p:nvPr/>
        </p:nvSpPr>
        <p:spPr>
          <a:xfrm>
            <a:off x="934199"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8" name="Google Shape;488;p33"/>
          <p:cNvSpPr/>
          <p:nvPr/>
        </p:nvSpPr>
        <p:spPr>
          <a:xfrm>
            <a:off x="934199"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9" name="Google Shape;489;p33"/>
          <p:cNvSpPr/>
          <p:nvPr/>
        </p:nvSpPr>
        <p:spPr>
          <a:xfrm>
            <a:off x="934199"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0" name="Google Shape;490;p33"/>
          <p:cNvSpPr/>
          <p:nvPr/>
        </p:nvSpPr>
        <p:spPr>
          <a:xfrm>
            <a:off x="934199"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1" name="Google Shape;491;p33"/>
          <p:cNvSpPr/>
          <p:nvPr/>
        </p:nvSpPr>
        <p:spPr>
          <a:xfrm>
            <a:off x="1534709"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2" name="Google Shape;492;p33"/>
          <p:cNvSpPr/>
          <p:nvPr/>
        </p:nvSpPr>
        <p:spPr>
          <a:xfrm>
            <a:off x="1534709"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3" name="Google Shape;493;p33"/>
          <p:cNvSpPr/>
          <p:nvPr/>
        </p:nvSpPr>
        <p:spPr>
          <a:xfrm>
            <a:off x="1534709"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4" name="Google Shape;494;p33"/>
          <p:cNvSpPr/>
          <p:nvPr/>
        </p:nvSpPr>
        <p:spPr>
          <a:xfrm>
            <a:off x="1534709"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5" name="Google Shape;495;p33"/>
          <p:cNvSpPr/>
          <p:nvPr/>
        </p:nvSpPr>
        <p:spPr>
          <a:xfrm>
            <a:off x="1534709"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6" name="Google Shape;496;p33"/>
          <p:cNvSpPr/>
          <p:nvPr/>
        </p:nvSpPr>
        <p:spPr>
          <a:xfrm>
            <a:off x="1534709"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7" name="Google Shape;497;p33"/>
          <p:cNvSpPr/>
          <p:nvPr/>
        </p:nvSpPr>
        <p:spPr>
          <a:xfrm>
            <a:off x="330952"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8" name="Google Shape;498;p33"/>
          <p:cNvSpPr/>
          <p:nvPr/>
        </p:nvSpPr>
        <p:spPr>
          <a:xfrm>
            <a:off x="385793" y="2839952"/>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9" name="Google Shape;499;p33"/>
          <p:cNvSpPr/>
          <p:nvPr/>
        </p:nvSpPr>
        <p:spPr>
          <a:xfrm>
            <a:off x="136282"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0" name="Google Shape;500;p33"/>
          <p:cNvSpPr/>
          <p:nvPr/>
        </p:nvSpPr>
        <p:spPr>
          <a:xfrm>
            <a:off x="1141231"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1" name="Google Shape;501;p33"/>
          <p:cNvSpPr/>
          <p:nvPr/>
        </p:nvSpPr>
        <p:spPr>
          <a:xfrm>
            <a:off x="136282"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2" name="Google Shape;502;p33"/>
          <p:cNvSpPr/>
          <p:nvPr/>
        </p:nvSpPr>
        <p:spPr>
          <a:xfrm>
            <a:off x="385793"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3" name="Google Shape;503;p33"/>
          <p:cNvSpPr/>
          <p:nvPr/>
        </p:nvSpPr>
        <p:spPr>
          <a:xfrm>
            <a:off x="385793"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4" name="Google Shape;504;p33"/>
          <p:cNvSpPr/>
          <p:nvPr/>
        </p:nvSpPr>
        <p:spPr>
          <a:xfrm>
            <a:off x="1991246"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5" name="Google Shape;505;p33"/>
          <p:cNvSpPr/>
          <p:nvPr/>
        </p:nvSpPr>
        <p:spPr>
          <a:xfrm>
            <a:off x="1715682"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6" name="Google Shape;506;p33"/>
          <p:cNvSpPr/>
          <p:nvPr/>
        </p:nvSpPr>
        <p:spPr>
          <a:xfrm>
            <a:off x="1448329"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7" name="Google Shape;507;p33"/>
          <p:cNvSpPr/>
          <p:nvPr/>
        </p:nvSpPr>
        <p:spPr>
          <a:xfrm>
            <a:off x="1448329"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8" name="Google Shape;508;p33"/>
          <p:cNvSpPr/>
          <p:nvPr/>
        </p:nvSpPr>
        <p:spPr>
          <a:xfrm>
            <a:off x="1448329"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9" name="Google Shape;509;p33"/>
          <p:cNvSpPr/>
          <p:nvPr/>
        </p:nvSpPr>
        <p:spPr>
          <a:xfrm>
            <a:off x="1448329"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0" name="Google Shape;510;p33"/>
          <p:cNvSpPr/>
          <p:nvPr/>
        </p:nvSpPr>
        <p:spPr>
          <a:xfrm>
            <a:off x="1448329"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1" name="Google Shape;511;p33"/>
          <p:cNvSpPr/>
          <p:nvPr/>
        </p:nvSpPr>
        <p:spPr>
          <a:xfrm>
            <a:off x="1448328"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2" name="Google Shape;512;p33"/>
          <p:cNvSpPr/>
          <p:nvPr/>
        </p:nvSpPr>
        <p:spPr>
          <a:xfrm>
            <a:off x="1977548"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3" name="Google Shape;513;p33"/>
          <p:cNvSpPr/>
          <p:nvPr/>
        </p:nvSpPr>
        <p:spPr>
          <a:xfrm>
            <a:off x="2087228"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4" name="Google Shape;514;p33"/>
          <p:cNvSpPr/>
          <p:nvPr/>
        </p:nvSpPr>
        <p:spPr>
          <a:xfrm>
            <a:off x="2198270"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5" name="Google Shape;515;p33"/>
          <p:cNvSpPr/>
          <p:nvPr/>
        </p:nvSpPr>
        <p:spPr>
          <a:xfrm>
            <a:off x="2059801" y="2861951"/>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6" name="Google Shape;516;p33"/>
          <p:cNvSpPr/>
          <p:nvPr/>
        </p:nvSpPr>
        <p:spPr>
          <a:xfrm>
            <a:off x="2140693" y="2861951"/>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7" name="Google Shape;517;p33"/>
          <p:cNvSpPr/>
          <p:nvPr/>
        </p:nvSpPr>
        <p:spPr>
          <a:xfrm>
            <a:off x="2224323" y="2861951"/>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8" name="Google Shape;518;p33"/>
          <p:cNvSpPr/>
          <p:nvPr/>
        </p:nvSpPr>
        <p:spPr>
          <a:xfrm>
            <a:off x="450235"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9" name="Google Shape;519;p33"/>
          <p:cNvSpPr/>
          <p:nvPr/>
        </p:nvSpPr>
        <p:spPr>
          <a:xfrm>
            <a:off x="450235"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0" name="Google Shape;520;p33"/>
          <p:cNvSpPr/>
          <p:nvPr/>
        </p:nvSpPr>
        <p:spPr>
          <a:xfrm>
            <a:off x="450235"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1" name="Google Shape;521;p33"/>
          <p:cNvSpPr/>
          <p:nvPr/>
        </p:nvSpPr>
        <p:spPr>
          <a:xfrm>
            <a:off x="450235"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2" name="Google Shape;522;p33"/>
          <p:cNvSpPr/>
          <p:nvPr/>
        </p:nvSpPr>
        <p:spPr>
          <a:xfrm>
            <a:off x="450235"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3" name="Google Shape;523;p33"/>
          <p:cNvSpPr/>
          <p:nvPr/>
        </p:nvSpPr>
        <p:spPr>
          <a:xfrm>
            <a:off x="450235"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4" name="Google Shape;524;p33"/>
          <p:cNvSpPr/>
          <p:nvPr/>
        </p:nvSpPr>
        <p:spPr>
          <a:xfrm>
            <a:off x="856058"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5" name="Google Shape;525;p33"/>
          <p:cNvSpPr/>
          <p:nvPr/>
        </p:nvSpPr>
        <p:spPr>
          <a:xfrm>
            <a:off x="856058"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6" name="Google Shape;526;p33"/>
          <p:cNvSpPr/>
          <p:nvPr/>
        </p:nvSpPr>
        <p:spPr>
          <a:xfrm>
            <a:off x="856058"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7" name="Google Shape;527;p33"/>
          <p:cNvSpPr/>
          <p:nvPr/>
        </p:nvSpPr>
        <p:spPr>
          <a:xfrm>
            <a:off x="856058"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8" name="Google Shape;528;p33"/>
          <p:cNvSpPr/>
          <p:nvPr/>
        </p:nvSpPr>
        <p:spPr>
          <a:xfrm>
            <a:off x="856058"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9" name="Google Shape;529;p33"/>
          <p:cNvSpPr/>
          <p:nvPr/>
        </p:nvSpPr>
        <p:spPr>
          <a:xfrm>
            <a:off x="856058"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0" name="Google Shape;530;p33"/>
          <p:cNvSpPr/>
          <p:nvPr/>
        </p:nvSpPr>
        <p:spPr>
          <a:xfrm>
            <a:off x="2654822"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1" name="Google Shape;531;p33"/>
          <p:cNvSpPr/>
          <p:nvPr/>
        </p:nvSpPr>
        <p:spPr>
          <a:xfrm>
            <a:off x="2687723" y="3377454"/>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2" name="Google Shape;532;p33"/>
          <p:cNvSpPr/>
          <p:nvPr/>
        </p:nvSpPr>
        <p:spPr>
          <a:xfrm>
            <a:off x="3821561"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3" name="Google Shape;533;p33"/>
          <p:cNvSpPr/>
          <p:nvPr/>
        </p:nvSpPr>
        <p:spPr>
          <a:xfrm>
            <a:off x="2687723"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4" name="Google Shape;534;p33"/>
          <p:cNvSpPr/>
          <p:nvPr/>
        </p:nvSpPr>
        <p:spPr>
          <a:xfrm>
            <a:off x="3639201" y="3392544"/>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5" name="Google Shape;535;p33"/>
          <p:cNvSpPr/>
          <p:nvPr/>
        </p:nvSpPr>
        <p:spPr>
          <a:xfrm>
            <a:off x="3696793" y="3392544"/>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6" name="Google Shape;536;p33"/>
          <p:cNvSpPr/>
          <p:nvPr/>
        </p:nvSpPr>
        <p:spPr>
          <a:xfrm>
            <a:off x="3755746" y="3392544"/>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7" name="Google Shape;537;p33"/>
          <p:cNvSpPr/>
          <p:nvPr/>
        </p:nvSpPr>
        <p:spPr>
          <a:xfrm>
            <a:off x="2687723"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8" name="Google Shape;538;p33"/>
          <p:cNvSpPr/>
          <p:nvPr/>
        </p:nvSpPr>
        <p:spPr>
          <a:xfrm>
            <a:off x="3603563"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9" name="Google Shape;539;p33"/>
          <p:cNvSpPr/>
          <p:nvPr/>
        </p:nvSpPr>
        <p:spPr>
          <a:xfrm>
            <a:off x="3445890"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0" name="Google Shape;540;p33"/>
          <p:cNvSpPr/>
          <p:nvPr/>
        </p:nvSpPr>
        <p:spPr>
          <a:xfrm>
            <a:off x="3293706"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1" name="Google Shape;541;p33"/>
          <p:cNvSpPr/>
          <p:nvPr/>
        </p:nvSpPr>
        <p:spPr>
          <a:xfrm>
            <a:off x="3293707"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2" name="Google Shape;542;p33"/>
          <p:cNvSpPr/>
          <p:nvPr/>
        </p:nvSpPr>
        <p:spPr>
          <a:xfrm>
            <a:off x="3293706" y="3733909"/>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3" name="Google Shape;543;p33"/>
          <p:cNvSpPr/>
          <p:nvPr/>
        </p:nvSpPr>
        <p:spPr>
          <a:xfrm>
            <a:off x="3293706"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4" name="Google Shape;544;p33"/>
          <p:cNvSpPr/>
          <p:nvPr/>
        </p:nvSpPr>
        <p:spPr>
          <a:xfrm>
            <a:off x="3293706"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5" name="Google Shape;545;p33"/>
          <p:cNvSpPr/>
          <p:nvPr/>
        </p:nvSpPr>
        <p:spPr>
          <a:xfrm>
            <a:off x="3293706" y="3903919"/>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6" name="Google Shape;546;p33"/>
          <p:cNvSpPr/>
          <p:nvPr/>
        </p:nvSpPr>
        <p:spPr>
          <a:xfrm>
            <a:off x="3595337" y="3906656"/>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7" name="Google Shape;547;p33"/>
          <p:cNvSpPr/>
          <p:nvPr/>
        </p:nvSpPr>
        <p:spPr>
          <a:xfrm>
            <a:off x="3658403" y="3906656"/>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8" name="Google Shape;548;p33"/>
          <p:cNvSpPr/>
          <p:nvPr/>
        </p:nvSpPr>
        <p:spPr>
          <a:xfrm>
            <a:off x="3721469"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9" name="Google Shape;549;p33"/>
          <p:cNvSpPr/>
          <p:nvPr/>
        </p:nvSpPr>
        <p:spPr>
          <a:xfrm>
            <a:off x="2723376"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0" name="Google Shape;550;p33"/>
          <p:cNvSpPr/>
          <p:nvPr/>
        </p:nvSpPr>
        <p:spPr>
          <a:xfrm>
            <a:off x="2723376" y="3738037"/>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1" name="Google Shape;551;p33"/>
          <p:cNvSpPr/>
          <p:nvPr/>
        </p:nvSpPr>
        <p:spPr>
          <a:xfrm>
            <a:off x="2723376"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2" name="Google Shape;552;p33"/>
          <p:cNvSpPr/>
          <p:nvPr/>
        </p:nvSpPr>
        <p:spPr>
          <a:xfrm>
            <a:off x="2723376"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3" name="Google Shape;553;p33"/>
          <p:cNvSpPr/>
          <p:nvPr/>
        </p:nvSpPr>
        <p:spPr>
          <a:xfrm>
            <a:off x="2723376" y="3903919"/>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4" name="Google Shape;554;p33"/>
          <p:cNvSpPr/>
          <p:nvPr/>
        </p:nvSpPr>
        <p:spPr>
          <a:xfrm>
            <a:off x="2723376" y="3946421"/>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5" name="Google Shape;555;p33"/>
          <p:cNvSpPr/>
          <p:nvPr/>
        </p:nvSpPr>
        <p:spPr>
          <a:xfrm>
            <a:off x="2955077"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6" name="Google Shape;556;p33"/>
          <p:cNvSpPr/>
          <p:nvPr/>
        </p:nvSpPr>
        <p:spPr>
          <a:xfrm>
            <a:off x="2955077" y="3738037"/>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7" name="Google Shape;557;p33"/>
          <p:cNvSpPr/>
          <p:nvPr/>
        </p:nvSpPr>
        <p:spPr>
          <a:xfrm>
            <a:off x="2955077"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8" name="Google Shape;558;p33"/>
          <p:cNvSpPr/>
          <p:nvPr/>
        </p:nvSpPr>
        <p:spPr>
          <a:xfrm>
            <a:off x="2955077"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9" name="Google Shape;559;p33"/>
          <p:cNvSpPr/>
          <p:nvPr/>
        </p:nvSpPr>
        <p:spPr>
          <a:xfrm>
            <a:off x="2955077" y="3903919"/>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0" name="Google Shape;560;p33"/>
          <p:cNvSpPr/>
          <p:nvPr/>
        </p:nvSpPr>
        <p:spPr>
          <a:xfrm>
            <a:off x="2955077" y="3946421"/>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1" name="Google Shape;561;p33"/>
          <p:cNvSpPr txBox="1"/>
          <p:nvPr/>
        </p:nvSpPr>
        <p:spPr>
          <a:xfrm>
            <a:off x="4271225" y="771800"/>
            <a:ext cx="4771200" cy="4379100"/>
          </a:xfrm>
          <a:prstGeom prst="rect">
            <a:avLst/>
          </a:prstGeom>
          <a:noFill/>
          <a:ln>
            <a:noFill/>
          </a:ln>
        </p:spPr>
        <p:txBody>
          <a:bodyPr spcFirstLastPara="1" wrap="square" lIns="68575" tIns="34275" rIns="68575" bIns="34275" anchor="t" anchorCtr="0">
            <a:spAutoFit/>
          </a:bodyPr>
          <a:lstStyle/>
          <a:p>
            <a:pPr marL="0" marR="0" lvl="0" indent="-889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Development of website</a:t>
            </a:r>
            <a:endParaRPr>
              <a:solidFill>
                <a:schemeClr val="accent1"/>
              </a:solidFill>
            </a:endParaRPr>
          </a:p>
          <a:p>
            <a:pPr marL="558800" marR="0" lvl="1" indent="-2286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Easy to manage booking system</a:t>
            </a:r>
            <a:endParaRPr>
              <a:solidFill>
                <a:schemeClr val="accent1"/>
              </a:solidFill>
            </a:endParaRPr>
          </a:p>
          <a:p>
            <a:pPr marL="558800" marR="0" lvl="1" indent="-2286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Assists in reporting on bad customers and retaining good customers</a:t>
            </a:r>
            <a:endParaRPr>
              <a:solidFill>
                <a:schemeClr val="accent1"/>
              </a:solidFill>
            </a:endParaRPr>
          </a:p>
          <a:p>
            <a:pPr marL="558800" marR="0" lvl="1" indent="-2286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Provides safe storage for customer records</a:t>
            </a:r>
            <a:endParaRPr>
              <a:solidFill>
                <a:schemeClr val="accent1"/>
              </a:solidFill>
            </a:endParaRPr>
          </a:p>
          <a:p>
            <a:pPr marL="558800" marR="0" lvl="1" indent="-2286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Online connection with potential customers</a:t>
            </a:r>
            <a:endParaRPr>
              <a:solidFill>
                <a:schemeClr val="accent1"/>
              </a:solidFill>
            </a:endParaRPr>
          </a:p>
          <a:p>
            <a:pPr marL="558800" marR="0" lvl="1" indent="-2286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Reduces manual work through automating booking process and tools such as the kennel card and kennel log</a:t>
            </a:r>
            <a:endParaRPr>
              <a:solidFill>
                <a:schemeClr val="accent1"/>
              </a:solidFill>
            </a:endParaRPr>
          </a:p>
          <a:p>
            <a:pPr marL="0" marR="0" lvl="0" indent="-889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Hiring full-time Operations manager</a:t>
            </a:r>
            <a:endParaRPr>
              <a:solidFill>
                <a:schemeClr val="accent1"/>
              </a:solidFill>
            </a:endParaRPr>
          </a:p>
          <a:p>
            <a:pPr marL="558800" marR="0" lvl="1" indent="-2286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Takes care of day-to-day operations</a:t>
            </a:r>
            <a:endParaRPr>
              <a:solidFill>
                <a:schemeClr val="accent1"/>
              </a:solidFill>
            </a:endParaRPr>
          </a:p>
          <a:p>
            <a:pPr marL="558800" marR="0" lvl="1" indent="-2286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Updates website (i.e. updates basic information, posts photos, etc.)</a:t>
            </a:r>
            <a:endParaRPr>
              <a:solidFill>
                <a:schemeClr val="accent1"/>
              </a:solidFill>
            </a:endParaRPr>
          </a:p>
          <a:p>
            <a:pPr marL="0" marR="0" lvl="0" indent="-889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Retaining “good” customers</a:t>
            </a:r>
            <a:endParaRPr>
              <a:solidFill>
                <a:schemeClr val="accent1"/>
              </a:solidFill>
            </a:endParaRPr>
          </a:p>
          <a:p>
            <a:pPr marL="558800" marR="0" lvl="1" indent="-2286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Offering discounts to loyal customers</a:t>
            </a:r>
            <a:endParaRPr>
              <a:solidFill>
                <a:schemeClr val="accent1"/>
              </a:solidFill>
            </a:endParaRPr>
          </a:p>
          <a:p>
            <a:pPr marL="558800" marR="0" lvl="1" indent="-2286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Developing a loyalty program</a:t>
            </a:r>
            <a:endParaRPr>
              <a:solidFill>
                <a:schemeClr val="accent1"/>
              </a:solidFill>
            </a:endParaRPr>
          </a:p>
          <a:p>
            <a:pPr marL="558800" marR="0" lvl="1" indent="-228600" algn="just" rtl="0">
              <a:spcBef>
                <a:spcPts val="0"/>
              </a:spcBef>
              <a:spcAft>
                <a:spcPts val="0"/>
              </a:spcAft>
              <a:buClr>
                <a:schemeClr val="accent1"/>
              </a:buClr>
              <a:buSzPts val="1400"/>
              <a:buFont typeface="Arial"/>
              <a:buAutoNum type="arabicPeriod"/>
            </a:pPr>
            <a:r>
              <a:rPr lang="es" b="0" i="0" u="none" strike="noStrike" cap="none">
                <a:solidFill>
                  <a:schemeClr val="accent1"/>
                </a:solidFill>
                <a:latin typeface="Arial"/>
                <a:ea typeface="Arial"/>
                <a:cs typeface="Arial"/>
                <a:sym typeface="Arial"/>
              </a:rPr>
              <a:t>Potential to create policies to require certain vaccinations or health checks for pets. Owners will feel safe knowing their dog is surrounded by other healthy pets.</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4"/>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2300"/>
              <a:buFont typeface="Roboto Black"/>
              <a:buNone/>
            </a:pPr>
            <a:r>
              <a:rPr lang="es">
                <a:solidFill>
                  <a:schemeClr val="accent1"/>
                </a:solidFill>
              </a:rPr>
              <a:t>PROJECT CONSTRAINTS</a:t>
            </a:r>
            <a:endParaRPr>
              <a:solidFill>
                <a:schemeClr val="accent1"/>
              </a:solidFill>
            </a:endParaRPr>
          </a:p>
        </p:txBody>
      </p:sp>
      <p:cxnSp>
        <p:nvCxnSpPr>
          <p:cNvPr id="567" name="Google Shape;567;p34"/>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568" name="Google Shape;568;p34"/>
          <p:cNvSpPr txBox="1"/>
          <p:nvPr/>
        </p:nvSpPr>
        <p:spPr>
          <a:xfrm flipH="1">
            <a:off x="4003500" y="1371600"/>
            <a:ext cx="4828800" cy="2952600"/>
          </a:xfrm>
          <a:prstGeom prst="rect">
            <a:avLst/>
          </a:prstGeom>
          <a:noFill/>
          <a:ln>
            <a:noFill/>
          </a:ln>
        </p:spPr>
        <p:txBody>
          <a:bodyPr spcFirstLastPara="1" wrap="square" lIns="68575" tIns="34275" rIns="68575" bIns="34275" anchor="t" anchorCtr="0">
            <a:spAutoFit/>
          </a:bodyPr>
          <a:lstStyle/>
          <a:p>
            <a:pPr marL="457200" marR="0" lvl="0" indent="-317500" algn="l" rtl="0">
              <a:lnSpc>
                <a:spcPct val="100000"/>
              </a:lnSpc>
              <a:spcBef>
                <a:spcPts val="1000"/>
              </a:spcBef>
              <a:spcAft>
                <a:spcPts val="0"/>
              </a:spcAft>
              <a:buClr>
                <a:schemeClr val="accent1"/>
              </a:buClr>
              <a:buSzPts val="1400"/>
              <a:buFont typeface="Arial"/>
              <a:buChar char="●"/>
            </a:pPr>
            <a:r>
              <a:rPr lang="es" sz="1400" b="0" i="0" u="none" strike="noStrike" cap="none">
                <a:solidFill>
                  <a:schemeClr val="accent1"/>
                </a:solidFill>
                <a:latin typeface="Arial"/>
                <a:ea typeface="Arial"/>
                <a:cs typeface="Arial"/>
                <a:sym typeface="Arial"/>
              </a:rPr>
              <a:t>Current employees may not have the skill/knowledge to operate a new system.</a:t>
            </a:r>
            <a:endParaRPr sz="1100">
              <a:solidFill>
                <a:schemeClr val="accent1"/>
              </a:solidFill>
            </a:endParaRPr>
          </a:p>
          <a:p>
            <a:pPr marL="457200" marR="0" lvl="0" indent="-317500" algn="l" rtl="0">
              <a:lnSpc>
                <a:spcPct val="100000"/>
              </a:lnSpc>
              <a:spcBef>
                <a:spcPts val="1000"/>
              </a:spcBef>
              <a:spcAft>
                <a:spcPts val="0"/>
              </a:spcAft>
              <a:buClr>
                <a:schemeClr val="accent1"/>
              </a:buClr>
              <a:buSzPts val="1400"/>
              <a:buFont typeface="Arial"/>
              <a:buChar char="●"/>
            </a:pPr>
            <a:r>
              <a:rPr lang="es" sz="1400" b="0" i="0" u="none" strike="noStrike" cap="none">
                <a:solidFill>
                  <a:schemeClr val="accent1"/>
                </a:solidFill>
                <a:latin typeface="Arial"/>
                <a:ea typeface="Arial"/>
                <a:cs typeface="Arial"/>
                <a:sym typeface="Arial"/>
              </a:rPr>
              <a:t>Limitation on budget may not be sufficient for all requests</a:t>
            </a:r>
            <a:endParaRPr sz="1100">
              <a:solidFill>
                <a:schemeClr val="accent1"/>
              </a:solidFill>
            </a:endParaRPr>
          </a:p>
          <a:p>
            <a:pPr marL="457200" marR="0" lvl="0" indent="-317500" algn="l" rtl="0">
              <a:lnSpc>
                <a:spcPct val="100000"/>
              </a:lnSpc>
              <a:spcBef>
                <a:spcPts val="1000"/>
              </a:spcBef>
              <a:spcAft>
                <a:spcPts val="0"/>
              </a:spcAft>
              <a:buClr>
                <a:schemeClr val="accent1"/>
              </a:buClr>
              <a:buSzPts val="1400"/>
              <a:buFont typeface="Arial"/>
              <a:buChar char="●"/>
            </a:pPr>
            <a:r>
              <a:rPr lang="es" sz="1400" b="0" i="0" u="none" strike="noStrike" cap="none">
                <a:solidFill>
                  <a:schemeClr val="accent1"/>
                </a:solidFill>
                <a:latin typeface="Arial"/>
                <a:ea typeface="Arial"/>
                <a:cs typeface="Arial"/>
                <a:sym typeface="Arial"/>
              </a:rPr>
              <a:t>Time will need to be spent to train new employees as well as existing employees on the new system.</a:t>
            </a:r>
            <a:endParaRPr sz="1100">
              <a:solidFill>
                <a:schemeClr val="accent1"/>
              </a:solidFill>
            </a:endParaRPr>
          </a:p>
          <a:p>
            <a:pPr marL="457200" marR="0" lvl="0" indent="-317500" algn="l" rtl="0">
              <a:lnSpc>
                <a:spcPct val="100000"/>
              </a:lnSpc>
              <a:spcBef>
                <a:spcPts val="1000"/>
              </a:spcBef>
              <a:spcAft>
                <a:spcPts val="0"/>
              </a:spcAft>
              <a:buClr>
                <a:schemeClr val="accent1"/>
              </a:buClr>
              <a:buSzPts val="1400"/>
              <a:buFont typeface="Arial"/>
              <a:buChar char="●"/>
            </a:pPr>
            <a:r>
              <a:rPr lang="es" sz="1400" b="0" i="0" u="none" strike="noStrike" cap="none">
                <a:solidFill>
                  <a:schemeClr val="accent1"/>
                </a:solidFill>
                <a:latin typeface="Arial"/>
                <a:ea typeface="Arial"/>
                <a:cs typeface="Arial"/>
                <a:sym typeface="Arial"/>
              </a:rPr>
              <a:t>Addition of new features or additional requests could impact the critical path for this project. Could risk a decrease in quality performance.</a:t>
            </a:r>
            <a:endParaRPr sz="1100">
              <a:solidFill>
                <a:schemeClr val="accent1"/>
              </a:solidFill>
            </a:endParaRPr>
          </a:p>
          <a:p>
            <a:pPr marL="457200" marR="0" lvl="0" indent="-317500" algn="l" rtl="0">
              <a:lnSpc>
                <a:spcPct val="100000"/>
              </a:lnSpc>
              <a:spcBef>
                <a:spcPts val="1000"/>
              </a:spcBef>
              <a:spcAft>
                <a:spcPts val="1000"/>
              </a:spcAft>
              <a:buClr>
                <a:schemeClr val="accent1"/>
              </a:buClr>
              <a:buSzPts val="1400"/>
              <a:buFont typeface="Arial"/>
              <a:buChar char="●"/>
            </a:pPr>
            <a:r>
              <a:rPr lang="es" sz="1400" b="0" i="0" u="none" strike="noStrike" cap="none">
                <a:solidFill>
                  <a:schemeClr val="accent1"/>
                </a:solidFill>
                <a:latin typeface="Arial"/>
                <a:ea typeface="Arial"/>
                <a:cs typeface="Arial"/>
                <a:sym typeface="Arial"/>
              </a:rPr>
              <a:t>Failure to anticipate potential risks or problems may affect timeline.</a:t>
            </a:r>
            <a:endParaRPr sz="1100">
              <a:solidFill>
                <a:schemeClr val="accent1"/>
              </a:solidFill>
            </a:endParaRPr>
          </a:p>
        </p:txBody>
      </p:sp>
      <p:pic>
        <p:nvPicPr>
          <p:cNvPr id="569" name="Google Shape;569;p34"/>
          <p:cNvPicPr preferRelativeResize="0"/>
          <p:nvPr/>
        </p:nvPicPr>
        <p:blipFill rotWithShape="1">
          <a:blip r:embed="rId3">
            <a:alphaModFix/>
          </a:blip>
          <a:srcRect/>
          <a:stretch/>
        </p:blipFill>
        <p:spPr>
          <a:xfrm>
            <a:off x="311700" y="1412631"/>
            <a:ext cx="3036116" cy="29624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5"/>
          <p:cNvSpPr txBox="1">
            <a:spLocks noGrp="1"/>
          </p:cNvSpPr>
          <p:nvPr>
            <p:ph type="subTitle" idx="1"/>
          </p:nvPr>
        </p:nvSpPr>
        <p:spPr>
          <a:xfrm>
            <a:off x="2541450" y="1529125"/>
            <a:ext cx="4061100" cy="19959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s" sz="1500">
                <a:solidFill>
                  <a:schemeClr val="dk1"/>
                </a:solidFill>
                <a:latin typeface="Arial"/>
                <a:ea typeface="Arial"/>
                <a:cs typeface="Arial"/>
                <a:sym typeface="Arial"/>
              </a:rPr>
              <a:t>The vision of the project is to create an information system for Happy Valley Kennels Inc. and help them to compete with their competitors by providing them with the best information system and benchmark their service offerings. </a:t>
            </a:r>
            <a:endParaRPr sz="1500">
              <a:solidFill>
                <a:schemeClr val="dk1"/>
              </a:solidFill>
              <a:latin typeface="Arial"/>
              <a:ea typeface="Arial"/>
              <a:cs typeface="Arial"/>
              <a:sym typeface="Arial"/>
            </a:endParaRPr>
          </a:p>
          <a:p>
            <a:pPr marL="0" lvl="0" indent="0" algn="just" rtl="0">
              <a:spcBef>
                <a:spcPts val="1200"/>
              </a:spcBef>
              <a:spcAft>
                <a:spcPts val="0"/>
              </a:spcAft>
              <a:buNone/>
            </a:pPr>
            <a:endParaRPr sz="2200"/>
          </a:p>
        </p:txBody>
      </p:sp>
      <p:sp>
        <p:nvSpPr>
          <p:cNvPr id="575" name="Google Shape;575;p35"/>
          <p:cNvSpPr txBox="1"/>
          <p:nvPr/>
        </p:nvSpPr>
        <p:spPr>
          <a:xfrm>
            <a:off x="1419925" y="158875"/>
            <a:ext cx="57195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400" b="1">
                <a:solidFill>
                  <a:schemeClr val="lt1"/>
                </a:solidFill>
                <a:latin typeface="Roboto"/>
                <a:ea typeface="Roboto"/>
                <a:cs typeface="Roboto"/>
                <a:sym typeface="Roboto"/>
              </a:rPr>
              <a:t>Project Vision</a:t>
            </a:r>
            <a:endParaRPr sz="3400" b="1">
              <a:solidFill>
                <a:schemeClr val="lt1"/>
              </a:solidFill>
              <a:latin typeface="Roboto"/>
              <a:ea typeface="Roboto"/>
              <a:cs typeface="Roboto"/>
              <a:sym typeface="Roboto"/>
            </a:endParaRPr>
          </a:p>
        </p:txBody>
      </p:sp>
      <p:cxnSp>
        <p:nvCxnSpPr>
          <p:cNvPr id="576" name="Google Shape;576;p35"/>
          <p:cNvCxnSpPr/>
          <p:nvPr/>
        </p:nvCxnSpPr>
        <p:spPr>
          <a:xfrm>
            <a:off x="208525" y="933375"/>
            <a:ext cx="8628900" cy="990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6"/>
          <p:cNvSpPr txBox="1">
            <a:spLocks noGrp="1"/>
          </p:cNvSpPr>
          <p:nvPr>
            <p:ph type="ctrTitle"/>
          </p:nvPr>
        </p:nvSpPr>
        <p:spPr>
          <a:xfrm>
            <a:off x="311700" y="22684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PRELIMINARY INVESTIGATION</a:t>
            </a:r>
            <a:endParaRPr>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7"/>
          <p:cNvSpPr txBox="1"/>
          <p:nvPr/>
        </p:nvSpPr>
        <p:spPr>
          <a:xfrm>
            <a:off x="404200" y="996125"/>
            <a:ext cx="7578900" cy="46461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Companies must not forget the feasibility through accurate research. One way to assess your ability to accept and work with your baby care unit is to perform a SWOT analysis to look at its strengths, weaknesses, opportunities, and threats.</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 </a:t>
            </a:r>
            <a:endParaRPr sz="1600">
              <a:solidFill>
                <a:schemeClr val="accent1"/>
              </a:solidFill>
              <a:latin typeface="Roboto"/>
              <a:ea typeface="Roboto"/>
              <a:cs typeface="Roboto"/>
              <a:sym typeface="Roboto"/>
            </a:endParaRPr>
          </a:p>
          <a:p>
            <a:pPr marL="0" lvl="0" indent="457200" algn="l" rtl="0">
              <a:lnSpc>
                <a:spcPct val="115000"/>
              </a:lnSpc>
              <a:spcBef>
                <a:spcPts val="0"/>
              </a:spcBef>
              <a:spcAft>
                <a:spcPts val="0"/>
              </a:spcAft>
              <a:buNone/>
            </a:pPr>
            <a:r>
              <a:rPr lang="es" sz="1600">
                <a:solidFill>
                  <a:schemeClr val="accent1"/>
                </a:solidFill>
                <a:latin typeface="Roboto"/>
                <a:ea typeface="Roboto"/>
                <a:cs typeface="Roboto"/>
                <a:sym typeface="Roboto"/>
              </a:rPr>
              <a:t>STRENGTHS: less competition, experience, lower cost </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0" lvl="0" indent="457200" algn="l" rtl="0">
              <a:lnSpc>
                <a:spcPct val="115000"/>
              </a:lnSpc>
              <a:spcBef>
                <a:spcPts val="0"/>
              </a:spcBef>
              <a:spcAft>
                <a:spcPts val="0"/>
              </a:spcAft>
              <a:buClr>
                <a:schemeClr val="dk1"/>
              </a:buClr>
              <a:buSzPts val="1100"/>
              <a:buFont typeface="Arial"/>
              <a:buNone/>
            </a:pPr>
            <a:r>
              <a:rPr lang="es" sz="1600">
                <a:solidFill>
                  <a:schemeClr val="accent1"/>
                </a:solidFill>
                <a:latin typeface="Roboto"/>
                <a:ea typeface="Roboto"/>
                <a:cs typeface="Roboto"/>
                <a:sym typeface="Roboto"/>
              </a:rPr>
              <a:t>WEAKNESSES: lack of technology knowledge,lack of marketing</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s" sz="1600">
                <a:solidFill>
                  <a:schemeClr val="accent1"/>
                </a:solidFill>
                <a:latin typeface="Roboto"/>
                <a:ea typeface="Roboto"/>
                <a:cs typeface="Roboto"/>
                <a:sym typeface="Roboto"/>
              </a:rPr>
              <a:t> </a:t>
            </a:r>
            <a:endParaRPr sz="1600">
              <a:solidFill>
                <a:schemeClr val="accent1"/>
              </a:solidFill>
              <a:latin typeface="Roboto"/>
              <a:ea typeface="Roboto"/>
              <a:cs typeface="Roboto"/>
              <a:sym typeface="Roboto"/>
            </a:endParaRPr>
          </a:p>
          <a:p>
            <a:pPr marL="45720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OPPORTUNITIES: Once your organisation will become worthwhile there are numerous opportunities ahead for expanding business </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45720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THREATS: Competition is certainly considered one of the largest threats to any new Pet care center </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5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500">
              <a:solidFill>
                <a:schemeClr val="accent1"/>
              </a:solidFill>
              <a:latin typeface="Roboto"/>
              <a:ea typeface="Roboto"/>
              <a:cs typeface="Roboto"/>
              <a:sym typeface="Roboto"/>
            </a:endParaRPr>
          </a:p>
        </p:txBody>
      </p:sp>
      <p:sp>
        <p:nvSpPr>
          <p:cNvPr id="587" name="Google Shape;587;p37"/>
          <p:cNvSpPr txBox="1"/>
          <p:nvPr/>
        </p:nvSpPr>
        <p:spPr>
          <a:xfrm>
            <a:off x="1774250" y="274650"/>
            <a:ext cx="67821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3000" b="1">
                <a:solidFill>
                  <a:schemeClr val="accent1"/>
                </a:solidFill>
                <a:latin typeface="Roboto"/>
                <a:ea typeface="Roboto"/>
                <a:cs typeface="Roboto"/>
                <a:sym typeface="Roboto"/>
              </a:rPr>
              <a:t>FINDINGS AND ANALYSIS</a:t>
            </a:r>
            <a:endParaRPr sz="3000" b="1">
              <a:solidFill>
                <a:schemeClr val="accent1"/>
              </a:solidFill>
              <a:latin typeface="Roboto"/>
              <a:ea typeface="Roboto"/>
              <a:cs typeface="Roboto"/>
              <a:sym typeface="Roboto"/>
            </a:endParaRPr>
          </a:p>
        </p:txBody>
      </p:sp>
      <p:cxnSp>
        <p:nvCxnSpPr>
          <p:cNvPr id="588" name="Google Shape;588;p37"/>
          <p:cNvCxnSpPr/>
          <p:nvPr/>
        </p:nvCxnSpPr>
        <p:spPr>
          <a:xfrm>
            <a:off x="311700" y="996125"/>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6"/>
          </p:nvPr>
        </p:nvSpPr>
        <p:spPr>
          <a:xfrm>
            <a:off x="670500" y="585100"/>
            <a:ext cx="7326900" cy="606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es" b="1">
                <a:solidFill>
                  <a:schemeClr val="accent1"/>
                </a:solidFill>
                <a:latin typeface="Roboto"/>
                <a:ea typeface="Roboto"/>
                <a:cs typeface="Roboto"/>
                <a:sym typeface="Roboto"/>
              </a:rPr>
              <a:t>PRELIMINARY SOLUTIONS AND IDEAS</a:t>
            </a:r>
            <a:endParaRPr>
              <a:solidFill>
                <a:schemeClr val="accent1"/>
              </a:solidFill>
            </a:endParaRPr>
          </a:p>
        </p:txBody>
      </p:sp>
      <p:cxnSp>
        <p:nvCxnSpPr>
          <p:cNvPr id="594" name="Google Shape;594;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595" name="Google Shape;595;p38"/>
          <p:cNvGrpSpPr/>
          <p:nvPr/>
        </p:nvGrpSpPr>
        <p:grpSpPr>
          <a:xfrm>
            <a:off x="670490" y="1450252"/>
            <a:ext cx="366364" cy="366248"/>
            <a:chOff x="-60255350" y="3733825"/>
            <a:chExt cx="316650" cy="316550"/>
          </a:xfrm>
        </p:grpSpPr>
        <p:sp>
          <p:nvSpPr>
            <p:cNvPr id="596" name="Google Shape;596;p38"/>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38"/>
          <p:cNvSpPr txBox="1"/>
          <p:nvPr/>
        </p:nvSpPr>
        <p:spPr>
          <a:xfrm>
            <a:off x="1153375" y="1370100"/>
            <a:ext cx="7494300" cy="333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500">
                <a:solidFill>
                  <a:schemeClr val="accent1"/>
                </a:solidFill>
              </a:rPr>
              <a:t>DEVELOP WEBSITE</a:t>
            </a:r>
            <a:endParaRPr sz="1500">
              <a:solidFill>
                <a:schemeClr val="accent1"/>
              </a:solidFill>
            </a:endParaRPr>
          </a:p>
          <a:p>
            <a:pPr marL="0" lvl="0" indent="0" algn="l" rtl="0">
              <a:lnSpc>
                <a:spcPct val="115000"/>
              </a:lnSpc>
              <a:spcBef>
                <a:spcPts val="0"/>
              </a:spcBef>
              <a:spcAft>
                <a:spcPts val="0"/>
              </a:spcAft>
              <a:buNone/>
            </a:pPr>
            <a:r>
              <a:rPr lang="es" sz="1500">
                <a:solidFill>
                  <a:schemeClr val="accent1"/>
                </a:solidFill>
              </a:rPr>
              <a:t>Using the phone as the primary tool to schedule a visit is time-consuming for employees and can take away from the provided care of pets. Phone calls also limit the number of customers who can schedule appointments.</a:t>
            </a:r>
            <a:endParaRPr sz="1500">
              <a:solidFill>
                <a:schemeClr val="accent1"/>
              </a:solidFill>
            </a:endParaRPr>
          </a:p>
          <a:p>
            <a:pPr marL="0" lvl="0" indent="0" algn="l" rtl="0">
              <a:lnSpc>
                <a:spcPct val="115000"/>
              </a:lnSpc>
              <a:spcBef>
                <a:spcPts val="0"/>
              </a:spcBef>
              <a:spcAft>
                <a:spcPts val="0"/>
              </a:spcAft>
              <a:buClr>
                <a:schemeClr val="dk1"/>
              </a:buClr>
              <a:buSzPts val="1100"/>
              <a:buFont typeface="Arial"/>
              <a:buNone/>
            </a:pPr>
            <a:endParaRPr sz="1500">
              <a:solidFill>
                <a:schemeClr val="accent1"/>
              </a:solidFill>
            </a:endParaRPr>
          </a:p>
          <a:p>
            <a:pPr marL="0" lvl="0" indent="0" algn="l" rtl="0">
              <a:lnSpc>
                <a:spcPct val="115000"/>
              </a:lnSpc>
              <a:spcBef>
                <a:spcPts val="0"/>
              </a:spcBef>
              <a:spcAft>
                <a:spcPts val="0"/>
              </a:spcAft>
              <a:buClr>
                <a:schemeClr val="dk1"/>
              </a:buClr>
              <a:buSzPts val="1100"/>
              <a:buFont typeface="Arial"/>
              <a:buNone/>
            </a:pPr>
            <a:r>
              <a:rPr lang="es" sz="1500">
                <a:solidFill>
                  <a:schemeClr val="accent1"/>
                </a:solidFill>
              </a:rPr>
              <a:t>Since the internet is widely available, using an online form through a website saves time for both the customer and employees. Phone calls and walk-ins will still be available but less common.</a:t>
            </a:r>
            <a:endParaRPr sz="1500">
              <a:solidFill>
                <a:schemeClr val="accent1"/>
              </a:solidFill>
            </a:endParaRPr>
          </a:p>
          <a:p>
            <a:pPr marL="0" lvl="0" indent="0" algn="l" rtl="0">
              <a:lnSpc>
                <a:spcPct val="115000"/>
              </a:lnSpc>
              <a:spcBef>
                <a:spcPts val="0"/>
              </a:spcBef>
              <a:spcAft>
                <a:spcPts val="0"/>
              </a:spcAft>
              <a:buClr>
                <a:schemeClr val="dk1"/>
              </a:buClr>
              <a:buSzPts val="1100"/>
              <a:buFont typeface="Arial"/>
              <a:buNone/>
            </a:pPr>
            <a:r>
              <a:rPr lang="es" sz="1500">
                <a:solidFill>
                  <a:schemeClr val="accent1"/>
                </a:solidFill>
              </a:rPr>
              <a:t> </a:t>
            </a:r>
            <a:endParaRPr sz="1500">
              <a:solidFill>
                <a:schemeClr val="accent1"/>
              </a:solidFill>
            </a:endParaRPr>
          </a:p>
          <a:p>
            <a:pPr marL="0" lvl="0" indent="0" algn="l" rtl="0">
              <a:lnSpc>
                <a:spcPct val="115000"/>
              </a:lnSpc>
              <a:spcBef>
                <a:spcPts val="0"/>
              </a:spcBef>
              <a:spcAft>
                <a:spcPts val="0"/>
              </a:spcAft>
              <a:buClr>
                <a:schemeClr val="dk1"/>
              </a:buClr>
              <a:buSzPts val="1100"/>
              <a:buFont typeface="Arial"/>
              <a:buNone/>
            </a:pPr>
            <a:r>
              <a:rPr lang="es" sz="1500">
                <a:solidFill>
                  <a:schemeClr val="accent1"/>
                </a:solidFill>
              </a:rPr>
              <a:t>Additionally, a website provides numerous opportunities to keep customers up to date on promotions, events, hours, or provide images of the facility.</a:t>
            </a:r>
            <a:endParaRPr sz="1500">
              <a:solidFill>
                <a:schemeClr val="accent1"/>
              </a:solidFill>
            </a:endParaRPr>
          </a:p>
          <a:p>
            <a:pPr marL="0" lvl="0" indent="0" algn="l" rtl="0">
              <a:spcBef>
                <a:spcPts val="0"/>
              </a:spcBef>
              <a:spcAft>
                <a:spcPts val="0"/>
              </a:spcAft>
              <a:buNone/>
            </a:pPr>
            <a:endParaRPr sz="1500">
              <a:latin typeface="Roboto Light"/>
              <a:ea typeface="Roboto Light"/>
              <a:cs typeface="Roboto Light"/>
              <a:sym typeface="Roboto Light"/>
            </a:endParaRPr>
          </a:p>
        </p:txBody>
      </p:sp>
      <p:grpSp>
        <p:nvGrpSpPr>
          <p:cNvPr id="604" name="Google Shape;604;p38"/>
          <p:cNvGrpSpPr/>
          <p:nvPr/>
        </p:nvGrpSpPr>
        <p:grpSpPr>
          <a:xfrm>
            <a:off x="670490" y="3812377"/>
            <a:ext cx="366364" cy="366248"/>
            <a:chOff x="-60255350" y="3733825"/>
            <a:chExt cx="316650" cy="316550"/>
          </a:xfrm>
        </p:grpSpPr>
        <p:sp>
          <p:nvSpPr>
            <p:cNvPr id="605" name="Google Shape;605;p38"/>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38"/>
          <p:cNvGrpSpPr/>
          <p:nvPr/>
        </p:nvGrpSpPr>
        <p:grpSpPr>
          <a:xfrm>
            <a:off x="670490" y="2610752"/>
            <a:ext cx="366364" cy="366248"/>
            <a:chOff x="-60255350" y="3733825"/>
            <a:chExt cx="316650" cy="316550"/>
          </a:xfrm>
        </p:grpSpPr>
        <p:sp>
          <p:nvSpPr>
            <p:cNvPr id="613" name="Google Shape;613;p38"/>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grpSp>
        <p:nvGrpSpPr>
          <p:cNvPr id="624" name="Google Shape;624;p39"/>
          <p:cNvGrpSpPr/>
          <p:nvPr/>
        </p:nvGrpSpPr>
        <p:grpSpPr>
          <a:xfrm>
            <a:off x="670490" y="1450252"/>
            <a:ext cx="366364" cy="366248"/>
            <a:chOff x="-60255350" y="3733825"/>
            <a:chExt cx="316650" cy="316550"/>
          </a:xfrm>
        </p:grpSpPr>
        <p:sp>
          <p:nvSpPr>
            <p:cNvPr id="625" name="Google Shape;625;p39"/>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39"/>
          <p:cNvSpPr txBox="1"/>
          <p:nvPr/>
        </p:nvSpPr>
        <p:spPr>
          <a:xfrm>
            <a:off x="1172525" y="1369600"/>
            <a:ext cx="7221600" cy="3891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A website can replace your current Kennel Card filing system. A website will provide storage to record details about individual pets and customers.</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s" sz="1600">
                <a:solidFill>
                  <a:schemeClr val="accent1"/>
                </a:solidFill>
                <a:latin typeface="Roboto"/>
                <a:ea typeface="Roboto"/>
                <a:cs typeface="Roboto"/>
                <a:sym typeface="Roboto"/>
              </a:rPr>
              <a:t>A database can hold information about individual pets and customers. </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s" sz="1600">
                <a:solidFill>
                  <a:schemeClr val="accent1"/>
                </a:solidFill>
                <a:latin typeface="Roboto"/>
                <a:ea typeface="Roboto"/>
                <a:cs typeface="Roboto"/>
                <a:sym typeface="Roboto"/>
              </a:rPr>
              <a:t>Example: A single pet ID can identify information such as food preferences, vaccinations, allergies, owner’s address, emergency number, special request , type of breed, and also details of run time; all data is retrieved from online form  to this system</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s" sz="1600">
                <a:solidFill>
                  <a:schemeClr val="accent1"/>
                </a:solidFill>
                <a:latin typeface="Roboto"/>
                <a:ea typeface="Roboto"/>
                <a:cs typeface="Roboto"/>
                <a:sym typeface="Roboto"/>
              </a:rPr>
              <a:t>A database provides a source to use when creating visual representations of data for good and less desirable customers</a:t>
            </a:r>
            <a:endParaRPr sz="1600">
              <a:solidFill>
                <a:schemeClr val="accent1"/>
              </a:solidFill>
              <a:latin typeface="Roboto"/>
              <a:ea typeface="Roboto"/>
              <a:cs typeface="Roboto"/>
              <a:sym typeface="Roboto"/>
            </a:endParaRPr>
          </a:p>
          <a:p>
            <a:pPr marL="0" lvl="0" indent="0" algn="l" rtl="0">
              <a:spcBef>
                <a:spcPts val="0"/>
              </a:spcBef>
              <a:spcAft>
                <a:spcPts val="0"/>
              </a:spcAft>
              <a:buNone/>
            </a:pPr>
            <a:endParaRPr sz="2000">
              <a:solidFill>
                <a:schemeClr val="accent1"/>
              </a:solidFill>
              <a:latin typeface="Roboto"/>
              <a:ea typeface="Roboto"/>
              <a:cs typeface="Roboto"/>
              <a:sym typeface="Roboto"/>
            </a:endParaRPr>
          </a:p>
        </p:txBody>
      </p:sp>
      <p:grpSp>
        <p:nvGrpSpPr>
          <p:cNvPr id="633" name="Google Shape;633;p39"/>
          <p:cNvGrpSpPr/>
          <p:nvPr/>
        </p:nvGrpSpPr>
        <p:grpSpPr>
          <a:xfrm>
            <a:off x="670490" y="2224377"/>
            <a:ext cx="366364" cy="366248"/>
            <a:chOff x="-60255350" y="3733825"/>
            <a:chExt cx="316650" cy="316550"/>
          </a:xfrm>
        </p:grpSpPr>
        <p:sp>
          <p:nvSpPr>
            <p:cNvPr id="634" name="Google Shape;634;p39"/>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1" name="Google Shape;641;p39"/>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42" name="Google Shape;642;p39"/>
          <p:cNvSpPr txBox="1">
            <a:spLocks noGrp="1"/>
          </p:cNvSpPr>
          <p:nvPr>
            <p:ph type="ctrTitle" idx="6"/>
          </p:nvPr>
        </p:nvSpPr>
        <p:spPr>
          <a:xfrm>
            <a:off x="437525" y="585100"/>
            <a:ext cx="8473500" cy="606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es" b="1">
                <a:solidFill>
                  <a:schemeClr val="accent1"/>
                </a:solidFill>
                <a:latin typeface="Roboto"/>
                <a:ea typeface="Roboto"/>
                <a:cs typeface="Roboto"/>
                <a:sym typeface="Roboto"/>
              </a:rPr>
              <a:t>PRELIMINARY SOLUTIONS AND IDEAS (cont.)</a:t>
            </a:r>
            <a:endParaRPr>
              <a:solidFill>
                <a:schemeClr val="accent1"/>
              </a:solidFill>
            </a:endParaRPr>
          </a:p>
        </p:txBody>
      </p:sp>
      <p:grpSp>
        <p:nvGrpSpPr>
          <p:cNvPr id="643" name="Google Shape;643;p39"/>
          <p:cNvGrpSpPr/>
          <p:nvPr/>
        </p:nvGrpSpPr>
        <p:grpSpPr>
          <a:xfrm>
            <a:off x="670490" y="4276202"/>
            <a:ext cx="366364" cy="366248"/>
            <a:chOff x="-60255350" y="3733825"/>
            <a:chExt cx="316650" cy="316550"/>
          </a:xfrm>
        </p:grpSpPr>
        <p:sp>
          <p:nvSpPr>
            <p:cNvPr id="644" name="Google Shape;644;p39"/>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39"/>
          <p:cNvGrpSpPr/>
          <p:nvPr/>
        </p:nvGrpSpPr>
        <p:grpSpPr>
          <a:xfrm>
            <a:off x="670490" y="2924127"/>
            <a:ext cx="366364" cy="366248"/>
            <a:chOff x="-60255350" y="3733825"/>
            <a:chExt cx="316650" cy="316550"/>
          </a:xfrm>
        </p:grpSpPr>
        <p:sp>
          <p:nvSpPr>
            <p:cNvPr id="652" name="Google Shape;652;p39"/>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Overview</a:t>
            </a:r>
            <a:endParaRPr>
              <a:solidFill>
                <a:schemeClr val="accent1"/>
              </a:solidFill>
            </a:endParaRPr>
          </a:p>
        </p:txBody>
      </p:sp>
      <p:sp>
        <p:nvSpPr>
          <p:cNvPr id="230" name="Google Shape;230;p22"/>
          <p:cNvSpPr txBox="1">
            <a:spLocks noGrp="1"/>
          </p:cNvSpPr>
          <p:nvPr>
            <p:ph type="subTitle" idx="1"/>
          </p:nvPr>
        </p:nvSpPr>
        <p:spPr>
          <a:xfrm>
            <a:off x="5638200"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100">
                <a:solidFill>
                  <a:schemeClr val="accent1"/>
                </a:solidFill>
              </a:rPr>
              <a:t>Timeline</a:t>
            </a:r>
            <a:endParaRPr sz="1100">
              <a:solidFill>
                <a:schemeClr val="accent1"/>
              </a:solidFill>
            </a:endParaRPr>
          </a:p>
          <a:p>
            <a:pPr marL="0" lvl="0" indent="0" algn="l" rtl="0">
              <a:spcBef>
                <a:spcPts val="0"/>
              </a:spcBef>
              <a:spcAft>
                <a:spcPts val="0"/>
              </a:spcAft>
              <a:buClr>
                <a:schemeClr val="dk1"/>
              </a:buClr>
              <a:buSzPts val="1100"/>
              <a:buFont typeface="Arial"/>
              <a:buNone/>
            </a:pPr>
            <a:r>
              <a:rPr lang="es" sz="1100">
                <a:solidFill>
                  <a:schemeClr val="accent1"/>
                </a:solidFill>
              </a:rPr>
              <a:t>Milestones</a:t>
            </a:r>
            <a:endParaRPr sz="1100">
              <a:solidFill>
                <a:schemeClr val="accent1"/>
              </a:solidFill>
            </a:endParaRPr>
          </a:p>
        </p:txBody>
      </p:sp>
      <p:sp>
        <p:nvSpPr>
          <p:cNvPr id="231" name="Google Shape;231;p22"/>
          <p:cNvSpPr txBox="1">
            <a:spLocks noGrp="1"/>
          </p:cNvSpPr>
          <p:nvPr>
            <p:ph type="title" idx="2"/>
          </p:nvPr>
        </p:nvSpPr>
        <p:spPr>
          <a:xfrm>
            <a:off x="4461300"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32" name="Google Shape;232;p22"/>
          <p:cNvSpPr txBox="1">
            <a:spLocks noGrp="1"/>
          </p:cNvSpPr>
          <p:nvPr>
            <p:ph type="subTitle" idx="3"/>
          </p:nvPr>
        </p:nvSpPr>
        <p:spPr>
          <a:xfrm>
            <a:off x="5638200" y="2992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100">
                <a:solidFill>
                  <a:schemeClr val="accent1"/>
                </a:solidFill>
              </a:rPr>
              <a:t>Total Cost of Ownership</a:t>
            </a:r>
            <a:endParaRPr sz="1100">
              <a:solidFill>
                <a:schemeClr val="accent1"/>
              </a:solidFill>
            </a:endParaRPr>
          </a:p>
          <a:p>
            <a:pPr marL="0" lvl="0" indent="0" algn="l" rtl="0">
              <a:spcBef>
                <a:spcPts val="0"/>
              </a:spcBef>
              <a:spcAft>
                <a:spcPts val="0"/>
              </a:spcAft>
              <a:buClr>
                <a:schemeClr val="dk1"/>
              </a:buClr>
              <a:buSzPts val="1100"/>
              <a:buFont typeface="Arial"/>
              <a:buNone/>
            </a:pPr>
            <a:r>
              <a:rPr lang="es" sz="1100">
                <a:solidFill>
                  <a:schemeClr val="accent1"/>
                </a:solidFill>
              </a:rPr>
              <a:t>Estimated Costs</a:t>
            </a:r>
            <a:endParaRPr sz="1100">
              <a:solidFill>
                <a:schemeClr val="accent1"/>
              </a:solidFill>
            </a:endParaRPr>
          </a:p>
        </p:txBody>
      </p:sp>
      <p:sp>
        <p:nvSpPr>
          <p:cNvPr id="233" name="Google Shape;233;p22"/>
          <p:cNvSpPr txBox="1">
            <a:spLocks noGrp="1"/>
          </p:cNvSpPr>
          <p:nvPr>
            <p:ph type="title" idx="4"/>
          </p:nvPr>
        </p:nvSpPr>
        <p:spPr>
          <a:xfrm>
            <a:off x="4461300" y="27697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34" name="Google Shape;234;p22"/>
          <p:cNvSpPr txBox="1">
            <a:spLocks noGrp="1"/>
          </p:cNvSpPr>
          <p:nvPr>
            <p:ph type="subTitle" idx="5"/>
          </p:nvPr>
        </p:nvSpPr>
        <p:spPr>
          <a:xfrm>
            <a:off x="567877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100">
                <a:solidFill>
                  <a:schemeClr val="accent1"/>
                </a:solidFill>
              </a:rPr>
              <a:t>Procedures and Organization</a:t>
            </a:r>
            <a:endParaRPr sz="1100">
              <a:solidFill>
                <a:schemeClr val="accent1"/>
              </a:solidFill>
            </a:endParaRPr>
          </a:p>
        </p:txBody>
      </p:sp>
      <p:sp>
        <p:nvSpPr>
          <p:cNvPr id="235" name="Google Shape;235;p22"/>
          <p:cNvSpPr txBox="1">
            <a:spLocks noGrp="1"/>
          </p:cNvSpPr>
          <p:nvPr>
            <p:ph type="title" idx="6"/>
          </p:nvPr>
        </p:nvSpPr>
        <p:spPr>
          <a:xfrm>
            <a:off x="4461300"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36" name="Google Shape;236;p22"/>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100">
                <a:solidFill>
                  <a:schemeClr val="accent1"/>
                </a:solidFill>
              </a:rPr>
              <a:t>Purpose</a:t>
            </a:r>
            <a:endParaRPr sz="1100">
              <a:solidFill>
                <a:schemeClr val="accent1"/>
              </a:solidFill>
            </a:endParaRPr>
          </a:p>
          <a:p>
            <a:pPr marL="0" lvl="0" indent="0" algn="r" rtl="0">
              <a:spcBef>
                <a:spcPts val="0"/>
              </a:spcBef>
              <a:spcAft>
                <a:spcPts val="0"/>
              </a:spcAft>
              <a:buNone/>
            </a:pPr>
            <a:r>
              <a:rPr lang="es" sz="1100">
                <a:solidFill>
                  <a:schemeClr val="accent1"/>
                </a:solidFill>
              </a:rPr>
              <a:t>Project History</a:t>
            </a:r>
            <a:endParaRPr sz="1100">
              <a:solidFill>
                <a:schemeClr val="accent1"/>
              </a:solidFill>
            </a:endParaRPr>
          </a:p>
          <a:p>
            <a:pPr marL="0" lvl="0" indent="0" algn="r" rtl="0">
              <a:spcBef>
                <a:spcPts val="0"/>
              </a:spcBef>
              <a:spcAft>
                <a:spcPts val="0"/>
              </a:spcAft>
              <a:buNone/>
            </a:pPr>
            <a:r>
              <a:rPr lang="es" sz="1100">
                <a:solidFill>
                  <a:schemeClr val="accent1"/>
                </a:solidFill>
              </a:rPr>
              <a:t>Scope</a:t>
            </a:r>
            <a:endParaRPr sz="1100">
              <a:solidFill>
                <a:schemeClr val="accent1"/>
              </a:solidFill>
            </a:endParaRPr>
          </a:p>
        </p:txBody>
      </p:sp>
      <p:sp>
        <p:nvSpPr>
          <p:cNvPr id="237" name="Google Shape;237;p22"/>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38" name="Google Shape;238;p22"/>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sz="1100">
                <a:solidFill>
                  <a:schemeClr val="accent1"/>
                </a:solidFill>
              </a:rPr>
              <a:t>Participants</a:t>
            </a:r>
            <a:endParaRPr sz="1100">
              <a:solidFill>
                <a:schemeClr val="accent1"/>
              </a:solidFill>
            </a:endParaRPr>
          </a:p>
          <a:p>
            <a:pPr marL="0" lvl="0" indent="0" algn="r" rtl="0">
              <a:spcBef>
                <a:spcPts val="0"/>
              </a:spcBef>
              <a:spcAft>
                <a:spcPts val="0"/>
              </a:spcAft>
              <a:buClr>
                <a:schemeClr val="dk1"/>
              </a:buClr>
              <a:buSzPts val="1100"/>
              <a:buFont typeface="Arial"/>
              <a:buNone/>
            </a:pPr>
            <a:r>
              <a:rPr lang="es" sz="1100">
                <a:solidFill>
                  <a:schemeClr val="accent1"/>
                </a:solidFill>
              </a:rPr>
              <a:t>Problems and Opportunities</a:t>
            </a:r>
            <a:endParaRPr sz="1100">
              <a:solidFill>
                <a:schemeClr val="accent1"/>
              </a:solidFill>
            </a:endParaRPr>
          </a:p>
          <a:p>
            <a:pPr marL="0" lvl="0" indent="0" algn="r" rtl="0">
              <a:spcBef>
                <a:spcPts val="0"/>
              </a:spcBef>
              <a:spcAft>
                <a:spcPts val="0"/>
              </a:spcAft>
              <a:buClr>
                <a:schemeClr val="dk1"/>
              </a:buClr>
              <a:buSzPts val="1100"/>
              <a:buFont typeface="Arial"/>
              <a:buNone/>
            </a:pPr>
            <a:r>
              <a:rPr lang="es" sz="1100">
                <a:solidFill>
                  <a:schemeClr val="accent1"/>
                </a:solidFill>
              </a:rPr>
              <a:t>Constraints and Vision</a:t>
            </a:r>
            <a:endParaRPr sz="1100">
              <a:solidFill>
                <a:schemeClr val="accent1"/>
              </a:solidFill>
            </a:endParaRPr>
          </a:p>
          <a:p>
            <a:pPr marL="0" lvl="0" indent="0" algn="r" rtl="0">
              <a:spcBef>
                <a:spcPts val="0"/>
              </a:spcBef>
              <a:spcAft>
                <a:spcPts val="0"/>
              </a:spcAft>
              <a:buClr>
                <a:schemeClr val="dk1"/>
              </a:buClr>
              <a:buSzPts val="1100"/>
              <a:buFont typeface="Arial"/>
              <a:buNone/>
            </a:pPr>
            <a:endParaRPr sz="1100">
              <a:solidFill>
                <a:schemeClr val="accent1"/>
              </a:solidFill>
            </a:endParaRPr>
          </a:p>
        </p:txBody>
      </p:sp>
      <p:sp>
        <p:nvSpPr>
          <p:cNvPr id="239" name="Google Shape;239;p22"/>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40" name="Google Shape;240;p22"/>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sz="1100">
                <a:solidFill>
                  <a:schemeClr val="accent1"/>
                </a:solidFill>
              </a:rPr>
              <a:t>Findings and Analysis</a:t>
            </a:r>
            <a:endParaRPr sz="1100">
              <a:solidFill>
                <a:schemeClr val="accent1"/>
              </a:solidFill>
            </a:endParaRPr>
          </a:p>
          <a:p>
            <a:pPr marL="0" lvl="0" indent="0" algn="r" rtl="0">
              <a:spcBef>
                <a:spcPts val="0"/>
              </a:spcBef>
              <a:spcAft>
                <a:spcPts val="0"/>
              </a:spcAft>
              <a:buClr>
                <a:schemeClr val="dk1"/>
              </a:buClr>
              <a:buSzPts val="1100"/>
              <a:buFont typeface="Arial"/>
              <a:buNone/>
            </a:pPr>
            <a:r>
              <a:rPr lang="es" sz="1100">
                <a:solidFill>
                  <a:schemeClr val="accent1"/>
                </a:solidFill>
              </a:rPr>
              <a:t>Preliminary Solutions/Ideas</a:t>
            </a:r>
            <a:endParaRPr sz="1100">
              <a:solidFill>
                <a:schemeClr val="accent1"/>
              </a:solidFill>
            </a:endParaRPr>
          </a:p>
          <a:p>
            <a:pPr marL="0" lvl="0" indent="0" algn="r" rtl="0">
              <a:spcBef>
                <a:spcPts val="0"/>
              </a:spcBef>
              <a:spcAft>
                <a:spcPts val="0"/>
              </a:spcAft>
              <a:buClr>
                <a:schemeClr val="dk1"/>
              </a:buClr>
              <a:buSzPts val="1100"/>
              <a:buFont typeface="Arial"/>
              <a:buNone/>
            </a:pPr>
            <a:r>
              <a:rPr lang="es" sz="1100">
                <a:solidFill>
                  <a:schemeClr val="accent1"/>
                </a:solidFill>
              </a:rPr>
              <a:t>Feasibility</a:t>
            </a:r>
            <a:endParaRPr sz="1100">
              <a:solidFill>
                <a:schemeClr val="accent1"/>
              </a:solidFill>
            </a:endParaRPr>
          </a:p>
        </p:txBody>
      </p:sp>
      <p:sp>
        <p:nvSpPr>
          <p:cNvPr id="241" name="Google Shape;241;p22"/>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42" name="Google Shape;242;p22"/>
          <p:cNvSpPr txBox="1">
            <a:spLocks noGrp="1"/>
          </p:cNvSpPr>
          <p:nvPr>
            <p:ph type="ctrTitle" idx="16"/>
          </p:nvPr>
        </p:nvSpPr>
        <p:spPr>
          <a:xfrm>
            <a:off x="227153" y="2050775"/>
            <a:ext cx="24924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500">
                <a:solidFill>
                  <a:schemeClr val="accent1"/>
                </a:solidFill>
              </a:rPr>
              <a:t>Objectives and Description</a:t>
            </a:r>
            <a:endParaRPr sz="1500">
              <a:solidFill>
                <a:schemeClr val="accent1"/>
              </a:solidFill>
            </a:endParaRPr>
          </a:p>
        </p:txBody>
      </p:sp>
      <p:sp>
        <p:nvSpPr>
          <p:cNvPr id="243" name="Google Shape;243;p22"/>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1500">
                <a:solidFill>
                  <a:schemeClr val="accent1"/>
                </a:solidFill>
              </a:rPr>
              <a:t>Project Environment</a:t>
            </a:r>
            <a:endParaRPr sz="1500">
              <a:solidFill>
                <a:schemeClr val="accent1"/>
              </a:solidFill>
            </a:endParaRPr>
          </a:p>
        </p:txBody>
      </p:sp>
      <p:sp>
        <p:nvSpPr>
          <p:cNvPr id="244" name="Google Shape;244;p22"/>
          <p:cNvSpPr txBox="1">
            <a:spLocks noGrp="1"/>
          </p:cNvSpPr>
          <p:nvPr>
            <p:ph type="ctrTitle" idx="18"/>
          </p:nvPr>
        </p:nvSpPr>
        <p:spPr>
          <a:xfrm>
            <a:off x="-4" y="3863900"/>
            <a:ext cx="27195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1500">
                <a:solidFill>
                  <a:schemeClr val="accent1"/>
                </a:solidFill>
              </a:rPr>
              <a:t>Preliminary Investigation</a:t>
            </a:r>
            <a:endParaRPr sz="1500">
              <a:solidFill>
                <a:schemeClr val="accent1"/>
              </a:solidFill>
            </a:endParaRPr>
          </a:p>
        </p:txBody>
      </p:sp>
      <p:sp>
        <p:nvSpPr>
          <p:cNvPr id="245" name="Google Shape;245;p22"/>
          <p:cNvSpPr txBox="1">
            <a:spLocks noGrp="1"/>
          </p:cNvSpPr>
          <p:nvPr>
            <p:ph type="ctrTitle" idx="19"/>
          </p:nvPr>
        </p:nvSpPr>
        <p:spPr>
          <a:xfrm>
            <a:off x="5638188" y="2050775"/>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500">
                <a:solidFill>
                  <a:schemeClr val="accent1"/>
                </a:solidFill>
              </a:rPr>
              <a:t>Schedule</a:t>
            </a:r>
            <a:endParaRPr sz="1500">
              <a:solidFill>
                <a:schemeClr val="accent1"/>
              </a:solidFill>
            </a:endParaRPr>
          </a:p>
        </p:txBody>
      </p:sp>
      <p:sp>
        <p:nvSpPr>
          <p:cNvPr id="246" name="Google Shape;246;p22"/>
          <p:cNvSpPr txBox="1">
            <a:spLocks noGrp="1"/>
          </p:cNvSpPr>
          <p:nvPr>
            <p:ph type="ctrTitle" idx="20"/>
          </p:nvPr>
        </p:nvSpPr>
        <p:spPr>
          <a:xfrm>
            <a:off x="5638188" y="291153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500">
                <a:solidFill>
                  <a:schemeClr val="accent1"/>
                </a:solidFill>
              </a:rPr>
              <a:t>Budget</a:t>
            </a:r>
            <a:endParaRPr sz="1500">
              <a:solidFill>
                <a:schemeClr val="accent1"/>
              </a:solidFill>
            </a:endParaRPr>
          </a:p>
        </p:txBody>
      </p:sp>
      <p:sp>
        <p:nvSpPr>
          <p:cNvPr id="247" name="Google Shape;247;p22"/>
          <p:cNvSpPr txBox="1">
            <a:spLocks noGrp="1"/>
          </p:cNvSpPr>
          <p:nvPr>
            <p:ph type="ctrTitle" idx="21"/>
          </p:nvPr>
        </p:nvSpPr>
        <p:spPr>
          <a:xfrm>
            <a:off x="5638200" y="3863900"/>
            <a:ext cx="33669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500">
                <a:solidFill>
                  <a:schemeClr val="accent1"/>
                </a:solidFill>
              </a:rPr>
              <a:t>Documentation and Communication</a:t>
            </a:r>
            <a:endParaRPr sz="1500">
              <a:solidFill>
                <a:schemeClr val="accent1"/>
              </a:solidFill>
            </a:endParaRPr>
          </a:p>
        </p:txBody>
      </p:sp>
      <p:cxnSp>
        <p:nvCxnSpPr>
          <p:cNvPr id="248" name="Google Shape;248;p22"/>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9" name="Google Shape;249;p22"/>
          <p:cNvSpPr txBox="1"/>
          <p:nvPr/>
        </p:nvSpPr>
        <p:spPr>
          <a:xfrm>
            <a:off x="8674050" y="4668575"/>
            <a:ext cx="39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LP</a:t>
            </a:r>
            <a:endParaRPr>
              <a:solidFill>
                <a:schemeClr val="lt1"/>
              </a:solidFill>
              <a:latin typeface="Roboto Light"/>
              <a:ea typeface="Roboto Light"/>
              <a:cs typeface="Roboto Light"/>
              <a:sym typeface="Roboto Light"/>
            </a:endParaRPr>
          </a:p>
        </p:txBody>
      </p:sp>
      <p:grpSp>
        <p:nvGrpSpPr>
          <p:cNvPr id="250" name="Google Shape;250;p22"/>
          <p:cNvGrpSpPr/>
          <p:nvPr/>
        </p:nvGrpSpPr>
        <p:grpSpPr>
          <a:xfrm>
            <a:off x="3410791" y="3812093"/>
            <a:ext cx="375465" cy="371814"/>
            <a:chOff x="-37385100" y="3949908"/>
            <a:chExt cx="321350" cy="318225"/>
          </a:xfrm>
        </p:grpSpPr>
        <p:sp>
          <p:nvSpPr>
            <p:cNvPr id="251" name="Google Shape;251;p22"/>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2"/>
          <p:cNvGrpSpPr/>
          <p:nvPr/>
        </p:nvGrpSpPr>
        <p:grpSpPr>
          <a:xfrm>
            <a:off x="3410791" y="2876623"/>
            <a:ext cx="450470" cy="449325"/>
            <a:chOff x="-20946600" y="3317850"/>
            <a:chExt cx="304825" cy="304050"/>
          </a:xfrm>
        </p:grpSpPr>
        <p:sp>
          <p:nvSpPr>
            <p:cNvPr id="254" name="Google Shape;254;p22"/>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2"/>
          <p:cNvSpPr/>
          <p:nvPr/>
        </p:nvSpPr>
        <p:spPr>
          <a:xfrm>
            <a:off x="4676154" y="2918087"/>
            <a:ext cx="367261" cy="366364"/>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2"/>
          <p:cNvGrpSpPr/>
          <p:nvPr/>
        </p:nvGrpSpPr>
        <p:grpSpPr>
          <a:xfrm>
            <a:off x="4645034" y="2080579"/>
            <a:ext cx="429504" cy="370879"/>
            <a:chOff x="-42651700" y="3217825"/>
            <a:chExt cx="367600" cy="317425"/>
          </a:xfrm>
        </p:grpSpPr>
        <p:sp>
          <p:nvSpPr>
            <p:cNvPr id="259" name="Google Shape;259;p22"/>
            <p:cNvSpPr/>
            <p:nvPr/>
          </p:nvSpPr>
          <p:spPr>
            <a:xfrm>
              <a:off x="-42651700" y="3239075"/>
              <a:ext cx="367600" cy="296175"/>
            </a:xfrm>
            <a:custGeom>
              <a:avLst/>
              <a:gdLst/>
              <a:ahLst/>
              <a:cxnLst/>
              <a:rect l="l" t="t" r="r" b="b"/>
              <a:pathLst>
                <a:path w="14704" h="11847" extrusionOk="0">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42419600" y="3217825"/>
              <a:ext cx="106350" cy="106350"/>
            </a:xfrm>
            <a:custGeom>
              <a:avLst/>
              <a:gdLst/>
              <a:ahLst/>
              <a:cxnLst/>
              <a:rect l="l" t="t" r="r" b="b"/>
              <a:pathLst>
                <a:path w="4254" h="4254" extrusionOk="0">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42623600" y="3218600"/>
              <a:ext cx="106350" cy="106375"/>
            </a:xfrm>
            <a:custGeom>
              <a:avLst/>
              <a:gdLst/>
              <a:ahLst/>
              <a:cxnLst/>
              <a:rect l="l" t="t" r="r" b="b"/>
              <a:pathLst>
                <a:path w="4254" h="4255" extrusionOk="0">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42561375" y="3279250"/>
              <a:ext cx="185900" cy="186700"/>
            </a:xfrm>
            <a:custGeom>
              <a:avLst/>
              <a:gdLst/>
              <a:ahLst/>
              <a:cxnLst/>
              <a:rect l="l" t="t" r="r" b="b"/>
              <a:pathLst>
                <a:path w="7436" h="7468" extrusionOk="0">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22"/>
          <p:cNvGrpSpPr/>
          <p:nvPr/>
        </p:nvGrpSpPr>
        <p:grpSpPr>
          <a:xfrm>
            <a:off x="4720208" y="3863891"/>
            <a:ext cx="354341" cy="356205"/>
            <a:chOff x="-45673275" y="3937700"/>
            <a:chExt cx="299325" cy="300900"/>
          </a:xfrm>
        </p:grpSpPr>
        <p:sp>
          <p:nvSpPr>
            <p:cNvPr id="264" name="Google Shape;264;p22"/>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2"/>
          <p:cNvGrpSpPr/>
          <p:nvPr/>
        </p:nvGrpSpPr>
        <p:grpSpPr>
          <a:xfrm>
            <a:off x="3423024" y="2041317"/>
            <a:ext cx="350995" cy="349133"/>
            <a:chOff x="2404875" y="3955825"/>
            <a:chExt cx="296950" cy="295375"/>
          </a:xfrm>
        </p:grpSpPr>
        <p:sp>
          <p:nvSpPr>
            <p:cNvPr id="271" name="Google Shape;271;p22"/>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cxnSp>
        <p:nvCxnSpPr>
          <p:cNvPr id="663" name="Google Shape;663;p4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64" name="Google Shape;664;p40"/>
          <p:cNvSpPr txBox="1">
            <a:spLocks noGrp="1"/>
          </p:cNvSpPr>
          <p:nvPr>
            <p:ph type="ctrTitle" idx="6"/>
          </p:nvPr>
        </p:nvSpPr>
        <p:spPr>
          <a:xfrm>
            <a:off x="437525" y="585100"/>
            <a:ext cx="8473500" cy="606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es" b="1">
                <a:solidFill>
                  <a:schemeClr val="accent1"/>
                </a:solidFill>
                <a:latin typeface="Roboto"/>
                <a:ea typeface="Roboto"/>
                <a:cs typeface="Roboto"/>
                <a:sym typeface="Roboto"/>
              </a:rPr>
              <a:t>PRELIMINARY SOLUTIONS AND IDEAS (cont.)</a:t>
            </a:r>
            <a:endParaRPr>
              <a:solidFill>
                <a:schemeClr val="accent1"/>
              </a:solidFill>
            </a:endParaRPr>
          </a:p>
        </p:txBody>
      </p:sp>
      <p:sp>
        <p:nvSpPr>
          <p:cNvPr id="665" name="Google Shape;665;p40"/>
          <p:cNvSpPr txBox="1"/>
          <p:nvPr/>
        </p:nvSpPr>
        <p:spPr>
          <a:xfrm>
            <a:off x="1429250" y="2078100"/>
            <a:ext cx="7315500" cy="213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a:solidFill>
                  <a:schemeClr val="accent1"/>
                </a:solidFill>
                <a:latin typeface="Roboto"/>
                <a:ea typeface="Roboto"/>
                <a:cs typeface="Roboto"/>
                <a:sym typeface="Roboto"/>
              </a:rPr>
              <a:t>If you presently manage all of the control responsibilities yourself, hiring a manager can lose up a while to awareness at the maximum crucial obligations you experience doing and assist you develop your commercial enterprise.</a:t>
            </a:r>
            <a:endParaRPr>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s">
                <a:solidFill>
                  <a:schemeClr val="accent1"/>
                </a:solidFill>
                <a:latin typeface="Roboto"/>
                <a:ea typeface="Roboto"/>
                <a:cs typeface="Roboto"/>
                <a:sym typeface="Roboto"/>
              </a:rPr>
              <a:t> Many commercial enterprise proprietors lease managers because the corporation grows or once they experience they`re unfold too thin. Consider whether or not it`s time to feature every other stage of control to assist your commercial enterprise run greater efficiently.</a:t>
            </a:r>
            <a:endParaRPr>
              <a:solidFill>
                <a:schemeClr val="accent1"/>
              </a:solidFill>
              <a:latin typeface="Roboto"/>
              <a:ea typeface="Roboto"/>
              <a:cs typeface="Roboto"/>
              <a:sym typeface="Roboto"/>
            </a:endParaRPr>
          </a:p>
          <a:p>
            <a:pPr marL="0" lvl="0" indent="0" algn="l" rtl="0">
              <a:spcBef>
                <a:spcPts val="0"/>
              </a:spcBef>
              <a:spcAft>
                <a:spcPts val="0"/>
              </a:spcAft>
              <a:buNone/>
            </a:pPr>
            <a:endParaRPr>
              <a:solidFill>
                <a:schemeClr val="accent1"/>
              </a:solidFill>
              <a:latin typeface="Roboto Light"/>
              <a:ea typeface="Roboto Light"/>
              <a:cs typeface="Roboto Light"/>
              <a:sym typeface="Roboto Light"/>
            </a:endParaRPr>
          </a:p>
        </p:txBody>
      </p:sp>
      <p:grpSp>
        <p:nvGrpSpPr>
          <p:cNvPr id="666" name="Google Shape;666;p40"/>
          <p:cNvGrpSpPr/>
          <p:nvPr/>
        </p:nvGrpSpPr>
        <p:grpSpPr>
          <a:xfrm>
            <a:off x="710065" y="2130865"/>
            <a:ext cx="366364" cy="366248"/>
            <a:chOff x="-60255350" y="3733825"/>
            <a:chExt cx="316650" cy="316550"/>
          </a:xfrm>
        </p:grpSpPr>
        <p:sp>
          <p:nvSpPr>
            <p:cNvPr id="667" name="Google Shape;667;p40"/>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40"/>
          <p:cNvGrpSpPr/>
          <p:nvPr/>
        </p:nvGrpSpPr>
        <p:grpSpPr>
          <a:xfrm>
            <a:off x="710065" y="3163602"/>
            <a:ext cx="366364" cy="366248"/>
            <a:chOff x="-60255350" y="3733825"/>
            <a:chExt cx="316650" cy="316550"/>
          </a:xfrm>
        </p:grpSpPr>
        <p:sp>
          <p:nvSpPr>
            <p:cNvPr id="675" name="Google Shape;675;p40"/>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p:cNvSpPr txBox="1"/>
          <p:nvPr/>
        </p:nvSpPr>
        <p:spPr>
          <a:xfrm>
            <a:off x="3488550" y="1419350"/>
            <a:ext cx="1805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accent1"/>
                </a:solidFill>
                <a:latin typeface="Roboto"/>
                <a:ea typeface="Roboto"/>
                <a:cs typeface="Roboto"/>
                <a:sym typeface="Roboto"/>
              </a:rPr>
              <a:t>Hiring manager</a:t>
            </a:r>
            <a:endParaRPr sz="1600" b="1">
              <a:solidFill>
                <a:schemeClr val="accen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p:nvPr/>
        </p:nvSpPr>
        <p:spPr>
          <a:xfrm>
            <a:off x="1118975" y="1156575"/>
            <a:ext cx="7729500" cy="356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2286000" lvl="0" indent="0" algn="l" rtl="0">
              <a:lnSpc>
                <a:spcPct val="115000"/>
              </a:lnSpc>
              <a:spcBef>
                <a:spcPts val="0"/>
              </a:spcBef>
              <a:spcAft>
                <a:spcPts val="0"/>
              </a:spcAft>
              <a:buNone/>
            </a:pPr>
            <a:r>
              <a:rPr lang="es" sz="1700" b="1">
                <a:solidFill>
                  <a:schemeClr val="accent1"/>
                </a:solidFill>
                <a:latin typeface="Roboto"/>
                <a:ea typeface="Roboto"/>
                <a:cs typeface="Roboto"/>
                <a:sym typeface="Roboto"/>
              </a:rPr>
              <a:t> Operational Feasibility</a:t>
            </a:r>
            <a:r>
              <a:rPr lang="es" sz="1600">
                <a:solidFill>
                  <a:schemeClr val="accent1"/>
                </a:solidFill>
                <a:latin typeface="Roboto"/>
                <a:ea typeface="Roboto"/>
                <a:cs typeface="Roboto"/>
                <a:sym typeface="Roboto"/>
              </a:rPr>
              <a:t> </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Website reduces handwritten work of kennel card and phone call booking. It can also assist in reaching potential clients</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Manual work and phone call booking are time-consuming. A website reduces time by providing automation and less human intervention</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A website can lead to business growth and reaches to people outside a business’s regular foot traffic</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p:txBody>
      </p:sp>
      <p:sp>
        <p:nvSpPr>
          <p:cNvPr id="688" name="Google Shape;688;p41"/>
          <p:cNvSpPr txBox="1"/>
          <p:nvPr/>
        </p:nvSpPr>
        <p:spPr>
          <a:xfrm>
            <a:off x="311700" y="510075"/>
            <a:ext cx="8331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3000" b="1">
                <a:solidFill>
                  <a:schemeClr val="accent1"/>
                </a:solidFill>
                <a:latin typeface="Roboto"/>
                <a:ea typeface="Roboto"/>
                <a:cs typeface="Roboto"/>
                <a:sym typeface="Roboto"/>
              </a:rPr>
              <a:t>PROJECT FEASIBILITY STUDY</a:t>
            </a:r>
            <a:endParaRPr sz="1900">
              <a:latin typeface="Roboto"/>
              <a:ea typeface="Roboto"/>
              <a:cs typeface="Roboto"/>
              <a:sym typeface="Roboto"/>
            </a:endParaRPr>
          </a:p>
        </p:txBody>
      </p:sp>
      <p:grpSp>
        <p:nvGrpSpPr>
          <p:cNvPr id="689" name="Google Shape;689;p41"/>
          <p:cNvGrpSpPr/>
          <p:nvPr/>
        </p:nvGrpSpPr>
        <p:grpSpPr>
          <a:xfrm>
            <a:off x="679890" y="2070877"/>
            <a:ext cx="366364" cy="366248"/>
            <a:chOff x="-60255350" y="3733825"/>
            <a:chExt cx="316650" cy="316550"/>
          </a:xfrm>
        </p:grpSpPr>
        <p:sp>
          <p:nvSpPr>
            <p:cNvPr id="690" name="Google Shape;690;p41"/>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41"/>
          <p:cNvGrpSpPr/>
          <p:nvPr/>
        </p:nvGrpSpPr>
        <p:grpSpPr>
          <a:xfrm>
            <a:off x="634815" y="2890902"/>
            <a:ext cx="366364" cy="366248"/>
            <a:chOff x="-60255350" y="3733825"/>
            <a:chExt cx="316650" cy="316550"/>
          </a:xfrm>
        </p:grpSpPr>
        <p:sp>
          <p:nvSpPr>
            <p:cNvPr id="698" name="Google Shape;698;p41"/>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1"/>
          <p:cNvGrpSpPr/>
          <p:nvPr/>
        </p:nvGrpSpPr>
        <p:grpSpPr>
          <a:xfrm>
            <a:off x="679890" y="3767327"/>
            <a:ext cx="366364" cy="366248"/>
            <a:chOff x="-60255350" y="3733825"/>
            <a:chExt cx="316650" cy="316550"/>
          </a:xfrm>
        </p:grpSpPr>
        <p:sp>
          <p:nvSpPr>
            <p:cNvPr id="706" name="Google Shape;706;p41"/>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13" name="Google Shape;713;p41"/>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grpSp>
        <p:nvGrpSpPr>
          <p:cNvPr id="718" name="Google Shape;718;p42"/>
          <p:cNvGrpSpPr/>
          <p:nvPr/>
        </p:nvGrpSpPr>
        <p:grpSpPr>
          <a:xfrm>
            <a:off x="841690" y="2687590"/>
            <a:ext cx="366364" cy="366248"/>
            <a:chOff x="-60255350" y="3733825"/>
            <a:chExt cx="316650" cy="316550"/>
          </a:xfrm>
        </p:grpSpPr>
        <p:sp>
          <p:nvSpPr>
            <p:cNvPr id="719" name="Google Shape;719;p42"/>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2"/>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2"/>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2"/>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2"/>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42"/>
          <p:cNvSpPr txBox="1"/>
          <p:nvPr/>
        </p:nvSpPr>
        <p:spPr>
          <a:xfrm>
            <a:off x="319700" y="545375"/>
            <a:ext cx="8331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3000" b="1">
                <a:solidFill>
                  <a:schemeClr val="accent1"/>
                </a:solidFill>
                <a:latin typeface="Roboto"/>
                <a:ea typeface="Roboto"/>
                <a:cs typeface="Roboto"/>
                <a:sym typeface="Roboto"/>
              </a:rPr>
              <a:t>PROJECT FEASIBILITY STUDIES (cont.)</a:t>
            </a:r>
            <a:endParaRPr sz="1900">
              <a:latin typeface="Roboto"/>
              <a:ea typeface="Roboto"/>
              <a:cs typeface="Roboto"/>
              <a:sym typeface="Roboto"/>
            </a:endParaRPr>
          </a:p>
        </p:txBody>
      </p:sp>
      <p:sp>
        <p:nvSpPr>
          <p:cNvPr id="727" name="Google Shape;727;p42"/>
          <p:cNvSpPr txBox="1"/>
          <p:nvPr/>
        </p:nvSpPr>
        <p:spPr>
          <a:xfrm>
            <a:off x="1572275" y="1456375"/>
            <a:ext cx="5931300" cy="382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700" b="1">
                <a:solidFill>
                  <a:schemeClr val="accent1"/>
                </a:solidFill>
                <a:latin typeface="Roboto"/>
                <a:ea typeface="Roboto"/>
                <a:cs typeface="Roboto"/>
                <a:sym typeface="Roboto"/>
              </a:rPr>
              <a:t>    				Economic Feasibility</a:t>
            </a:r>
            <a:r>
              <a:rPr lang="es" sz="2100">
                <a:solidFill>
                  <a:schemeClr val="accent1"/>
                </a:solidFill>
                <a:latin typeface="Roboto"/>
                <a:ea typeface="Roboto"/>
                <a:cs typeface="Roboto"/>
                <a:sym typeface="Roboto"/>
              </a:rPr>
              <a:t> </a:t>
            </a:r>
            <a:r>
              <a:rPr lang="e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Selections collectively primarily based totally at the effects</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 </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s" sz="1600">
                <a:solidFill>
                  <a:schemeClr val="accent1"/>
                </a:solidFill>
                <a:latin typeface="Roboto"/>
                <a:ea typeface="Roboto"/>
                <a:cs typeface="Roboto"/>
                <a:sym typeface="Roboto"/>
              </a:rPr>
              <a:t>Development Costs</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s" sz="1600">
                <a:solidFill>
                  <a:schemeClr val="accent1"/>
                </a:solidFill>
                <a:latin typeface="Roboto"/>
                <a:ea typeface="Roboto"/>
                <a:cs typeface="Roboto"/>
                <a:sym typeface="Roboto"/>
              </a:rPr>
              <a:t>One-time prices for the project</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s" sz="1600">
                <a:solidFill>
                  <a:schemeClr val="accent1"/>
                </a:solidFill>
                <a:latin typeface="Roboto"/>
                <a:ea typeface="Roboto"/>
                <a:cs typeface="Roboto"/>
                <a:sym typeface="Roboto"/>
              </a:rPr>
              <a:t>Estimates enhance as greater element is given</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 </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s" sz="1600">
                <a:solidFill>
                  <a:schemeClr val="accent1"/>
                </a:solidFill>
                <a:latin typeface="Roboto"/>
                <a:ea typeface="Roboto"/>
                <a:cs typeface="Roboto"/>
                <a:sym typeface="Roboto"/>
              </a:rPr>
              <a:t>Personnel Costs</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450">
              <a:solidFill>
                <a:schemeClr val="accent1"/>
              </a:solidFill>
              <a:latin typeface="Roboto"/>
              <a:ea typeface="Roboto"/>
              <a:cs typeface="Roboto"/>
              <a:sym typeface="Roboto"/>
            </a:endParaRPr>
          </a:p>
        </p:txBody>
      </p:sp>
      <p:cxnSp>
        <p:nvCxnSpPr>
          <p:cNvPr id="728" name="Google Shape;728;p4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729" name="Google Shape;729;p42"/>
          <p:cNvGrpSpPr/>
          <p:nvPr/>
        </p:nvGrpSpPr>
        <p:grpSpPr>
          <a:xfrm>
            <a:off x="841690" y="3202827"/>
            <a:ext cx="366364" cy="366248"/>
            <a:chOff x="-60255350" y="3733825"/>
            <a:chExt cx="316650" cy="316550"/>
          </a:xfrm>
        </p:grpSpPr>
        <p:sp>
          <p:nvSpPr>
            <p:cNvPr id="730" name="Google Shape;730;p42"/>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42"/>
          <p:cNvGrpSpPr/>
          <p:nvPr/>
        </p:nvGrpSpPr>
        <p:grpSpPr>
          <a:xfrm>
            <a:off x="841690" y="3718052"/>
            <a:ext cx="366364" cy="366248"/>
            <a:chOff x="-60255350" y="3733825"/>
            <a:chExt cx="316650" cy="316550"/>
          </a:xfrm>
        </p:grpSpPr>
        <p:sp>
          <p:nvSpPr>
            <p:cNvPr id="738" name="Google Shape;738;p42"/>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42"/>
          <p:cNvGrpSpPr/>
          <p:nvPr/>
        </p:nvGrpSpPr>
        <p:grpSpPr>
          <a:xfrm>
            <a:off x="841690" y="4305227"/>
            <a:ext cx="366364" cy="366248"/>
            <a:chOff x="-60255350" y="3733825"/>
            <a:chExt cx="316650" cy="316550"/>
          </a:xfrm>
        </p:grpSpPr>
        <p:sp>
          <p:nvSpPr>
            <p:cNvPr id="746" name="Google Shape;746;p42"/>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42"/>
          <p:cNvGrpSpPr/>
          <p:nvPr/>
        </p:nvGrpSpPr>
        <p:grpSpPr>
          <a:xfrm>
            <a:off x="841690" y="2172377"/>
            <a:ext cx="366364" cy="366248"/>
            <a:chOff x="-60255350" y="3733825"/>
            <a:chExt cx="316650" cy="316550"/>
          </a:xfrm>
        </p:grpSpPr>
        <p:sp>
          <p:nvSpPr>
            <p:cNvPr id="754" name="Google Shape;754;p42"/>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3"/>
          <p:cNvSpPr txBox="1"/>
          <p:nvPr/>
        </p:nvSpPr>
        <p:spPr>
          <a:xfrm>
            <a:off x="1617325" y="1918225"/>
            <a:ext cx="6958200" cy="2956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 Salaries of all individuals that broaden the device</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 Additionally consists of benefits</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 User Time</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 Training Costs</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s" sz="1600">
                <a:solidFill>
                  <a:schemeClr val="accent1"/>
                </a:solidFill>
                <a:latin typeface="Roboto"/>
                <a:ea typeface="Roboto"/>
                <a:cs typeface="Roboto"/>
                <a:sym typeface="Roboto"/>
              </a:rPr>
              <a:t> Equipment Costs</a:t>
            </a:r>
            <a:endParaRPr sz="16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450">
              <a:solidFill>
                <a:schemeClr val="accent1"/>
              </a:solidFill>
              <a:latin typeface="Roboto"/>
              <a:ea typeface="Roboto"/>
              <a:cs typeface="Roboto"/>
              <a:sym typeface="Roboto"/>
            </a:endParaRPr>
          </a:p>
        </p:txBody>
      </p:sp>
      <p:cxnSp>
        <p:nvCxnSpPr>
          <p:cNvPr id="766" name="Google Shape;766;p4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767" name="Google Shape;767;p43"/>
          <p:cNvSpPr txBox="1"/>
          <p:nvPr/>
        </p:nvSpPr>
        <p:spPr>
          <a:xfrm>
            <a:off x="2849150" y="1410325"/>
            <a:ext cx="3000000" cy="50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700" b="1">
                <a:solidFill>
                  <a:schemeClr val="accent1"/>
                </a:solidFill>
                <a:latin typeface="Roboto"/>
                <a:ea typeface="Roboto"/>
                <a:cs typeface="Roboto"/>
                <a:sym typeface="Roboto"/>
              </a:rPr>
              <a:t>Economic Feasibility</a:t>
            </a:r>
            <a:r>
              <a:rPr lang="es" sz="2100">
                <a:solidFill>
                  <a:schemeClr val="accent1"/>
                </a:solidFill>
                <a:latin typeface="Roboto"/>
                <a:ea typeface="Roboto"/>
                <a:cs typeface="Roboto"/>
                <a:sym typeface="Roboto"/>
              </a:rPr>
              <a:t> </a:t>
            </a:r>
            <a:r>
              <a:rPr lang="es" sz="1200">
                <a:solidFill>
                  <a:schemeClr val="dk1"/>
                </a:solidFill>
                <a:latin typeface="Times New Roman"/>
                <a:ea typeface="Times New Roman"/>
                <a:cs typeface="Times New Roman"/>
                <a:sym typeface="Times New Roman"/>
              </a:rPr>
              <a:t> </a:t>
            </a:r>
            <a:endParaRPr/>
          </a:p>
        </p:txBody>
      </p:sp>
      <p:grpSp>
        <p:nvGrpSpPr>
          <p:cNvPr id="768" name="Google Shape;768;p43"/>
          <p:cNvGrpSpPr/>
          <p:nvPr/>
        </p:nvGrpSpPr>
        <p:grpSpPr>
          <a:xfrm>
            <a:off x="1223990" y="1984140"/>
            <a:ext cx="366364" cy="366248"/>
            <a:chOff x="-60255350" y="3733825"/>
            <a:chExt cx="316650" cy="316550"/>
          </a:xfrm>
        </p:grpSpPr>
        <p:sp>
          <p:nvSpPr>
            <p:cNvPr id="769" name="Google Shape;769;p43"/>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3"/>
          <p:cNvGrpSpPr/>
          <p:nvPr/>
        </p:nvGrpSpPr>
        <p:grpSpPr>
          <a:xfrm>
            <a:off x="1197015" y="2523665"/>
            <a:ext cx="366364" cy="366248"/>
            <a:chOff x="-60255350" y="3733825"/>
            <a:chExt cx="316650" cy="316550"/>
          </a:xfrm>
        </p:grpSpPr>
        <p:sp>
          <p:nvSpPr>
            <p:cNvPr id="777" name="Google Shape;777;p43"/>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43"/>
          <p:cNvGrpSpPr/>
          <p:nvPr/>
        </p:nvGrpSpPr>
        <p:grpSpPr>
          <a:xfrm>
            <a:off x="1197015" y="3142827"/>
            <a:ext cx="366364" cy="366248"/>
            <a:chOff x="-60255350" y="3733825"/>
            <a:chExt cx="316650" cy="316550"/>
          </a:xfrm>
        </p:grpSpPr>
        <p:sp>
          <p:nvSpPr>
            <p:cNvPr id="785" name="Google Shape;785;p43"/>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43"/>
          <p:cNvGrpSpPr/>
          <p:nvPr/>
        </p:nvGrpSpPr>
        <p:grpSpPr>
          <a:xfrm>
            <a:off x="1197015" y="3612277"/>
            <a:ext cx="366364" cy="366248"/>
            <a:chOff x="-60255350" y="3733825"/>
            <a:chExt cx="316650" cy="316550"/>
          </a:xfrm>
        </p:grpSpPr>
        <p:sp>
          <p:nvSpPr>
            <p:cNvPr id="793" name="Google Shape;793;p43"/>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1197015" y="4221877"/>
            <a:ext cx="366364" cy="366248"/>
            <a:chOff x="-60255350" y="3733825"/>
            <a:chExt cx="316650" cy="316550"/>
          </a:xfrm>
        </p:grpSpPr>
        <p:sp>
          <p:nvSpPr>
            <p:cNvPr id="801" name="Google Shape;801;p43"/>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43"/>
          <p:cNvSpPr txBox="1"/>
          <p:nvPr/>
        </p:nvSpPr>
        <p:spPr>
          <a:xfrm>
            <a:off x="319700" y="545375"/>
            <a:ext cx="8331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3000" b="1">
                <a:solidFill>
                  <a:schemeClr val="accent1"/>
                </a:solidFill>
                <a:latin typeface="Roboto"/>
                <a:ea typeface="Roboto"/>
                <a:cs typeface="Roboto"/>
                <a:sym typeface="Roboto"/>
              </a:rPr>
              <a:t>PROJECT FEASIBILITY STUDIES (cont.)</a:t>
            </a:r>
            <a:endParaRPr sz="19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44"/>
          <p:cNvSpPr txBox="1"/>
          <p:nvPr/>
        </p:nvSpPr>
        <p:spPr>
          <a:xfrm>
            <a:off x="1551525" y="1307025"/>
            <a:ext cx="7137000" cy="356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chemeClr val="accent1"/>
                </a:solidFill>
              </a:rPr>
              <a:t> </a:t>
            </a:r>
            <a:endParaRPr sz="1600">
              <a:solidFill>
                <a:schemeClr val="accent1"/>
              </a:solidFill>
            </a:endParaRPr>
          </a:p>
          <a:p>
            <a:pPr marL="0" lvl="0" indent="0" algn="l" rtl="0">
              <a:lnSpc>
                <a:spcPct val="115000"/>
              </a:lnSpc>
              <a:spcBef>
                <a:spcPts val="0"/>
              </a:spcBef>
              <a:spcAft>
                <a:spcPts val="0"/>
              </a:spcAft>
              <a:buNone/>
            </a:pPr>
            <a:r>
              <a:rPr lang="es" sz="1600">
                <a:solidFill>
                  <a:schemeClr val="accent1"/>
                </a:solidFill>
              </a:rPr>
              <a:t> 				</a:t>
            </a:r>
            <a:r>
              <a:rPr lang="es" sz="1700" b="1">
                <a:solidFill>
                  <a:schemeClr val="accent1"/>
                </a:solidFill>
                <a:latin typeface="Roboto"/>
                <a:ea typeface="Roboto"/>
                <a:cs typeface="Roboto"/>
                <a:sym typeface="Roboto"/>
              </a:rPr>
              <a:t>	Technical Feasibility</a:t>
            </a:r>
            <a:endParaRPr sz="1600">
              <a:solidFill>
                <a:schemeClr val="accent1"/>
              </a:solidFill>
            </a:endParaRPr>
          </a:p>
          <a:p>
            <a:pPr marL="0" lvl="0" indent="0" algn="l" rtl="0">
              <a:lnSpc>
                <a:spcPct val="115000"/>
              </a:lnSpc>
              <a:spcBef>
                <a:spcPts val="0"/>
              </a:spcBef>
              <a:spcAft>
                <a:spcPts val="0"/>
              </a:spcAft>
              <a:buNone/>
            </a:pPr>
            <a:endParaRPr sz="1600">
              <a:solidFill>
                <a:schemeClr val="accent1"/>
              </a:solidFill>
            </a:endParaRPr>
          </a:p>
          <a:p>
            <a:pPr marL="0" lvl="0" indent="0" algn="l" rtl="0">
              <a:lnSpc>
                <a:spcPct val="115000"/>
              </a:lnSpc>
              <a:spcBef>
                <a:spcPts val="0"/>
              </a:spcBef>
              <a:spcAft>
                <a:spcPts val="0"/>
              </a:spcAft>
              <a:buNone/>
            </a:pPr>
            <a:endParaRPr sz="1600">
              <a:solidFill>
                <a:schemeClr val="accent1"/>
              </a:solidFill>
            </a:endParaRPr>
          </a:p>
          <a:p>
            <a:pPr marL="0" lvl="0" indent="0" algn="l" rtl="0">
              <a:lnSpc>
                <a:spcPct val="115000"/>
              </a:lnSpc>
              <a:spcBef>
                <a:spcPts val="0"/>
              </a:spcBef>
              <a:spcAft>
                <a:spcPts val="0"/>
              </a:spcAft>
              <a:buNone/>
            </a:pPr>
            <a:r>
              <a:rPr lang="es" sz="1600">
                <a:solidFill>
                  <a:schemeClr val="accent1"/>
                </a:solidFill>
              </a:rPr>
              <a:t>First website for small business required web form, data of customer, need technical person to handle website.  </a:t>
            </a:r>
            <a:endParaRPr sz="1600">
              <a:solidFill>
                <a:schemeClr val="accent1"/>
              </a:solidFill>
            </a:endParaRPr>
          </a:p>
          <a:p>
            <a:pPr marL="0" lvl="0" indent="0" algn="l" rtl="0">
              <a:lnSpc>
                <a:spcPct val="115000"/>
              </a:lnSpc>
              <a:spcBef>
                <a:spcPts val="0"/>
              </a:spcBef>
              <a:spcAft>
                <a:spcPts val="0"/>
              </a:spcAft>
              <a:buNone/>
            </a:pPr>
            <a:endParaRPr sz="1600">
              <a:solidFill>
                <a:schemeClr val="accent1"/>
              </a:solidFill>
            </a:endParaRPr>
          </a:p>
          <a:p>
            <a:pPr marL="0" lvl="0" indent="0" algn="l" rtl="0">
              <a:lnSpc>
                <a:spcPct val="115000"/>
              </a:lnSpc>
              <a:spcBef>
                <a:spcPts val="0"/>
              </a:spcBef>
              <a:spcAft>
                <a:spcPts val="0"/>
              </a:spcAft>
              <a:buNone/>
            </a:pPr>
            <a:r>
              <a:rPr lang="es" sz="1600">
                <a:solidFill>
                  <a:schemeClr val="accent1"/>
                </a:solidFill>
              </a:rPr>
              <a:t>Business has a lot of potential to grow and expand in the near future.</a:t>
            </a:r>
            <a:endParaRPr sz="1600">
              <a:solidFill>
                <a:schemeClr val="accent1"/>
              </a:solidFill>
            </a:endParaRPr>
          </a:p>
          <a:p>
            <a:pPr marL="0" lvl="0" indent="0" algn="l" rtl="0">
              <a:lnSpc>
                <a:spcPct val="115000"/>
              </a:lnSpc>
              <a:spcBef>
                <a:spcPts val="0"/>
              </a:spcBef>
              <a:spcAft>
                <a:spcPts val="0"/>
              </a:spcAft>
              <a:buNone/>
            </a:pPr>
            <a:endParaRPr sz="1600">
              <a:solidFill>
                <a:schemeClr val="accent1"/>
              </a:solidFill>
            </a:endParaRPr>
          </a:p>
          <a:p>
            <a:pPr marL="0" lvl="0" indent="0" algn="l" rtl="0">
              <a:lnSpc>
                <a:spcPct val="115000"/>
              </a:lnSpc>
              <a:spcBef>
                <a:spcPts val="0"/>
              </a:spcBef>
              <a:spcAft>
                <a:spcPts val="0"/>
              </a:spcAft>
              <a:buNone/>
            </a:pPr>
            <a:r>
              <a:rPr lang="es" sz="1600">
                <a:solidFill>
                  <a:schemeClr val="accent1"/>
                </a:solidFill>
              </a:rPr>
              <a:t>Website contain is nearly 10 - 15 pages </a:t>
            </a:r>
            <a:endParaRPr sz="1600">
              <a:solidFill>
                <a:schemeClr val="accent1"/>
              </a:solidFill>
            </a:endParaRPr>
          </a:p>
          <a:p>
            <a:pPr marL="0" lvl="0" indent="0" algn="l" rtl="0">
              <a:lnSpc>
                <a:spcPct val="115000"/>
              </a:lnSpc>
              <a:spcBef>
                <a:spcPts val="0"/>
              </a:spcBef>
              <a:spcAft>
                <a:spcPts val="0"/>
              </a:spcAft>
              <a:buNone/>
            </a:pPr>
            <a:endParaRPr sz="1600">
              <a:solidFill>
                <a:schemeClr val="accent1"/>
              </a:solidFill>
            </a:endParaRPr>
          </a:p>
          <a:p>
            <a:pPr marL="0" lvl="0" indent="0" algn="l" rtl="0">
              <a:lnSpc>
                <a:spcPct val="115000"/>
              </a:lnSpc>
              <a:spcBef>
                <a:spcPts val="0"/>
              </a:spcBef>
              <a:spcAft>
                <a:spcPts val="0"/>
              </a:spcAft>
              <a:buNone/>
            </a:pPr>
            <a:endParaRPr sz="1600">
              <a:solidFill>
                <a:schemeClr val="accent1"/>
              </a:solidFill>
            </a:endParaRPr>
          </a:p>
        </p:txBody>
      </p:sp>
      <p:cxnSp>
        <p:nvCxnSpPr>
          <p:cNvPr id="814" name="Google Shape;814;p4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815" name="Google Shape;815;p44"/>
          <p:cNvGrpSpPr/>
          <p:nvPr/>
        </p:nvGrpSpPr>
        <p:grpSpPr>
          <a:xfrm>
            <a:off x="1057940" y="3923277"/>
            <a:ext cx="366364" cy="366248"/>
            <a:chOff x="-60255350" y="3733825"/>
            <a:chExt cx="316650" cy="316550"/>
          </a:xfrm>
        </p:grpSpPr>
        <p:sp>
          <p:nvSpPr>
            <p:cNvPr id="816" name="Google Shape;816;p44"/>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44"/>
          <p:cNvGrpSpPr/>
          <p:nvPr/>
        </p:nvGrpSpPr>
        <p:grpSpPr>
          <a:xfrm>
            <a:off x="1057940" y="3342227"/>
            <a:ext cx="366364" cy="366248"/>
            <a:chOff x="-60255350" y="3733825"/>
            <a:chExt cx="316650" cy="316550"/>
          </a:xfrm>
        </p:grpSpPr>
        <p:sp>
          <p:nvSpPr>
            <p:cNvPr id="824" name="Google Shape;824;p44"/>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44"/>
          <p:cNvGrpSpPr/>
          <p:nvPr/>
        </p:nvGrpSpPr>
        <p:grpSpPr>
          <a:xfrm>
            <a:off x="1057940" y="2573102"/>
            <a:ext cx="366364" cy="366248"/>
            <a:chOff x="-60255350" y="3733825"/>
            <a:chExt cx="316650" cy="316550"/>
          </a:xfrm>
        </p:grpSpPr>
        <p:sp>
          <p:nvSpPr>
            <p:cNvPr id="832" name="Google Shape;832;p44"/>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44"/>
          <p:cNvSpPr txBox="1"/>
          <p:nvPr/>
        </p:nvSpPr>
        <p:spPr>
          <a:xfrm>
            <a:off x="319700" y="545375"/>
            <a:ext cx="8331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3000" b="1">
                <a:solidFill>
                  <a:schemeClr val="accent1"/>
                </a:solidFill>
                <a:latin typeface="Roboto"/>
                <a:ea typeface="Roboto"/>
                <a:cs typeface="Roboto"/>
                <a:sym typeface="Roboto"/>
              </a:rPr>
              <a:t>PROJECT FEASIBILITY STUDIES (cont.)</a:t>
            </a:r>
            <a:endParaRPr sz="19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45"/>
          <p:cNvSpPr txBox="1"/>
          <p:nvPr/>
        </p:nvSpPr>
        <p:spPr>
          <a:xfrm>
            <a:off x="1197025" y="2053375"/>
            <a:ext cx="7748100" cy="2413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chemeClr val="accent1"/>
                </a:solidFill>
              </a:rPr>
              <a:t>Website can be created in around 60 - 65 day during that time. First we give you some template where you select anyone you like. </a:t>
            </a:r>
            <a:endParaRPr sz="1600">
              <a:solidFill>
                <a:schemeClr val="accent1"/>
              </a:solidFill>
            </a:endParaRPr>
          </a:p>
          <a:p>
            <a:pPr marL="0" lvl="0" indent="0" algn="l" rtl="0">
              <a:lnSpc>
                <a:spcPct val="115000"/>
              </a:lnSpc>
              <a:spcBef>
                <a:spcPts val="0"/>
              </a:spcBef>
              <a:spcAft>
                <a:spcPts val="0"/>
              </a:spcAft>
              <a:buNone/>
            </a:pPr>
            <a:endParaRPr sz="1600">
              <a:solidFill>
                <a:schemeClr val="accent1"/>
              </a:solidFill>
            </a:endParaRPr>
          </a:p>
          <a:p>
            <a:pPr marL="0" lvl="0" indent="0" algn="l" rtl="0">
              <a:lnSpc>
                <a:spcPct val="115000"/>
              </a:lnSpc>
              <a:spcBef>
                <a:spcPts val="0"/>
              </a:spcBef>
              <a:spcAft>
                <a:spcPts val="0"/>
              </a:spcAft>
              <a:buNone/>
            </a:pPr>
            <a:r>
              <a:rPr lang="es" sz="1600">
                <a:solidFill>
                  <a:schemeClr val="accent1"/>
                </a:solidFill>
              </a:rPr>
              <a:t>In the second phase we give you a BETA website for testing. </a:t>
            </a:r>
            <a:endParaRPr sz="1600">
              <a:solidFill>
                <a:schemeClr val="accent1"/>
              </a:solidFill>
            </a:endParaRPr>
          </a:p>
          <a:p>
            <a:pPr marL="0" lvl="0" indent="0" algn="l" rtl="0">
              <a:lnSpc>
                <a:spcPct val="115000"/>
              </a:lnSpc>
              <a:spcBef>
                <a:spcPts val="0"/>
              </a:spcBef>
              <a:spcAft>
                <a:spcPts val="0"/>
              </a:spcAft>
              <a:buNone/>
            </a:pPr>
            <a:endParaRPr sz="1600">
              <a:solidFill>
                <a:schemeClr val="accent1"/>
              </a:solidFill>
            </a:endParaRPr>
          </a:p>
          <a:p>
            <a:pPr marL="0" lvl="0" indent="0" algn="l" rtl="0">
              <a:lnSpc>
                <a:spcPct val="115000"/>
              </a:lnSpc>
              <a:spcBef>
                <a:spcPts val="0"/>
              </a:spcBef>
              <a:spcAft>
                <a:spcPts val="0"/>
              </a:spcAft>
              <a:buNone/>
            </a:pPr>
            <a:r>
              <a:rPr lang="es" sz="1600">
                <a:solidFill>
                  <a:schemeClr val="accent1"/>
                </a:solidFill>
              </a:rPr>
              <a:t>If you feel it is difficult to use you can let us know and we will fix it. </a:t>
            </a:r>
            <a:endParaRPr sz="1600">
              <a:solidFill>
                <a:schemeClr val="accent1"/>
              </a:solidFill>
            </a:endParaRPr>
          </a:p>
          <a:p>
            <a:pPr marL="0" lvl="0" indent="0" algn="l" rtl="0">
              <a:lnSpc>
                <a:spcPct val="115000"/>
              </a:lnSpc>
              <a:spcBef>
                <a:spcPts val="0"/>
              </a:spcBef>
              <a:spcAft>
                <a:spcPts val="0"/>
              </a:spcAft>
              <a:buNone/>
            </a:pPr>
            <a:endParaRPr sz="1600">
              <a:solidFill>
                <a:schemeClr val="accent1"/>
              </a:solidFill>
            </a:endParaRPr>
          </a:p>
          <a:p>
            <a:pPr marL="0" lvl="0" indent="0" algn="l" rtl="0">
              <a:lnSpc>
                <a:spcPct val="115000"/>
              </a:lnSpc>
              <a:spcBef>
                <a:spcPts val="0"/>
              </a:spcBef>
              <a:spcAft>
                <a:spcPts val="0"/>
              </a:spcAft>
              <a:buNone/>
            </a:pPr>
            <a:r>
              <a:rPr lang="es" sz="1600">
                <a:solidFill>
                  <a:schemeClr val="accent1"/>
                </a:solidFill>
              </a:rPr>
              <a:t>In the third phase a third party will implement the whole website.</a:t>
            </a:r>
            <a:endParaRPr sz="1600">
              <a:solidFill>
                <a:schemeClr val="accent1"/>
              </a:solidFill>
            </a:endParaRPr>
          </a:p>
        </p:txBody>
      </p:sp>
      <p:cxnSp>
        <p:nvCxnSpPr>
          <p:cNvPr id="845" name="Google Shape;845;p4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846" name="Google Shape;846;p45"/>
          <p:cNvSpPr txBox="1"/>
          <p:nvPr/>
        </p:nvSpPr>
        <p:spPr>
          <a:xfrm>
            <a:off x="1197025" y="1606975"/>
            <a:ext cx="7284600" cy="446400"/>
          </a:xfrm>
          <a:prstGeom prst="rect">
            <a:avLst/>
          </a:prstGeom>
          <a:noFill/>
          <a:ln>
            <a:noFill/>
          </a:ln>
        </p:spPr>
        <p:txBody>
          <a:bodyPr spcFirstLastPara="1" wrap="square" lIns="91425" tIns="91425" rIns="91425" bIns="91425" anchor="t" anchorCtr="0">
            <a:spAutoFit/>
          </a:bodyPr>
          <a:lstStyle/>
          <a:p>
            <a:pPr marL="1828800" lvl="0" indent="457200" algn="l" rtl="0">
              <a:lnSpc>
                <a:spcPct val="115000"/>
              </a:lnSpc>
              <a:spcBef>
                <a:spcPts val="0"/>
              </a:spcBef>
              <a:spcAft>
                <a:spcPts val="0"/>
              </a:spcAft>
              <a:buNone/>
            </a:pPr>
            <a:r>
              <a:rPr lang="es" sz="1700" b="1">
                <a:solidFill>
                  <a:schemeClr val="accent1"/>
                </a:solidFill>
                <a:latin typeface="Roboto"/>
                <a:ea typeface="Roboto"/>
                <a:cs typeface="Roboto"/>
                <a:sym typeface="Roboto"/>
              </a:rPr>
              <a:t>Schedule Feasibility</a:t>
            </a:r>
            <a:endParaRPr sz="2000" b="1">
              <a:solidFill>
                <a:schemeClr val="accent1"/>
              </a:solidFill>
              <a:latin typeface="Roboto"/>
              <a:ea typeface="Roboto"/>
              <a:cs typeface="Roboto"/>
              <a:sym typeface="Roboto"/>
            </a:endParaRPr>
          </a:p>
        </p:txBody>
      </p:sp>
      <p:grpSp>
        <p:nvGrpSpPr>
          <p:cNvPr id="847" name="Google Shape;847;p45"/>
          <p:cNvGrpSpPr/>
          <p:nvPr/>
        </p:nvGrpSpPr>
        <p:grpSpPr>
          <a:xfrm>
            <a:off x="830665" y="2898327"/>
            <a:ext cx="366364" cy="366248"/>
            <a:chOff x="-60255350" y="3733825"/>
            <a:chExt cx="316650" cy="316550"/>
          </a:xfrm>
        </p:grpSpPr>
        <p:sp>
          <p:nvSpPr>
            <p:cNvPr id="848" name="Google Shape;848;p45"/>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5"/>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5"/>
          <p:cNvGrpSpPr/>
          <p:nvPr/>
        </p:nvGrpSpPr>
        <p:grpSpPr>
          <a:xfrm>
            <a:off x="830665" y="3473877"/>
            <a:ext cx="366364" cy="366248"/>
            <a:chOff x="-60255350" y="3733825"/>
            <a:chExt cx="316650" cy="316550"/>
          </a:xfrm>
        </p:grpSpPr>
        <p:sp>
          <p:nvSpPr>
            <p:cNvPr id="856" name="Google Shape;856;p45"/>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5"/>
          <p:cNvGrpSpPr/>
          <p:nvPr/>
        </p:nvGrpSpPr>
        <p:grpSpPr>
          <a:xfrm>
            <a:off x="830665" y="4049427"/>
            <a:ext cx="366364" cy="366248"/>
            <a:chOff x="-60255350" y="3733825"/>
            <a:chExt cx="316650" cy="316550"/>
          </a:xfrm>
        </p:grpSpPr>
        <p:sp>
          <p:nvSpPr>
            <p:cNvPr id="864" name="Google Shape;864;p45"/>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5"/>
          <p:cNvGrpSpPr/>
          <p:nvPr/>
        </p:nvGrpSpPr>
        <p:grpSpPr>
          <a:xfrm>
            <a:off x="830665" y="2149652"/>
            <a:ext cx="366364" cy="366248"/>
            <a:chOff x="-60255350" y="3733825"/>
            <a:chExt cx="316650" cy="316550"/>
          </a:xfrm>
        </p:grpSpPr>
        <p:sp>
          <p:nvSpPr>
            <p:cNvPr id="872" name="Google Shape;872;p45"/>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9" name="Google Shape;879;p45"/>
          <p:cNvSpPr txBox="1"/>
          <p:nvPr/>
        </p:nvSpPr>
        <p:spPr>
          <a:xfrm>
            <a:off x="319700" y="545375"/>
            <a:ext cx="8331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3000" b="1">
                <a:solidFill>
                  <a:schemeClr val="accent1"/>
                </a:solidFill>
                <a:latin typeface="Roboto"/>
                <a:ea typeface="Roboto"/>
                <a:cs typeface="Roboto"/>
                <a:sym typeface="Roboto"/>
              </a:rPr>
              <a:t>PROJECT FEASIBILITY STUDIES (cont.)</a:t>
            </a:r>
            <a:endParaRPr sz="19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6"/>
          <p:cNvSpPr txBox="1">
            <a:spLocks noGrp="1"/>
          </p:cNvSpPr>
          <p:nvPr>
            <p:ph type="ctrTitle"/>
          </p:nvPr>
        </p:nvSpPr>
        <p:spPr>
          <a:xfrm>
            <a:off x="311700" y="216790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PLAN SCHEDULE</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PLAN SCHEDULE</a:t>
            </a:r>
            <a:endParaRPr>
              <a:solidFill>
                <a:schemeClr val="accent1"/>
              </a:solidFill>
            </a:endParaRPr>
          </a:p>
        </p:txBody>
      </p:sp>
      <p:sp>
        <p:nvSpPr>
          <p:cNvPr id="890" name="Google Shape;890;p47"/>
          <p:cNvSpPr txBox="1"/>
          <p:nvPr/>
        </p:nvSpPr>
        <p:spPr>
          <a:xfrm>
            <a:off x="772025" y="1534025"/>
            <a:ext cx="7519800" cy="2011200"/>
          </a:xfrm>
          <a:prstGeom prst="rect">
            <a:avLst/>
          </a:prstGeom>
          <a:noFill/>
          <a:ln>
            <a:noFill/>
          </a:ln>
        </p:spPr>
        <p:txBody>
          <a:bodyPr spcFirstLastPara="1" wrap="square" lIns="91425" tIns="91425" rIns="91425" bIns="91425" anchor="t" anchorCtr="0">
            <a:spAutoFit/>
          </a:bodyPr>
          <a:lstStyle/>
          <a:p>
            <a:pPr marL="457200" lvl="0" indent="-336550" algn="l" rtl="0">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Start and End Date of the Project Design would be February 1st to April 27th.</a:t>
            </a:r>
            <a:endParaRPr sz="1700">
              <a:solidFill>
                <a:schemeClr val="accent1"/>
              </a:solidFill>
              <a:latin typeface="Roboto Light"/>
              <a:ea typeface="Roboto Light"/>
              <a:cs typeface="Roboto Light"/>
              <a:sym typeface="Roboto Light"/>
            </a:endParaRPr>
          </a:p>
          <a:p>
            <a:pPr marL="457200" lvl="0" indent="-336550" algn="l" rtl="0">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Project Implementation would start at May 1st and End at June 31st.</a:t>
            </a:r>
            <a:endParaRPr sz="1700">
              <a:solidFill>
                <a:schemeClr val="accent1"/>
              </a:solidFill>
              <a:latin typeface="Roboto Light"/>
              <a:ea typeface="Roboto Light"/>
              <a:cs typeface="Roboto Light"/>
              <a:sym typeface="Roboto Light"/>
            </a:endParaRPr>
          </a:p>
          <a:p>
            <a:pPr marL="457200" lvl="0" indent="-336550" algn="l" rtl="0">
              <a:spcBef>
                <a:spcPts val="1000"/>
              </a:spcBef>
              <a:spcAft>
                <a:spcPts val="100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The Manager would work on the Project Evaluation and Review Technique (PERT) / Critical Path Method (CPM) in order to break large activities into different Sub Activities.</a:t>
            </a:r>
            <a:endParaRPr sz="1700">
              <a:solidFill>
                <a:schemeClr val="accent1"/>
              </a:solidFill>
              <a:latin typeface="Roboto Light"/>
              <a:ea typeface="Roboto Light"/>
              <a:cs typeface="Roboto Light"/>
              <a:sym typeface="Roboto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PLAN SCHEDULE</a:t>
            </a:r>
            <a:endParaRPr>
              <a:solidFill>
                <a:schemeClr val="accent1"/>
              </a:solidFill>
            </a:endParaRPr>
          </a:p>
        </p:txBody>
      </p:sp>
      <p:sp>
        <p:nvSpPr>
          <p:cNvPr id="896" name="Google Shape;896;p48"/>
          <p:cNvSpPr txBox="1"/>
          <p:nvPr/>
        </p:nvSpPr>
        <p:spPr>
          <a:xfrm>
            <a:off x="763075" y="1187700"/>
            <a:ext cx="7519800" cy="3955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1000"/>
              </a:spcBef>
              <a:spcAft>
                <a:spcPts val="0"/>
              </a:spcAft>
              <a:buNone/>
            </a:pPr>
            <a:r>
              <a:rPr lang="es" sz="1700">
                <a:solidFill>
                  <a:schemeClr val="accent1"/>
                </a:solidFill>
                <a:latin typeface="Roboto Light"/>
                <a:ea typeface="Roboto Light"/>
                <a:cs typeface="Roboto Light"/>
                <a:sym typeface="Roboto Light"/>
              </a:rPr>
              <a:t>Different Activities that include in the Project are:</a:t>
            </a: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Planning </a:t>
            </a:r>
            <a:endParaRPr sz="1700">
              <a:solidFill>
                <a:schemeClr val="accent1"/>
              </a:solidFill>
              <a:latin typeface="Roboto Light"/>
              <a:ea typeface="Roboto Light"/>
              <a:cs typeface="Roboto Light"/>
              <a:sym typeface="Roboto Light"/>
            </a:endParaRPr>
          </a:p>
          <a:p>
            <a:pPr marL="457200" lvl="0" indent="-336550" algn="l" rtl="0">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Hiring Manager</a:t>
            </a:r>
            <a:endParaRPr sz="1700">
              <a:solidFill>
                <a:schemeClr val="accent1"/>
              </a:solidFill>
              <a:latin typeface="Roboto Light"/>
              <a:ea typeface="Roboto Light"/>
              <a:cs typeface="Roboto Light"/>
              <a:sym typeface="Roboto Light"/>
            </a:endParaRPr>
          </a:p>
          <a:p>
            <a:pPr marL="457200" lvl="0" indent="-336550" algn="l" rtl="0">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Training Manager</a:t>
            </a:r>
            <a:endParaRPr sz="1700">
              <a:solidFill>
                <a:schemeClr val="accent1"/>
              </a:solidFill>
              <a:latin typeface="Roboto Light"/>
              <a:ea typeface="Roboto Light"/>
              <a:cs typeface="Roboto Light"/>
              <a:sym typeface="Roboto Light"/>
            </a:endParaRPr>
          </a:p>
          <a:p>
            <a:pPr marL="457200" lvl="0" indent="-336550" algn="l" rtl="0">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Record Customer Data</a:t>
            </a:r>
            <a:endParaRPr sz="1700">
              <a:solidFill>
                <a:schemeClr val="accent1"/>
              </a:solidFill>
              <a:latin typeface="Roboto Light"/>
              <a:ea typeface="Roboto Light"/>
              <a:cs typeface="Roboto Light"/>
              <a:sym typeface="Roboto Light"/>
            </a:endParaRPr>
          </a:p>
          <a:p>
            <a:pPr marL="457200" lvl="0" indent="-336550" algn="l" rtl="0">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Website Template</a:t>
            </a:r>
            <a:endParaRPr sz="1700">
              <a:solidFill>
                <a:schemeClr val="accent1"/>
              </a:solidFill>
              <a:latin typeface="Roboto Light"/>
              <a:ea typeface="Roboto Light"/>
              <a:cs typeface="Roboto Light"/>
              <a:sym typeface="Roboto Light"/>
            </a:endParaRPr>
          </a:p>
          <a:p>
            <a:pPr marL="457200" lvl="0" indent="-336550" algn="l" rtl="0">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Approved Website Design </a:t>
            </a:r>
            <a:endParaRPr sz="1700">
              <a:solidFill>
                <a:schemeClr val="accent1"/>
              </a:solidFill>
              <a:latin typeface="Roboto Light"/>
              <a:ea typeface="Roboto Light"/>
              <a:cs typeface="Roboto Light"/>
              <a:sym typeface="Roboto Light"/>
            </a:endParaRPr>
          </a:p>
          <a:p>
            <a:pPr marL="457200" lvl="0" indent="-336550" algn="l" rtl="0">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Complete Website Design</a:t>
            </a:r>
            <a:endParaRPr sz="1700">
              <a:solidFill>
                <a:schemeClr val="accent1"/>
              </a:solidFill>
              <a:latin typeface="Roboto Light"/>
              <a:ea typeface="Roboto Light"/>
              <a:cs typeface="Roboto Light"/>
              <a:sym typeface="Roboto Light"/>
            </a:endParaRPr>
          </a:p>
          <a:p>
            <a:pPr marL="457200" lvl="0" indent="-336550" algn="l" rtl="0">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Implement</a:t>
            </a:r>
            <a:endParaRPr sz="1700">
              <a:solidFill>
                <a:schemeClr val="accent1"/>
              </a:solidFill>
              <a:latin typeface="Roboto Light"/>
              <a:ea typeface="Roboto Light"/>
              <a:cs typeface="Roboto Light"/>
              <a:sym typeface="Roboto Light"/>
            </a:endParaRPr>
          </a:p>
          <a:p>
            <a:pPr marL="457200" lvl="0" indent="-336550" algn="l" rtl="0">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Follow up</a:t>
            </a:r>
            <a:endParaRPr sz="1700">
              <a:solidFill>
                <a:schemeClr val="accent1"/>
              </a:solidFill>
              <a:latin typeface="Roboto Light"/>
              <a:ea typeface="Roboto Light"/>
              <a:cs typeface="Roboto Light"/>
              <a:sym typeface="Roboto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4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PERT CHART</a:t>
            </a:r>
            <a:endParaRPr>
              <a:solidFill>
                <a:schemeClr val="accent1"/>
              </a:solidFill>
            </a:endParaRPr>
          </a:p>
        </p:txBody>
      </p:sp>
      <p:graphicFrame>
        <p:nvGraphicFramePr>
          <p:cNvPr id="902" name="Google Shape;902;p49"/>
          <p:cNvGraphicFramePr/>
          <p:nvPr/>
        </p:nvGraphicFramePr>
        <p:xfrm>
          <a:off x="356125" y="2381250"/>
          <a:ext cx="3000000" cy="3000000"/>
        </p:xfrm>
        <a:graphic>
          <a:graphicData uri="http://schemas.openxmlformats.org/drawingml/2006/table">
            <a:tbl>
              <a:tblPr>
                <a:noFill/>
                <a:tableStyleId>{5E10A420-65FD-48B5-BADD-28F817A0DDD5}</a:tableStyleId>
              </a:tblPr>
              <a:tblGrid>
                <a:gridCol w="918450">
                  <a:extLst>
                    <a:ext uri="{9D8B030D-6E8A-4147-A177-3AD203B41FA5}">
                      <a16:colId xmlns:a16="http://schemas.microsoft.com/office/drawing/2014/main" val="20000"/>
                    </a:ext>
                  </a:extLst>
                </a:gridCol>
              </a:tblGrid>
              <a:tr h="374150">
                <a:tc>
                  <a:txBody>
                    <a:bodyPr/>
                    <a:lstStyle/>
                    <a:p>
                      <a:pPr marL="0" marR="0" lvl="0" indent="0" algn="ctr" rtl="0">
                        <a:lnSpc>
                          <a:spcPct val="100000"/>
                        </a:lnSpc>
                        <a:spcBef>
                          <a:spcPts val="0"/>
                        </a:spcBef>
                        <a:spcAft>
                          <a:spcPts val="0"/>
                        </a:spcAft>
                        <a:buNone/>
                      </a:pPr>
                      <a:r>
                        <a:rPr lang="es">
                          <a:solidFill>
                            <a:schemeClr val="accent1"/>
                          </a:solidFill>
                        </a:rPr>
                        <a:t>Planning</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903" name="Google Shape;903;p49"/>
          <p:cNvGraphicFramePr/>
          <p:nvPr/>
        </p:nvGraphicFramePr>
        <p:xfrm>
          <a:off x="1627825" y="1665075"/>
          <a:ext cx="3000000" cy="3000000"/>
        </p:xfrm>
        <a:graphic>
          <a:graphicData uri="http://schemas.openxmlformats.org/drawingml/2006/table">
            <a:tbl>
              <a:tblPr>
                <a:noFill/>
                <a:tableStyleId>{5E10A420-65FD-48B5-BADD-28F817A0DDD5}</a:tableStyleId>
              </a:tblPr>
              <a:tblGrid>
                <a:gridCol w="918450">
                  <a:extLst>
                    <a:ext uri="{9D8B030D-6E8A-4147-A177-3AD203B41FA5}">
                      <a16:colId xmlns:a16="http://schemas.microsoft.com/office/drawing/2014/main" val="20000"/>
                    </a:ext>
                  </a:extLst>
                </a:gridCol>
              </a:tblGrid>
              <a:tr h="875575">
                <a:tc>
                  <a:txBody>
                    <a:bodyPr/>
                    <a:lstStyle/>
                    <a:p>
                      <a:pPr marL="0" lvl="0" indent="0" algn="ctr" rtl="0">
                        <a:spcBef>
                          <a:spcPts val="0"/>
                        </a:spcBef>
                        <a:spcAft>
                          <a:spcPts val="0"/>
                        </a:spcAft>
                        <a:buNone/>
                      </a:pPr>
                      <a:r>
                        <a:rPr lang="es">
                          <a:solidFill>
                            <a:schemeClr val="accent1"/>
                          </a:solidFill>
                        </a:rPr>
                        <a:t>Hire Manager</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bl>
          </a:graphicData>
        </a:graphic>
      </p:graphicFrame>
      <p:cxnSp>
        <p:nvCxnSpPr>
          <p:cNvPr id="904" name="Google Shape;904;p49"/>
          <p:cNvCxnSpPr/>
          <p:nvPr/>
        </p:nvCxnSpPr>
        <p:spPr>
          <a:xfrm rot="10800000" flipH="1">
            <a:off x="1288100" y="2167450"/>
            <a:ext cx="328500" cy="373200"/>
          </a:xfrm>
          <a:prstGeom prst="straightConnector1">
            <a:avLst/>
          </a:prstGeom>
          <a:noFill/>
          <a:ln w="9525" cap="flat" cmpd="sng">
            <a:solidFill>
              <a:schemeClr val="accent1"/>
            </a:solidFill>
            <a:prstDash val="solid"/>
            <a:round/>
            <a:headEnd type="none" w="med" len="med"/>
            <a:tailEnd type="triangle" w="med" len="med"/>
          </a:ln>
        </p:spPr>
      </p:cxnSp>
      <p:cxnSp>
        <p:nvCxnSpPr>
          <p:cNvPr id="905" name="Google Shape;905;p49"/>
          <p:cNvCxnSpPr/>
          <p:nvPr/>
        </p:nvCxnSpPr>
        <p:spPr>
          <a:xfrm>
            <a:off x="1288100" y="2593950"/>
            <a:ext cx="328800" cy="417600"/>
          </a:xfrm>
          <a:prstGeom prst="straightConnector1">
            <a:avLst/>
          </a:prstGeom>
          <a:noFill/>
          <a:ln w="9525" cap="flat" cmpd="sng">
            <a:solidFill>
              <a:schemeClr val="accent1"/>
            </a:solidFill>
            <a:prstDash val="solid"/>
            <a:round/>
            <a:headEnd type="none" w="med" len="med"/>
            <a:tailEnd type="triangle" w="med" len="med"/>
          </a:ln>
        </p:spPr>
      </p:cxnSp>
      <p:graphicFrame>
        <p:nvGraphicFramePr>
          <p:cNvPr id="906" name="Google Shape;906;p49"/>
          <p:cNvGraphicFramePr/>
          <p:nvPr/>
        </p:nvGraphicFramePr>
        <p:xfrm>
          <a:off x="1627825" y="2839075"/>
          <a:ext cx="3000000" cy="3000000"/>
        </p:xfrm>
        <a:graphic>
          <a:graphicData uri="http://schemas.openxmlformats.org/drawingml/2006/table">
            <a:tbl>
              <a:tblPr>
                <a:noFill/>
                <a:tableStyleId>{5E10A420-65FD-48B5-BADD-28F817A0DDD5}</a:tableStyleId>
              </a:tblPr>
              <a:tblGrid>
                <a:gridCol w="918450">
                  <a:extLst>
                    <a:ext uri="{9D8B030D-6E8A-4147-A177-3AD203B41FA5}">
                      <a16:colId xmlns:a16="http://schemas.microsoft.com/office/drawing/2014/main" val="20000"/>
                    </a:ext>
                  </a:extLst>
                </a:gridCol>
              </a:tblGrid>
              <a:tr h="822925">
                <a:tc>
                  <a:txBody>
                    <a:bodyPr/>
                    <a:lstStyle/>
                    <a:p>
                      <a:pPr marL="0" marR="0" lvl="0" indent="0" algn="ctr" rtl="0">
                        <a:lnSpc>
                          <a:spcPct val="100000"/>
                        </a:lnSpc>
                        <a:spcBef>
                          <a:spcPts val="0"/>
                        </a:spcBef>
                        <a:spcAft>
                          <a:spcPts val="0"/>
                        </a:spcAft>
                        <a:buNone/>
                      </a:pPr>
                      <a:r>
                        <a:rPr lang="es">
                          <a:solidFill>
                            <a:schemeClr val="accent1"/>
                          </a:solidFill>
                        </a:rPr>
                        <a:t>Website Template</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bl>
          </a:graphicData>
        </a:graphic>
      </p:graphicFrame>
      <p:cxnSp>
        <p:nvCxnSpPr>
          <p:cNvPr id="907" name="Google Shape;907;p49"/>
          <p:cNvCxnSpPr/>
          <p:nvPr/>
        </p:nvCxnSpPr>
        <p:spPr>
          <a:xfrm>
            <a:off x="2546275" y="2144875"/>
            <a:ext cx="483000" cy="4800"/>
          </a:xfrm>
          <a:prstGeom prst="straightConnector1">
            <a:avLst/>
          </a:prstGeom>
          <a:noFill/>
          <a:ln w="9525" cap="flat" cmpd="sng">
            <a:solidFill>
              <a:schemeClr val="accent1"/>
            </a:solidFill>
            <a:prstDash val="solid"/>
            <a:round/>
            <a:headEnd type="none" w="med" len="med"/>
            <a:tailEnd type="triangle" w="med" len="med"/>
          </a:ln>
        </p:spPr>
      </p:cxnSp>
      <p:graphicFrame>
        <p:nvGraphicFramePr>
          <p:cNvPr id="908" name="Google Shape;908;p49"/>
          <p:cNvGraphicFramePr/>
          <p:nvPr/>
        </p:nvGraphicFramePr>
        <p:xfrm>
          <a:off x="3029275" y="1665075"/>
          <a:ext cx="3000000" cy="3000000"/>
        </p:xfrm>
        <a:graphic>
          <a:graphicData uri="http://schemas.openxmlformats.org/drawingml/2006/table">
            <a:tbl>
              <a:tblPr>
                <a:noFill/>
                <a:tableStyleId>{5E10A420-65FD-48B5-BADD-28F817A0DDD5}</a:tableStyleId>
              </a:tblPr>
              <a:tblGrid>
                <a:gridCol w="918450">
                  <a:extLst>
                    <a:ext uri="{9D8B030D-6E8A-4147-A177-3AD203B41FA5}">
                      <a16:colId xmlns:a16="http://schemas.microsoft.com/office/drawing/2014/main" val="20000"/>
                    </a:ext>
                  </a:extLst>
                </a:gridCol>
              </a:tblGrid>
              <a:tr h="822925">
                <a:tc>
                  <a:txBody>
                    <a:bodyPr/>
                    <a:lstStyle/>
                    <a:p>
                      <a:pPr marL="0" marR="0" lvl="0" indent="0" algn="ctr" rtl="0">
                        <a:lnSpc>
                          <a:spcPct val="100000"/>
                        </a:lnSpc>
                        <a:spcBef>
                          <a:spcPts val="0"/>
                        </a:spcBef>
                        <a:spcAft>
                          <a:spcPts val="0"/>
                        </a:spcAft>
                        <a:buNone/>
                      </a:pPr>
                      <a:r>
                        <a:rPr lang="es">
                          <a:solidFill>
                            <a:schemeClr val="accent1"/>
                          </a:solidFill>
                        </a:rPr>
                        <a:t>Training Manager</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909" name="Google Shape;909;p49"/>
          <p:cNvGraphicFramePr/>
          <p:nvPr/>
        </p:nvGraphicFramePr>
        <p:xfrm>
          <a:off x="4332075" y="1665075"/>
          <a:ext cx="3000000" cy="3000000"/>
        </p:xfrm>
        <a:graphic>
          <a:graphicData uri="http://schemas.openxmlformats.org/drawingml/2006/table">
            <a:tbl>
              <a:tblPr>
                <a:noFill/>
                <a:tableStyleId>{5E10A420-65FD-48B5-BADD-28F817A0DDD5}</a:tableStyleId>
              </a:tblPr>
              <a:tblGrid>
                <a:gridCol w="976200">
                  <a:extLst>
                    <a:ext uri="{9D8B030D-6E8A-4147-A177-3AD203B41FA5}">
                      <a16:colId xmlns:a16="http://schemas.microsoft.com/office/drawing/2014/main" val="20000"/>
                    </a:ext>
                  </a:extLst>
                </a:gridCol>
              </a:tblGrid>
              <a:tr h="716175">
                <a:tc>
                  <a:txBody>
                    <a:bodyPr/>
                    <a:lstStyle/>
                    <a:p>
                      <a:pPr marL="0" lvl="0" indent="0" algn="ctr" rtl="0">
                        <a:spcBef>
                          <a:spcPts val="0"/>
                        </a:spcBef>
                        <a:spcAft>
                          <a:spcPts val="0"/>
                        </a:spcAft>
                        <a:buNone/>
                      </a:pPr>
                      <a:r>
                        <a:rPr lang="es">
                          <a:solidFill>
                            <a:schemeClr val="accent1"/>
                          </a:solidFill>
                        </a:rPr>
                        <a:t>Record Customer Data</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bl>
          </a:graphicData>
        </a:graphic>
      </p:graphicFrame>
      <p:cxnSp>
        <p:nvCxnSpPr>
          <p:cNvPr id="910" name="Google Shape;910;p49"/>
          <p:cNvCxnSpPr/>
          <p:nvPr/>
        </p:nvCxnSpPr>
        <p:spPr>
          <a:xfrm>
            <a:off x="3962000" y="2158675"/>
            <a:ext cx="373200" cy="0"/>
          </a:xfrm>
          <a:prstGeom prst="straightConnector1">
            <a:avLst/>
          </a:prstGeom>
          <a:noFill/>
          <a:ln w="9525" cap="flat" cmpd="sng">
            <a:solidFill>
              <a:schemeClr val="accent1"/>
            </a:solidFill>
            <a:prstDash val="solid"/>
            <a:round/>
            <a:headEnd type="none" w="med" len="med"/>
            <a:tailEnd type="triangle" w="med" len="med"/>
          </a:ln>
        </p:spPr>
      </p:cxnSp>
      <p:cxnSp>
        <p:nvCxnSpPr>
          <p:cNvPr id="911" name="Google Shape;911;p49"/>
          <p:cNvCxnSpPr/>
          <p:nvPr/>
        </p:nvCxnSpPr>
        <p:spPr>
          <a:xfrm>
            <a:off x="2546275" y="3145975"/>
            <a:ext cx="500700" cy="7800"/>
          </a:xfrm>
          <a:prstGeom prst="straightConnector1">
            <a:avLst/>
          </a:prstGeom>
          <a:noFill/>
          <a:ln w="9525" cap="flat" cmpd="sng">
            <a:solidFill>
              <a:schemeClr val="accent1"/>
            </a:solidFill>
            <a:prstDash val="solid"/>
            <a:round/>
            <a:headEnd type="none" w="med" len="med"/>
            <a:tailEnd type="triangle" w="med" len="med"/>
          </a:ln>
        </p:spPr>
      </p:cxnSp>
      <p:graphicFrame>
        <p:nvGraphicFramePr>
          <p:cNvPr id="912" name="Google Shape;912;p49"/>
          <p:cNvGraphicFramePr/>
          <p:nvPr/>
        </p:nvGraphicFramePr>
        <p:xfrm>
          <a:off x="3030575" y="2839075"/>
          <a:ext cx="3000000" cy="3000000"/>
        </p:xfrm>
        <a:graphic>
          <a:graphicData uri="http://schemas.openxmlformats.org/drawingml/2006/table">
            <a:tbl>
              <a:tblPr>
                <a:noFill/>
                <a:tableStyleId>{5E10A420-65FD-48B5-BADD-28F817A0DDD5}</a:tableStyleId>
              </a:tblPr>
              <a:tblGrid>
                <a:gridCol w="971750">
                  <a:extLst>
                    <a:ext uri="{9D8B030D-6E8A-4147-A177-3AD203B41FA5}">
                      <a16:colId xmlns:a16="http://schemas.microsoft.com/office/drawing/2014/main" val="20000"/>
                    </a:ext>
                  </a:extLst>
                </a:gridCol>
              </a:tblGrid>
              <a:tr h="796425">
                <a:tc>
                  <a:txBody>
                    <a:bodyPr/>
                    <a:lstStyle/>
                    <a:p>
                      <a:pPr marL="0" lvl="0" indent="0" algn="ctr" rtl="0">
                        <a:spcBef>
                          <a:spcPts val="0"/>
                        </a:spcBef>
                        <a:spcAft>
                          <a:spcPts val="0"/>
                        </a:spcAft>
                        <a:buNone/>
                      </a:pPr>
                      <a:r>
                        <a:rPr lang="es">
                          <a:solidFill>
                            <a:schemeClr val="accent1"/>
                          </a:solidFill>
                        </a:rPr>
                        <a:t>Approved Website Design</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913" name="Google Shape;913;p49"/>
          <p:cNvGraphicFramePr/>
          <p:nvPr/>
        </p:nvGraphicFramePr>
        <p:xfrm>
          <a:off x="4335200" y="2839075"/>
          <a:ext cx="3000000" cy="3000000"/>
        </p:xfrm>
        <a:graphic>
          <a:graphicData uri="http://schemas.openxmlformats.org/drawingml/2006/table">
            <a:tbl>
              <a:tblPr>
                <a:noFill/>
                <a:tableStyleId>{5E10A420-65FD-48B5-BADD-28F817A0DDD5}</a:tableStyleId>
              </a:tblPr>
              <a:tblGrid>
                <a:gridCol w="973075">
                  <a:extLst>
                    <a:ext uri="{9D8B030D-6E8A-4147-A177-3AD203B41FA5}">
                      <a16:colId xmlns:a16="http://schemas.microsoft.com/office/drawing/2014/main" val="20000"/>
                    </a:ext>
                  </a:extLst>
                </a:gridCol>
              </a:tblGrid>
              <a:tr h="822925">
                <a:tc>
                  <a:txBody>
                    <a:bodyPr/>
                    <a:lstStyle/>
                    <a:p>
                      <a:pPr marL="0" lvl="0" indent="0" algn="ctr" rtl="0">
                        <a:spcBef>
                          <a:spcPts val="0"/>
                        </a:spcBef>
                        <a:spcAft>
                          <a:spcPts val="0"/>
                        </a:spcAft>
                        <a:buNone/>
                      </a:pPr>
                      <a:r>
                        <a:rPr lang="es">
                          <a:solidFill>
                            <a:schemeClr val="accent1"/>
                          </a:solidFill>
                        </a:rPr>
                        <a:t>Complete Website Design</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bl>
          </a:graphicData>
        </a:graphic>
      </p:graphicFrame>
      <p:cxnSp>
        <p:nvCxnSpPr>
          <p:cNvPr id="914" name="Google Shape;914;p49"/>
          <p:cNvCxnSpPr/>
          <p:nvPr/>
        </p:nvCxnSpPr>
        <p:spPr>
          <a:xfrm>
            <a:off x="4002325" y="3145975"/>
            <a:ext cx="332700" cy="16500"/>
          </a:xfrm>
          <a:prstGeom prst="straightConnector1">
            <a:avLst/>
          </a:prstGeom>
          <a:noFill/>
          <a:ln w="9525" cap="flat" cmpd="sng">
            <a:solidFill>
              <a:schemeClr val="accent1"/>
            </a:solidFill>
            <a:prstDash val="solid"/>
            <a:round/>
            <a:headEnd type="none" w="med" len="med"/>
            <a:tailEnd type="triangle" w="med" len="med"/>
          </a:ln>
        </p:spPr>
      </p:cxnSp>
      <p:cxnSp>
        <p:nvCxnSpPr>
          <p:cNvPr id="915" name="Google Shape;915;p49"/>
          <p:cNvCxnSpPr/>
          <p:nvPr/>
        </p:nvCxnSpPr>
        <p:spPr>
          <a:xfrm>
            <a:off x="5308275" y="2167450"/>
            <a:ext cx="590400" cy="426600"/>
          </a:xfrm>
          <a:prstGeom prst="straightConnector1">
            <a:avLst/>
          </a:prstGeom>
          <a:noFill/>
          <a:ln w="9525" cap="flat" cmpd="sng">
            <a:solidFill>
              <a:schemeClr val="accent1"/>
            </a:solidFill>
            <a:prstDash val="solid"/>
            <a:round/>
            <a:headEnd type="none" w="med" len="med"/>
            <a:tailEnd type="triangle" w="med" len="med"/>
          </a:ln>
        </p:spPr>
      </p:cxnSp>
      <p:cxnSp>
        <p:nvCxnSpPr>
          <p:cNvPr id="916" name="Google Shape;916;p49"/>
          <p:cNvCxnSpPr/>
          <p:nvPr/>
        </p:nvCxnSpPr>
        <p:spPr>
          <a:xfrm rot="10800000" flipH="1">
            <a:off x="5326075" y="2931425"/>
            <a:ext cx="572400" cy="365700"/>
          </a:xfrm>
          <a:prstGeom prst="straightConnector1">
            <a:avLst/>
          </a:prstGeom>
          <a:noFill/>
          <a:ln w="9525" cap="flat" cmpd="sng">
            <a:solidFill>
              <a:schemeClr val="accent1"/>
            </a:solidFill>
            <a:prstDash val="solid"/>
            <a:round/>
            <a:headEnd type="none" w="med" len="med"/>
            <a:tailEnd type="triangle" w="med" len="med"/>
          </a:ln>
        </p:spPr>
      </p:cxnSp>
      <p:graphicFrame>
        <p:nvGraphicFramePr>
          <p:cNvPr id="917" name="Google Shape;917;p49"/>
          <p:cNvGraphicFramePr/>
          <p:nvPr/>
        </p:nvGraphicFramePr>
        <p:xfrm>
          <a:off x="5916275" y="2391288"/>
          <a:ext cx="3000000" cy="3000000"/>
        </p:xfrm>
        <a:graphic>
          <a:graphicData uri="http://schemas.openxmlformats.org/drawingml/2006/table">
            <a:tbl>
              <a:tblPr>
                <a:noFill/>
                <a:tableStyleId>{5E10A420-65FD-48B5-BADD-28F817A0DDD5}</a:tableStyleId>
              </a:tblPr>
              <a:tblGrid>
                <a:gridCol w="976200">
                  <a:extLst>
                    <a:ext uri="{9D8B030D-6E8A-4147-A177-3AD203B41FA5}">
                      <a16:colId xmlns:a16="http://schemas.microsoft.com/office/drawing/2014/main" val="20000"/>
                    </a:ext>
                  </a:extLst>
                </a:gridCol>
              </a:tblGrid>
              <a:tr h="716175">
                <a:tc>
                  <a:txBody>
                    <a:bodyPr/>
                    <a:lstStyle/>
                    <a:p>
                      <a:pPr marL="0" lvl="0" indent="0" algn="ctr" rtl="0">
                        <a:spcBef>
                          <a:spcPts val="0"/>
                        </a:spcBef>
                        <a:spcAft>
                          <a:spcPts val="0"/>
                        </a:spcAft>
                        <a:buNone/>
                      </a:pPr>
                      <a:r>
                        <a:rPr lang="es" sz="1200">
                          <a:solidFill>
                            <a:schemeClr val="accent1"/>
                          </a:solidFill>
                        </a:rPr>
                        <a:t>Implement Website</a:t>
                      </a:r>
                      <a:endParaRPr sz="1200">
                        <a:solidFill>
                          <a:schemeClr val="accent1"/>
                        </a:solidFill>
                      </a:endParaRPr>
                    </a:p>
                  </a:txBody>
                  <a:tcPr marL="91425" marR="91425" marT="91425" marB="91425" anchor="ctr"/>
                </a:tc>
                <a:extLst>
                  <a:ext uri="{0D108BD9-81ED-4DB2-BD59-A6C34878D82A}">
                    <a16:rowId xmlns:a16="http://schemas.microsoft.com/office/drawing/2014/main" val="10000"/>
                  </a:ext>
                </a:extLst>
              </a:tr>
            </a:tbl>
          </a:graphicData>
        </a:graphic>
      </p:graphicFrame>
      <p:cxnSp>
        <p:nvCxnSpPr>
          <p:cNvPr id="918" name="Google Shape;918;p49"/>
          <p:cNvCxnSpPr/>
          <p:nvPr/>
        </p:nvCxnSpPr>
        <p:spPr>
          <a:xfrm>
            <a:off x="6892475" y="2802750"/>
            <a:ext cx="418500" cy="4500"/>
          </a:xfrm>
          <a:prstGeom prst="straightConnector1">
            <a:avLst/>
          </a:prstGeom>
          <a:noFill/>
          <a:ln w="9525" cap="flat" cmpd="sng">
            <a:solidFill>
              <a:schemeClr val="accent1"/>
            </a:solidFill>
            <a:prstDash val="solid"/>
            <a:round/>
            <a:headEnd type="none" w="med" len="med"/>
            <a:tailEnd type="triangle" w="med" len="med"/>
          </a:ln>
        </p:spPr>
      </p:cxnSp>
      <p:graphicFrame>
        <p:nvGraphicFramePr>
          <p:cNvPr id="919" name="Google Shape;919;p49"/>
          <p:cNvGraphicFramePr/>
          <p:nvPr/>
        </p:nvGraphicFramePr>
        <p:xfrm>
          <a:off x="7321225" y="2391288"/>
          <a:ext cx="3000000" cy="3000000"/>
        </p:xfrm>
        <a:graphic>
          <a:graphicData uri="http://schemas.openxmlformats.org/drawingml/2006/table">
            <a:tbl>
              <a:tblPr>
                <a:noFill/>
                <a:tableStyleId>{5E10A420-65FD-48B5-BADD-28F817A0DDD5}</a:tableStyleId>
              </a:tblPr>
              <a:tblGrid>
                <a:gridCol w="1060575">
                  <a:extLst>
                    <a:ext uri="{9D8B030D-6E8A-4147-A177-3AD203B41FA5}">
                      <a16:colId xmlns:a16="http://schemas.microsoft.com/office/drawing/2014/main" val="20000"/>
                    </a:ext>
                  </a:extLst>
                </a:gridCol>
              </a:tblGrid>
              <a:tr h="822925">
                <a:tc>
                  <a:txBody>
                    <a:bodyPr/>
                    <a:lstStyle/>
                    <a:p>
                      <a:pPr marL="0" lvl="0" indent="0" algn="ctr" rtl="0">
                        <a:spcBef>
                          <a:spcPts val="0"/>
                        </a:spcBef>
                        <a:spcAft>
                          <a:spcPts val="0"/>
                        </a:spcAft>
                        <a:buNone/>
                      </a:pPr>
                      <a:r>
                        <a:rPr lang="es">
                          <a:solidFill>
                            <a:schemeClr val="accent1"/>
                          </a:solidFill>
                        </a:rPr>
                        <a:t>Follow up</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3"/>
          <p:cNvSpPr txBox="1">
            <a:spLocks noGrp="1"/>
          </p:cNvSpPr>
          <p:nvPr>
            <p:ph type="ctrTitle"/>
          </p:nvPr>
        </p:nvSpPr>
        <p:spPr>
          <a:xfrm>
            <a:off x="311700" y="216790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DESCRIPTION</a:t>
            </a:r>
            <a:endParaRPr>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5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CALCULATING THE CRITICAL PATH</a:t>
            </a:r>
            <a:endParaRPr>
              <a:solidFill>
                <a:schemeClr val="accent1"/>
              </a:solidFill>
            </a:endParaRPr>
          </a:p>
        </p:txBody>
      </p:sp>
      <p:sp>
        <p:nvSpPr>
          <p:cNvPr id="925" name="Google Shape;925;p50"/>
          <p:cNvSpPr txBox="1"/>
          <p:nvPr/>
        </p:nvSpPr>
        <p:spPr>
          <a:xfrm>
            <a:off x="709825" y="2300800"/>
            <a:ext cx="7519800" cy="2657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In order to calculate the Critical Path we would need different Time Estimates.</a:t>
            </a: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b="1">
                <a:solidFill>
                  <a:schemeClr val="accent1"/>
                </a:solidFill>
                <a:latin typeface="Roboto"/>
                <a:ea typeface="Roboto"/>
                <a:cs typeface="Roboto"/>
                <a:sym typeface="Roboto"/>
              </a:rPr>
              <a:t>Earliest Finish </a:t>
            </a:r>
            <a:r>
              <a:rPr lang="es" sz="1700">
                <a:solidFill>
                  <a:schemeClr val="accent1"/>
                </a:solidFill>
                <a:latin typeface="Roboto Light"/>
                <a:ea typeface="Roboto Light"/>
                <a:cs typeface="Roboto Light"/>
                <a:sym typeface="Roboto Light"/>
              </a:rPr>
              <a:t>= Earliest Start + Activity Time</a:t>
            </a: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b="1">
                <a:solidFill>
                  <a:schemeClr val="accent1"/>
                </a:solidFill>
                <a:latin typeface="Roboto"/>
                <a:ea typeface="Roboto"/>
                <a:cs typeface="Roboto"/>
                <a:sym typeface="Roboto"/>
              </a:rPr>
              <a:t>Latest Start </a:t>
            </a:r>
            <a:r>
              <a:rPr lang="es" sz="1700">
                <a:solidFill>
                  <a:schemeClr val="accent1"/>
                </a:solidFill>
                <a:latin typeface="Roboto Light"/>
                <a:ea typeface="Roboto Light"/>
                <a:cs typeface="Roboto Light"/>
                <a:sym typeface="Roboto Light"/>
              </a:rPr>
              <a:t>= Latest Finish - Activity Time</a:t>
            </a: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b="1">
                <a:solidFill>
                  <a:schemeClr val="accent1"/>
                </a:solidFill>
                <a:latin typeface="Roboto"/>
                <a:ea typeface="Roboto"/>
                <a:cs typeface="Roboto"/>
                <a:sym typeface="Roboto"/>
              </a:rPr>
              <a:t>Slack </a:t>
            </a:r>
            <a:r>
              <a:rPr lang="es" sz="1700">
                <a:solidFill>
                  <a:schemeClr val="accent1"/>
                </a:solidFill>
                <a:latin typeface="Roboto Light"/>
                <a:ea typeface="Roboto Light"/>
                <a:cs typeface="Roboto Light"/>
                <a:sym typeface="Roboto Light"/>
              </a:rPr>
              <a:t>= Earliest Start - Latest Start</a:t>
            </a:r>
            <a:endParaRPr sz="1700">
              <a:solidFill>
                <a:schemeClr val="accent1"/>
              </a:solidFill>
              <a:latin typeface="Roboto Light"/>
              <a:ea typeface="Roboto Light"/>
              <a:cs typeface="Roboto Light"/>
              <a:sym typeface="Roboto Light"/>
            </a:endParaRPr>
          </a:p>
          <a:p>
            <a:pPr marL="457200" marR="0" lvl="0" indent="0" algn="l" rtl="0">
              <a:lnSpc>
                <a:spcPct val="100000"/>
              </a:lnSpc>
              <a:spcBef>
                <a:spcPts val="1000"/>
              </a:spcBef>
              <a:spcAft>
                <a:spcPts val="0"/>
              </a:spcAft>
              <a:buNone/>
            </a:pPr>
            <a:r>
              <a:rPr lang="es" sz="1700">
                <a:solidFill>
                  <a:schemeClr val="accent1"/>
                </a:solidFill>
                <a:latin typeface="Roboto Light"/>
                <a:ea typeface="Roboto Light"/>
                <a:cs typeface="Roboto Light"/>
                <a:sym typeface="Roboto Light"/>
              </a:rPr>
              <a:t>Or</a:t>
            </a:r>
            <a:endParaRPr sz="1700">
              <a:solidFill>
                <a:schemeClr val="accent1"/>
              </a:solidFill>
              <a:latin typeface="Roboto Light"/>
              <a:ea typeface="Roboto Light"/>
              <a:cs typeface="Roboto Light"/>
              <a:sym typeface="Roboto Light"/>
            </a:endParaRPr>
          </a:p>
          <a:p>
            <a:pPr marL="457200" marR="0" lvl="0" indent="0" algn="l" rtl="0">
              <a:lnSpc>
                <a:spcPct val="100000"/>
              </a:lnSpc>
              <a:spcBef>
                <a:spcPts val="1000"/>
              </a:spcBef>
              <a:spcAft>
                <a:spcPts val="1000"/>
              </a:spcAft>
              <a:buNone/>
            </a:pPr>
            <a:r>
              <a:rPr lang="es" sz="1700" b="1">
                <a:solidFill>
                  <a:schemeClr val="accent1"/>
                </a:solidFill>
                <a:latin typeface="Roboto"/>
                <a:ea typeface="Roboto"/>
                <a:cs typeface="Roboto"/>
                <a:sym typeface="Roboto"/>
              </a:rPr>
              <a:t>Slack </a:t>
            </a:r>
            <a:r>
              <a:rPr lang="es" sz="1700">
                <a:solidFill>
                  <a:schemeClr val="accent1"/>
                </a:solidFill>
                <a:latin typeface="Roboto Light"/>
                <a:ea typeface="Roboto Light"/>
                <a:cs typeface="Roboto Light"/>
                <a:sym typeface="Roboto Light"/>
              </a:rPr>
              <a:t>= Earliest Finish - Latest Finish</a:t>
            </a:r>
            <a:endParaRPr sz="1700">
              <a:solidFill>
                <a:schemeClr val="accent1"/>
              </a:solidFill>
              <a:latin typeface="Roboto Light"/>
              <a:ea typeface="Roboto Light"/>
              <a:cs typeface="Roboto Light"/>
              <a:sym typeface="Roboto Light"/>
            </a:endParaRPr>
          </a:p>
        </p:txBody>
      </p:sp>
      <p:graphicFrame>
        <p:nvGraphicFramePr>
          <p:cNvPr id="926" name="Google Shape;926;p50"/>
          <p:cNvGraphicFramePr/>
          <p:nvPr/>
        </p:nvGraphicFramePr>
        <p:xfrm>
          <a:off x="843550" y="1251138"/>
          <a:ext cx="3000000" cy="3000000"/>
        </p:xfrm>
        <a:graphic>
          <a:graphicData uri="http://schemas.openxmlformats.org/drawingml/2006/table">
            <a:tbl>
              <a:tblPr>
                <a:noFill/>
                <a:tableStyleId>{5E10A420-65FD-48B5-BADD-28F817A0DDD5}</a:tableStyleId>
              </a:tblPr>
              <a:tblGrid>
                <a:gridCol w="2417450">
                  <a:extLst>
                    <a:ext uri="{9D8B030D-6E8A-4147-A177-3AD203B41FA5}">
                      <a16:colId xmlns:a16="http://schemas.microsoft.com/office/drawing/2014/main" val="20000"/>
                    </a:ext>
                  </a:extLst>
                </a:gridCol>
                <a:gridCol w="2417450">
                  <a:extLst>
                    <a:ext uri="{9D8B030D-6E8A-4147-A177-3AD203B41FA5}">
                      <a16:colId xmlns:a16="http://schemas.microsoft.com/office/drawing/2014/main" val="20001"/>
                    </a:ext>
                  </a:extLst>
                </a:gridCol>
                <a:gridCol w="2417450">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s">
                          <a:solidFill>
                            <a:schemeClr val="accent1"/>
                          </a:solidFill>
                        </a:rPr>
                        <a:t>Activity</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Earliest Start</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Earliest Finish</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s">
                          <a:solidFill>
                            <a:schemeClr val="accent1"/>
                          </a:solidFill>
                        </a:rPr>
                        <a:t>Activity Time</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Latest Start</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Latest Finish</a:t>
                      </a:r>
                      <a:endParaRPr>
                        <a:solidFill>
                          <a:schemeClr val="accent1"/>
                        </a:solidFill>
                      </a:endParaRPr>
                    </a:p>
                  </a:txBody>
                  <a:tcPr marL="91425" marR="91425" marT="91425" marB="91425"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51"/>
          <p:cNvSpPr txBox="1">
            <a:spLocks noGrp="1"/>
          </p:cNvSpPr>
          <p:nvPr>
            <p:ph type="ctrTitle"/>
          </p:nvPr>
        </p:nvSpPr>
        <p:spPr>
          <a:xfrm>
            <a:off x="240625" y="2181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CALCULATING THE CRITICAL PATH</a:t>
            </a:r>
            <a:endParaRPr>
              <a:solidFill>
                <a:schemeClr val="accent1"/>
              </a:solidFill>
            </a:endParaRPr>
          </a:p>
        </p:txBody>
      </p:sp>
      <p:graphicFrame>
        <p:nvGraphicFramePr>
          <p:cNvPr id="932" name="Google Shape;932;p51"/>
          <p:cNvGraphicFramePr/>
          <p:nvPr/>
        </p:nvGraphicFramePr>
        <p:xfrm>
          <a:off x="79325" y="965600"/>
          <a:ext cx="3000000" cy="3000000"/>
        </p:xfrm>
        <a:graphic>
          <a:graphicData uri="http://schemas.openxmlformats.org/drawingml/2006/table">
            <a:tbl>
              <a:tblPr>
                <a:noFill/>
                <a:tableStyleId>{5E10A420-65FD-48B5-BADD-28F817A0DDD5}</a:tableStyleId>
              </a:tblPr>
              <a:tblGrid>
                <a:gridCol w="1069825">
                  <a:extLst>
                    <a:ext uri="{9D8B030D-6E8A-4147-A177-3AD203B41FA5}">
                      <a16:colId xmlns:a16="http://schemas.microsoft.com/office/drawing/2014/main" val="20000"/>
                    </a:ext>
                  </a:extLst>
                </a:gridCol>
                <a:gridCol w="843650">
                  <a:extLst>
                    <a:ext uri="{9D8B030D-6E8A-4147-A177-3AD203B41FA5}">
                      <a16:colId xmlns:a16="http://schemas.microsoft.com/office/drawing/2014/main" val="20001"/>
                    </a:ext>
                  </a:extLst>
                </a:gridCol>
                <a:gridCol w="843650">
                  <a:extLst>
                    <a:ext uri="{9D8B030D-6E8A-4147-A177-3AD203B41FA5}">
                      <a16:colId xmlns:a16="http://schemas.microsoft.com/office/drawing/2014/main" val="20002"/>
                    </a:ext>
                  </a:extLst>
                </a:gridCol>
                <a:gridCol w="855525">
                  <a:extLst>
                    <a:ext uri="{9D8B030D-6E8A-4147-A177-3AD203B41FA5}">
                      <a16:colId xmlns:a16="http://schemas.microsoft.com/office/drawing/2014/main" val="20003"/>
                    </a:ext>
                  </a:extLst>
                </a:gridCol>
                <a:gridCol w="885650">
                  <a:extLst>
                    <a:ext uri="{9D8B030D-6E8A-4147-A177-3AD203B41FA5}">
                      <a16:colId xmlns:a16="http://schemas.microsoft.com/office/drawing/2014/main" val="20004"/>
                    </a:ext>
                  </a:extLst>
                </a:gridCol>
                <a:gridCol w="935750">
                  <a:extLst>
                    <a:ext uri="{9D8B030D-6E8A-4147-A177-3AD203B41FA5}">
                      <a16:colId xmlns:a16="http://schemas.microsoft.com/office/drawing/2014/main" val="20005"/>
                    </a:ext>
                  </a:extLst>
                </a:gridCol>
                <a:gridCol w="969200">
                  <a:extLst>
                    <a:ext uri="{9D8B030D-6E8A-4147-A177-3AD203B41FA5}">
                      <a16:colId xmlns:a16="http://schemas.microsoft.com/office/drawing/2014/main" val="20006"/>
                    </a:ext>
                  </a:extLst>
                </a:gridCol>
                <a:gridCol w="926400">
                  <a:extLst>
                    <a:ext uri="{9D8B030D-6E8A-4147-A177-3AD203B41FA5}">
                      <a16:colId xmlns:a16="http://schemas.microsoft.com/office/drawing/2014/main" val="20007"/>
                    </a:ext>
                  </a:extLst>
                </a:gridCol>
                <a:gridCol w="955250">
                  <a:extLst>
                    <a:ext uri="{9D8B030D-6E8A-4147-A177-3AD203B41FA5}">
                      <a16:colId xmlns:a16="http://schemas.microsoft.com/office/drawing/2014/main" val="20008"/>
                    </a:ext>
                  </a:extLst>
                </a:gridCol>
                <a:gridCol w="715100">
                  <a:extLst>
                    <a:ext uri="{9D8B030D-6E8A-4147-A177-3AD203B41FA5}">
                      <a16:colId xmlns:a16="http://schemas.microsoft.com/office/drawing/2014/main" val="20009"/>
                    </a:ext>
                  </a:extLst>
                </a:gridCol>
              </a:tblGrid>
              <a:tr h="1249650">
                <a:tc>
                  <a:txBody>
                    <a:bodyPr/>
                    <a:lstStyle/>
                    <a:p>
                      <a:pPr marL="0" lvl="0" indent="0" algn="ctr" rtl="0">
                        <a:spcBef>
                          <a:spcPts val="0"/>
                        </a:spcBef>
                        <a:spcAft>
                          <a:spcPts val="0"/>
                        </a:spcAft>
                        <a:buNone/>
                      </a:pPr>
                      <a:r>
                        <a:rPr lang="es" sz="1300">
                          <a:solidFill>
                            <a:schemeClr val="accent1"/>
                          </a:solidFill>
                        </a:rPr>
                        <a:t>Actual Activity</a:t>
                      </a:r>
                      <a:endParaRPr sz="130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sz="1300">
                          <a:solidFill>
                            <a:schemeClr val="accent1"/>
                          </a:solidFill>
                        </a:rPr>
                        <a:t>Planning</a:t>
                      </a:r>
                      <a:endParaRPr sz="130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sz="1300">
                          <a:solidFill>
                            <a:schemeClr val="accent1"/>
                          </a:solidFill>
                        </a:rPr>
                        <a:t>Hire Manager</a:t>
                      </a:r>
                      <a:endParaRPr sz="130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sz="1300">
                          <a:solidFill>
                            <a:schemeClr val="accent1"/>
                          </a:solidFill>
                        </a:rPr>
                        <a:t>Website Template</a:t>
                      </a:r>
                      <a:endParaRPr sz="130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sz="1300">
                          <a:solidFill>
                            <a:schemeClr val="accent1"/>
                          </a:solidFill>
                        </a:rPr>
                        <a:t>Train Manager</a:t>
                      </a:r>
                      <a:endParaRPr sz="130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sz="1300">
                          <a:solidFill>
                            <a:schemeClr val="accent1"/>
                          </a:solidFill>
                        </a:rPr>
                        <a:t>Record Customer Data</a:t>
                      </a:r>
                      <a:endParaRPr sz="130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sz="1300">
                          <a:solidFill>
                            <a:schemeClr val="accent1"/>
                          </a:solidFill>
                        </a:rPr>
                        <a:t>Approved Website Design</a:t>
                      </a:r>
                      <a:endParaRPr sz="130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sz="1300">
                          <a:solidFill>
                            <a:schemeClr val="accent1"/>
                          </a:solidFill>
                        </a:rPr>
                        <a:t>Complete Website Design</a:t>
                      </a:r>
                      <a:endParaRPr sz="130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sz="1300">
                          <a:solidFill>
                            <a:schemeClr val="accent1"/>
                          </a:solidFill>
                        </a:rPr>
                        <a:t>Implement Website</a:t>
                      </a:r>
                      <a:endParaRPr sz="130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sz="1300">
                          <a:solidFill>
                            <a:schemeClr val="accent1"/>
                          </a:solidFill>
                        </a:rPr>
                        <a:t>Follow up</a:t>
                      </a:r>
                      <a:endParaRPr sz="1300">
                        <a:solidFill>
                          <a:schemeClr val="accent1"/>
                        </a:solidFill>
                      </a:endParaRPr>
                    </a:p>
                  </a:txBody>
                  <a:tcPr marL="91425" marR="91425" marT="91425" marB="91425" anchor="ctr"/>
                </a:tc>
                <a:extLst>
                  <a:ext uri="{0D108BD9-81ED-4DB2-BD59-A6C34878D82A}">
                    <a16:rowId xmlns:a16="http://schemas.microsoft.com/office/drawing/2014/main" val="10000"/>
                  </a:ext>
                </a:extLst>
              </a:tr>
              <a:tr h="822950">
                <a:tc>
                  <a:txBody>
                    <a:bodyPr/>
                    <a:lstStyle/>
                    <a:p>
                      <a:pPr marL="0" lvl="0" indent="0" algn="ctr" rtl="0">
                        <a:spcBef>
                          <a:spcPts val="0"/>
                        </a:spcBef>
                        <a:spcAft>
                          <a:spcPts val="0"/>
                        </a:spcAft>
                        <a:buNone/>
                      </a:pPr>
                      <a:r>
                        <a:rPr lang="es" sz="1300">
                          <a:solidFill>
                            <a:schemeClr val="accent1"/>
                          </a:solidFill>
                        </a:rPr>
                        <a:t>Activity</a:t>
                      </a:r>
                      <a:endParaRPr sz="130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A</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B</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C</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D</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E</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F</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G</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H</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I</a:t>
                      </a:r>
                      <a:endParaRPr>
                        <a:solidFill>
                          <a:schemeClr val="accent1"/>
                        </a:solidFill>
                      </a:endParaRPr>
                    </a:p>
                  </a:txBody>
                  <a:tcPr marL="91425" marR="91425" marT="91425" marB="91425" anchor="ctr"/>
                </a:tc>
                <a:extLst>
                  <a:ext uri="{0D108BD9-81ED-4DB2-BD59-A6C34878D82A}">
                    <a16:rowId xmlns:a16="http://schemas.microsoft.com/office/drawing/2014/main" val="10001"/>
                  </a:ext>
                </a:extLst>
              </a:tr>
              <a:tr h="822950">
                <a:tc>
                  <a:txBody>
                    <a:bodyPr/>
                    <a:lstStyle/>
                    <a:p>
                      <a:pPr marL="0" lvl="0" indent="0" algn="ctr" rtl="0">
                        <a:spcBef>
                          <a:spcPts val="0"/>
                        </a:spcBef>
                        <a:spcAft>
                          <a:spcPts val="0"/>
                        </a:spcAft>
                        <a:buNone/>
                      </a:pPr>
                      <a:r>
                        <a:rPr lang="es" sz="1100">
                          <a:solidFill>
                            <a:schemeClr val="accent1"/>
                          </a:solidFill>
                        </a:rPr>
                        <a:t>Immediate  Predecessors</a:t>
                      </a:r>
                      <a:endParaRPr sz="110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A</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A</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B</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D</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C</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F</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E,G</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H</a:t>
                      </a:r>
                      <a:endParaRPr>
                        <a:solidFill>
                          <a:schemeClr val="accent1"/>
                        </a:solidFill>
                      </a:endParaRPr>
                    </a:p>
                  </a:txBody>
                  <a:tcPr marL="91425" marR="91425" marT="91425" marB="91425" anchor="ctr"/>
                </a:tc>
                <a:extLst>
                  <a:ext uri="{0D108BD9-81ED-4DB2-BD59-A6C34878D82A}">
                    <a16:rowId xmlns:a16="http://schemas.microsoft.com/office/drawing/2014/main" val="10002"/>
                  </a:ext>
                </a:extLst>
              </a:tr>
              <a:tr h="822950">
                <a:tc>
                  <a:txBody>
                    <a:bodyPr/>
                    <a:lstStyle/>
                    <a:p>
                      <a:pPr marL="0" lvl="0" indent="0" algn="ctr" rtl="0">
                        <a:spcBef>
                          <a:spcPts val="0"/>
                        </a:spcBef>
                        <a:spcAft>
                          <a:spcPts val="0"/>
                        </a:spcAft>
                        <a:buNone/>
                      </a:pPr>
                      <a:r>
                        <a:rPr lang="es" sz="1300">
                          <a:solidFill>
                            <a:schemeClr val="accent1"/>
                          </a:solidFill>
                        </a:rPr>
                        <a:t>Expected Time (Weeks)</a:t>
                      </a:r>
                      <a:endParaRPr sz="130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3</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3</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4</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a:t>
                      </a:r>
                      <a:endParaRPr>
                        <a:solidFill>
                          <a:schemeClr val="accent1"/>
                        </a:solidFill>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52"/>
          <p:cNvSpPr txBox="1">
            <a:spLocks noGrp="1"/>
          </p:cNvSpPr>
          <p:nvPr>
            <p:ph type="ctrTitle"/>
          </p:nvPr>
        </p:nvSpPr>
        <p:spPr>
          <a:xfrm>
            <a:off x="311700" y="644550"/>
            <a:ext cx="8520600" cy="60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accent1"/>
                </a:solidFill>
              </a:rPr>
              <a:t>Calculating the Critical Path</a:t>
            </a:r>
            <a:endParaRPr>
              <a:solidFill>
                <a:schemeClr val="accent1"/>
              </a:solidFill>
            </a:endParaRPr>
          </a:p>
        </p:txBody>
      </p:sp>
      <p:graphicFrame>
        <p:nvGraphicFramePr>
          <p:cNvPr id="938" name="Google Shape;938;p52"/>
          <p:cNvGraphicFramePr/>
          <p:nvPr/>
        </p:nvGraphicFramePr>
        <p:xfrm>
          <a:off x="952500" y="2190750"/>
          <a:ext cx="3000000" cy="3000000"/>
        </p:xfrm>
        <a:graphic>
          <a:graphicData uri="http://schemas.openxmlformats.org/drawingml/2006/table">
            <a:tbl>
              <a:tblPr>
                <a:noFill/>
                <a:tableStyleId>{5E10A420-65FD-48B5-BADD-28F817A0DDD5}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
                          <a:solidFill>
                            <a:schemeClr val="accent1"/>
                          </a:solidFill>
                        </a:rPr>
                        <a:t>A</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0</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0</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extLst>
                  <a:ext uri="{0D108BD9-81ED-4DB2-BD59-A6C34878D82A}">
                    <a16:rowId xmlns:a16="http://schemas.microsoft.com/office/drawing/2014/main" val="10001"/>
                  </a:ext>
                </a:extLst>
              </a:tr>
            </a:tbl>
          </a:graphicData>
        </a:graphic>
      </p:graphicFrame>
      <p:graphicFrame>
        <p:nvGraphicFramePr>
          <p:cNvPr id="939" name="Google Shape;939;p52"/>
          <p:cNvGraphicFramePr/>
          <p:nvPr/>
        </p:nvGraphicFramePr>
        <p:xfrm>
          <a:off x="2366325" y="1809750"/>
          <a:ext cx="3000000" cy="3000000"/>
        </p:xfrm>
        <a:graphic>
          <a:graphicData uri="http://schemas.openxmlformats.org/drawingml/2006/table">
            <a:tbl>
              <a:tblPr>
                <a:noFill/>
                <a:tableStyleId>{5E10A420-65FD-48B5-BADD-28F817A0DDD5}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
                          <a:solidFill>
                            <a:schemeClr val="accent1"/>
                          </a:solidFill>
                        </a:rPr>
                        <a:t>B</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a:solidFill>
                            <a:schemeClr val="accent1"/>
                          </a:solidFill>
                        </a:rPr>
                        <a:t>1</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5</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6</a:t>
                      </a:r>
                      <a:endParaRPr>
                        <a:solidFill>
                          <a:schemeClr val="accent1"/>
                        </a:solidFill>
                      </a:endParaRPr>
                    </a:p>
                  </a:txBody>
                  <a:tcPr marL="91425" marR="91425" marT="91425" marB="91425" anchor="ctr"/>
                </a:tc>
                <a:extLst>
                  <a:ext uri="{0D108BD9-81ED-4DB2-BD59-A6C34878D82A}">
                    <a16:rowId xmlns:a16="http://schemas.microsoft.com/office/drawing/2014/main" val="10001"/>
                  </a:ext>
                </a:extLst>
              </a:tr>
            </a:tbl>
          </a:graphicData>
        </a:graphic>
      </p:graphicFrame>
      <p:graphicFrame>
        <p:nvGraphicFramePr>
          <p:cNvPr id="940" name="Google Shape;940;p52"/>
          <p:cNvGraphicFramePr/>
          <p:nvPr/>
        </p:nvGraphicFramePr>
        <p:xfrm>
          <a:off x="2366325" y="2952750"/>
          <a:ext cx="3000000" cy="3000000"/>
        </p:xfrm>
        <a:graphic>
          <a:graphicData uri="http://schemas.openxmlformats.org/drawingml/2006/table">
            <a:tbl>
              <a:tblPr>
                <a:noFill/>
                <a:tableStyleId>{5E10A420-65FD-48B5-BADD-28F817A0DDD5}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
                          <a:solidFill>
                            <a:schemeClr val="accent1"/>
                          </a:solidFill>
                        </a:rPr>
                        <a:t>C</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5</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a:solidFill>
                            <a:schemeClr val="accent1"/>
                          </a:solidFill>
                        </a:rPr>
                        <a:t>3</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5</a:t>
                      </a:r>
                      <a:endParaRPr>
                        <a:solidFill>
                          <a:schemeClr val="accent1"/>
                        </a:solidFill>
                      </a:endParaRPr>
                    </a:p>
                  </a:txBody>
                  <a:tcPr marL="91425" marR="91425" marT="91425" marB="91425" anchor="ctr"/>
                </a:tc>
                <a:extLst>
                  <a:ext uri="{0D108BD9-81ED-4DB2-BD59-A6C34878D82A}">
                    <a16:rowId xmlns:a16="http://schemas.microsoft.com/office/drawing/2014/main" val="10001"/>
                  </a:ext>
                </a:extLst>
              </a:tr>
            </a:tbl>
          </a:graphicData>
        </a:graphic>
      </p:graphicFrame>
      <p:graphicFrame>
        <p:nvGraphicFramePr>
          <p:cNvPr id="941" name="Google Shape;941;p52"/>
          <p:cNvGraphicFramePr/>
          <p:nvPr/>
        </p:nvGraphicFramePr>
        <p:xfrm>
          <a:off x="3700225" y="2952750"/>
          <a:ext cx="3000000" cy="3000000"/>
        </p:xfrm>
        <a:graphic>
          <a:graphicData uri="http://schemas.openxmlformats.org/drawingml/2006/table">
            <a:tbl>
              <a:tblPr>
                <a:noFill/>
                <a:tableStyleId>{5E10A420-65FD-48B5-BADD-28F817A0DDD5}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
                          <a:solidFill>
                            <a:schemeClr val="accent1"/>
                          </a:solidFill>
                        </a:rPr>
                        <a:t>F</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5</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8</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a:solidFill>
                            <a:schemeClr val="accent1"/>
                          </a:solidFill>
                        </a:rPr>
                        <a:t>3</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5</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8</a:t>
                      </a:r>
                      <a:endParaRPr>
                        <a:solidFill>
                          <a:schemeClr val="accent1"/>
                        </a:solidFill>
                      </a:endParaRPr>
                    </a:p>
                  </a:txBody>
                  <a:tcPr marL="91425" marR="91425" marT="91425" marB="91425" anchor="ctr"/>
                </a:tc>
                <a:extLst>
                  <a:ext uri="{0D108BD9-81ED-4DB2-BD59-A6C34878D82A}">
                    <a16:rowId xmlns:a16="http://schemas.microsoft.com/office/drawing/2014/main" val="10001"/>
                  </a:ext>
                </a:extLst>
              </a:tr>
            </a:tbl>
          </a:graphicData>
        </a:graphic>
      </p:graphicFrame>
      <p:graphicFrame>
        <p:nvGraphicFramePr>
          <p:cNvPr id="942" name="Google Shape;942;p52"/>
          <p:cNvGraphicFramePr/>
          <p:nvPr/>
        </p:nvGraphicFramePr>
        <p:xfrm>
          <a:off x="5034125" y="2952750"/>
          <a:ext cx="3000000" cy="3000000"/>
        </p:xfrm>
        <a:graphic>
          <a:graphicData uri="http://schemas.openxmlformats.org/drawingml/2006/table">
            <a:tbl>
              <a:tblPr>
                <a:noFill/>
                <a:tableStyleId>{5E10A420-65FD-48B5-BADD-28F817A0DDD5}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
                          <a:solidFill>
                            <a:schemeClr val="accent1"/>
                          </a:solidFill>
                        </a:rPr>
                        <a:t>G</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8</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10</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8</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10</a:t>
                      </a:r>
                      <a:endParaRPr>
                        <a:solidFill>
                          <a:schemeClr val="accent1"/>
                        </a:solidFill>
                      </a:endParaRPr>
                    </a:p>
                  </a:txBody>
                  <a:tcPr marL="91425" marR="91425" marT="91425" marB="91425" anchor="ctr"/>
                </a:tc>
                <a:extLst>
                  <a:ext uri="{0D108BD9-81ED-4DB2-BD59-A6C34878D82A}">
                    <a16:rowId xmlns:a16="http://schemas.microsoft.com/office/drawing/2014/main" val="10001"/>
                  </a:ext>
                </a:extLst>
              </a:tr>
            </a:tbl>
          </a:graphicData>
        </a:graphic>
      </p:graphicFrame>
      <p:graphicFrame>
        <p:nvGraphicFramePr>
          <p:cNvPr id="943" name="Google Shape;943;p52"/>
          <p:cNvGraphicFramePr/>
          <p:nvPr/>
        </p:nvGraphicFramePr>
        <p:xfrm>
          <a:off x="3700225" y="1809750"/>
          <a:ext cx="3000000" cy="3000000"/>
        </p:xfrm>
        <a:graphic>
          <a:graphicData uri="http://schemas.openxmlformats.org/drawingml/2006/table">
            <a:tbl>
              <a:tblPr>
                <a:noFill/>
                <a:tableStyleId>{5E10A420-65FD-48B5-BADD-28F817A0DDD5}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
                          <a:solidFill>
                            <a:schemeClr val="accent1"/>
                          </a:solidFill>
                        </a:rPr>
                        <a:t>D</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3</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5</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6</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8</a:t>
                      </a:r>
                      <a:endParaRPr>
                        <a:solidFill>
                          <a:schemeClr val="accent1"/>
                        </a:solidFill>
                      </a:endParaRPr>
                    </a:p>
                  </a:txBody>
                  <a:tcPr marL="91425" marR="91425" marT="91425" marB="91425" anchor="ctr"/>
                </a:tc>
                <a:extLst>
                  <a:ext uri="{0D108BD9-81ED-4DB2-BD59-A6C34878D82A}">
                    <a16:rowId xmlns:a16="http://schemas.microsoft.com/office/drawing/2014/main" val="10001"/>
                  </a:ext>
                </a:extLst>
              </a:tr>
            </a:tbl>
          </a:graphicData>
        </a:graphic>
      </p:graphicFrame>
      <p:graphicFrame>
        <p:nvGraphicFramePr>
          <p:cNvPr id="944" name="Google Shape;944;p52"/>
          <p:cNvGraphicFramePr/>
          <p:nvPr/>
        </p:nvGraphicFramePr>
        <p:xfrm>
          <a:off x="5034125" y="1809750"/>
          <a:ext cx="3000000" cy="3000000"/>
        </p:xfrm>
        <a:graphic>
          <a:graphicData uri="http://schemas.openxmlformats.org/drawingml/2006/table">
            <a:tbl>
              <a:tblPr>
                <a:noFill/>
                <a:tableStyleId>{5E10A420-65FD-48B5-BADD-28F817A0DDD5}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
                          <a:solidFill>
                            <a:schemeClr val="accent1"/>
                          </a:solidFill>
                        </a:rPr>
                        <a:t>E</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5</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7</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a:solidFill>
                            <a:schemeClr val="accent1"/>
                          </a:solidFill>
                        </a:rPr>
                        <a:t>2</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8</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10</a:t>
                      </a:r>
                      <a:endParaRPr>
                        <a:solidFill>
                          <a:schemeClr val="accent1"/>
                        </a:solidFill>
                      </a:endParaRPr>
                    </a:p>
                  </a:txBody>
                  <a:tcPr marL="91425" marR="91425" marT="91425" marB="91425" anchor="ctr"/>
                </a:tc>
                <a:extLst>
                  <a:ext uri="{0D108BD9-81ED-4DB2-BD59-A6C34878D82A}">
                    <a16:rowId xmlns:a16="http://schemas.microsoft.com/office/drawing/2014/main" val="10001"/>
                  </a:ext>
                </a:extLst>
              </a:tr>
            </a:tbl>
          </a:graphicData>
        </a:graphic>
      </p:graphicFrame>
      <p:graphicFrame>
        <p:nvGraphicFramePr>
          <p:cNvPr id="945" name="Google Shape;945;p52"/>
          <p:cNvGraphicFramePr/>
          <p:nvPr/>
        </p:nvGraphicFramePr>
        <p:xfrm>
          <a:off x="6510175" y="2379650"/>
          <a:ext cx="3000000" cy="3000000"/>
        </p:xfrm>
        <a:graphic>
          <a:graphicData uri="http://schemas.openxmlformats.org/drawingml/2006/table">
            <a:tbl>
              <a:tblPr>
                <a:noFill/>
                <a:tableStyleId>{5E10A420-65FD-48B5-BADD-28F817A0DDD5}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
                          <a:solidFill>
                            <a:schemeClr val="accent1"/>
                          </a:solidFill>
                        </a:rPr>
                        <a:t>H</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10</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14</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a:solidFill>
                            <a:schemeClr val="accent1"/>
                          </a:solidFill>
                        </a:rPr>
                        <a:t>4</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10</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14</a:t>
                      </a:r>
                      <a:endParaRPr>
                        <a:solidFill>
                          <a:schemeClr val="accent1"/>
                        </a:solidFill>
                      </a:endParaRPr>
                    </a:p>
                  </a:txBody>
                  <a:tcPr marL="91425" marR="91425" marT="91425" marB="91425" anchor="ctr"/>
                </a:tc>
                <a:extLst>
                  <a:ext uri="{0D108BD9-81ED-4DB2-BD59-A6C34878D82A}">
                    <a16:rowId xmlns:a16="http://schemas.microsoft.com/office/drawing/2014/main" val="10001"/>
                  </a:ext>
                </a:extLst>
              </a:tr>
            </a:tbl>
          </a:graphicData>
        </a:graphic>
      </p:graphicFrame>
      <p:graphicFrame>
        <p:nvGraphicFramePr>
          <p:cNvPr id="946" name="Google Shape;946;p52"/>
          <p:cNvGraphicFramePr/>
          <p:nvPr/>
        </p:nvGraphicFramePr>
        <p:xfrm>
          <a:off x="7932925" y="2379650"/>
          <a:ext cx="3000000" cy="3000000"/>
        </p:xfrm>
        <a:graphic>
          <a:graphicData uri="http://schemas.openxmlformats.org/drawingml/2006/table">
            <a:tbl>
              <a:tblPr>
                <a:noFill/>
                <a:tableStyleId>{5E10A420-65FD-48B5-BADD-28F817A0DDD5}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
                          <a:solidFill>
                            <a:schemeClr val="accent1"/>
                          </a:solidFill>
                        </a:rPr>
                        <a:t>I</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14</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15</a:t>
                      </a:r>
                      <a:endParaRPr>
                        <a:solidFill>
                          <a:schemeClr val="accent1"/>
                        </a:solidFill>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a:solidFill>
                            <a:schemeClr val="accent1"/>
                          </a:solidFill>
                        </a:rPr>
                        <a:t>1</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14</a:t>
                      </a:r>
                      <a:endParaRPr>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s">
                          <a:solidFill>
                            <a:schemeClr val="accent1"/>
                          </a:solidFill>
                        </a:rPr>
                        <a:t>15</a:t>
                      </a:r>
                      <a:endParaRPr>
                        <a:solidFill>
                          <a:schemeClr val="accent1"/>
                        </a:solidFill>
                      </a:endParaRPr>
                    </a:p>
                  </a:txBody>
                  <a:tcPr marL="91425" marR="91425" marT="91425" marB="91425" anchor="ctr"/>
                </a:tc>
                <a:extLst>
                  <a:ext uri="{0D108BD9-81ED-4DB2-BD59-A6C34878D82A}">
                    <a16:rowId xmlns:a16="http://schemas.microsoft.com/office/drawing/2014/main" val="10001"/>
                  </a:ext>
                </a:extLst>
              </a:tr>
            </a:tbl>
          </a:graphicData>
        </a:graphic>
      </p:graphicFrame>
      <p:cxnSp>
        <p:nvCxnSpPr>
          <p:cNvPr id="947" name="Google Shape;947;p52"/>
          <p:cNvCxnSpPr/>
          <p:nvPr/>
        </p:nvCxnSpPr>
        <p:spPr>
          <a:xfrm rot="10800000" flipH="1">
            <a:off x="2105375" y="2203075"/>
            <a:ext cx="266400" cy="275400"/>
          </a:xfrm>
          <a:prstGeom prst="straightConnector1">
            <a:avLst/>
          </a:prstGeom>
          <a:noFill/>
          <a:ln w="9525" cap="flat" cmpd="sng">
            <a:solidFill>
              <a:schemeClr val="accent1"/>
            </a:solidFill>
            <a:prstDash val="solid"/>
            <a:round/>
            <a:headEnd type="none" w="med" len="med"/>
            <a:tailEnd type="triangle" w="med" len="med"/>
          </a:ln>
        </p:spPr>
      </p:cxnSp>
      <p:cxnSp>
        <p:nvCxnSpPr>
          <p:cNvPr id="948" name="Google Shape;948;p52"/>
          <p:cNvCxnSpPr/>
          <p:nvPr/>
        </p:nvCxnSpPr>
        <p:spPr>
          <a:xfrm>
            <a:off x="2114250" y="2673900"/>
            <a:ext cx="257400" cy="453300"/>
          </a:xfrm>
          <a:prstGeom prst="straightConnector1">
            <a:avLst/>
          </a:prstGeom>
          <a:noFill/>
          <a:ln w="9525" cap="flat" cmpd="sng">
            <a:solidFill>
              <a:schemeClr val="accent1"/>
            </a:solidFill>
            <a:prstDash val="solid"/>
            <a:round/>
            <a:headEnd type="none" w="med" len="med"/>
            <a:tailEnd type="triangle" w="med" len="med"/>
          </a:ln>
        </p:spPr>
      </p:cxnSp>
      <p:cxnSp>
        <p:nvCxnSpPr>
          <p:cNvPr id="949" name="Google Shape;949;p52"/>
          <p:cNvCxnSpPr/>
          <p:nvPr/>
        </p:nvCxnSpPr>
        <p:spPr>
          <a:xfrm rot="10800000" flipH="1">
            <a:off x="3514875" y="2247650"/>
            <a:ext cx="207300" cy="2700"/>
          </a:xfrm>
          <a:prstGeom prst="straightConnector1">
            <a:avLst/>
          </a:prstGeom>
          <a:noFill/>
          <a:ln w="9525" cap="flat" cmpd="sng">
            <a:solidFill>
              <a:schemeClr val="accent1"/>
            </a:solidFill>
            <a:prstDash val="solid"/>
            <a:round/>
            <a:headEnd type="none" w="med" len="med"/>
            <a:tailEnd type="triangle" w="med" len="med"/>
          </a:ln>
        </p:spPr>
      </p:cxnSp>
      <p:cxnSp>
        <p:nvCxnSpPr>
          <p:cNvPr id="950" name="Google Shape;950;p52"/>
          <p:cNvCxnSpPr/>
          <p:nvPr/>
        </p:nvCxnSpPr>
        <p:spPr>
          <a:xfrm rot="10800000" flipH="1">
            <a:off x="3492925" y="3349113"/>
            <a:ext cx="211500" cy="1200"/>
          </a:xfrm>
          <a:prstGeom prst="straightConnector1">
            <a:avLst/>
          </a:prstGeom>
          <a:noFill/>
          <a:ln w="9525" cap="flat" cmpd="sng">
            <a:solidFill>
              <a:schemeClr val="accent1"/>
            </a:solidFill>
            <a:prstDash val="solid"/>
            <a:round/>
            <a:headEnd type="none" w="med" len="med"/>
            <a:tailEnd type="triangle" w="med" len="med"/>
          </a:ln>
        </p:spPr>
      </p:cxnSp>
      <p:cxnSp>
        <p:nvCxnSpPr>
          <p:cNvPr id="951" name="Google Shape;951;p52"/>
          <p:cNvCxnSpPr/>
          <p:nvPr/>
        </p:nvCxnSpPr>
        <p:spPr>
          <a:xfrm>
            <a:off x="4848775" y="2250350"/>
            <a:ext cx="197100" cy="15000"/>
          </a:xfrm>
          <a:prstGeom prst="straightConnector1">
            <a:avLst/>
          </a:prstGeom>
          <a:noFill/>
          <a:ln w="9525" cap="flat" cmpd="sng">
            <a:solidFill>
              <a:schemeClr val="accent1"/>
            </a:solidFill>
            <a:prstDash val="solid"/>
            <a:round/>
            <a:headEnd type="none" w="med" len="med"/>
            <a:tailEnd type="triangle" w="med" len="med"/>
          </a:ln>
        </p:spPr>
      </p:cxnSp>
      <p:cxnSp>
        <p:nvCxnSpPr>
          <p:cNvPr id="952" name="Google Shape;952;p52"/>
          <p:cNvCxnSpPr/>
          <p:nvPr/>
        </p:nvCxnSpPr>
        <p:spPr>
          <a:xfrm>
            <a:off x="4858375" y="3342975"/>
            <a:ext cx="188100" cy="13500"/>
          </a:xfrm>
          <a:prstGeom prst="straightConnector1">
            <a:avLst/>
          </a:prstGeom>
          <a:noFill/>
          <a:ln w="9525" cap="flat" cmpd="sng">
            <a:solidFill>
              <a:schemeClr val="accent1"/>
            </a:solidFill>
            <a:prstDash val="solid"/>
            <a:round/>
            <a:headEnd type="none" w="med" len="med"/>
            <a:tailEnd type="triangle" w="med" len="med"/>
          </a:ln>
        </p:spPr>
      </p:cxnSp>
      <p:cxnSp>
        <p:nvCxnSpPr>
          <p:cNvPr id="953" name="Google Shape;953;p52"/>
          <p:cNvCxnSpPr/>
          <p:nvPr/>
        </p:nvCxnSpPr>
        <p:spPr>
          <a:xfrm rot="10800000" flipH="1">
            <a:off x="6182675" y="2913750"/>
            <a:ext cx="328800" cy="324000"/>
          </a:xfrm>
          <a:prstGeom prst="straightConnector1">
            <a:avLst/>
          </a:prstGeom>
          <a:noFill/>
          <a:ln w="9525" cap="flat" cmpd="sng">
            <a:solidFill>
              <a:schemeClr val="accent1"/>
            </a:solidFill>
            <a:prstDash val="solid"/>
            <a:round/>
            <a:headEnd type="none" w="med" len="med"/>
            <a:tailEnd type="triangle" w="med" len="med"/>
          </a:ln>
        </p:spPr>
      </p:cxnSp>
      <p:cxnSp>
        <p:nvCxnSpPr>
          <p:cNvPr id="954" name="Google Shape;954;p52"/>
          <p:cNvCxnSpPr/>
          <p:nvPr/>
        </p:nvCxnSpPr>
        <p:spPr>
          <a:xfrm>
            <a:off x="6217725" y="2247650"/>
            <a:ext cx="293700" cy="435300"/>
          </a:xfrm>
          <a:prstGeom prst="straightConnector1">
            <a:avLst/>
          </a:prstGeom>
          <a:noFill/>
          <a:ln w="9525" cap="flat" cmpd="sng">
            <a:solidFill>
              <a:schemeClr val="accent1"/>
            </a:solidFill>
            <a:prstDash val="solid"/>
            <a:round/>
            <a:headEnd type="none" w="med" len="med"/>
            <a:tailEnd type="triangle" w="med" len="med"/>
          </a:ln>
        </p:spPr>
      </p:cxnSp>
      <p:cxnSp>
        <p:nvCxnSpPr>
          <p:cNvPr id="955" name="Google Shape;955;p52"/>
          <p:cNvCxnSpPr/>
          <p:nvPr/>
        </p:nvCxnSpPr>
        <p:spPr>
          <a:xfrm>
            <a:off x="7658725" y="2846925"/>
            <a:ext cx="283200" cy="4800"/>
          </a:xfrm>
          <a:prstGeom prst="straightConnector1">
            <a:avLst/>
          </a:prstGeom>
          <a:noFill/>
          <a:ln w="9525" cap="flat" cmpd="sng">
            <a:solidFill>
              <a:schemeClr val="accent1"/>
            </a:solidFill>
            <a:prstDash val="solid"/>
            <a:round/>
            <a:headEnd type="none" w="med" len="med"/>
            <a:tailEnd type="triangle" w="med" len="med"/>
          </a:ln>
        </p:spPr>
      </p:cxnSp>
      <p:sp>
        <p:nvSpPr>
          <p:cNvPr id="956" name="Google Shape;956;p52"/>
          <p:cNvSpPr txBox="1"/>
          <p:nvPr/>
        </p:nvSpPr>
        <p:spPr>
          <a:xfrm>
            <a:off x="639600" y="1341400"/>
            <a:ext cx="84420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p:txBody>
      </p:sp>
      <p:sp>
        <p:nvSpPr>
          <p:cNvPr id="957" name="Google Shape;957;p52"/>
          <p:cNvSpPr txBox="1"/>
          <p:nvPr/>
        </p:nvSpPr>
        <p:spPr>
          <a:xfrm>
            <a:off x="2377350" y="1330350"/>
            <a:ext cx="1126500" cy="35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100">
                <a:solidFill>
                  <a:schemeClr val="accent1"/>
                </a:solidFill>
                <a:latin typeface="Roboto Light"/>
                <a:ea typeface="Roboto Light"/>
                <a:cs typeface="Roboto Light"/>
                <a:sym typeface="Roboto Light"/>
              </a:rPr>
              <a:t>SLACK = 3</a:t>
            </a:r>
            <a:endParaRPr sz="1100">
              <a:solidFill>
                <a:schemeClr val="accent1"/>
              </a:solidFill>
              <a:latin typeface="Roboto Light"/>
              <a:ea typeface="Roboto Light"/>
              <a:cs typeface="Roboto Light"/>
              <a:sym typeface="Roboto Light"/>
            </a:endParaRPr>
          </a:p>
        </p:txBody>
      </p:sp>
      <p:sp>
        <p:nvSpPr>
          <p:cNvPr id="958" name="Google Shape;958;p52"/>
          <p:cNvSpPr txBox="1"/>
          <p:nvPr/>
        </p:nvSpPr>
        <p:spPr>
          <a:xfrm>
            <a:off x="3722175" y="1330350"/>
            <a:ext cx="1126500" cy="35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100">
                <a:solidFill>
                  <a:schemeClr val="accent1"/>
                </a:solidFill>
                <a:latin typeface="Roboto Light"/>
                <a:ea typeface="Roboto Light"/>
                <a:cs typeface="Roboto Light"/>
                <a:sym typeface="Roboto Light"/>
              </a:rPr>
              <a:t>SLACK = 3</a:t>
            </a:r>
            <a:endParaRPr sz="1100">
              <a:solidFill>
                <a:schemeClr val="accent1"/>
              </a:solidFill>
              <a:latin typeface="Roboto Light"/>
              <a:ea typeface="Roboto Light"/>
              <a:cs typeface="Roboto Light"/>
              <a:sym typeface="Roboto Light"/>
            </a:endParaRPr>
          </a:p>
        </p:txBody>
      </p:sp>
      <p:sp>
        <p:nvSpPr>
          <p:cNvPr id="959" name="Google Shape;959;p52"/>
          <p:cNvSpPr txBox="1"/>
          <p:nvPr/>
        </p:nvSpPr>
        <p:spPr>
          <a:xfrm>
            <a:off x="5045150" y="1330350"/>
            <a:ext cx="1126500" cy="35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100">
                <a:solidFill>
                  <a:schemeClr val="accent1"/>
                </a:solidFill>
                <a:latin typeface="Roboto Light"/>
                <a:ea typeface="Roboto Light"/>
                <a:cs typeface="Roboto Light"/>
                <a:sym typeface="Roboto Light"/>
              </a:rPr>
              <a:t>SLACK = 3</a:t>
            </a:r>
            <a:endParaRPr sz="1100">
              <a:solidFill>
                <a:schemeClr val="accent1"/>
              </a:solidFill>
              <a:latin typeface="Roboto Light"/>
              <a:ea typeface="Roboto Light"/>
              <a:cs typeface="Roboto Light"/>
              <a:sym typeface="Roboto Light"/>
            </a:endParaRPr>
          </a:p>
        </p:txBody>
      </p:sp>
      <p:sp>
        <p:nvSpPr>
          <p:cNvPr id="960" name="Google Shape;960;p52"/>
          <p:cNvSpPr txBox="1"/>
          <p:nvPr/>
        </p:nvSpPr>
        <p:spPr>
          <a:xfrm>
            <a:off x="6510100" y="1953550"/>
            <a:ext cx="1148700" cy="35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100">
                <a:solidFill>
                  <a:schemeClr val="accent1"/>
                </a:solidFill>
                <a:latin typeface="Roboto Light"/>
                <a:ea typeface="Roboto Light"/>
                <a:cs typeface="Roboto Light"/>
                <a:sym typeface="Roboto Light"/>
              </a:rPr>
              <a:t>SLACK = 0</a:t>
            </a:r>
            <a:endParaRPr sz="1100">
              <a:solidFill>
                <a:schemeClr val="accent1"/>
              </a:solidFill>
              <a:latin typeface="Roboto Light"/>
              <a:ea typeface="Roboto Light"/>
              <a:cs typeface="Roboto Light"/>
              <a:sym typeface="Roboto Light"/>
            </a:endParaRPr>
          </a:p>
        </p:txBody>
      </p:sp>
      <p:sp>
        <p:nvSpPr>
          <p:cNvPr id="961" name="Google Shape;961;p52"/>
          <p:cNvSpPr txBox="1"/>
          <p:nvPr/>
        </p:nvSpPr>
        <p:spPr>
          <a:xfrm>
            <a:off x="7880375" y="1953550"/>
            <a:ext cx="1148700" cy="35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100">
                <a:solidFill>
                  <a:schemeClr val="accent1"/>
                </a:solidFill>
                <a:latin typeface="Roboto Light"/>
                <a:ea typeface="Roboto Light"/>
                <a:cs typeface="Roboto Light"/>
                <a:sym typeface="Roboto Light"/>
              </a:rPr>
              <a:t>SLACK = 0</a:t>
            </a:r>
            <a:endParaRPr sz="1100">
              <a:solidFill>
                <a:schemeClr val="accent1"/>
              </a:solidFill>
              <a:latin typeface="Roboto Light"/>
              <a:ea typeface="Roboto Light"/>
              <a:cs typeface="Roboto Light"/>
              <a:sym typeface="Roboto Light"/>
            </a:endParaRPr>
          </a:p>
        </p:txBody>
      </p:sp>
      <p:sp>
        <p:nvSpPr>
          <p:cNvPr id="962" name="Google Shape;962;p52"/>
          <p:cNvSpPr txBox="1"/>
          <p:nvPr/>
        </p:nvSpPr>
        <p:spPr>
          <a:xfrm>
            <a:off x="963525" y="1684350"/>
            <a:ext cx="1126500" cy="35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100">
                <a:solidFill>
                  <a:schemeClr val="accent1"/>
                </a:solidFill>
                <a:latin typeface="Roboto Light"/>
                <a:ea typeface="Roboto Light"/>
                <a:cs typeface="Roboto Light"/>
                <a:sym typeface="Roboto Light"/>
              </a:rPr>
              <a:t>SLACK = 0</a:t>
            </a:r>
            <a:endParaRPr sz="1100">
              <a:solidFill>
                <a:schemeClr val="accent1"/>
              </a:solidFill>
              <a:latin typeface="Roboto Light"/>
              <a:ea typeface="Roboto Light"/>
              <a:cs typeface="Roboto Light"/>
              <a:sym typeface="Roboto Light"/>
            </a:endParaRPr>
          </a:p>
        </p:txBody>
      </p:sp>
      <p:sp>
        <p:nvSpPr>
          <p:cNvPr id="963" name="Google Shape;963;p52"/>
          <p:cNvSpPr txBox="1"/>
          <p:nvPr/>
        </p:nvSpPr>
        <p:spPr>
          <a:xfrm>
            <a:off x="2377350" y="3986525"/>
            <a:ext cx="1126500" cy="35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100">
                <a:solidFill>
                  <a:schemeClr val="accent1"/>
                </a:solidFill>
                <a:latin typeface="Roboto Light"/>
                <a:ea typeface="Roboto Light"/>
                <a:cs typeface="Roboto Light"/>
                <a:sym typeface="Roboto Light"/>
              </a:rPr>
              <a:t>SLACK = 0</a:t>
            </a:r>
            <a:endParaRPr sz="1100">
              <a:solidFill>
                <a:schemeClr val="accent1"/>
              </a:solidFill>
              <a:latin typeface="Roboto Light"/>
              <a:ea typeface="Roboto Light"/>
              <a:cs typeface="Roboto Light"/>
              <a:sym typeface="Roboto Light"/>
            </a:endParaRPr>
          </a:p>
        </p:txBody>
      </p:sp>
      <p:sp>
        <p:nvSpPr>
          <p:cNvPr id="964" name="Google Shape;964;p52"/>
          <p:cNvSpPr txBox="1"/>
          <p:nvPr/>
        </p:nvSpPr>
        <p:spPr>
          <a:xfrm>
            <a:off x="3700225" y="3986525"/>
            <a:ext cx="1126500" cy="35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100">
                <a:solidFill>
                  <a:schemeClr val="accent1"/>
                </a:solidFill>
                <a:latin typeface="Roboto Light"/>
                <a:ea typeface="Roboto Light"/>
                <a:cs typeface="Roboto Light"/>
                <a:sym typeface="Roboto Light"/>
              </a:rPr>
              <a:t>SLACK = 0</a:t>
            </a:r>
            <a:endParaRPr sz="1100">
              <a:solidFill>
                <a:schemeClr val="accent1"/>
              </a:solidFill>
              <a:latin typeface="Roboto Light"/>
              <a:ea typeface="Roboto Light"/>
              <a:cs typeface="Roboto Light"/>
              <a:sym typeface="Roboto Light"/>
            </a:endParaRPr>
          </a:p>
        </p:txBody>
      </p:sp>
      <p:sp>
        <p:nvSpPr>
          <p:cNvPr id="965" name="Google Shape;965;p52"/>
          <p:cNvSpPr txBox="1"/>
          <p:nvPr/>
        </p:nvSpPr>
        <p:spPr>
          <a:xfrm>
            <a:off x="5023100" y="3986525"/>
            <a:ext cx="1126500" cy="35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100">
                <a:solidFill>
                  <a:schemeClr val="accent1"/>
                </a:solidFill>
                <a:latin typeface="Roboto Light"/>
                <a:ea typeface="Roboto Light"/>
                <a:cs typeface="Roboto Light"/>
                <a:sym typeface="Roboto Light"/>
              </a:rPr>
              <a:t>SLACK = 0</a:t>
            </a:r>
            <a:endParaRPr sz="1100">
              <a:solidFill>
                <a:schemeClr val="accent1"/>
              </a:solidFill>
              <a:latin typeface="Roboto Light"/>
              <a:ea typeface="Roboto Light"/>
              <a:cs typeface="Roboto Light"/>
              <a:sym typeface="Roboto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5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CRITICAL PATH</a:t>
            </a:r>
            <a:endParaRPr>
              <a:solidFill>
                <a:schemeClr val="accent1"/>
              </a:solidFill>
            </a:endParaRPr>
          </a:p>
        </p:txBody>
      </p:sp>
      <p:sp>
        <p:nvSpPr>
          <p:cNvPr id="971" name="Google Shape;971;p53"/>
          <p:cNvSpPr txBox="1"/>
          <p:nvPr/>
        </p:nvSpPr>
        <p:spPr>
          <a:xfrm>
            <a:off x="772025" y="1534025"/>
            <a:ext cx="7519800" cy="3699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The Critical Path of the Project would be </a:t>
            </a:r>
            <a:endParaRPr sz="1700">
              <a:solidFill>
                <a:schemeClr val="accent1"/>
              </a:solidFill>
              <a:latin typeface="Roboto Light"/>
              <a:ea typeface="Roboto Light"/>
              <a:cs typeface="Roboto Light"/>
              <a:sym typeface="Roboto Light"/>
            </a:endParaRPr>
          </a:p>
          <a:p>
            <a:pPr marL="457200" lvl="0" indent="0" algn="l" rtl="0">
              <a:spcBef>
                <a:spcPts val="1000"/>
              </a:spcBef>
              <a:spcAft>
                <a:spcPts val="0"/>
              </a:spcAft>
              <a:buNone/>
            </a:pPr>
            <a:r>
              <a:rPr lang="es" sz="1700" b="1">
                <a:solidFill>
                  <a:schemeClr val="accent1"/>
                </a:solidFill>
                <a:latin typeface="Roboto"/>
                <a:ea typeface="Roboto"/>
                <a:cs typeface="Roboto"/>
                <a:sym typeface="Roboto"/>
              </a:rPr>
              <a:t>Planning - Website Template - Approved Design - Complete Website Design - Implementation - Follow up</a:t>
            </a:r>
            <a:endParaRPr sz="1700" b="1">
              <a:solidFill>
                <a:schemeClr val="accent1"/>
              </a:solidFill>
              <a:latin typeface="Roboto"/>
              <a:ea typeface="Roboto"/>
              <a:cs typeface="Roboto"/>
              <a:sym typeface="Roboto"/>
            </a:endParaRPr>
          </a:p>
          <a:p>
            <a:pPr marL="457200" lvl="0" indent="0" algn="l" rtl="0">
              <a:spcBef>
                <a:spcPts val="1000"/>
              </a:spcBef>
              <a:spcAft>
                <a:spcPts val="0"/>
              </a:spcAft>
              <a:buNone/>
            </a:pP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a:buChar char="●"/>
            </a:pPr>
            <a:r>
              <a:rPr lang="es" sz="1700" b="1">
                <a:solidFill>
                  <a:schemeClr val="accent1"/>
                </a:solidFill>
                <a:latin typeface="Roboto"/>
                <a:ea typeface="Roboto"/>
                <a:cs typeface="Roboto"/>
                <a:sym typeface="Roboto"/>
              </a:rPr>
              <a:t>Hiring Manager - Train Manager - Record Customer</a:t>
            </a:r>
            <a:endParaRPr sz="1700" b="1">
              <a:solidFill>
                <a:schemeClr val="accent1"/>
              </a:solidFill>
              <a:latin typeface="Roboto"/>
              <a:ea typeface="Roboto"/>
              <a:cs typeface="Roboto"/>
              <a:sym typeface="Roboto"/>
            </a:endParaRPr>
          </a:p>
          <a:p>
            <a:pPr marL="457200" marR="0" lvl="0" indent="0" algn="l" rtl="0">
              <a:lnSpc>
                <a:spcPct val="100000"/>
              </a:lnSpc>
              <a:spcBef>
                <a:spcPts val="1000"/>
              </a:spcBef>
              <a:spcAft>
                <a:spcPts val="0"/>
              </a:spcAft>
              <a:buNone/>
            </a:pPr>
            <a:r>
              <a:rPr lang="es" sz="1700">
                <a:solidFill>
                  <a:schemeClr val="accent1"/>
                </a:solidFill>
                <a:latin typeface="Roboto Light"/>
                <a:ea typeface="Roboto Light"/>
                <a:cs typeface="Roboto Light"/>
                <a:sym typeface="Roboto Light"/>
              </a:rPr>
              <a:t>This path might be delayed for 3 weeks which will not affect any of the Project plan and schedule. </a:t>
            </a:r>
            <a:endParaRPr sz="1700">
              <a:solidFill>
                <a:schemeClr val="accent1"/>
              </a:solidFill>
              <a:latin typeface="Roboto Light"/>
              <a:ea typeface="Roboto Light"/>
              <a:cs typeface="Roboto Light"/>
              <a:sym typeface="Roboto Light"/>
            </a:endParaRPr>
          </a:p>
          <a:p>
            <a:pPr marL="457200" marR="0" lvl="0" indent="0" algn="l" rtl="0">
              <a:lnSpc>
                <a:spcPct val="100000"/>
              </a:lnSpc>
              <a:spcBef>
                <a:spcPts val="1000"/>
              </a:spcBef>
              <a:spcAft>
                <a:spcPts val="0"/>
              </a:spcAft>
              <a:buNone/>
            </a:pPr>
            <a:endParaRPr sz="1700">
              <a:solidFill>
                <a:schemeClr val="accent1"/>
              </a:solidFill>
              <a:latin typeface="Roboto Light"/>
              <a:ea typeface="Roboto Light"/>
              <a:cs typeface="Roboto Light"/>
              <a:sym typeface="Roboto Light"/>
            </a:endParaRPr>
          </a:p>
          <a:p>
            <a:pPr marL="0" marR="0" lvl="0" indent="0" algn="l" rtl="0">
              <a:lnSpc>
                <a:spcPct val="100000"/>
              </a:lnSpc>
              <a:spcBef>
                <a:spcPts val="1000"/>
              </a:spcBef>
              <a:spcAft>
                <a:spcPts val="0"/>
              </a:spcAft>
              <a:buNone/>
            </a:pPr>
            <a:endParaRPr sz="1700">
              <a:solidFill>
                <a:schemeClr val="accent1"/>
              </a:solidFill>
              <a:latin typeface="Roboto Light"/>
              <a:ea typeface="Roboto Light"/>
              <a:cs typeface="Roboto Light"/>
              <a:sym typeface="Roboto Light"/>
            </a:endParaRPr>
          </a:p>
          <a:p>
            <a:pPr marL="0" marR="0" lvl="0" indent="0" algn="l" rtl="0">
              <a:lnSpc>
                <a:spcPct val="100000"/>
              </a:lnSpc>
              <a:spcBef>
                <a:spcPts val="1000"/>
              </a:spcBef>
              <a:spcAft>
                <a:spcPts val="1000"/>
              </a:spcAft>
              <a:buNone/>
            </a:pPr>
            <a:endParaRPr sz="1700">
              <a:solidFill>
                <a:schemeClr val="accent1"/>
              </a:solidFill>
              <a:latin typeface="Roboto Light"/>
              <a:ea typeface="Roboto Light"/>
              <a:cs typeface="Roboto Light"/>
              <a:sym typeface="Roboto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54"/>
          <p:cNvSpPr txBox="1">
            <a:spLocks noGrp="1"/>
          </p:cNvSpPr>
          <p:nvPr>
            <p:ph type="ctrTitle"/>
          </p:nvPr>
        </p:nvSpPr>
        <p:spPr>
          <a:xfrm>
            <a:off x="311700" y="216790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BUDGET</a:t>
            </a:r>
            <a:endParaRPr>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BUDGET</a:t>
            </a:r>
            <a:endParaRPr>
              <a:solidFill>
                <a:schemeClr val="accent1"/>
              </a:solidFill>
            </a:endParaRPr>
          </a:p>
        </p:txBody>
      </p:sp>
      <p:sp>
        <p:nvSpPr>
          <p:cNvPr id="982" name="Google Shape;982;p55"/>
          <p:cNvSpPr txBox="1"/>
          <p:nvPr/>
        </p:nvSpPr>
        <p:spPr>
          <a:xfrm>
            <a:off x="772025" y="1534025"/>
            <a:ext cx="7519800" cy="2418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Planned initial budget of the project would be $120,000 - $150,000. It might increase based on the ongoing costs and Proposed Systems.</a:t>
            </a:r>
            <a:endParaRPr sz="1700">
              <a:solidFill>
                <a:schemeClr val="accent1"/>
              </a:solidFill>
              <a:latin typeface="Roboto Light"/>
              <a:ea typeface="Roboto Light"/>
              <a:cs typeface="Roboto Light"/>
              <a:sym typeface="Roboto Light"/>
            </a:endParaRPr>
          </a:p>
          <a:p>
            <a:pPr marL="457200" lvl="0" indent="-336550" algn="l" rtl="0">
              <a:lnSpc>
                <a:spcPct val="115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Website building cost and maintenance cost depending on stakeholder’s selection of domain and design.</a:t>
            </a:r>
            <a:endParaRPr sz="900">
              <a:solidFill>
                <a:schemeClr val="dk1"/>
              </a:solidFill>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Reference: </a:t>
            </a:r>
            <a:r>
              <a:rPr lang="es" sz="1300" u="sng">
                <a:solidFill>
                  <a:schemeClr val="hlink"/>
                </a:solidFill>
                <a:hlinkClick r:id="rId3"/>
              </a:rPr>
              <a:t>https://www.websitebuilderexpert.com/building-websites/how-much-should-a-website-cost/</a:t>
            </a:r>
            <a:endParaRPr sz="1300" u="sng">
              <a:solidFill>
                <a:schemeClr val="hlink"/>
              </a:solidFill>
            </a:endParaRPr>
          </a:p>
          <a:p>
            <a:pPr marL="0" marR="0" lvl="0" indent="0" algn="l" rtl="0">
              <a:lnSpc>
                <a:spcPct val="100000"/>
              </a:lnSpc>
              <a:spcBef>
                <a:spcPts val="1000"/>
              </a:spcBef>
              <a:spcAft>
                <a:spcPts val="1000"/>
              </a:spcAft>
              <a:buNone/>
            </a:pPr>
            <a:endParaRPr sz="1700">
              <a:solidFill>
                <a:schemeClr val="accent1"/>
              </a:solidFill>
              <a:latin typeface="Roboto Light"/>
              <a:ea typeface="Roboto Light"/>
              <a:cs typeface="Roboto Light"/>
              <a:sym typeface="Roboto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5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BUDGET</a:t>
            </a:r>
            <a:endParaRPr>
              <a:solidFill>
                <a:schemeClr val="accent1"/>
              </a:solidFill>
            </a:endParaRPr>
          </a:p>
        </p:txBody>
      </p:sp>
      <p:sp>
        <p:nvSpPr>
          <p:cNvPr id="988" name="Google Shape;988;p56"/>
          <p:cNvSpPr txBox="1"/>
          <p:nvPr/>
        </p:nvSpPr>
        <p:spPr>
          <a:xfrm>
            <a:off x="772025" y="1534025"/>
            <a:ext cx="7519800" cy="836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marR="0" lvl="0" indent="0" algn="l" rtl="0">
              <a:lnSpc>
                <a:spcPct val="100000"/>
              </a:lnSpc>
              <a:spcBef>
                <a:spcPts val="1000"/>
              </a:spcBef>
              <a:spcAft>
                <a:spcPts val="0"/>
              </a:spcAft>
              <a:buNone/>
            </a:pPr>
            <a:endParaRPr sz="1700">
              <a:solidFill>
                <a:schemeClr val="accent1"/>
              </a:solidFill>
              <a:latin typeface="Roboto Light"/>
              <a:ea typeface="Roboto Light"/>
              <a:cs typeface="Roboto Light"/>
              <a:sym typeface="Roboto Light"/>
            </a:endParaRPr>
          </a:p>
          <a:p>
            <a:pPr marL="0" marR="0" lvl="0" indent="0" algn="l" rtl="0">
              <a:lnSpc>
                <a:spcPct val="100000"/>
              </a:lnSpc>
              <a:spcBef>
                <a:spcPts val="1000"/>
              </a:spcBef>
              <a:spcAft>
                <a:spcPts val="1000"/>
              </a:spcAft>
              <a:buNone/>
            </a:pPr>
            <a:endParaRPr sz="1700">
              <a:solidFill>
                <a:schemeClr val="accent1"/>
              </a:solidFill>
              <a:latin typeface="Roboto Light"/>
              <a:ea typeface="Roboto Light"/>
              <a:cs typeface="Roboto Light"/>
              <a:sym typeface="Roboto Light"/>
            </a:endParaRPr>
          </a:p>
        </p:txBody>
      </p:sp>
      <p:graphicFrame>
        <p:nvGraphicFramePr>
          <p:cNvPr id="989" name="Google Shape;989;p56"/>
          <p:cNvGraphicFramePr/>
          <p:nvPr/>
        </p:nvGraphicFramePr>
        <p:xfrm>
          <a:off x="952500" y="1251150"/>
          <a:ext cx="3000000" cy="3000000"/>
        </p:xfrm>
        <a:graphic>
          <a:graphicData uri="http://schemas.openxmlformats.org/drawingml/2006/table">
            <a:tbl>
              <a:tblPr>
                <a:noFill/>
                <a:tableStyleId>{5E10A420-65FD-48B5-BADD-28F817A0DDD5}</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solidFill>
                            <a:schemeClr val="accent1"/>
                          </a:solidFill>
                        </a:rPr>
                        <a:t>Website Domain</a:t>
                      </a:r>
                      <a:endParaRPr>
                        <a:solidFill>
                          <a:schemeClr val="accent1"/>
                        </a:solidFill>
                      </a:endParaRPr>
                    </a:p>
                  </a:txBody>
                  <a:tcPr marL="91425" marR="91425" marT="91425" marB="91425"/>
                </a:tc>
                <a:tc>
                  <a:txBody>
                    <a:bodyPr/>
                    <a:lstStyle/>
                    <a:p>
                      <a:pPr marL="0" lvl="0" indent="0" algn="l" rtl="0">
                        <a:spcBef>
                          <a:spcPts val="0"/>
                        </a:spcBef>
                        <a:spcAft>
                          <a:spcPts val="0"/>
                        </a:spcAft>
                        <a:buNone/>
                      </a:pPr>
                      <a:r>
                        <a:rPr lang="es">
                          <a:solidFill>
                            <a:schemeClr val="accent1"/>
                          </a:solidFill>
                        </a:rPr>
                        <a:t>$12 - $60 P/Y</a:t>
                      </a:r>
                      <a:endParaRPr>
                        <a:solidFill>
                          <a:schemeClr val="accen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solidFill>
                            <a:schemeClr val="accent1"/>
                          </a:solidFill>
                        </a:rPr>
                        <a:t>Website Hosting</a:t>
                      </a:r>
                      <a:endParaRPr>
                        <a:solidFill>
                          <a:schemeClr val="accent1"/>
                        </a:solidFill>
                      </a:endParaRPr>
                    </a:p>
                  </a:txBody>
                  <a:tcPr marL="91425" marR="91425" marT="91425" marB="91425"/>
                </a:tc>
                <a:tc>
                  <a:txBody>
                    <a:bodyPr/>
                    <a:lstStyle/>
                    <a:p>
                      <a:pPr marL="0" lvl="0" indent="0" algn="l" rtl="0">
                        <a:spcBef>
                          <a:spcPts val="0"/>
                        </a:spcBef>
                        <a:spcAft>
                          <a:spcPts val="0"/>
                        </a:spcAft>
                        <a:buNone/>
                      </a:pPr>
                      <a:r>
                        <a:rPr lang="es">
                          <a:solidFill>
                            <a:schemeClr val="accent1"/>
                          </a:solidFill>
                        </a:rPr>
                        <a:t>$35 - $600 P/m</a:t>
                      </a:r>
                      <a:endParaRPr>
                        <a:solidFill>
                          <a:schemeClr val="accen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solidFill>
                            <a:schemeClr val="accent1"/>
                          </a:solidFill>
                        </a:rPr>
                        <a:t>SSL Certificate</a:t>
                      </a:r>
                      <a:endParaRPr>
                        <a:solidFill>
                          <a:schemeClr val="accent1"/>
                        </a:solidFill>
                      </a:endParaRPr>
                    </a:p>
                  </a:txBody>
                  <a:tcPr marL="91425" marR="91425" marT="91425" marB="91425"/>
                </a:tc>
                <a:tc>
                  <a:txBody>
                    <a:bodyPr/>
                    <a:lstStyle/>
                    <a:p>
                      <a:pPr marL="0" lvl="0" indent="0" algn="l" rtl="0">
                        <a:spcBef>
                          <a:spcPts val="0"/>
                        </a:spcBef>
                        <a:spcAft>
                          <a:spcPts val="0"/>
                        </a:spcAft>
                        <a:buNone/>
                      </a:pPr>
                      <a:r>
                        <a:rPr lang="es">
                          <a:solidFill>
                            <a:schemeClr val="accent1"/>
                          </a:solidFill>
                        </a:rPr>
                        <a:t>$0 - $200 P/m</a:t>
                      </a:r>
                      <a:endParaRPr>
                        <a:solidFill>
                          <a:schemeClr val="accen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solidFill>
                            <a:schemeClr val="accent1"/>
                          </a:solidFill>
                        </a:rPr>
                        <a:t>Website Template or Theme</a:t>
                      </a:r>
                      <a:endParaRPr>
                        <a:solidFill>
                          <a:schemeClr val="accent1"/>
                        </a:solidFill>
                      </a:endParaRPr>
                    </a:p>
                  </a:txBody>
                  <a:tcPr marL="91425" marR="91425" marT="91425" marB="91425"/>
                </a:tc>
                <a:tc>
                  <a:txBody>
                    <a:bodyPr/>
                    <a:lstStyle/>
                    <a:p>
                      <a:pPr marL="0" lvl="0" indent="0" algn="l" rtl="0">
                        <a:spcBef>
                          <a:spcPts val="0"/>
                        </a:spcBef>
                        <a:spcAft>
                          <a:spcPts val="0"/>
                        </a:spcAft>
                        <a:buNone/>
                      </a:pPr>
                      <a:r>
                        <a:rPr lang="es">
                          <a:solidFill>
                            <a:schemeClr val="accent1"/>
                          </a:solidFill>
                        </a:rPr>
                        <a:t>$0 - $200 </a:t>
                      </a:r>
                      <a:endParaRPr>
                        <a:solidFill>
                          <a:schemeClr val="accen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solidFill>
                            <a:schemeClr val="accent1"/>
                          </a:solidFill>
                        </a:rPr>
                        <a:t>Ecommerce Functionality</a:t>
                      </a:r>
                      <a:endParaRPr>
                        <a:solidFill>
                          <a:schemeClr val="accent1"/>
                        </a:solidFill>
                      </a:endParaRPr>
                    </a:p>
                  </a:txBody>
                  <a:tcPr marL="91425" marR="91425" marT="91425" marB="91425"/>
                </a:tc>
                <a:tc>
                  <a:txBody>
                    <a:bodyPr/>
                    <a:lstStyle/>
                    <a:p>
                      <a:pPr marL="0" lvl="0" indent="0" algn="l" rtl="0">
                        <a:spcBef>
                          <a:spcPts val="0"/>
                        </a:spcBef>
                        <a:spcAft>
                          <a:spcPts val="0"/>
                        </a:spcAft>
                        <a:buNone/>
                      </a:pPr>
                      <a:r>
                        <a:rPr lang="es">
                          <a:solidFill>
                            <a:schemeClr val="accent1"/>
                          </a:solidFill>
                        </a:rPr>
                        <a:t>$20 - $24,000 </a:t>
                      </a:r>
                      <a:endParaRPr>
                        <a:solidFill>
                          <a:schemeClr val="accent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a:solidFill>
                            <a:schemeClr val="accent1"/>
                          </a:solidFill>
                        </a:rPr>
                        <a:t>Website content</a:t>
                      </a:r>
                      <a:endParaRPr>
                        <a:solidFill>
                          <a:schemeClr val="accent1"/>
                        </a:solidFill>
                      </a:endParaRPr>
                    </a:p>
                  </a:txBody>
                  <a:tcPr marL="91425" marR="91425" marT="91425" marB="91425"/>
                </a:tc>
                <a:tc>
                  <a:txBody>
                    <a:bodyPr/>
                    <a:lstStyle/>
                    <a:p>
                      <a:pPr marL="0" lvl="0" indent="0" algn="l" rtl="0">
                        <a:spcBef>
                          <a:spcPts val="0"/>
                        </a:spcBef>
                        <a:spcAft>
                          <a:spcPts val="0"/>
                        </a:spcAft>
                        <a:buNone/>
                      </a:pPr>
                      <a:r>
                        <a:rPr lang="es">
                          <a:solidFill>
                            <a:schemeClr val="accent1"/>
                          </a:solidFill>
                        </a:rPr>
                        <a:t>$0 - $5,000</a:t>
                      </a:r>
                      <a:endParaRPr>
                        <a:solidFill>
                          <a:schemeClr val="accent1"/>
                        </a:solidFill>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s">
                          <a:solidFill>
                            <a:schemeClr val="accent1"/>
                          </a:solidFill>
                        </a:rPr>
                        <a:t>Apps and Integrations</a:t>
                      </a:r>
                      <a:endParaRPr>
                        <a:solidFill>
                          <a:schemeClr val="accent1"/>
                        </a:solidFill>
                      </a:endParaRPr>
                    </a:p>
                  </a:txBody>
                  <a:tcPr marL="91425" marR="91425" marT="91425" marB="91425"/>
                </a:tc>
                <a:tc>
                  <a:txBody>
                    <a:bodyPr/>
                    <a:lstStyle/>
                    <a:p>
                      <a:pPr marL="0" lvl="0" indent="0" algn="l" rtl="0">
                        <a:spcBef>
                          <a:spcPts val="0"/>
                        </a:spcBef>
                        <a:spcAft>
                          <a:spcPts val="0"/>
                        </a:spcAft>
                        <a:buNone/>
                      </a:pPr>
                      <a:r>
                        <a:rPr lang="es">
                          <a:solidFill>
                            <a:schemeClr val="accent1"/>
                          </a:solidFill>
                        </a:rPr>
                        <a:t>$0 - $100</a:t>
                      </a:r>
                      <a:endParaRPr>
                        <a:solidFill>
                          <a:schemeClr val="accent1"/>
                        </a:solidFill>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s">
                          <a:solidFill>
                            <a:schemeClr val="accent1"/>
                          </a:solidFill>
                        </a:rPr>
                        <a:t>SEO and Marketing</a:t>
                      </a:r>
                      <a:endParaRPr>
                        <a:solidFill>
                          <a:schemeClr val="accent1"/>
                        </a:solidFill>
                      </a:endParaRPr>
                    </a:p>
                  </a:txBody>
                  <a:tcPr marL="91425" marR="91425" marT="91425" marB="91425"/>
                </a:tc>
                <a:tc>
                  <a:txBody>
                    <a:bodyPr/>
                    <a:lstStyle/>
                    <a:p>
                      <a:pPr marL="0" lvl="0" indent="0" algn="l" rtl="0">
                        <a:spcBef>
                          <a:spcPts val="0"/>
                        </a:spcBef>
                        <a:spcAft>
                          <a:spcPts val="0"/>
                        </a:spcAft>
                        <a:buNone/>
                      </a:pPr>
                      <a:r>
                        <a:rPr lang="es">
                          <a:solidFill>
                            <a:schemeClr val="accent1"/>
                          </a:solidFill>
                        </a:rPr>
                        <a:t>$0 - $90</a:t>
                      </a:r>
                      <a:endParaRPr>
                        <a:solidFill>
                          <a:schemeClr val="accent1"/>
                        </a:solidFill>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5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BUDGET</a:t>
            </a:r>
            <a:endParaRPr>
              <a:solidFill>
                <a:schemeClr val="accent1"/>
              </a:solidFill>
            </a:endParaRPr>
          </a:p>
        </p:txBody>
      </p:sp>
      <p:sp>
        <p:nvSpPr>
          <p:cNvPr id="995" name="Google Shape;995;p57"/>
          <p:cNvSpPr txBox="1"/>
          <p:nvPr/>
        </p:nvSpPr>
        <p:spPr>
          <a:xfrm>
            <a:off x="812100" y="1251150"/>
            <a:ext cx="7519800" cy="4509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marR="0" lvl="0" indent="0" algn="l" rtl="0">
              <a:lnSpc>
                <a:spcPct val="100000"/>
              </a:lnSpc>
              <a:spcBef>
                <a:spcPts val="1000"/>
              </a:spcBef>
              <a:spcAft>
                <a:spcPts val="0"/>
              </a:spcAft>
              <a:buNone/>
            </a:pP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Maintenance of Website: First 2 years we gives you free service and then we charge around $2000 per year.</a:t>
            </a: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Cost of training is around $1000 our team person comes to your facility and trains you about how to use and what things you have to take care of.</a:t>
            </a: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Cost of web server: one time cost $2539.</a:t>
            </a:r>
            <a:endParaRPr sz="900">
              <a:solidFill>
                <a:schemeClr val="dk1"/>
              </a:solidFill>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Reference:</a:t>
            </a:r>
            <a:r>
              <a:rPr lang="es" sz="900">
                <a:solidFill>
                  <a:schemeClr val="dk1"/>
                </a:solidFill>
              </a:rPr>
              <a:t> </a:t>
            </a:r>
            <a:r>
              <a:rPr lang="es" sz="1300" u="sng">
                <a:solidFill>
                  <a:schemeClr val="hlink"/>
                </a:solidFill>
                <a:hlinkClick r:id="rId3"/>
              </a:rPr>
              <a:t>https://www.dell.com/en-us/work/shop/servers-storage-and-networking/poweredge-t440-tower-server/spd/poweredge-t440/pe_t440_tm_vi_vpq3?gacd=9650523-1034-5761040-266691960-0&amp;dgc=st&amp;gclid=CjwKCAiAx8KQBhAGEiwAD3EiP9hdu5tRbyI6nepQ_m61AFv89SK7cWo7CU-OB3h2s3i7xy-Wg9ay-hoCTAYQAvD_BwE&amp;gclsrc=aw.ds&amp;nclid=_ArbLeHEBZdnC--MFAFghRxP5dCoSN6wSYHD0C6URWI1Ipa7DfAcEg2iW7JJsIkM</a:t>
            </a:r>
            <a:endParaRPr sz="900" u="sng">
              <a:solidFill>
                <a:srgbClr val="103CC0"/>
              </a:solidFill>
            </a:endParaRPr>
          </a:p>
          <a:p>
            <a:pPr marL="457200" marR="0" lvl="0" indent="0" algn="l" rtl="0">
              <a:lnSpc>
                <a:spcPct val="100000"/>
              </a:lnSpc>
              <a:spcBef>
                <a:spcPts val="1000"/>
              </a:spcBef>
              <a:spcAft>
                <a:spcPts val="0"/>
              </a:spcAft>
              <a:buNone/>
            </a:pPr>
            <a:endParaRPr sz="1300" u="sng">
              <a:solidFill>
                <a:schemeClr val="hlink"/>
              </a:solidFill>
            </a:endParaRPr>
          </a:p>
          <a:p>
            <a:pPr marL="0" marR="0" lvl="0" indent="0" algn="l" rtl="0">
              <a:lnSpc>
                <a:spcPct val="100000"/>
              </a:lnSpc>
              <a:spcBef>
                <a:spcPts val="1000"/>
              </a:spcBef>
              <a:spcAft>
                <a:spcPts val="1000"/>
              </a:spcAft>
              <a:buNone/>
            </a:pPr>
            <a:endParaRPr sz="1700">
              <a:solidFill>
                <a:schemeClr val="accent1"/>
              </a:solidFill>
              <a:latin typeface="Roboto Light"/>
              <a:ea typeface="Roboto Light"/>
              <a:cs typeface="Roboto Light"/>
              <a:sym typeface="Robot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5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BUDGET</a:t>
            </a:r>
            <a:endParaRPr>
              <a:solidFill>
                <a:schemeClr val="accent1"/>
              </a:solidFill>
            </a:endParaRPr>
          </a:p>
        </p:txBody>
      </p:sp>
      <p:sp>
        <p:nvSpPr>
          <p:cNvPr id="1001" name="Google Shape;1001;p58"/>
          <p:cNvSpPr txBox="1"/>
          <p:nvPr/>
        </p:nvSpPr>
        <p:spPr>
          <a:xfrm>
            <a:off x="812100" y="1251150"/>
            <a:ext cx="7519800" cy="3017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Cost of development :  Websites with custom design and features need a $5,000 – $10,000 investment.</a:t>
            </a:r>
            <a:endParaRPr sz="1700">
              <a:solidFill>
                <a:schemeClr val="accent1"/>
              </a:solidFill>
              <a:latin typeface="Roboto Light"/>
              <a:ea typeface="Roboto Light"/>
              <a:cs typeface="Roboto Light"/>
              <a:sym typeface="Roboto Light"/>
            </a:endParaRPr>
          </a:p>
          <a:p>
            <a:pPr marL="457200" lvl="0" indent="-336550" algn="l" rtl="0">
              <a:lnSpc>
                <a:spcPct val="115000"/>
              </a:lnSpc>
              <a:spcBef>
                <a:spcPts val="0"/>
              </a:spcBef>
              <a:spcAft>
                <a:spcPts val="0"/>
              </a:spcAft>
              <a:buClr>
                <a:schemeClr val="accent1"/>
              </a:buClr>
              <a:buSzPts val="1700"/>
              <a:buFont typeface="Roboto"/>
              <a:buChar char="●"/>
            </a:pPr>
            <a:r>
              <a:rPr lang="es" sz="1900" b="1">
                <a:solidFill>
                  <a:schemeClr val="accent1"/>
                </a:solidFill>
                <a:latin typeface="Roboto"/>
                <a:ea typeface="Roboto"/>
                <a:cs typeface="Roboto"/>
                <a:sym typeface="Roboto"/>
              </a:rPr>
              <a:t>Total Cost of Ownership </a:t>
            </a:r>
            <a:r>
              <a:rPr lang="es" sz="1700" b="1">
                <a:solidFill>
                  <a:schemeClr val="accent1"/>
                </a:solidFill>
                <a:latin typeface="Roboto"/>
                <a:ea typeface="Roboto"/>
                <a:cs typeface="Roboto"/>
                <a:sym typeface="Roboto"/>
              </a:rPr>
              <a:t>basic for year </a:t>
            </a:r>
            <a:endParaRPr sz="1700" b="1">
              <a:solidFill>
                <a:schemeClr val="accent1"/>
              </a:solidFill>
              <a:latin typeface="Roboto"/>
              <a:ea typeface="Roboto"/>
              <a:cs typeface="Roboto"/>
              <a:sym typeface="Roboto"/>
            </a:endParaRPr>
          </a:p>
          <a:p>
            <a:pPr marL="899999" lvl="4" indent="-336549" algn="l" rtl="0">
              <a:lnSpc>
                <a:spcPct val="115000"/>
              </a:lnSpc>
              <a:spcBef>
                <a:spcPts val="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1st year =$17739 plus taxes.</a:t>
            </a:r>
            <a:endParaRPr sz="1700">
              <a:solidFill>
                <a:schemeClr val="accent1"/>
              </a:solidFill>
              <a:latin typeface="Roboto Light"/>
              <a:ea typeface="Roboto Light"/>
              <a:cs typeface="Roboto Light"/>
              <a:sym typeface="Roboto Light"/>
            </a:endParaRPr>
          </a:p>
          <a:p>
            <a:pPr marL="899999" lvl="4" indent="-336549" algn="l" rtl="0">
              <a:lnSpc>
                <a:spcPct val="115000"/>
              </a:lnSpc>
              <a:spcBef>
                <a:spcPts val="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2nd year = $11739 plus taxes.</a:t>
            </a:r>
            <a:endParaRPr sz="1700">
              <a:solidFill>
                <a:schemeClr val="accent1"/>
              </a:solidFill>
              <a:latin typeface="Roboto Light"/>
              <a:ea typeface="Roboto Light"/>
              <a:cs typeface="Roboto Light"/>
              <a:sym typeface="Roboto Light"/>
            </a:endParaRPr>
          </a:p>
          <a:p>
            <a:pPr marL="899999" lvl="4" indent="-336549" algn="l" rtl="0">
              <a:lnSpc>
                <a:spcPct val="115000"/>
              </a:lnSpc>
              <a:spcBef>
                <a:spcPts val="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3rd year $13739 plus taxes  </a:t>
            </a:r>
            <a:endParaRPr sz="1700">
              <a:solidFill>
                <a:schemeClr val="accent1"/>
              </a:solidFill>
              <a:latin typeface="Roboto Light"/>
              <a:ea typeface="Roboto Light"/>
              <a:cs typeface="Roboto Light"/>
              <a:sym typeface="Roboto Light"/>
            </a:endParaRPr>
          </a:p>
          <a:p>
            <a:pPr marL="899999" lvl="4" indent="-336549" algn="l" rtl="0">
              <a:lnSpc>
                <a:spcPct val="115000"/>
              </a:lnSpc>
              <a:spcBef>
                <a:spcPts val="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4th year $13739 plus taxes</a:t>
            </a:r>
            <a:endParaRPr sz="1700">
              <a:solidFill>
                <a:schemeClr val="accent1"/>
              </a:solidFill>
              <a:latin typeface="Roboto Light"/>
              <a:ea typeface="Roboto Light"/>
              <a:cs typeface="Roboto Light"/>
              <a:sym typeface="Roboto Light"/>
            </a:endParaRPr>
          </a:p>
          <a:p>
            <a:pPr marL="899999" lvl="4" indent="-336549" algn="l" rtl="0">
              <a:lnSpc>
                <a:spcPct val="115000"/>
              </a:lnSpc>
              <a:spcBef>
                <a:spcPts val="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5th year $13739 plus taxes</a:t>
            </a:r>
            <a:endParaRPr sz="1700">
              <a:solidFill>
                <a:schemeClr val="accent1"/>
              </a:solidFill>
              <a:latin typeface="Roboto Light"/>
              <a:ea typeface="Roboto Light"/>
              <a:cs typeface="Roboto Light"/>
              <a:sym typeface="Roboto Light"/>
            </a:endParaRPr>
          </a:p>
          <a:p>
            <a:pPr marL="0" marR="0" lvl="0" indent="0" algn="l" rtl="0">
              <a:lnSpc>
                <a:spcPct val="100000"/>
              </a:lnSpc>
              <a:spcBef>
                <a:spcPts val="1000"/>
              </a:spcBef>
              <a:spcAft>
                <a:spcPts val="1000"/>
              </a:spcAft>
              <a:buNone/>
            </a:pPr>
            <a:endParaRPr sz="1700">
              <a:solidFill>
                <a:schemeClr val="accent1"/>
              </a:solidFill>
              <a:latin typeface="Roboto Light"/>
              <a:ea typeface="Roboto Light"/>
              <a:cs typeface="Roboto Light"/>
              <a:sym typeface="Roboto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59"/>
          <p:cNvSpPr txBox="1">
            <a:spLocks noGrp="1"/>
          </p:cNvSpPr>
          <p:nvPr>
            <p:ph type="ctrTitle"/>
          </p:nvPr>
        </p:nvSpPr>
        <p:spPr>
          <a:xfrm>
            <a:off x="311700" y="216790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DOCUMENTATION AND COMMUNICATION</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4"/>
          <p:cNvSpPr txBox="1">
            <a:spLocks noGrp="1"/>
          </p:cNvSpPr>
          <p:nvPr>
            <p:ph type="ctrTitle"/>
          </p:nvPr>
        </p:nvSpPr>
        <p:spPr>
          <a:xfrm>
            <a:off x="4242975" y="720200"/>
            <a:ext cx="4692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Project Objectives</a:t>
            </a:r>
            <a:endParaRPr>
              <a:solidFill>
                <a:schemeClr val="accent1"/>
              </a:solidFill>
            </a:endParaRPr>
          </a:p>
        </p:txBody>
      </p:sp>
      <p:sp>
        <p:nvSpPr>
          <p:cNvPr id="285" name="Google Shape;285;p24"/>
          <p:cNvSpPr txBox="1">
            <a:spLocks noGrp="1"/>
          </p:cNvSpPr>
          <p:nvPr>
            <p:ph type="subTitle" idx="1"/>
          </p:nvPr>
        </p:nvSpPr>
        <p:spPr>
          <a:xfrm>
            <a:off x="4080925" y="1440500"/>
            <a:ext cx="4854900" cy="3196800"/>
          </a:xfrm>
          <a:prstGeom prst="rect">
            <a:avLst/>
          </a:prstGeom>
        </p:spPr>
        <p:txBody>
          <a:bodyPr spcFirstLastPara="1" wrap="square" lIns="91425" tIns="91425" rIns="91425" bIns="91425" anchor="t" anchorCtr="0">
            <a:noAutofit/>
          </a:bodyPr>
          <a:lstStyle/>
          <a:p>
            <a:pPr marL="457200" lvl="0" indent="-336550" algn="l" rtl="0">
              <a:lnSpc>
                <a:spcPct val="100000"/>
              </a:lnSpc>
              <a:spcBef>
                <a:spcPts val="1000"/>
              </a:spcBef>
              <a:spcAft>
                <a:spcPts val="0"/>
              </a:spcAft>
              <a:buClr>
                <a:schemeClr val="accent1"/>
              </a:buClr>
              <a:buSzPts val="1700"/>
              <a:buAutoNum type="arabicPeriod"/>
            </a:pPr>
            <a:r>
              <a:rPr lang="es" sz="1700">
                <a:solidFill>
                  <a:schemeClr val="accent1"/>
                </a:solidFill>
              </a:rPr>
              <a:t>Improve the current system and streamline day-to-day operations</a:t>
            </a:r>
            <a:endParaRPr sz="1700">
              <a:solidFill>
                <a:schemeClr val="accent1"/>
              </a:solidFill>
            </a:endParaRPr>
          </a:p>
          <a:p>
            <a:pPr marL="457200" lvl="0" indent="-336550" algn="l" rtl="0">
              <a:lnSpc>
                <a:spcPct val="100000"/>
              </a:lnSpc>
              <a:spcBef>
                <a:spcPts val="1000"/>
              </a:spcBef>
              <a:spcAft>
                <a:spcPts val="0"/>
              </a:spcAft>
              <a:buClr>
                <a:schemeClr val="accent1"/>
              </a:buClr>
              <a:buSzPts val="1700"/>
              <a:buAutoNum type="arabicPeriod"/>
            </a:pPr>
            <a:r>
              <a:rPr lang="es" sz="1700">
                <a:solidFill>
                  <a:schemeClr val="accent1"/>
                </a:solidFill>
              </a:rPr>
              <a:t>Automate “Reservation and Care System”</a:t>
            </a:r>
            <a:endParaRPr sz="1700">
              <a:solidFill>
                <a:schemeClr val="accent1"/>
              </a:solidFill>
            </a:endParaRPr>
          </a:p>
          <a:p>
            <a:pPr marL="457200" lvl="0" indent="-336550" algn="l" rtl="0">
              <a:lnSpc>
                <a:spcPct val="100000"/>
              </a:lnSpc>
              <a:spcBef>
                <a:spcPts val="1000"/>
              </a:spcBef>
              <a:spcAft>
                <a:spcPts val="0"/>
              </a:spcAft>
              <a:buClr>
                <a:schemeClr val="accent1"/>
              </a:buClr>
              <a:buSzPts val="1700"/>
              <a:buAutoNum type="arabicPeriod"/>
            </a:pPr>
            <a:r>
              <a:rPr lang="es" sz="1700">
                <a:solidFill>
                  <a:schemeClr val="accent1"/>
                </a:solidFill>
              </a:rPr>
              <a:t>Retain good customers through data visualization</a:t>
            </a:r>
            <a:endParaRPr sz="1700">
              <a:solidFill>
                <a:schemeClr val="accent1"/>
              </a:solidFill>
            </a:endParaRPr>
          </a:p>
          <a:p>
            <a:pPr marL="457200" lvl="0" indent="-336550" algn="l" rtl="0">
              <a:lnSpc>
                <a:spcPct val="100000"/>
              </a:lnSpc>
              <a:spcBef>
                <a:spcPts val="1000"/>
              </a:spcBef>
              <a:spcAft>
                <a:spcPts val="1000"/>
              </a:spcAft>
              <a:buClr>
                <a:schemeClr val="accent1"/>
              </a:buClr>
              <a:buSzPts val="1700"/>
              <a:buAutoNum type="arabicPeriod"/>
            </a:pPr>
            <a:r>
              <a:rPr lang="es" sz="1700">
                <a:solidFill>
                  <a:schemeClr val="accent1"/>
                </a:solidFill>
              </a:rPr>
              <a:t>Seek Operations Manager</a:t>
            </a:r>
            <a:endParaRPr sz="1700">
              <a:solidFill>
                <a:schemeClr val="accent1"/>
              </a:solidFill>
            </a:endParaRPr>
          </a:p>
        </p:txBody>
      </p:sp>
      <p:cxnSp>
        <p:nvCxnSpPr>
          <p:cNvPr id="286" name="Google Shape;286;p24"/>
          <p:cNvCxnSpPr/>
          <p:nvPr/>
        </p:nvCxnSpPr>
        <p:spPr>
          <a:xfrm>
            <a:off x="3865775" y="1269600"/>
            <a:ext cx="5278200" cy="5100"/>
          </a:xfrm>
          <a:prstGeom prst="straightConnector1">
            <a:avLst/>
          </a:prstGeom>
          <a:noFill/>
          <a:ln w="9525" cap="flat" cmpd="sng">
            <a:solidFill>
              <a:schemeClr val="accent1"/>
            </a:solidFill>
            <a:prstDash val="solid"/>
            <a:round/>
            <a:headEnd type="none" w="med" len="med"/>
            <a:tailEnd type="none" w="med" len="med"/>
          </a:ln>
        </p:spPr>
      </p:cxnSp>
      <p:sp>
        <p:nvSpPr>
          <p:cNvPr id="287" name="Google Shape;287;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txBox="1"/>
          <p:nvPr/>
        </p:nvSpPr>
        <p:spPr>
          <a:xfrm>
            <a:off x="8674050" y="4668575"/>
            <a:ext cx="39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LP</a:t>
            </a:r>
            <a:endParaRPr>
              <a:solidFill>
                <a:schemeClr val="lt1"/>
              </a:solidFill>
              <a:latin typeface="Roboto Light"/>
              <a:ea typeface="Roboto Light"/>
              <a:cs typeface="Roboto Light"/>
              <a:sym typeface="Roboto Light"/>
            </a:endParaRPr>
          </a:p>
        </p:txBody>
      </p:sp>
      <p:pic>
        <p:nvPicPr>
          <p:cNvPr id="335" name="Google Shape;335;p24"/>
          <p:cNvPicPr preferRelativeResize="0"/>
          <p:nvPr/>
        </p:nvPicPr>
        <p:blipFill>
          <a:blip r:embed="rId3">
            <a:alphaModFix/>
          </a:blip>
          <a:stretch>
            <a:fillRect/>
          </a:stretch>
        </p:blipFill>
        <p:spPr>
          <a:xfrm>
            <a:off x="1057938" y="1796688"/>
            <a:ext cx="581025" cy="561975"/>
          </a:xfrm>
          <a:prstGeom prst="rect">
            <a:avLst/>
          </a:prstGeom>
          <a:noFill/>
          <a:ln>
            <a:noFill/>
          </a:ln>
        </p:spPr>
      </p:pic>
      <p:pic>
        <p:nvPicPr>
          <p:cNvPr id="336" name="Google Shape;336;p24"/>
          <p:cNvPicPr preferRelativeResize="0"/>
          <p:nvPr/>
        </p:nvPicPr>
        <p:blipFill>
          <a:blip r:embed="rId4">
            <a:alphaModFix/>
          </a:blip>
          <a:stretch>
            <a:fillRect/>
          </a:stretch>
        </p:blipFill>
        <p:spPr>
          <a:xfrm>
            <a:off x="947813" y="3353475"/>
            <a:ext cx="581025" cy="571500"/>
          </a:xfrm>
          <a:prstGeom prst="rect">
            <a:avLst/>
          </a:prstGeom>
          <a:noFill/>
          <a:ln>
            <a:noFill/>
          </a:ln>
        </p:spPr>
      </p:pic>
      <p:pic>
        <p:nvPicPr>
          <p:cNvPr id="337" name="Google Shape;337;p24"/>
          <p:cNvPicPr preferRelativeResize="0"/>
          <p:nvPr/>
        </p:nvPicPr>
        <p:blipFill>
          <a:blip r:embed="rId5">
            <a:alphaModFix/>
          </a:blip>
          <a:stretch>
            <a:fillRect/>
          </a:stretch>
        </p:blipFill>
        <p:spPr>
          <a:xfrm>
            <a:off x="2533792" y="1035997"/>
            <a:ext cx="555080" cy="547150"/>
          </a:xfrm>
          <a:prstGeom prst="rect">
            <a:avLst/>
          </a:prstGeom>
          <a:noFill/>
          <a:ln>
            <a:noFill/>
          </a:ln>
        </p:spPr>
      </p:pic>
      <p:pic>
        <p:nvPicPr>
          <p:cNvPr id="338" name="Google Shape;338;p24"/>
          <p:cNvPicPr preferRelativeResize="0"/>
          <p:nvPr/>
        </p:nvPicPr>
        <p:blipFill>
          <a:blip r:embed="rId6">
            <a:alphaModFix/>
          </a:blip>
          <a:stretch>
            <a:fillRect/>
          </a:stretch>
        </p:blipFill>
        <p:spPr>
          <a:xfrm>
            <a:off x="3117523" y="3452473"/>
            <a:ext cx="555075" cy="547145"/>
          </a:xfrm>
          <a:prstGeom prst="rect">
            <a:avLst/>
          </a:prstGeom>
          <a:noFill/>
          <a:ln>
            <a:noFill/>
          </a:ln>
        </p:spPr>
      </p:pic>
      <p:pic>
        <p:nvPicPr>
          <p:cNvPr id="339" name="Google Shape;339;p24"/>
          <p:cNvPicPr preferRelativeResize="0"/>
          <p:nvPr/>
        </p:nvPicPr>
        <p:blipFill>
          <a:blip r:embed="rId7">
            <a:alphaModFix/>
          </a:blip>
          <a:stretch>
            <a:fillRect/>
          </a:stretch>
        </p:blipFill>
        <p:spPr>
          <a:xfrm>
            <a:off x="3294375" y="1629273"/>
            <a:ext cx="500035" cy="606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6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DOCUMENTATION AND COMMUNICATION</a:t>
            </a:r>
            <a:endParaRPr>
              <a:solidFill>
                <a:schemeClr val="accent1"/>
              </a:solidFill>
            </a:endParaRPr>
          </a:p>
        </p:txBody>
      </p:sp>
      <p:sp>
        <p:nvSpPr>
          <p:cNvPr id="1012" name="Google Shape;1012;p60"/>
          <p:cNvSpPr txBox="1"/>
          <p:nvPr/>
        </p:nvSpPr>
        <p:spPr>
          <a:xfrm>
            <a:off x="772025" y="1323625"/>
            <a:ext cx="7519800" cy="3570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1000"/>
              </a:spcBef>
              <a:spcAft>
                <a:spcPts val="0"/>
              </a:spcAft>
              <a:buNone/>
            </a:pPr>
            <a:endParaRPr sz="1700">
              <a:solidFill>
                <a:schemeClr val="accent1"/>
              </a:solidFill>
              <a:latin typeface="Roboto Light"/>
              <a:ea typeface="Roboto Light"/>
              <a:cs typeface="Roboto Light"/>
              <a:sym typeface="Roboto Light"/>
            </a:endParaRPr>
          </a:p>
          <a:p>
            <a:pPr marL="457200" lvl="0" indent="-336550" algn="l" rtl="0">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Presentations and Project deliverables which are created to submit to stakeholder.</a:t>
            </a: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Project Documentation Starts from Fact Finding phase and continues during the Implementation Phase</a:t>
            </a: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Operational Documentation includes the input files, Output files and their destinations.</a:t>
            </a: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Errors or issues we face during the implementation of the Project.</a:t>
            </a: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Changes made when we work on implementing the Design.</a:t>
            </a:r>
            <a:endParaRPr sz="1700">
              <a:solidFill>
                <a:schemeClr val="accent1"/>
              </a:solidFill>
              <a:latin typeface="Roboto Light"/>
              <a:ea typeface="Roboto Light"/>
              <a:cs typeface="Roboto Light"/>
              <a:sym typeface="Roboto Light"/>
            </a:endParaRPr>
          </a:p>
          <a:p>
            <a:pPr marL="457200" lvl="0" indent="-336550" algn="l" rtl="0">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Financial reports and Documents of the Employees.</a:t>
            </a:r>
            <a:endParaRPr sz="1700">
              <a:solidFill>
                <a:schemeClr val="accent1"/>
              </a:solidFill>
              <a:latin typeface="Roboto Light"/>
              <a:ea typeface="Roboto Light"/>
              <a:cs typeface="Roboto Light"/>
              <a:sym typeface="Roboto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6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PROJECT DOCUMENTATION AND COMMUNICATION</a:t>
            </a:r>
            <a:endParaRPr>
              <a:solidFill>
                <a:schemeClr val="accent1"/>
              </a:solidFill>
            </a:endParaRPr>
          </a:p>
        </p:txBody>
      </p:sp>
      <p:sp>
        <p:nvSpPr>
          <p:cNvPr id="1018" name="Google Shape;1018;p61"/>
          <p:cNvSpPr txBox="1"/>
          <p:nvPr/>
        </p:nvSpPr>
        <p:spPr>
          <a:xfrm>
            <a:off x="772025" y="1251150"/>
            <a:ext cx="7519800" cy="1877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1000"/>
              </a:spcBef>
              <a:spcAft>
                <a:spcPts val="0"/>
              </a:spcAft>
              <a:buNone/>
            </a:pP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Stakeholder Interviews and Communication through Reggienet.</a:t>
            </a: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Project Meetings which are held on Zoom and In-person.</a:t>
            </a:r>
            <a:endParaRPr sz="1700">
              <a:solidFill>
                <a:schemeClr val="accent1"/>
              </a:solidFill>
              <a:latin typeface="Roboto Light"/>
              <a:ea typeface="Roboto Light"/>
              <a:cs typeface="Roboto Light"/>
              <a:sym typeface="Roboto Light"/>
            </a:endParaRPr>
          </a:p>
          <a:p>
            <a:pPr marL="457200" marR="0" lvl="0" indent="-336550" algn="l" rtl="0">
              <a:lnSpc>
                <a:spcPct val="100000"/>
              </a:lnSpc>
              <a:spcBef>
                <a:spcPts val="1000"/>
              </a:spcBef>
              <a:spcAft>
                <a:spcPts val="1000"/>
              </a:spcAft>
              <a:buClr>
                <a:schemeClr val="accent1"/>
              </a:buClr>
              <a:buSzPts val="1700"/>
              <a:buFont typeface="Roboto Light"/>
              <a:buChar char="●"/>
            </a:pPr>
            <a:r>
              <a:rPr lang="es" sz="1700">
                <a:solidFill>
                  <a:schemeClr val="accent1"/>
                </a:solidFill>
                <a:latin typeface="Roboto Light"/>
                <a:ea typeface="Roboto Light"/>
                <a:cs typeface="Roboto Light"/>
                <a:sym typeface="Roboto Light"/>
              </a:rPr>
              <a:t>Conversation through Outlook if there is anything to update something among the team members or to the Stakeholder</a:t>
            </a:r>
            <a:endParaRPr sz="1700">
              <a:solidFill>
                <a:schemeClr val="accent1"/>
              </a:solidFill>
              <a:latin typeface="Roboto Light"/>
              <a:ea typeface="Roboto Light"/>
              <a:cs typeface="Roboto Light"/>
              <a:sym typeface="Roboto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62"/>
          <p:cNvSpPr txBox="1">
            <a:spLocks noGrp="1"/>
          </p:cNvSpPr>
          <p:nvPr>
            <p:ph type="ctrTitle"/>
          </p:nvPr>
        </p:nvSpPr>
        <p:spPr>
          <a:xfrm>
            <a:off x="271625" y="67120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FINAL THOUGHTS</a:t>
            </a:r>
            <a:endParaRPr>
              <a:solidFill>
                <a:schemeClr val="accent1"/>
              </a:solidFill>
            </a:endParaRPr>
          </a:p>
        </p:txBody>
      </p:sp>
      <p:sp>
        <p:nvSpPr>
          <p:cNvPr id="1024" name="Google Shape;1024;p62"/>
          <p:cNvSpPr txBox="1"/>
          <p:nvPr/>
        </p:nvSpPr>
        <p:spPr>
          <a:xfrm>
            <a:off x="772025" y="1534025"/>
            <a:ext cx="7519800" cy="2765400"/>
          </a:xfrm>
          <a:prstGeom prst="rect">
            <a:avLst/>
          </a:prstGeom>
          <a:noFill/>
          <a:ln>
            <a:noFill/>
          </a:ln>
        </p:spPr>
        <p:txBody>
          <a:bodyPr spcFirstLastPara="1" wrap="square" lIns="91425" tIns="91425" rIns="91425" bIns="91425" anchor="t" anchorCtr="0">
            <a:spAutoFit/>
          </a:bodyPr>
          <a:lstStyle/>
          <a:p>
            <a:pPr marL="457200" lvl="0" indent="-342900" algn="l" rtl="0">
              <a:spcBef>
                <a:spcPts val="1000"/>
              </a:spcBef>
              <a:spcAft>
                <a:spcPts val="0"/>
              </a:spcAft>
              <a:buClr>
                <a:schemeClr val="accent1"/>
              </a:buClr>
              <a:buSzPts val="1800"/>
              <a:buFont typeface="Roboto Light"/>
              <a:buChar char="●"/>
            </a:pPr>
            <a:r>
              <a:rPr lang="es" sz="1800">
                <a:solidFill>
                  <a:schemeClr val="accent1"/>
                </a:solidFill>
                <a:latin typeface="Roboto Light"/>
                <a:ea typeface="Roboto Light"/>
                <a:cs typeface="Roboto Light"/>
                <a:sym typeface="Roboto Light"/>
              </a:rPr>
              <a:t>Automate “Reservation and Care System” </a:t>
            </a:r>
            <a:endParaRPr sz="1800">
              <a:solidFill>
                <a:schemeClr val="accent1"/>
              </a:solidFill>
              <a:latin typeface="Roboto Light"/>
              <a:ea typeface="Roboto Light"/>
              <a:cs typeface="Roboto Light"/>
              <a:sym typeface="Roboto Light"/>
            </a:endParaRPr>
          </a:p>
          <a:p>
            <a:pPr marL="914400" lvl="1" indent="-342900" algn="l" rtl="0">
              <a:spcBef>
                <a:spcPts val="1000"/>
              </a:spcBef>
              <a:spcAft>
                <a:spcPts val="0"/>
              </a:spcAft>
              <a:buClr>
                <a:schemeClr val="accent1"/>
              </a:buClr>
              <a:buSzPts val="1800"/>
              <a:buFont typeface="Roboto Light"/>
              <a:buChar char="○"/>
            </a:pPr>
            <a:r>
              <a:rPr lang="es" sz="1800">
                <a:solidFill>
                  <a:schemeClr val="accent1"/>
                </a:solidFill>
                <a:latin typeface="Roboto Light"/>
                <a:ea typeface="Roboto Light"/>
                <a:cs typeface="Roboto Light"/>
                <a:sym typeface="Roboto Light"/>
              </a:rPr>
              <a:t>Website - powerful tool to automate bookings, collect data, reach new customers</a:t>
            </a:r>
            <a:endParaRPr sz="1800">
              <a:solidFill>
                <a:schemeClr val="accent1"/>
              </a:solidFill>
              <a:latin typeface="Roboto Light"/>
              <a:ea typeface="Roboto Light"/>
              <a:cs typeface="Roboto Light"/>
              <a:sym typeface="Roboto Light"/>
            </a:endParaRPr>
          </a:p>
          <a:p>
            <a:pPr marL="457200" lvl="0" indent="-342900" algn="l" rtl="0">
              <a:spcBef>
                <a:spcPts val="1000"/>
              </a:spcBef>
              <a:spcAft>
                <a:spcPts val="0"/>
              </a:spcAft>
              <a:buClr>
                <a:schemeClr val="accent1"/>
              </a:buClr>
              <a:buSzPts val="1800"/>
              <a:buFont typeface="Roboto Light"/>
              <a:buChar char="●"/>
            </a:pPr>
            <a:r>
              <a:rPr lang="es" sz="1800">
                <a:solidFill>
                  <a:schemeClr val="accent1"/>
                </a:solidFill>
                <a:latin typeface="Roboto Light"/>
                <a:ea typeface="Roboto Light"/>
                <a:cs typeface="Roboto Light"/>
                <a:sym typeface="Roboto Light"/>
              </a:rPr>
              <a:t>Retain good customers and report on less desirable customers</a:t>
            </a:r>
            <a:endParaRPr sz="1800">
              <a:solidFill>
                <a:schemeClr val="accent1"/>
              </a:solidFill>
              <a:latin typeface="Roboto Light"/>
              <a:ea typeface="Roboto Light"/>
              <a:cs typeface="Roboto Light"/>
              <a:sym typeface="Roboto Light"/>
            </a:endParaRPr>
          </a:p>
          <a:p>
            <a:pPr marL="914400" lvl="1" indent="-342900" algn="l" rtl="0">
              <a:spcBef>
                <a:spcPts val="1000"/>
              </a:spcBef>
              <a:spcAft>
                <a:spcPts val="0"/>
              </a:spcAft>
              <a:buClr>
                <a:schemeClr val="accent1"/>
              </a:buClr>
              <a:buSzPts val="1800"/>
              <a:buFont typeface="Roboto Light"/>
              <a:buChar char="○"/>
            </a:pPr>
            <a:r>
              <a:rPr lang="es" sz="1800">
                <a:solidFill>
                  <a:schemeClr val="accent1"/>
                </a:solidFill>
                <a:latin typeface="Roboto Light"/>
                <a:ea typeface="Roboto Light"/>
                <a:cs typeface="Roboto Light"/>
                <a:sym typeface="Roboto Light"/>
              </a:rPr>
              <a:t>Provide discounts and loyalty program through website</a:t>
            </a:r>
            <a:endParaRPr sz="1800">
              <a:solidFill>
                <a:schemeClr val="accent1"/>
              </a:solidFill>
              <a:latin typeface="Roboto Light"/>
              <a:ea typeface="Roboto Light"/>
              <a:cs typeface="Roboto Light"/>
              <a:sym typeface="Roboto Light"/>
            </a:endParaRPr>
          </a:p>
          <a:p>
            <a:pPr marL="914400" lvl="1" indent="-342900" algn="l" rtl="0">
              <a:spcBef>
                <a:spcPts val="1000"/>
              </a:spcBef>
              <a:spcAft>
                <a:spcPts val="0"/>
              </a:spcAft>
              <a:buClr>
                <a:schemeClr val="accent1"/>
              </a:buClr>
              <a:buSzPts val="1800"/>
              <a:buFont typeface="Roboto Light"/>
              <a:buChar char="○"/>
            </a:pPr>
            <a:r>
              <a:rPr lang="es" sz="1800">
                <a:solidFill>
                  <a:schemeClr val="accent1"/>
                </a:solidFill>
                <a:latin typeface="Roboto Light"/>
                <a:ea typeface="Roboto Light"/>
                <a:cs typeface="Roboto Light"/>
                <a:sym typeface="Roboto Light"/>
              </a:rPr>
              <a:t>Understand customer trends through visualization of data</a:t>
            </a:r>
            <a:endParaRPr sz="1800">
              <a:solidFill>
                <a:schemeClr val="accent1"/>
              </a:solidFill>
              <a:latin typeface="Roboto Light"/>
              <a:ea typeface="Roboto Light"/>
              <a:cs typeface="Roboto Light"/>
              <a:sym typeface="Roboto Light"/>
            </a:endParaRPr>
          </a:p>
          <a:p>
            <a:pPr marL="457200" lvl="0" indent="-342900" algn="l" rtl="0">
              <a:spcBef>
                <a:spcPts val="1000"/>
              </a:spcBef>
              <a:spcAft>
                <a:spcPts val="1000"/>
              </a:spcAft>
              <a:buClr>
                <a:schemeClr val="accent1"/>
              </a:buClr>
              <a:buSzPts val="1800"/>
              <a:buFont typeface="Roboto Light"/>
              <a:buChar char="●"/>
            </a:pPr>
            <a:r>
              <a:rPr lang="es" sz="1800">
                <a:solidFill>
                  <a:schemeClr val="accent1"/>
                </a:solidFill>
                <a:latin typeface="Roboto Light"/>
                <a:ea typeface="Roboto Light"/>
                <a:cs typeface="Roboto Light"/>
                <a:sym typeface="Roboto Light"/>
              </a:rPr>
              <a:t>Seek Operations Manager to handle daily operations</a:t>
            </a:r>
            <a:endParaRPr sz="1800">
              <a:solidFill>
                <a:schemeClr val="accent1"/>
              </a:solidFill>
              <a:latin typeface="Roboto Light"/>
              <a:ea typeface="Roboto Light"/>
              <a:cs typeface="Roboto Light"/>
              <a:sym typeface="Roboto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63"/>
          <p:cNvSpPr txBox="1">
            <a:spLocks noGrp="1"/>
          </p:cNvSpPr>
          <p:nvPr>
            <p:ph type="ctrTitle"/>
          </p:nvPr>
        </p:nvSpPr>
        <p:spPr>
          <a:xfrm>
            <a:off x="311700" y="22684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QUESTIONS?</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43"/>
        <p:cNvGrpSpPr/>
        <p:nvPr/>
      </p:nvGrpSpPr>
      <p:grpSpPr>
        <a:xfrm>
          <a:off x="0" y="0"/>
          <a:ext cx="0" cy="0"/>
          <a:chOff x="0" y="0"/>
          <a:chExt cx="0" cy="0"/>
        </a:xfrm>
      </p:grpSpPr>
      <p:sp>
        <p:nvSpPr>
          <p:cNvPr id="344" name="Google Shape;344;p25"/>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45" name="Google Shape;345;p25"/>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46" name="Google Shape;346;p25"/>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47" name="Google Shape;347;p25"/>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Project History</a:t>
            </a:r>
            <a:endParaRPr>
              <a:solidFill>
                <a:srgbClr val="FFFFFF"/>
              </a:solidFill>
            </a:endParaRPr>
          </a:p>
        </p:txBody>
      </p:sp>
      <p:sp>
        <p:nvSpPr>
          <p:cNvPr id="348" name="Google Shape;348;p25"/>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MANUALLY INTENSIVE</a:t>
            </a:r>
            <a:endParaRPr>
              <a:solidFill>
                <a:schemeClr val="dk1"/>
              </a:solidFill>
            </a:endParaRPr>
          </a:p>
        </p:txBody>
      </p:sp>
      <p:sp>
        <p:nvSpPr>
          <p:cNvPr id="349" name="Google Shape;349;p25"/>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MANUAL TRACKING</a:t>
            </a:r>
            <a:endParaRPr>
              <a:solidFill>
                <a:schemeClr val="dk1"/>
              </a:solidFill>
            </a:endParaRPr>
          </a:p>
        </p:txBody>
      </p:sp>
      <p:sp>
        <p:nvSpPr>
          <p:cNvPr id="350" name="Google Shape;350;p25"/>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NO WEBSITE OR DATABASE</a:t>
            </a:r>
            <a:endParaRPr>
              <a:solidFill>
                <a:schemeClr val="dk1"/>
              </a:solidFill>
            </a:endParaRPr>
          </a:p>
        </p:txBody>
      </p:sp>
      <p:cxnSp>
        <p:nvCxnSpPr>
          <p:cNvPr id="351" name="Google Shape;351;p25"/>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352" name="Google Shape;352;p25"/>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53" name="Google Shape;353;p25"/>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54" name="Google Shape;354;p25"/>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5" name="Google Shape;355;p25"/>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356" name="Google Shape;356;p25"/>
          <p:cNvGrpSpPr/>
          <p:nvPr/>
        </p:nvGrpSpPr>
        <p:grpSpPr>
          <a:xfrm rot="10800000" flipH="1">
            <a:off x="880550" y="2712182"/>
            <a:ext cx="302125" cy="163726"/>
            <a:chOff x="1319675" y="779200"/>
            <a:chExt cx="2343875" cy="1270175"/>
          </a:xfrm>
        </p:grpSpPr>
        <p:sp>
          <p:nvSpPr>
            <p:cNvPr id="357" name="Google Shape;357;p25"/>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8" name="Google Shape;358;p25"/>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9" name="Google Shape;359;p25"/>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360" name="Google Shape;360;p25"/>
          <p:cNvGrpSpPr/>
          <p:nvPr/>
        </p:nvGrpSpPr>
        <p:grpSpPr>
          <a:xfrm>
            <a:off x="898731" y="3413525"/>
            <a:ext cx="265768" cy="163730"/>
            <a:chOff x="1319675" y="2389025"/>
            <a:chExt cx="2224000" cy="1370125"/>
          </a:xfrm>
        </p:grpSpPr>
        <p:sp>
          <p:nvSpPr>
            <p:cNvPr id="361" name="Google Shape;361;p25"/>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62" name="Google Shape;362;p25"/>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63" name="Google Shape;363;p25"/>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365" name="Google Shape;365;p25"/>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66" name="Google Shape;366;p25"/>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371" name="Google Shape;371;p25"/>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372" name="Google Shape;372;p25"/>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379" name="Google Shape;379;p25"/>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380" name="Google Shape;380;p25"/>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txBox="1"/>
          <p:nvPr/>
        </p:nvSpPr>
        <p:spPr>
          <a:xfrm>
            <a:off x="8674050" y="4668575"/>
            <a:ext cx="39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LP</a:t>
            </a:r>
            <a:endParaRPr>
              <a:solidFill>
                <a:schemeClr val="lt1"/>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6"/>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PROJECT HISTORY</a:t>
            </a:r>
            <a:endParaRPr>
              <a:solidFill>
                <a:schemeClr val="accent1"/>
              </a:solidFill>
            </a:endParaRPr>
          </a:p>
        </p:txBody>
      </p:sp>
      <p:sp>
        <p:nvSpPr>
          <p:cNvPr id="392" name="Google Shape;392;p26"/>
          <p:cNvSpPr txBox="1"/>
          <p:nvPr/>
        </p:nvSpPr>
        <p:spPr>
          <a:xfrm>
            <a:off x="820400" y="1401500"/>
            <a:ext cx="7263900" cy="3167700"/>
          </a:xfrm>
          <a:prstGeom prst="rect">
            <a:avLst/>
          </a:prstGeom>
          <a:noFill/>
          <a:ln>
            <a:noFill/>
          </a:ln>
        </p:spPr>
        <p:txBody>
          <a:bodyPr spcFirstLastPara="1" wrap="square" lIns="91425" tIns="91425" rIns="91425" bIns="91425" anchor="t" anchorCtr="0">
            <a:spAutoFit/>
          </a:bodyPr>
          <a:lstStyle/>
          <a:p>
            <a:pPr marL="457200" lvl="0" indent="-349250" algn="l" rtl="0">
              <a:lnSpc>
                <a:spcPct val="115000"/>
              </a:lnSpc>
              <a:spcBef>
                <a:spcPts val="0"/>
              </a:spcBef>
              <a:spcAft>
                <a:spcPts val="0"/>
              </a:spcAft>
              <a:buClr>
                <a:schemeClr val="accent1"/>
              </a:buClr>
              <a:buSzPts val="1900"/>
              <a:buFont typeface="Roboto Light"/>
              <a:buChar char="●"/>
            </a:pPr>
            <a:r>
              <a:rPr lang="es" sz="1900">
                <a:solidFill>
                  <a:schemeClr val="accent1"/>
                </a:solidFill>
                <a:latin typeface="Roboto Light"/>
                <a:ea typeface="Roboto Light"/>
                <a:cs typeface="Roboto Light"/>
                <a:sym typeface="Roboto Light"/>
              </a:rPr>
              <a:t>Relies heavily on handwritten and verbal communication</a:t>
            </a:r>
            <a:endParaRPr sz="1900">
              <a:solidFill>
                <a:schemeClr val="accent1"/>
              </a:solidFill>
              <a:latin typeface="Roboto Light"/>
              <a:ea typeface="Roboto Light"/>
              <a:cs typeface="Roboto Light"/>
              <a:sym typeface="Roboto Light"/>
            </a:endParaRPr>
          </a:p>
          <a:p>
            <a:pPr marL="914400" lvl="1" indent="-349250" algn="l" rtl="0">
              <a:lnSpc>
                <a:spcPct val="115000"/>
              </a:lnSpc>
              <a:spcBef>
                <a:spcPts val="0"/>
              </a:spcBef>
              <a:spcAft>
                <a:spcPts val="0"/>
              </a:spcAft>
              <a:buClr>
                <a:schemeClr val="accent1"/>
              </a:buClr>
              <a:buSzPts val="1900"/>
              <a:buFont typeface="Roboto Light"/>
              <a:buChar char="○"/>
            </a:pPr>
            <a:r>
              <a:rPr lang="es" sz="1900">
                <a:solidFill>
                  <a:schemeClr val="accent1"/>
                </a:solidFill>
                <a:latin typeface="Roboto Light"/>
                <a:ea typeface="Roboto Light"/>
                <a:cs typeface="Roboto Light"/>
                <a:sym typeface="Roboto Light"/>
              </a:rPr>
              <a:t>Human error</a:t>
            </a:r>
            <a:endParaRPr sz="1900">
              <a:solidFill>
                <a:schemeClr val="accent1"/>
              </a:solidFill>
              <a:latin typeface="Roboto Light"/>
              <a:ea typeface="Roboto Light"/>
              <a:cs typeface="Roboto Light"/>
              <a:sym typeface="Roboto Light"/>
            </a:endParaRPr>
          </a:p>
          <a:p>
            <a:pPr marL="914400" lvl="1" indent="-349250" algn="l" rtl="0">
              <a:lnSpc>
                <a:spcPct val="115000"/>
              </a:lnSpc>
              <a:spcBef>
                <a:spcPts val="0"/>
              </a:spcBef>
              <a:spcAft>
                <a:spcPts val="0"/>
              </a:spcAft>
              <a:buClr>
                <a:schemeClr val="accent1"/>
              </a:buClr>
              <a:buSzPts val="1900"/>
              <a:buFont typeface="Roboto Light"/>
              <a:buChar char="○"/>
            </a:pPr>
            <a:r>
              <a:rPr lang="es" sz="1900">
                <a:solidFill>
                  <a:schemeClr val="accent1"/>
                </a:solidFill>
                <a:latin typeface="Roboto Light"/>
                <a:ea typeface="Roboto Light"/>
                <a:cs typeface="Roboto Light"/>
                <a:sym typeface="Roboto Light"/>
              </a:rPr>
              <a:t>Inconsistency</a:t>
            </a:r>
            <a:endParaRPr sz="1900">
              <a:solidFill>
                <a:schemeClr val="accent1"/>
              </a:solidFill>
              <a:latin typeface="Roboto Light"/>
              <a:ea typeface="Roboto Light"/>
              <a:cs typeface="Roboto Light"/>
              <a:sym typeface="Roboto Light"/>
            </a:endParaRPr>
          </a:p>
          <a:p>
            <a:pPr marL="457200" lvl="0" indent="-349250" algn="l" rtl="0">
              <a:lnSpc>
                <a:spcPct val="115000"/>
              </a:lnSpc>
              <a:spcBef>
                <a:spcPts val="0"/>
              </a:spcBef>
              <a:spcAft>
                <a:spcPts val="0"/>
              </a:spcAft>
              <a:buClr>
                <a:schemeClr val="accent1"/>
              </a:buClr>
              <a:buSzPts val="1900"/>
              <a:buFont typeface="Roboto Light"/>
              <a:buChar char="●"/>
            </a:pPr>
            <a:r>
              <a:rPr lang="es" sz="1900">
                <a:solidFill>
                  <a:schemeClr val="accent1"/>
                </a:solidFill>
                <a:latin typeface="Roboto Light"/>
                <a:ea typeface="Roboto Light"/>
                <a:cs typeface="Roboto Light"/>
                <a:sym typeface="Roboto Light"/>
              </a:rPr>
              <a:t>75% of appointments are made via telephone</a:t>
            </a:r>
            <a:endParaRPr sz="1900">
              <a:solidFill>
                <a:schemeClr val="accent1"/>
              </a:solidFill>
              <a:latin typeface="Roboto Light"/>
              <a:ea typeface="Roboto Light"/>
              <a:cs typeface="Roboto Light"/>
              <a:sym typeface="Roboto Light"/>
            </a:endParaRPr>
          </a:p>
          <a:p>
            <a:pPr marL="457200" lvl="0" indent="-349250" algn="l" rtl="0">
              <a:lnSpc>
                <a:spcPct val="115000"/>
              </a:lnSpc>
              <a:spcBef>
                <a:spcPts val="0"/>
              </a:spcBef>
              <a:spcAft>
                <a:spcPts val="0"/>
              </a:spcAft>
              <a:buClr>
                <a:schemeClr val="accent1"/>
              </a:buClr>
              <a:buSzPts val="1900"/>
              <a:buFont typeface="Roboto Light"/>
              <a:buChar char="●"/>
            </a:pPr>
            <a:r>
              <a:rPr lang="es" sz="1900">
                <a:solidFill>
                  <a:schemeClr val="accent1"/>
                </a:solidFill>
                <a:latin typeface="Roboto Light"/>
                <a:ea typeface="Roboto Light"/>
                <a:cs typeface="Roboto Light"/>
                <a:sym typeface="Roboto Light"/>
              </a:rPr>
              <a:t>Reservation Process</a:t>
            </a:r>
            <a:endParaRPr sz="1900">
              <a:solidFill>
                <a:schemeClr val="accent1"/>
              </a:solidFill>
              <a:latin typeface="Roboto Light"/>
              <a:ea typeface="Roboto Light"/>
              <a:cs typeface="Roboto Light"/>
              <a:sym typeface="Roboto Light"/>
            </a:endParaRPr>
          </a:p>
          <a:p>
            <a:pPr marL="914400" lvl="1" indent="-349250" algn="l" rtl="0">
              <a:lnSpc>
                <a:spcPct val="115000"/>
              </a:lnSpc>
              <a:spcBef>
                <a:spcPts val="0"/>
              </a:spcBef>
              <a:spcAft>
                <a:spcPts val="0"/>
              </a:spcAft>
              <a:buClr>
                <a:schemeClr val="accent1"/>
              </a:buClr>
              <a:buSzPts val="1900"/>
              <a:buFont typeface="Roboto Light"/>
              <a:buChar char="○"/>
            </a:pPr>
            <a:r>
              <a:rPr lang="es" sz="1900">
                <a:solidFill>
                  <a:schemeClr val="accent1"/>
                </a:solidFill>
                <a:latin typeface="Roboto Light"/>
                <a:ea typeface="Roboto Light"/>
                <a:cs typeface="Roboto Light"/>
                <a:sym typeface="Roboto Light"/>
              </a:rPr>
              <a:t>Customer arrives</a:t>
            </a:r>
            <a:endParaRPr sz="1900">
              <a:solidFill>
                <a:schemeClr val="accent1"/>
              </a:solidFill>
              <a:latin typeface="Roboto Light"/>
              <a:ea typeface="Roboto Light"/>
              <a:cs typeface="Roboto Light"/>
              <a:sym typeface="Roboto Light"/>
            </a:endParaRPr>
          </a:p>
          <a:p>
            <a:pPr marL="914400" lvl="1" indent="-349250" algn="l" rtl="0">
              <a:lnSpc>
                <a:spcPct val="115000"/>
              </a:lnSpc>
              <a:spcBef>
                <a:spcPts val="0"/>
              </a:spcBef>
              <a:spcAft>
                <a:spcPts val="0"/>
              </a:spcAft>
              <a:buClr>
                <a:schemeClr val="accent1"/>
              </a:buClr>
              <a:buSzPts val="1900"/>
              <a:buFont typeface="Roboto Light"/>
              <a:buChar char="○"/>
            </a:pPr>
            <a:r>
              <a:rPr lang="es" sz="1900">
                <a:solidFill>
                  <a:schemeClr val="accent1"/>
                </a:solidFill>
                <a:latin typeface="Roboto Light"/>
                <a:ea typeface="Roboto Light"/>
                <a:cs typeface="Roboto Light"/>
                <a:sym typeface="Roboto Light"/>
              </a:rPr>
              <a:t>Kennel Card updated/created</a:t>
            </a:r>
            <a:endParaRPr sz="1900">
              <a:solidFill>
                <a:schemeClr val="accent1"/>
              </a:solidFill>
              <a:latin typeface="Roboto Light"/>
              <a:ea typeface="Roboto Light"/>
              <a:cs typeface="Roboto Light"/>
              <a:sym typeface="Roboto Light"/>
            </a:endParaRPr>
          </a:p>
          <a:p>
            <a:pPr marL="914400" lvl="1" indent="-349250" algn="l" rtl="0">
              <a:lnSpc>
                <a:spcPct val="115000"/>
              </a:lnSpc>
              <a:spcBef>
                <a:spcPts val="0"/>
              </a:spcBef>
              <a:spcAft>
                <a:spcPts val="0"/>
              </a:spcAft>
              <a:buClr>
                <a:schemeClr val="accent1"/>
              </a:buClr>
              <a:buSzPts val="1900"/>
              <a:buFont typeface="Roboto Light"/>
              <a:buChar char="○"/>
            </a:pPr>
            <a:r>
              <a:rPr lang="es" sz="1900">
                <a:solidFill>
                  <a:schemeClr val="accent1"/>
                </a:solidFill>
                <a:latin typeface="Roboto Light"/>
                <a:ea typeface="Roboto Light"/>
                <a:cs typeface="Roboto Light"/>
                <a:sym typeface="Roboto Light"/>
              </a:rPr>
              <a:t>Contract is drawn manually using Kennel Card data</a:t>
            </a:r>
            <a:endParaRPr sz="1900">
              <a:solidFill>
                <a:schemeClr val="accent1"/>
              </a:solidFill>
              <a:latin typeface="Roboto Light"/>
              <a:ea typeface="Roboto Light"/>
              <a:cs typeface="Roboto Light"/>
              <a:sym typeface="Roboto Light"/>
            </a:endParaRPr>
          </a:p>
          <a:p>
            <a:pPr marL="914400" lvl="1" indent="-349250" algn="l" rtl="0">
              <a:lnSpc>
                <a:spcPct val="115000"/>
              </a:lnSpc>
              <a:spcBef>
                <a:spcPts val="0"/>
              </a:spcBef>
              <a:spcAft>
                <a:spcPts val="0"/>
              </a:spcAft>
              <a:buClr>
                <a:schemeClr val="accent1"/>
              </a:buClr>
              <a:buSzPts val="1900"/>
              <a:buFont typeface="Roboto Light"/>
              <a:buChar char="○"/>
            </a:pPr>
            <a:r>
              <a:rPr lang="es" sz="1900">
                <a:solidFill>
                  <a:schemeClr val="accent1"/>
                </a:solidFill>
                <a:latin typeface="Roboto Light"/>
                <a:ea typeface="Roboto Light"/>
                <a:cs typeface="Roboto Light"/>
                <a:sym typeface="Roboto Light"/>
              </a:rPr>
              <a:t>Pet is assigned to run</a:t>
            </a:r>
            <a:endParaRPr sz="1900">
              <a:solidFill>
                <a:schemeClr val="accent1"/>
              </a:solidFill>
              <a:latin typeface="Roboto Light"/>
              <a:ea typeface="Roboto Light"/>
              <a:cs typeface="Roboto Light"/>
              <a:sym typeface="Roboto Light"/>
            </a:endParaRPr>
          </a:p>
        </p:txBody>
      </p:sp>
      <p:sp>
        <p:nvSpPr>
          <p:cNvPr id="393" name="Google Shape;393;p26"/>
          <p:cNvSpPr txBox="1"/>
          <p:nvPr/>
        </p:nvSpPr>
        <p:spPr>
          <a:xfrm>
            <a:off x="8674050" y="4668575"/>
            <a:ext cx="39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LP</a:t>
            </a:r>
            <a:endParaRPr>
              <a:solidFill>
                <a:schemeClr val="lt1"/>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SCOPE OF PROJECT</a:t>
            </a:r>
            <a:endParaRPr>
              <a:solidFill>
                <a:schemeClr val="accent1"/>
              </a:solidFill>
            </a:endParaRPr>
          </a:p>
        </p:txBody>
      </p:sp>
      <p:sp>
        <p:nvSpPr>
          <p:cNvPr id="399" name="Google Shape;399;p27"/>
          <p:cNvSpPr txBox="1"/>
          <p:nvPr/>
        </p:nvSpPr>
        <p:spPr>
          <a:xfrm>
            <a:off x="1005675" y="1516275"/>
            <a:ext cx="6869700" cy="2662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Clr>
                <a:schemeClr val="accent1"/>
              </a:buClr>
              <a:buSzPts val="2300"/>
              <a:buFont typeface="Roboto Light"/>
              <a:buChar char="●"/>
            </a:pPr>
            <a:r>
              <a:rPr lang="es" sz="2300">
                <a:solidFill>
                  <a:schemeClr val="accent1"/>
                </a:solidFill>
                <a:latin typeface="Roboto Light"/>
                <a:ea typeface="Roboto Light"/>
                <a:cs typeface="Roboto Light"/>
                <a:sym typeface="Roboto Light"/>
              </a:rPr>
              <a:t>Main Process: Happy Valley Kennel</a:t>
            </a:r>
            <a:endParaRPr sz="2300">
              <a:solidFill>
                <a:schemeClr val="accent1"/>
              </a:solidFill>
              <a:latin typeface="Roboto Light"/>
              <a:ea typeface="Roboto Light"/>
              <a:cs typeface="Roboto Light"/>
              <a:sym typeface="Roboto Light"/>
            </a:endParaRPr>
          </a:p>
          <a:p>
            <a:pPr marL="914400" lvl="1" indent="-374650" algn="l" rtl="0">
              <a:spcBef>
                <a:spcPts val="0"/>
              </a:spcBef>
              <a:spcAft>
                <a:spcPts val="0"/>
              </a:spcAft>
              <a:buClr>
                <a:schemeClr val="accent1"/>
              </a:buClr>
              <a:buSzPts val="2300"/>
              <a:buFont typeface="Roboto Light"/>
              <a:buChar char="○"/>
            </a:pPr>
            <a:r>
              <a:rPr lang="es" sz="2300">
                <a:solidFill>
                  <a:schemeClr val="accent1"/>
                </a:solidFill>
                <a:latin typeface="Roboto Light"/>
                <a:ea typeface="Roboto Light"/>
                <a:cs typeface="Roboto Light"/>
                <a:sym typeface="Roboto Light"/>
              </a:rPr>
              <a:t>Reservations/Bookings</a:t>
            </a:r>
            <a:endParaRPr sz="2300">
              <a:solidFill>
                <a:schemeClr val="accent1"/>
              </a:solidFill>
              <a:latin typeface="Roboto Light"/>
              <a:ea typeface="Roboto Light"/>
              <a:cs typeface="Roboto Light"/>
              <a:sym typeface="Roboto Light"/>
            </a:endParaRPr>
          </a:p>
          <a:p>
            <a:pPr marL="914400" lvl="1" indent="-374650" algn="l" rtl="0">
              <a:spcBef>
                <a:spcPts val="0"/>
              </a:spcBef>
              <a:spcAft>
                <a:spcPts val="0"/>
              </a:spcAft>
              <a:buClr>
                <a:schemeClr val="accent1"/>
              </a:buClr>
              <a:buSzPts val="2300"/>
              <a:buFont typeface="Roboto Light"/>
              <a:buChar char="○"/>
            </a:pPr>
            <a:r>
              <a:rPr lang="es" sz="2300">
                <a:solidFill>
                  <a:schemeClr val="accent1"/>
                </a:solidFill>
                <a:latin typeface="Roboto Light"/>
                <a:ea typeface="Roboto Light"/>
                <a:cs typeface="Roboto Light"/>
                <a:sym typeface="Roboto Light"/>
              </a:rPr>
              <a:t>Run Placement</a:t>
            </a:r>
            <a:endParaRPr sz="2300">
              <a:solidFill>
                <a:schemeClr val="accent1"/>
              </a:solidFill>
              <a:latin typeface="Roboto Light"/>
              <a:ea typeface="Roboto Light"/>
              <a:cs typeface="Roboto Light"/>
              <a:sym typeface="Roboto Light"/>
            </a:endParaRPr>
          </a:p>
          <a:p>
            <a:pPr marL="457200" lvl="0" indent="-374650" algn="l" rtl="0">
              <a:spcBef>
                <a:spcPts val="0"/>
              </a:spcBef>
              <a:spcAft>
                <a:spcPts val="0"/>
              </a:spcAft>
              <a:buClr>
                <a:schemeClr val="accent1"/>
              </a:buClr>
              <a:buSzPts val="2300"/>
              <a:buFont typeface="Roboto Light"/>
              <a:buChar char="●"/>
            </a:pPr>
            <a:r>
              <a:rPr lang="es" sz="2300">
                <a:solidFill>
                  <a:schemeClr val="accent1"/>
                </a:solidFill>
                <a:latin typeface="Roboto Light"/>
                <a:ea typeface="Roboto Light"/>
                <a:cs typeface="Roboto Light"/>
                <a:sym typeface="Roboto Light"/>
              </a:rPr>
              <a:t>External </a:t>
            </a:r>
            <a:endParaRPr sz="2300">
              <a:solidFill>
                <a:schemeClr val="accent1"/>
              </a:solidFill>
              <a:latin typeface="Roboto Light"/>
              <a:ea typeface="Roboto Light"/>
              <a:cs typeface="Roboto Light"/>
              <a:sym typeface="Roboto Light"/>
            </a:endParaRPr>
          </a:p>
          <a:p>
            <a:pPr marL="914400" lvl="1" indent="-374650" algn="l" rtl="0">
              <a:spcBef>
                <a:spcPts val="0"/>
              </a:spcBef>
              <a:spcAft>
                <a:spcPts val="0"/>
              </a:spcAft>
              <a:buClr>
                <a:schemeClr val="accent1"/>
              </a:buClr>
              <a:buSzPts val="2300"/>
              <a:buFont typeface="Roboto Light"/>
              <a:buChar char="○"/>
            </a:pPr>
            <a:r>
              <a:rPr lang="es" sz="2300">
                <a:solidFill>
                  <a:schemeClr val="accent1"/>
                </a:solidFill>
                <a:latin typeface="Roboto Light"/>
                <a:ea typeface="Roboto Light"/>
                <a:cs typeface="Roboto Light"/>
                <a:sym typeface="Roboto Light"/>
              </a:rPr>
              <a:t>Customers</a:t>
            </a:r>
            <a:endParaRPr sz="2300">
              <a:solidFill>
                <a:schemeClr val="accent1"/>
              </a:solidFill>
              <a:latin typeface="Roboto Light"/>
              <a:ea typeface="Roboto Light"/>
              <a:cs typeface="Roboto Light"/>
              <a:sym typeface="Roboto Light"/>
            </a:endParaRPr>
          </a:p>
          <a:p>
            <a:pPr marL="914400" lvl="1" indent="-374650" algn="l" rtl="0">
              <a:spcBef>
                <a:spcPts val="0"/>
              </a:spcBef>
              <a:spcAft>
                <a:spcPts val="0"/>
              </a:spcAft>
              <a:buClr>
                <a:schemeClr val="accent1"/>
              </a:buClr>
              <a:buSzPts val="2300"/>
              <a:buFont typeface="Roboto Light"/>
              <a:buChar char="○"/>
            </a:pPr>
            <a:r>
              <a:rPr lang="es" sz="2300">
                <a:solidFill>
                  <a:schemeClr val="accent1"/>
                </a:solidFill>
                <a:latin typeface="Roboto Light"/>
                <a:ea typeface="Roboto Light"/>
                <a:cs typeface="Roboto Light"/>
                <a:sym typeface="Roboto Light"/>
              </a:rPr>
              <a:t>Suppliers</a:t>
            </a:r>
            <a:endParaRPr sz="2300">
              <a:solidFill>
                <a:schemeClr val="accent1"/>
              </a:solidFill>
              <a:latin typeface="Roboto Light"/>
              <a:ea typeface="Roboto Light"/>
              <a:cs typeface="Roboto Light"/>
              <a:sym typeface="Roboto Light"/>
            </a:endParaRPr>
          </a:p>
          <a:p>
            <a:pPr marL="914400" lvl="1" indent="-374650" algn="l" rtl="0">
              <a:spcBef>
                <a:spcPts val="0"/>
              </a:spcBef>
              <a:spcAft>
                <a:spcPts val="0"/>
              </a:spcAft>
              <a:buClr>
                <a:schemeClr val="accent1"/>
              </a:buClr>
              <a:buSzPts val="2300"/>
              <a:buFont typeface="Roboto Light"/>
              <a:buChar char="○"/>
            </a:pPr>
            <a:r>
              <a:rPr lang="es" sz="2300">
                <a:solidFill>
                  <a:schemeClr val="accent1"/>
                </a:solidFill>
                <a:latin typeface="Roboto Light"/>
                <a:ea typeface="Roboto Light"/>
                <a:cs typeface="Roboto Light"/>
                <a:sym typeface="Roboto Light"/>
              </a:rPr>
              <a:t>Veterinarians</a:t>
            </a:r>
            <a:endParaRPr sz="2300">
              <a:solidFill>
                <a:schemeClr val="accent1"/>
              </a:solidFill>
              <a:latin typeface="Roboto Light"/>
              <a:ea typeface="Roboto Light"/>
              <a:cs typeface="Roboto Light"/>
              <a:sym typeface="Roboto Light"/>
            </a:endParaRPr>
          </a:p>
        </p:txBody>
      </p:sp>
      <p:sp>
        <p:nvSpPr>
          <p:cNvPr id="400" name="Google Shape;400;p27"/>
          <p:cNvSpPr txBox="1"/>
          <p:nvPr/>
        </p:nvSpPr>
        <p:spPr>
          <a:xfrm>
            <a:off x="8674050" y="4668575"/>
            <a:ext cx="39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LP</a:t>
            </a:r>
            <a:endParaRPr>
              <a:solidFill>
                <a:schemeClr val="lt1"/>
              </a:solidFill>
              <a:latin typeface="Roboto Light"/>
              <a:ea typeface="Roboto Light"/>
              <a:cs typeface="Roboto Light"/>
              <a:sym typeface="Roboto Light"/>
            </a:endParaRPr>
          </a:p>
        </p:txBody>
      </p:sp>
      <p:pic>
        <p:nvPicPr>
          <p:cNvPr id="401" name="Google Shape;401;p27"/>
          <p:cNvPicPr preferRelativeResize="0"/>
          <p:nvPr/>
        </p:nvPicPr>
        <p:blipFill>
          <a:blip r:embed="rId3">
            <a:alphaModFix/>
          </a:blip>
          <a:stretch>
            <a:fillRect/>
          </a:stretch>
        </p:blipFill>
        <p:spPr>
          <a:xfrm>
            <a:off x="4857325" y="317675"/>
            <a:ext cx="933475" cy="93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CURRENT SCOPE</a:t>
            </a:r>
            <a:endParaRPr>
              <a:solidFill>
                <a:schemeClr val="accent1"/>
              </a:solidFill>
            </a:endParaRPr>
          </a:p>
        </p:txBody>
      </p:sp>
      <p:pic>
        <p:nvPicPr>
          <p:cNvPr id="407" name="Google Shape;407;p28"/>
          <p:cNvPicPr preferRelativeResize="0"/>
          <p:nvPr/>
        </p:nvPicPr>
        <p:blipFill>
          <a:blip r:embed="rId3">
            <a:alphaModFix/>
          </a:blip>
          <a:stretch>
            <a:fillRect/>
          </a:stretch>
        </p:blipFill>
        <p:spPr>
          <a:xfrm>
            <a:off x="1588075" y="1251150"/>
            <a:ext cx="5763820" cy="3587549"/>
          </a:xfrm>
          <a:prstGeom prst="rect">
            <a:avLst/>
          </a:prstGeom>
          <a:noFill/>
          <a:ln>
            <a:noFill/>
          </a:ln>
        </p:spPr>
      </p:pic>
      <p:sp>
        <p:nvSpPr>
          <p:cNvPr id="408" name="Google Shape;408;p28"/>
          <p:cNvSpPr txBox="1"/>
          <p:nvPr/>
        </p:nvSpPr>
        <p:spPr>
          <a:xfrm>
            <a:off x="8674050" y="4668575"/>
            <a:ext cx="39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LP</a:t>
            </a:r>
            <a:endParaRPr>
              <a:solidFill>
                <a:schemeClr val="lt1"/>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1"/>
                </a:solidFill>
              </a:rPr>
              <a:t>CURRENT SCOPE</a:t>
            </a:r>
            <a:endParaRPr>
              <a:solidFill>
                <a:schemeClr val="accent1"/>
              </a:solidFill>
            </a:endParaRPr>
          </a:p>
        </p:txBody>
      </p:sp>
      <p:pic>
        <p:nvPicPr>
          <p:cNvPr id="414" name="Google Shape;414;p29"/>
          <p:cNvPicPr preferRelativeResize="0"/>
          <p:nvPr/>
        </p:nvPicPr>
        <p:blipFill>
          <a:blip r:embed="rId3">
            <a:alphaModFix/>
          </a:blip>
          <a:stretch>
            <a:fillRect/>
          </a:stretch>
        </p:blipFill>
        <p:spPr>
          <a:xfrm>
            <a:off x="1432125" y="1251150"/>
            <a:ext cx="6279747" cy="3587551"/>
          </a:xfrm>
          <a:prstGeom prst="rect">
            <a:avLst/>
          </a:prstGeom>
          <a:noFill/>
          <a:ln>
            <a:noFill/>
          </a:ln>
        </p:spPr>
      </p:pic>
      <p:sp>
        <p:nvSpPr>
          <p:cNvPr id="415" name="Google Shape;415;p29"/>
          <p:cNvSpPr txBox="1"/>
          <p:nvPr/>
        </p:nvSpPr>
        <p:spPr>
          <a:xfrm>
            <a:off x="8674050" y="4668575"/>
            <a:ext cx="39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LP</a:t>
            </a:r>
            <a:endParaRPr>
              <a:solidFill>
                <a:schemeClr val="lt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43</Slides>
  <Notes>43</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WEB PROPOSAL</vt:lpstr>
      <vt:lpstr>PowerPoint Presentation</vt:lpstr>
      <vt:lpstr>Project Overview</vt:lpstr>
      <vt:lpstr>PROJECT DESCRIPTION</vt:lpstr>
      <vt:lpstr>Project Objectives</vt:lpstr>
      <vt:lpstr>Project History</vt:lpstr>
      <vt:lpstr>PROJECT HISTORY</vt:lpstr>
      <vt:lpstr>SCOPE OF PROJECT</vt:lpstr>
      <vt:lpstr>CURRENT SCOPE</vt:lpstr>
      <vt:lpstr>CURRENT SCOPE</vt:lpstr>
      <vt:lpstr>PROJECT ENVIRONMENT</vt:lpstr>
      <vt:lpstr>PARTICIPANTS</vt:lpstr>
      <vt:lpstr>PROBLEMS</vt:lpstr>
      <vt:lpstr>OPPORTUNITIES</vt:lpstr>
      <vt:lpstr>PROJECT CONSTRAINTS</vt:lpstr>
      <vt:lpstr>PowerPoint Presentation</vt:lpstr>
      <vt:lpstr>PRELIMINARY INVESTIGATION</vt:lpstr>
      <vt:lpstr>PowerPoint Presentation</vt:lpstr>
      <vt:lpstr>PRELIMINARY SOLUTIONS AND IDEAS</vt:lpstr>
      <vt:lpstr>PRELIMINARY SOLUTIONS AND IDEAS (cont.)</vt:lpstr>
      <vt:lpstr>PRELIMINARY SOLUTIONS AND IDEAS (cont.)</vt:lpstr>
      <vt:lpstr>PowerPoint Presentation</vt:lpstr>
      <vt:lpstr>PowerPoint Presentation</vt:lpstr>
      <vt:lpstr>PowerPoint Presentation</vt:lpstr>
      <vt:lpstr>PowerPoint Presentation</vt:lpstr>
      <vt:lpstr>PowerPoint Presentation</vt:lpstr>
      <vt:lpstr>PROJECT PLAN SCHEDULE</vt:lpstr>
      <vt:lpstr>PROJECT PLAN SCHEDULE</vt:lpstr>
      <vt:lpstr>PROJECT PLAN SCHEDULE</vt:lpstr>
      <vt:lpstr>PERT CHART</vt:lpstr>
      <vt:lpstr>CALCULATING THE CRITICAL PATH</vt:lpstr>
      <vt:lpstr>CALCULATING THE CRITICAL PATH</vt:lpstr>
      <vt:lpstr>Calculating the Critical Path</vt:lpstr>
      <vt:lpstr>CRITICAL PATH</vt:lpstr>
      <vt:lpstr>PROJECT BUDGET</vt:lpstr>
      <vt:lpstr>PROJECT BUDGET</vt:lpstr>
      <vt:lpstr>PROJECT BUDGET</vt:lpstr>
      <vt:lpstr>PROJECT BUDGET</vt:lpstr>
      <vt:lpstr>PROJECT BUDGET</vt:lpstr>
      <vt:lpstr>PROJECT DOCUMENTATION AND COMMUNICATION</vt:lpstr>
      <vt:lpstr>PROJECT DOCUMENTATION AND COMMUNICATION</vt:lpstr>
      <vt:lpstr>PROJECT DOCUMENTATION AND COMMUNICATION</vt:lpstr>
      <vt:lpstr>FINAL THOUGHTS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2024-04-15T18:39:01Z</dcterms:modified>
</cp:coreProperties>
</file>