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70" r:id="rId6"/>
    <p:sldId id="260" r:id="rId7"/>
    <p:sldId id="261" r:id="rId8"/>
    <p:sldId id="262" r:id="rId9"/>
    <p:sldId id="268" r:id="rId10"/>
    <p:sldId id="263" r:id="rId11"/>
    <p:sldId id="264" r:id="rId12"/>
    <p:sldId id="267" r:id="rId13"/>
    <p:sldId id="265"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404"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344306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63337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6245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937021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578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1303573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2664977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18121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389803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CB2E6-559F-41F0-8CBC-1348D36C98C3}" type="datetimeFigureOut">
              <a:rPr lang="en-IN" smtClean="0"/>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251929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0CB2E6-559F-41F0-8CBC-1348D36C98C3}" type="datetimeFigureOut">
              <a:rPr lang="en-IN" smtClean="0"/>
              <a:t>04-04-2018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264349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0CB2E6-559F-41F0-8CBC-1348D36C98C3}" type="datetimeFigureOut">
              <a:rPr lang="en-IN" smtClean="0"/>
              <a:t>04-04-2018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55880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0CB2E6-559F-41F0-8CBC-1348D36C98C3}" type="datetimeFigureOut">
              <a:rPr lang="en-IN" smtClean="0"/>
              <a:t>04-04-2018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378779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CB2E6-559F-41F0-8CBC-1348D36C98C3}" type="datetimeFigureOut">
              <a:rPr lang="en-IN" smtClean="0"/>
              <a:t>04-04-2018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313354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CB2E6-559F-41F0-8CBC-1348D36C98C3}" type="datetimeFigureOut">
              <a:rPr lang="en-IN" smtClean="0"/>
              <a:t>04-04-2018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789D-F10D-4209-836B-3A4074B976FF}" type="slidenum">
              <a:rPr lang="en-IN" smtClean="0"/>
              <a:t>‹#›</a:t>
            </a:fld>
            <a:endParaRPr lang="en-IN"/>
          </a:p>
        </p:txBody>
      </p:sp>
    </p:spTree>
    <p:extLst>
      <p:ext uri="{BB962C8B-B14F-4D97-AF65-F5344CB8AC3E}">
        <p14:creationId xmlns:p14="http://schemas.microsoft.com/office/powerpoint/2010/main" val="292728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789D-F10D-4209-836B-3A4074B976FF}" type="slidenum">
              <a:rPr lang="en-IN" smtClean="0"/>
              <a:t>‹#›</a:t>
            </a:fld>
            <a:endParaRPr lang="en-IN"/>
          </a:p>
        </p:txBody>
      </p:sp>
      <p:sp>
        <p:nvSpPr>
          <p:cNvPr id="5" name="Date Placeholder 4"/>
          <p:cNvSpPr>
            <a:spLocks noGrp="1"/>
          </p:cNvSpPr>
          <p:nvPr>
            <p:ph type="dt" sz="half" idx="10"/>
          </p:nvPr>
        </p:nvSpPr>
        <p:spPr/>
        <p:txBody>
          <a:bodyPr/>
          <a:lstStyle/>
          <a:p>
            <a:fld id="{CE0CB2E6-559F-41F0-8CBC-1348D36C98C3}" type="datetimeFigureOut">
              <a:rPr lang="en-IN" smtClean="0"/>
              <a:t>04-04-2018</a:t>
            </a:fld>
            <a:endParaRPr lang="en-IN"/>
          </a:p>
        </p:txBody>
      </p:sp>
    </p:spTree>
    <p:extLst>
      <p:ext uri="{BB962C8B-B14F-4D97-AF65-F5344CB8AC3E}">
        <p14:creationId xmlns:p14="http://schemas.microsoft.com/office/powerpoint/2010/main" val="130311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0CB2E6-559F-41F0-8CBC-1348D36C98C3}" type="datetimeFigureOut">
              <a:rPr lang="en-IN" smtClean="0"/>
              <a:t>04-04-2018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33789D-F10D-4209-836B-3A4074B976FF}" type="slidenum">
              <a:rPr lang="en-IN" smtClean="0"/>
              <a:t>‹#›</a:t>
            </a:fld>
            <a:endParaRPr lang="en-IN"/>
          </a:p>
        </p:txBody>
      </p:sp>
    </p:spTree>
    <p:extLst>
      <p:ext uri="{BB962C8B-B14F-4D97-AF65-F5344CB8AC3E}">
        <p14:creationId xmlns:p14="http://schemas.microsoft.com/office/powerpoint/2010/main" val="247931580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2" Type="http://schemas.openxmlformats.org/officeDocument/2006/relationships/hyperlink" Target="https://en.wikipedia.org/wiki/Microsoft_Windows" TargetMode="External"/><Relationship Id="rId1" Type="http://schemas.openxmlformats.org/officeDocument/2006/relationships/slideLayout" Target="../slideLayouts/slideLayout2.xml"/><Relationship Id="rId5" Type="http://schemas.openxmlformats.org/officeDocument/2006/relationships/hyperlink" Target="https://en.wikipedia.org/wiki/Windows_API" TargetMode="External"/><Relationship Id="rId4" Type="http://schemas.openxmlformats.org/officeDocument/2006/relationships/hyperlink" Target="https://en.wikipedia.org/wik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341194"/>
            <a:ext cx="3854528" cy="2435876"/>
          </a:xfrm>
        </p:spPr>
        <p:txBody>
          <a:bodyPr>
            <a:noAutofit/>
          </a:bodyPr>
          <a:lstStyle/>
          <a:p>
            <a:r>
              <a:rPr lang="en-IN" sz="5400" dirty="0" smtClean="0">
                <a:latin typeface="Algerian" panose="04020705040A02060702" pitchFamily="82" charset="0"/>
              </a:rPr>
              <a:t>CHARUSAT </a:t>
            </a:r>
            <a:r>
              <a:rPr lang="en-IN" sz="4800" dirty="0" smtClean="0">
                <a:latin typeface="Algerian" panose="04020705040A02060702" pitchFamily="82" charset="0"/>
              </a:rPr>
              <a:t>University</a:t>
            </a:r>
            <a:endParaRPr lang="en-IN" sz="4800" dirty="0">
              <a:latin typeface="Algerian" panose="04020705040A02060702" pitchFamily="82" charset="0"/>
            </a:endParaRPr>
          </a:p>
        </p:txBody>
      </p:sp>
      <p:pic>
        <p:nvPicPr>
          <p:cNvPr id="7" name="Content Placeholder 9">
            <a:extLst>
              <a:ext uri="{FF2B5EF4-FFF2-40B4-BE49-F238E27FC236}">
                <a16:creationId xmlns:a16="http://schemas.microsoft.com/office/drawing/2014/main" xmlns="" id="{F0AEA653-6EF4-41EA-A79E-C452C77F0DFA}"/>
              </a:ext>
            </a:extLst>
          </p:cNvPr>
          <p:cNvPicPr>
            <a:picLocks noGrp="1" noChangeAspect="1"/>
          </p:cNvPicPr>
          <p:nvPr>
            <p:ph idx="1"/>
          </p:nvPr>
        </p:nvPicPr>
        <p:blipFill>
          <a:blip r:embed="rId2"/>
          <a:stretch>
            <a:fillRect/>
          </a:stretch>
        </p:blipFill>
        <p:spPr>
          <a:xfrm>
            <a:off x="5588794" y="1849437"/>
            <a:ext cx="2857500" cy="2857500"/>
          </a:xfrm>
        </p:spPr>
      </p:pic>
      <p:sp>
        <p:nvSpPr>
          <p:cNvPr id="6" name="Text Placeholder 5"/>
          <p:cNvSpPr>
            <a:spLocks noGrp="1"/>
          </p:cNvSpPr>
          <p:nvPr>
            <p:ph type="body" sz="half" idx="2"/>
          </p:nvPr>
        </p:nvSpPr>
        <p:spPr>
          <a:xfrm>
            <a:off x="677333" y="2777069"/>
            <a:ext cx="4385985" cy="2584449"/>
          </a:xfrm>
        </p:spPr>
        <p:txBody>
          <a:bodyPr>
            <a:normAutofit fontScale="92500" lnSpcReduction="20000"/>
          </a:bodyPr>
          <a:lstStyle/>
          <a:p>
            <a:endParaRPr lang="en-IN" sz="2800" dirty="0" smtClean="0"/>
          </a:p>
          <a:p>
            <a:endParaRPr lang="en-IN" sz="2800" dirty="0"/>
          </a:p>
          <a:p>
            <a:r>
              <a:rPr lang="en-IN" sz="2800" dirty="0" smtClean="0">
                <a:solidFill>
                  <a:srgbClr val="0070C0"/>
                </a:solidFill>
              </a:rPr>
              <a:t>MADE BY</a:t>
            </a:r>
            <a:r>
              <a:rPr lang="en-IN" sz="2800" dirty="0" smtClean="0">
                <a:solidFill>
                  <a:srgbClr val="0070C0"/>
                </a:solidFill>
                <a:latin typeface="Baskerville Old Face" panose="02020602080505020303" pitchFamily="18" charset="0"/>
              </a:rPr>
              <a:t>:</a:t>
            </a:r>
          </a:p>
          <a:p>
            <a:r>
              <a:rPr lang="en-IN" sz="2800" dirty="0" smtClean="0">
                <a:latin typeface="Baskerville Old Face" panose="02020602080505020303" pitchFamily="18" charset="0"/>
              </a:rPr>
              <a:t>17CE124- TALATI KEYUR</a:t>
            </a:r>
          </a:p>
          <a:p>
            <a:r>
              <a:rPr lang="en-IN" sz="2800" dirty="0" smtClean="0">
                <a:latin typeface="Baskerville Old Face" panose="02020602080505020303" pitchFamily="18" charset="0"/>
              </a:rPr>
              <a:t>17CE129- VEDANSHU	 			      TRIVEDI</a:t>
            </a:r>
            <a:endParaRPr lang="en-IN" sz="2800" dirty="0">
              <a:latin typeface="Baskerville Old Face" panose="02020602080505020303" pitchFamily="18" charset="0"/>
            </a:endParaRPr>
          </a:p>
        </p:txBody>
      </p:sp>
    </p:spTree>
    <p:extLst>
      <p:ext uri="{BB962C8B-B14F-4D97-AF65-F5344CB8AC3E}">
        <p14:creationId xmlns:p14="http://schemas.microsoft.com/office/powerpoint/2010/main" val="3685187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DOS.H</a:t>
            </a:r>
            <a:endParaRPr lang="en-IN" dirty="0"/>
          </a:p>
        </p:txBody>
      </p:sp>
      <p:sp>
        <p:nvSpPr>
          <p:cNvPr id="3" name="Content Placeholder 2"/>
          <p:cNvSpPr>
            <a:spLocks noGrp="1"/>
          </p:cNvSpPr>
          <p:nvPr>
            <p:ph idx="1"/>
          </p:nvPr>
        </p:nvSpPr>
        <p:spPr/>
        <p:txBody>
          <a:bodyPr/>
          <a:lstStyle/>
          <a:p>
            <a:pPr>
              <a:lnSpc>
                <a:spcPct val="250000"/>
              </a:lnSpc>
            </a:pPr>
            <a:r>
              <a:rPr lang="en-IN" dirty="0"/>
              <a:t>There are many header files present in a </a:t>
            </a:r>
            <a:r>
              <a:rPr lang="en-IN" dirty="0" smtClean="0"/>
              <a:t>C++ </a:t>
            </a:r>
            <a:r>
              <a:rPr lang="en-IN" dirty="0"/>
              <a:t>Programming language. </a:t>
            </a:r>
          </a:p>
          <a:p>
            <a:pPr>
              <a:lnSpc>
                <a:spcPct val="250000"/>
              </a:lnSpc>
            </a:pPr>
            <a:r>
              <a:rPr lang="en-IN" dirty="0" err="1"/>
              <a:t>Dos.h</a:t>
            </a:r>
            <a:r>
              <a:rPr lang="en-IN" dirty="0"/>
              <a:t> is one among the header files . It contains functions for handling interrupts, producing sound, date and time functions etc. It is a  Borland specific and works in turbo c </a:t>
            </a:r>
            <a:r>
              <a:rPr lang="en-IN" dirty="0" smtClean="0"/>
              <a:t>compiler as well as code blocks too</a:t>
            </a:r>
            <a:endParaRPr lang="en-IN" dirty="0"/>
          </a:p>
          <a:p>
            <a:pPr>
              <a:lnSpc>
                <a:spcPct val="250000"/>
              </a:lnSpc>
            </a:pPr>
            <a:r>
              <a:rPr lang="en-IN" dirty="0" smtClean="0"/>
              <a:t>We have use this type of header file for the delay in time for some graphics</a:t>
            </a:r>
            <a:endParaRPr lang="en-IN" dirty="0"/>
          </a:p>
        </p:txBody>
      </p:sp>
    </p:spTree>
    <p:extLst>
      <p:ext uri="{BB962C8B-B14F-4D97-AF65-F5344CB8AC3E}">
        <p14:creationId xmlns:p14="http://schemas.microsoft.com/office/powerpoint/2010/main" val="189044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NEW IN OUR PROGRAM??</a:t>
            </a:r>
            <a:endParaRPr lang="en-IN" dirty="0"/>
          </a:p>
        </p:txBody>
      </p:sp>
      <p:sp>
        <p:nvSpPr>
          <p:cNvPr id="3" name="Content Placeholder 2"/>
          <p:cNvSpPr>
            <a:spLocks noGrp="1"/>
          </p:cNvSpPr>
          <p:nvPr>
            <p:ph idx="1"/>
          </p:nvPr>
        </p:nvSpPr>
        <p:spPr>
          <a:xfrm>
            <a:off x="677334" y="1603717"/>
            <a:ext cx="8596668" cy="4437645"/>
          </a:xfrm>
        </p:spPr>
        <p:txBody>
          <a:bodyPr/>
          <a:lstStyle/>
          <a:p>
            <a:r>
              <a:rPr lang="en-IN" dirty="0" smtClean="0"/>
              <a:t>At the starting of our program you will see some graphics input actually not a pure graphics but it is a cycle of different colours of console screen</a:t>
            </a:r>
          </a:p>
          <a:p>
            <a:endParaRPr lang="en-IN"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84" t="3260" r="27077" b="30657"/>
          <a:stretch/>
        </p:blipFill>
        <p:spPr>
          <a:xfrm>
            <a:off x="677334" y="2552374"/>
            <a:ext cx="3500496" cy="185693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769" t="3875" r="26731" b="30452"/>
          <a:stretch/>
        </p:blipFill>
        <p:spPr>
          <a:xfrm>
            <a:off x="1318068" y="3129962"/>
            <a:ext cx="4023360" cy="2107161"/>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768" t="3465" r="25692" b="29221"/>
          <a:stretch/>
        </p:blipFill>
        <p:spPr>
          <a:xfrm>
            <a:off x="2221794" y="3696813"/>
            <a:ext cx="3671667" cy="1942430"/>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8308" t="13315" r="21423" b="20191"/>
          <a:stretch/>
        </p:blipFill>
        <p:spPr>
          <a:xfrm>
            <a:off x="3329748" y="4266454"/>
            <a:ext cx="3886980" cy="2067950"/>
          </a:xfrm>
          <a:prstGeom prst="rect">
            <a:avLst/>
          </a:prstGeom>
        </p:spPr>
      </p:pic>
    </p:spTree>
    <p:extLst>
      <p:ext uri="{BB962C8B-B14F-4D97-AF65-F5344CB8AC3E}">
        <p14:creationId xmlns:p14="http://schemas.microsoft.com/office/powerpoint/2010/main" val="423631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NEW IN OUR PROGRAM??</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580" t="6312" r="27324" b="30987"/>
          <a:stretch/>
        </p:blipFill>
        <p:spPr>
          <a:xfrm>
            <a:off x="1167618" y="2143810"/>
            <a:ext cx="8243667" cy="4145800"/>
          </a:xfrm>
          <a:effectLst>
            <a:outerShdw blurRad="355600" dist="1130300" dir="1200000" algn="ctr" rotWithShape="0">
              <a:srgbClr val="000000">
                <a:alpha val="43137"/>
              </a:srgbClr>
            </a:outerShdw>
          </a:effectLst>
        </p:spPr>
      </p:pic>
    </p:spTree>
    <p:extLst>
      <p:ext uri="{BB962C8B-B14F-4D97-AF65-F5344CB8AC3E}">
        <p14:creationId xmlns:p14="http://schemas.microsoft.com/office/powerpoint/2010/main" val="120926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1575"/>
          </a:xfrm>
        </p:spPr>
        <p:txBody>
          <a:bodyPr/>
          <a:lstStyle/>
          <a:p>
            <a:r>
              <a:rPr lang="en-IN" dirty="0"/>
              <a:t>WHAT IS NEW IN OUR PROGRAM??</a:t>
            </a:r>
          </a:p>
        </p:txBody>
      </p:sp>
      <p:sp>
        <p:nvSpPr>
          <p:cNvPr id="3" name="Content Placeholder 2"/>
          <p:cNvSpPr>
            <a:spLocks noGrp="1"/>
          </p:cNvSpPr>
          <p:nvPr>
            <p:ph idx="1"/>
          </p:nvPr>
        </p:nvSpPr>
        <p:spPr>
          <a:xfrm>
            <a:off x="677334" y="1674055"/>
            <a:ext cx="8596668" cy="4367307"/>
          </a:xfrm>
        </p:spPr>
        <p:txBody>
          <a:bodyPr>
            <a:normAutofit/>
          </a:bodyPr>
          <a:lstStyle/>
          <a:p>
            <a:r>
              <a:rPr lang="en-IN" sz="2400" dirty="0" smtClean="0"/>
              <a:t>For delay in time we have use the sleep function…</a:t>
            </a:r>
          </a:p>
          <a:p>
            <a:r>
              <a:rPr lang="en-IN" sz="2400" dirty="0" smtClean="0"/>
              <a:t>Sleep function help us to delay in time</a:t>
            </a:r>
          </a:p>
          <a:p>
            <a:r>
              <a:rPr lang="en-IN" sz="2400" dirty="0" smtClean="0"/>
              <a:t>Sleep(23445);</a:t>
            </a:r>
          </a:p>
          <a:p>
            <a:r>
              <a:rPr lang="en-IN" sz="2400" dirty="0" smtClean="0"/>
              <a:t>Hear 23445 is look like a big number or we can say that the output will have a long break in that particular line but hear the value of time “23445” is not in a </a:t>
            </a:r>
            <a:r>
              <a:rPr lang="en-IN" sz="2400" dirty="0" smtClean="0">
                <a:solidFill>
                  <a:schemeClr val="accent1">
                    <a:lumMod val="75000"/>
                  </a:schemeClr>
                </a:solidFill>
              </a:rPr>
              <a:t>second</a:t>
            </a:r>
            <a:r>
              <a:rPr lang="en-IN" sz="2400" dirty="0" smtClean="0"/>
              <a:t> but the value is in </a:t>
            </a:r>
            <a:r>
              <a:rPr lang="en-IN" sz="2400" dirty="0" smtClean="0">
                <a:solidFill>
                  <a:schemeClr val="accent1">
                    <a:lumMod val="75000"/>
                  </a:schemeClr>
                </a:solidFill>
              </a:rPr>
              <a:t>microsecond</a:t>
            </a:r>
            <a:r>
              <a:rPr lang="en-IN" sz="2400" dirty="0" smtClean="0"/>
              <a:t> so there will be not a long output time will be taken by the compiler.</a:t>
            </a:r>
          </a:p>
          <a:p>
            <a:r>
              <a:rPr lang="en-IN" sz="2400" dirty="0" smtClean="0"/>
              <a:t>This definition is saved in </a:t>
            </a:r>
            <a:r>
              <a:rPr lang="en-IN" sz="2400" dirty="0" err="1" smtClean="0">
                <a:solidFill>
                  <a:schemeClr val="accent1">
                    <a:lumMod val="75000"/>
                  </a:schemeClr>
                </a:solidFill>
              </a:rPr>
              <a:t>windows.h</a:t>
            </a:r>
            <a:r>
              <a:rPr lang="en-IN" sz="2400" dirty="0">
                <a:solidFill>
                  <a:schemeClr val="accent1">
                    <a:lumMod val="75000"/>
                  </a:schemeClr>
                </a:solidFill>
              </a:rPr>
              <a:t> </a:t>
            </a:r>
            <a:endParaRPr lang="en-IN" sz="2400" dirty="0" smtClean="0">
              <a:solidFill>
                <a:schemeClr val="accent1">
                  <a:lumMod val="75000"/>
                </a:schemeClr>
              </a:solidFill>
            </a:endParaRPr>
          </a:p>
          <a:p>
            <a:endParaRPr lang="en-IN" sz="2400" dirty="0"/>
          </a:p>
        </p:txBody>
      </p:sp>
    </p:spTree>
    <p:extLst>
      <p:ext uri="{BB962C8B-B14F-4D97-AF65-F5344CB8AC3E}">
        <p14:creationId xmlns:p14="http://schemas.microsoft.com/office/powerpoint/2010/main" val="3708834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721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56606" y="1158119"/>
            <a:ext cx="8339200" cy="4384552"/>
          </a:xfrm>
        </p:spPr>
      </p:pic>
    </p:spTree>
    <p:extLst>
      <p:ext uri="{BB962C8B-B14F-4D97-AF65-F5344CB8AC3E}">
        <p14:creationId xmlns:p14="http://schemas.microsoft.com/office/powerpoint/2010/main" val="351464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9433"/>
            <a:ext cx="3854528" cy="1405719"/>
          </a:xfrm>
        </p:spPr>
        <p:txBody>
          <a:bodyPr>
            <a:normAutofit/>
          </a:bodyPr>
          <a:lstStyle/>
          <a:p>
            <a:pPr algn="ctr"/>
            <a:r>
              <a:rPr lang="en-IN" sz="3600" dirty="0" smtClean="0"/>
              <a:t>WE ARE GOING 	TO PRESENT...</a:t>
            </a:r>
            <a:endParaRPr lang="en-IN" sz="3600" dirty="0"/>
          </a:p>
        </p:txBody>
      </p:sp>
      <p:sp>
        <p:nvSpPr>
          <p:cNvPr id="10" name="Text Placeholder 9"/>
          <p:cNvSpPr>
            <a:spLocks noGrp="1"/>
          </p:cNvSpPr>
          <p:nvPr>
            <p:ph type="body" sz="half" idx="2"/>
          </p:nvPr>
        </p:nvSpPr>
        <p:spPr>
          <a:xfrm>
            <a:off x="677334" y="2264898"/>
            <a:ext cx="3854528" cy="3776463"/>
          </a:xfrm>
        </p:spPr>
        <p:txBody>
          <a:bodyPr>
            <a:normAutofit fontScale="77500" lnSpcReduction="20000"/>
          </a:bodyPr>
          <a:lstStyle/>
          <a:p>
            <a:endParaRPr lang="en-IN" dirty="0" smtClean="0"/>
          </a:p>
          <a:p>
            <a:endParaRPr lang="en-IN" dirty="0"/>
          </a:p>
          <a:p>
            <a:pPr algn="ctr"/>
            <a:endParaRPr lang="en-IN" sz="4000" dirty="0" smtClean="0">
              <a:solidFill>
                <a:srgbClr val="FF0000"/>
              </a:solidFill>
            </a:endParaRPr>
          </a:p>
          <a:p>
            <a:pPr algn="ctr"/>
            <a:r>
              <a:rPr lang="en-IN" sz="6200" dirty="0" smtClean="0">
                <a:solidFill>
                  <a:srgbClr val="FF0000"/>
                </a:solidFill>
              </a:rPr>
              <a:t>THE </a:t>
            </a:r>
          </a:p>
          <a:p>
            <a:pPr algn="ctr"/>
            <a:r>
              <a:rPr lang="en-IN" sz="6200" dirty="0" smtClean="0">
                <a:solidFill>
                  <a:srgbClr val="FF0000"/>
                </a:solidFill>
              </a:rPr>
              <a:t>LOVE </a:t>
            </a:r>
          </a:p>
          <a:p>
            <a:pPr algn="ctr"/>
            <a:r>
              <a:rPr lang="en-IN" sz="6200" dirty="0" smtClean="0">
                <a:solidFill>
                  <a:srgbClr val="FF0000"/>
                </a:solidFill>
              </a:rPr>
              <a:t>CALCULATOR</a:t>
            </a:r>
            <a:endParaRPr lang="en-IN" sz="6200" dirty="0">
              <a:solidFill>
                <a:srgbClr val="FF0000"/>
              </a:solidFill>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283" y="1112292"/>
            <a:ext cx="4290645" cy="4290645"/>
          </a:xfrm>
          <a:prstGeom prst="rect">
            <a:avLst/>
          </a:prstGeom>
          <a:effectLst>
            <a:outerShdw blurRad="1028700" dist="1282700" dir="3240000" algn="ctr" rotWithShape="0">
              <a:srgbClr val="000000">
                <a:alpha val="57000"/>
              </a:srgbClr>
            </a:outerShdw>
            <a:reflection endPos="0" dist="50800" dir="5400000" sy="-100000" algn="bl" rotWithShape="0"/>
          </a:effectLst>
        </p:spPr>
      </p:pic>
    </p:spTree>
    <p:extLst>
      <p:ext uri="{BB962C8B-B14F-4D97-AF65-F5344CB8AC3E}">
        <p14:creationId xmlns:p14="http://schemas.microsoft.com/office/powerpoint/2010/main" val="327181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 calcmode="lin" valueType="num">
                                      <p:cBhvr additive="base">
                                        <p:cTn id="1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 calcmode="lin" valueType="num">
                                      <p:cBhvr additive="base">
                                        <p:cTn id="1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flipH="1">
            <a:off x="4009292" y="432348"/>
            <a:ext cx="6035040" cy="888183"/>
          </a:xfrm>
        </p:spPr>
        <p:txBody>
          <a:bodyPr/>
          <a:lstStyle/>
          <a:p>
            <a:r>
              <a:rPr lang="en-IN" sz="3600" dirty="0" smtClean="0">
                <a:solidFill>
                  <a:schemeClr val="accent1">
                    <a:lumMod val="50000"/>
                  </a:schemeClr>
                </a:solidFill>
              </a:rPr>
              <a:t>GOALS…..</a:t>
            </a:r>
            <a:endParaRPr lang="en-IN" sz="3600" dirty="0">
              <a:solidFill>
                <a:schemeClr val="accent1">
                  <a:lumMod val="50000"/>
                </a:schemeClr>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775" y="745588"/>
            <a:ext cx="2672861" cy="5542670"/>
          </a:xfrm>
        </p:spPr>
      </p:pic>
      <p:sp>
        <p:nvSpPr>
          <p:cNvPr id="9" name="Text Placeholder 8"/>
          <p:cNvSpPr>
            <a:spLocks noGrp="1"/>
          </p:cNvSpPr>
          <p:nvPr>
            <p:ph type="body" sz="half" idx="2"/>
          </p:nvPr>
        </p:nvSpPr>
        <p:spPr>
          <a:xfrm flipH="1">
            <a:off x="4009292" y="1505243"/>
            <a:ext cx="7202658" cy="4783015"/>
          </a:xfrm>
        </p:spPr>
        <p:txBody>
          <a:bodyPr>
            <a:normAutofit/>
          </a:bodyPr>
          <a:lstStyle/>
          <a:p>
            <a:pPr>
              <a:lnSpc>
                <a:spcPct val="150000"/>
              </a:lnSpc>
            </a:pPr>
            <a:r>
              <a:rPr lang="en-IN" sz="2000" dirty="0" smtClean="0"/>
              <a:t>Actually this is not a official program…</a:t>
            </a:r>
          </a:p>
          <a:p>
            <a:pPr>
              <a:lnSpc>
                <a:spcPct val="150000"/>
              </a:lnSpc>
            </a:pPr>
            <a:r>
              <a:rPr lang="en-IN" sz="2000" dirty="0" smtClean="0"/>
              <a:t>But it allows us to calculate the percentage of your love..</a:t>
            </a:r>
          </a:p>
          <a:p>
            <a:pPr marL="342900" indent="-342900">
              <a:lnSpc>
                <a:spcPct val="150000"/>
              </a:lnSpc>
              <a:buFont typeface="Wingdings" panose="05000000000000000000" pitchFamily="2" charset="2"/>
              <a:buChar char="Ø"/>
            </a:pPr>
            <a:r>
              <a:rPr lang="en-IN" sz="2000" dirty="0" smtClean="0"/>
              <a:t>Does it feel like you and your partner are a match made in heaven?????</a:t>
            </a:r>
          </a:p>
          <a:p>
            <a:pPr marL="342900" indent="-342900">
              <a:lnSpc>
                <a:spcPct val="150000"/>
              </a:lnSpc>
              <a:buFont typeface="Wingdings" panose="05000000000000000000" pitchFamily="2" charset="2"/>
              <a:buChar char="Ø"/>
            </a:pPr>
            <a:r>
              <a:rPr lang="en-IN" sz="2000" dirty="0" smtClean="0"/>
              <a:t>It will give you output in a number which is nothing but the number which is the number of your love</a:t>
            </a:r>
          </a:p>
          <a:p>
            <a:pPr marL="342900" indent="-342900">
              <a:lnSpc>
                <a:spcPct val="150000"/>
              </a:lnSpc>
              <a:buFont typeface="Wingdings" panose="05000000000000000000" pitchFamily="2" charset="2"/>
              <a:buChar char="Ø"/>
            </a:pPr>
            <a:r>
              <a:rPr lang="en-IN" sz="2000" dirty="0" smtClean="0"/>
              <a:t>It is not a official application but it is made only for </a:t>
            </a:r>
            <a:r>
              <a:rPr lang="en-IN" sz="2000" dirty="0" smtClean="0">
                <a:solidFill>
                  <a:schemeClr val="accent1">
                    <a:lumMod val="50000"/>
                  </a:schemeClr>
                </a:solidFill>
              </a:rPr>
              <a:t>FUN</a:t>
            </a:r>
          </a:p>
          <a:p>
            <a:pPr marL="342900" indent="-342900">
              <a:lnSpc>
                <a:spcPct val="150000"/>
              </a:lnSpc>
              <a:buFont typeface="Wingdings" panose="05000000000000000000" pitchFamily="2" charset="2"/>
              <a:buChar char="Ø"/>
            </a:pPr>
            <a:r>
              <a:rPr lang="en-IN" sz="2000" dirty="0" smtClean="0"/>
              <a:t>So are you ready for this thriller… </a:t>
            </a:r>
            <a:endParaRPr lang="en-IN" sz="2000" dirty="0"/>
          </a:p>
        </p:txBody>
      </p:sp>
    </p:spTree>
    <p:extLst>
      <p:ext uri="{BB962C8B-B14F-4D97-AF65-F5344CB8AC3E}">
        <p14:creationId xmlns:p14="http://schemas.microsoft.com/office/powerpoint/2010/main" val="301933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down)">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wipe(down)">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wipe(down)">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wipe(down)">
                                      <p:cBhvr>
                                        <p:cTn id="34" dur="500"/>
                                        <p:tgtEl>
                                          <p:spTgt spid="9">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wipe(down)">
                                      <p:cBhvr>
                                        <p:cTn id="39" dur="500"/>
                                        <p:tgtEl>
                                          <p:spTgt spid="9">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
                                            <p:txEl>
                                              <p:pRg st="5" end="5"/>
                                            </p:txEl>
                                          </p:spTgt>
                                        </p:tgtEl>
                                        <p:attrNameLst>
                                          <p:attrName>style.visibility</p:attrName>
                                        </p:attrNameLst>
                                      </p:cBhvr>
                                      <p:to>
                                        <p:strVal val="visible"/>
                                      </p:to>
                                    </p:set>
                                    <p:animEffect transition="in" filter="wipe(down)">
                                      <p:cBhvr>
                                        <p:cTn id="44"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514924"/>
            <a:ext cx="5062284" cy="554221"/>
          </a:xfrm>
        </p:spPr>
        <p:txBody>
          <a:bodyPr>
            <a:normAutofit fontScale="90000"/>
          </a:bodyPr>
          <a:lstStyle/>
          <a:p>
            <a:r>
              <a:rPr lang="en-IN" sz="3600" dirty="0" smtClean="0">
                <a:solidFill>
                  <a:schemeClr val="accent1">
                    <a:lumMod val="50000"/>
                  </a:schemeClr>
                </a:solidFill>
              </a:rPr>
              <a:t>HOW IT WORK??????</a:t>
            </a:r>
            <a:endParaRPr lang="en-IN" sz="3600" dirty="0">
              <a:solidFill>
                <a:schemeClr val="accent1">
                  <a:lumMod val="50000"/>
                </a:schemeClr>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0093" y="1716258"/>
            <a:ext cx="3411235" cy="2757268"/>
          </a:xfrm>
          <a:effectLst>
            <a:outerShdw blurRad="50800" dir="5400000" algn="ctr" rotWithShape="0">
              <a:srgbClr val="000000">
                <a:alpha val="21000"/>
              </a:srgbClr>
            </a:outerShdw>
          </a:effectLst>
        </p:spPr>
      </p:pic>
      <p:sp>
        <p:nvSpPr>
          <p:cNvPr id="7" name="Text Placeholder 6"/>
          <p:cNvSpPr>
            <a:spLocks noGrp="1"/>
          </p:cNvSpPr>
          <p:nvPr>
            <p:ph type="body" sz="half" idx="2"/>
          </p:nvPr>
        </p:nvSpPr>
        <p:spPr>
          <a:xfrm>
            <a:off x="677333" y="1266093"/>
            <a:ext cx="5540587" cy="4768948"/>
          </a:xfrm>
        </p:spPr>
        <p:txBody>
          <a:bodyPr>
            <a:normAutofit/>
          </a:bodyPr>
          <a:lstStyle/>
          <a:p>
            <a:pPr marL="342900" indent="-342900">
              <a:buFont typeface="Wingdings" panose="05000000000000000000" pitchFamily="2" charset="2"/>
              <a:buChar char="§"/>
            </a:pPr>
            <a:r>
              <a:rPr lang="en-IN" sz="1800" dirty="0" smtClean="0"/>
              <a:t>It is work on the simple concepts of </a:t>
            </a:r>
            <a:r>
              <a:rPr lang="en-IN" sz="1800" dirty="0" err="1" smtClean="0"/>
              <a:t>c++</a:t>
            </a:r>
            <a:endParaRPr lang="en-IN" sz="1800" dirty="0" smtClean="0"/>
          </a:p>
          <a:p>
            <a:pPr marL="342900" indent="-342900">
              <a:buFont typeface="Wingdings" panose="05000000000000000000" pitchFamily="2" charset="2"/>
              <a:buChar char="§"/>
            </a:pPr>
            <a:r>
              <a:rPr lang="en-IN" sz="1800" dirty="0" smtClean="0"/>
              <a:t>There are 3 ways to calculate </a:t>
            </a:r>
          </a:p>
          <a:p>
            <a:pPr marL="342900" indent="-342900">
              <a:buFont typeface="+mj-lt"/>
              <a:buAutoNum type="arabicPeriod"/>
            </a:pPr>
            <a:r>
              <a:rPr lang="en-IN" sz="1800" dirty="0" smtClean="0"/>
              <a:t>WITH DATE: </a:t>
            </a:r>
          </a:p>
          <a:p>
            <a:pPr lvl="1"/>
            <a:r>
              <a:rPr lang="en-IN" sz="1800" dirty="0" smtClean="0"/>
              <a:t> you can calculate the answer with the help Of your birthdate.</a:t>
            </a:r>
          </a:p>
          <a:p>
            <a:pPr marL="342900" indent="-342900">
              <a:buFont typeface="+mj-lt"/>
              <a:buAutoNum type="arabicPeriod"/>
            </a:pPr>
            <a:r>
              <a:rPr lang="en-IN" sz="1800" dirty="0" smtClean="0"/>
              <a:t>WITH NAME:</a:t>
            </a:r>
          </a:p>
          <a:p>
            <a:r>
              <a:rPr lang="en-IN" sz="1800" dirty="0" smtClean="0"/>
              <a:t>        you can calculate the answer with your name and your partner name too.</a:t>
            </a:r>
          </a:p>
          <a:p>
            <a:r>
              <a:rPr lang="en-IN" sz="1800" dirty="0" smtClean="0">
                <a:solidFill>
                  <a:schemeClr val="accent1">
                    <a:lumMod val="60000"/>
                    <a:lumOff val="40000"/>
                  </a:schemeClr>
                </a:solidFill>
              </a:rPr>
              <a:t>3</a:t>
            </a:r>
            <a:r>
              <a:rPr lang="en-IN" sz="1800" dirty="0" smtClean="0"/>
              <a:t>. WITH BIRTHPLACE:</a:t>
            </a:r>
          </a:p>
          <a:p>
            <a:r>
              <a:rPr lang="en-IN" sz="1800" dirty="0" smtClean="0"/>
              <a:t>	you can also calculate the answer with your and your partners birthplace..</a:t>
            </a:r>
          </a:p>
          <a:p>
            <a:pPr marL="342900" indent="-342900">
              <a:buFont typeface="+mj-lt"/>
              <a:buAutoNum type="arabicPeriod"/>
            </a:pPr>
            <a:endParaRPr lang="en-IN" sz="1800" dirty="0" smtClean="0"/>
          </a:p>
          <a:p>
            <a:endParaRPr lang="en-IN" sz="1800" dirty="0"/>
          </a:p>
        </p:txBody>
      </p:sp>
    </p:spTree>
    <p:extLst>
      <p:ext uri="{BB962C8B-B14F-4D97-AF65-F5344CB8AC3E}">
        <p14:creationId xmlns:p14="http://schemas.microsoft.com/office/powerpoint/2010/main" val="100829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5"/>
                                        </p:tgtEl>
                                        <p:attrNameLst>
                                          <p:attrName>style.color</p:attrName>
                                        </p:attrNameLst>
                                      </p:cBhvr>
                                      <p:by>
                                        <p:hsl h="0" s="-12549" l="-25098"/>
                                      </p:by>
                                    </p:animClr>
                                    <p:animClr clrSpc="hsl" dir="cw">
                                      <p:cBhvr>
                                        <p:cTn id="7" dur="500" fill="hold"/>
                                        <p:tgtEl>
                                          <p:spTgt spid="5"/>
                                        </p:tgtEl>
                                        <p:attrNameLst>
                                          <p:attrName>fillcolor</p:attrName>
                                        </p:attrNameLst>
                                      </p:cBhvr>
                                      <p:by>
                                        <p:hsl h="0" s="-12549" l="-25098"/>
                                      </p:by>
                                    </p:animClr>
                                    <p:animClr clrSpc="hsl" dir="cw">
                                      <p:cBhvr>
                                        <p:cTn id="8" dur="500" fill="hold"/>
                                        <p:tgtEl>
                                          <p:spTgt spid="5"/>
                                        </p:tgtEl>
                                        <p:attrNameLst>
                                          <p:attrName>stroke.color</p:attrName>
                                        </p:attrNameLst>
                                      </p:cBhvr>
                                      <p:by>
                                        <p:hsl h="0" s="-12549" l="-25098"/>
                                      </p:by>
                                    </p:animClr>
                                    <p:set>
                                      <p:cBhvr>
                                        <p:cTn id="9" dur="500" fill="hold"/>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34" presetClass="emph" presetSubtype="0" fill="hold" grpId="0" nodeType="click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7">
                                            <p:txEl>
                                              <p:pRg st="0" end="0"/>
                                            </p:txEl>
                                          </p:spTgt>
                                        </p:tgtEl>
                                        <p:attrNameLst>
                                          <p:attrName>ppt_x</p:attrName>
                                          <p:attrName>ppt_y</p:attrName>
                                        </p:attrNameLst>
                                      </p:cBhvr>
                                    </p:animMotion>
                                    <p:animRot by="1500000">
                                      <p:cBhvr>
                                        <p:cTn id="19" dur="125" fill="hold">
                                          <p:stCondLst>
                                            <p:cond delay="0"/>
                                          </p:stCondLst>
                                        </p:cTn>
                                        <p:tgtEl>
                                          <p:spTgt spid="7">
                                            <p:txEl>
                                              <p:pRg st="0" end="0"/>
                                            </p:txEl>
                                          </p:spTgt>
                                        </p:tgtEl>
                                        <p:attrNameLst>
                                          <p:attrName>r</p:attrName>
                                        </p:attrNameLst>
                                      </p:cBhvr>
                                    </p:animRot>
                                    <p:animRot by="-1500000">
                                      <p:cBhvr>
                                        <p:cTn id="20" dur="125" fill="hold">
                                          <p:stCondLst>
                                            <p:cond delay="125"/>
                                          </p:stCondLst>
                                        </p:cTn>
                                        <p:tgtEl>
                                          <p:spTgt spid="7">
                                            <p:txEl>
                                              <p:pRg st="0" end="0"/>
                                            </p:txEl>
                                          </p:spTgt>
                                        </p:tgtEl>
                                        <p:attrNameLst>
                                          <p:attrName>r</p:attrName>
                                        </p:attrNameLst>
                                      </p:cBhvr>
                                    </p:animRot>
                                    <p:animRot by="-1500000">
                                      <p:cBhvr>
                                        <p:cTn id="21" dur="125" fill="hold">
                                          <p:stCondLst>
                                            <p:cond delay="250"/>
                                          </p:stCondLst>
                                        </p:cTn>
                                        <p:tgtEl>
                                          <p:spTgt spid="7">
                                            <p:txEl>
                                              <p:pRg st="0" end="0"/>
                                            </p:txEl>
                                          </p:spTgt>
                                        </p:tgtEl>
                                        <p:attrNameLst>
                                          <p:attrName>r</p:attrName>
                                        </p:attrNameLst>
                                      </p:cBhvr>
                                    </p:animRot>
                                    <p:animRot by="1500000">
                                      <p:cBhvr>
                                        <p:cTn id="22" dur="125" fill="hold">
                                          <p:stCondLst>
                                            <p:cond delay="375"/>
                                          </p:stCondLst>
                                        </p:cTn>
                                        <p:tgtEl>
                                          <p:spTgt spid="7">
                                            <p:txEl>
                                              <p:pRg st="0" end="0"/>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4" presetClass="emph" presetSubtype="0" fill="hold" grpId="0" nodeType="clickEffect">
                                  <p:stCondLst>
                                    <p:cond delay="0"/>
                                  </p:stCondLst>
                                  <p:iterate type="lt">
                                    <p:tmPct val="10000"/>
                                  </p:iterate>
                                  <p:childTnLst>
                                    <p:animMotion origin="layout" path="M 0.0 0.0 L 0.0 -0.07213" pathEditMode="relative" ptsTypes="">
                                      <p:cBhvr>
                                        <p:cTn id="26" dur="250" accel="50000" decel="50000" autoRev="1" fill="hold">
                                          <p:stCondLst>
                                            <p:cond delay="0"/>
                                          </p:stCondLst>
                                        </p:cTn>
                                        <p:tgtEl>
                                          <p:spTgt spid="7">
                                            <p:txEl>
                                              <p:pRg st="1" end="1"/>
                                            </p:txEl>
                                          </p:spTgt>
                                        </p:tgtEl>
                                        <p:attrNameLst>
                                          <p:attrName>ppt_x</p:attrName>
                                          <p:attrName>ppt_y</p:attrName>
                                        </p:attrNameLst>
                                      </p:cBhvr>
                                    </p:animMotion>
                                    <p:animRot by="1500000">
                                      <p:cBhvr>
                                        <p:cTn id="27" dur="125" fill="hold">
                                          <p:stCondLst>
                                            <p:cond delay="0"/>
                                          </p:stCondLst>
                                        </p:cTn>
                                        <p:tgtEl>
                                          <p:spTgt spid="7">
                                            <p:txEl>
                                              <p:pRg st="1" end="1"/>
                                            </p:txEl>
                                          </p:spTgt>
                                        </p:tgtEl>
                                        <p:attrNameLst>
                                          <p:attrName>r</p:attrName>
                                        </p:attrNameLst>
                                      </p:cBhvr>
                                    </p:animRot>
                                    <p:animRot by="-1500000">
                                      <p:cBhvr>
                                        <p:cTn id="28" dur="125" fill="hold">
                                          <p:stCondLst>
                                            <p:cond delay="125"/>
                                          </p:stCondLst>
                                        </p:cTn>
                                        <p:tgtEl>
                                          <p:spTgt spid="7">
                                            <p:txEl>
                                              <p:pRg st="1" end="1"/>
                                            </p:txEl>
                                          </p:spTgt>
                                        </p:tgtEl>
                                        <p:attrNameLst>
                                          <p:attrName>r</p:attrName>
                                        </p:attrNameLst>
                                      </p:cBhvr>
                                    </p:animRot>
                                    <p:animRot by="-1500000">
                                      <p:cBhvr>
                                        <p:cTn id="29" dur="125" fill="hold">
                                          <p:stCondLst>
                                            <p:cond delay="250"/>
                                          </p:stCondLst>
                                        </p:cTn>
                                        <p:tgtEl>
                                          <p:spTgt spid="7">
                                            <p:txEl>
                                              <p:pRg st="1" end="1"/>
                                            </p:txEl>
                                          </p:spTgt>
                                        </p:tgtEl>
                                        <p:attrNameLst>
                                          <p:attrName>r</p:attrName>
                                        </p:attrNameLst>
                                      </p:cBhvr>
                                    </p:animRot>
                                    <p:animRot by="1500000">
                                      <p:cBhvr>
                                        <p:cTn id="30" dur="125" fill="hold">
                                          <p:stCondLst>
                                            <p:cond delay="375"/>
                                          </p:stCondLst>
                                        </p:cTn>
                                        <p:tgtEl>
                                          <p:spTgt spid="7">
                                            <p:txEl>
                                              <p:pRg st="1" end="1"/>
                                            </p:txEl>
                                          </p:spTgt>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4" presetClass="emph" presetSubtype="0" fill="hold" grpId="0" nodeType="click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7">
                                            <p:txEl>
                                              <p:pRg st="2" end="2"/>
                                            </p:txEl>
                                          </p:spTgt>
                                        </p:tgtEl>
                                        <p:attrNameLst>
                                          <p:attrName>ppt_x</p:attrName>
                                          <p:attrName>ppt_y</p:attrName>
                                        </p:attrNameLst>
                                      </p:cBhvr>
                                    </p:animMotion>
                                    <p:animRot by="1500000">
                                      <p:cBhvr>
                                        <p:cTn id="35" dur="125" fill="hold">
                                          <p:stCondLst>
                                            <p:cond delay="0"/>
                                          </p:stCondLst>
                                        </p:cTn>
                                        <p:tgtEl>
                                          <p:spTgt spid="7">
                                            <p:txEl>
                                              <p:pRg st="2" end="2"/>
                                            </p:txEl>
                                          </p:spTgt>
                                        </p:tgtEl>
                                        <p:attrNameLst>
                                          <p:attrName>r</p:attrName>
                                        </p:attrNameLst>
                                      </p:cBhvr>
                                    </p:animRot>
                                    <p:animRot by="-1500000">
                                      <p:cBhvr>
                                        <p:cTn id="36" dur="125" fill="hold">
                                          <p:stCondLst>
                                            <p:cond delay="125"/>
                                          </p:stCondLst>
                                        </p:cTn>
                                        <p:tgtEl>
                                          <p:spTgt spid="7">
                                            <p:txEl>
                                              <p:pRg st="2" end="2"/>
                                            </p:txEl>
                                          </p:spTgt>
                                        </p:tgtEl>
                                        <p:attrNameLst>
                                          <p:attrName>r</p:attrName>
                                        </p:attrNameLst>
                                      </p:cBhvr>
                                    </p:animRot>
                                    <p:animRot by="-1500000">
                                      <p:cBhvr>
                                        <p:cTn id="37" dur="125" fill="hold">
                                          <p:stCondLst>
                                            <p:cond delay="250"/>
                                          </p:stCondLst>
                                        </p:cTn>
                                        <p:tgtEl>
                                          <p:spTgt spid="7">
                                            <p:txEl>
                                              <p:pRg st="2" end="2"/>
                                            </p:txEl>
                                          </p:spTgt>
                                        </p:tgtEl>
                                        <p:attrNameLst>
                                          <p:attrName>r</p:attrName>
                                        </p:attrNameLst>
                                      </p:cBhvr>
                                    </p:animRot>
                                    <p:animRot by="1500000">
                                      <p:cBhvr>
                                        <p:cTn id="38" dur="125" fill="hold">
                                          <p:stCondLst>
                                            <p:cond delay="375"/>
                                          </p:stCondLst>
                                        </p:cTn>
                                        <p:tgtEl>
                                          <p:spTgt spid="7">
                                            <p:txEl>
                                              <p:pRg st="2" end="2"/>
                                            </p:txEl>
                                          </p:spTgt>
                                        </p:tgtEl>
                                        <p:attrNameLst>
                                          <p:attrName>r</p:attrName>
                                        </p:attrNameLst>
                                      </p:cBhvr>
                                    </p:animRot>
                                  </p:childTnLst>
                                </p:cTn>
                              </p:par>
                              <p:par>
                                <p:cTn id="39" presetID="34" presetClass="emph" presetSubtype="0" fill="hold" grpId="0" nodeType="with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7">
                                            <p:txEl>
                                              <p:pRg st="3" end="3"/>
                                            </p:txEl>
                                          </p:spTgt>
                                        </p:tgtEl>
                                        <p:attrNameLst>
                                          <p:attrName>ppt_x</p:attrName>
                                          <p:attrName>ppt_y</p:attrName>
                                        </p:attrNameLst>
                                      </p:cBhvr>
                                    </p:animMotion>
                                    <p:animRot by="1500000">
                                      <p:cBhvr>
                                        <p:cTn id="41" dur="125" fill="hold">
                                          <p:stCondLst>
                                            <p:cond delay="0"/>
                                          </p:stCondLst>
                                        </p:cTn>
                                        <p:tgtEl>
                                          <p:spTgt spid="7">
                                            <p:txEl>
                                              <p:pRg st="3" end="3"/>
                                            </p:txEl>
                                          </p:spTgt>
                                        </p:tgtEl>
                                        <p:attrNameLst>
                                          <p:attrName>r</p:attrName>
                                        </p:attrNameLst>
                                      </p:cBhvr>
                                    </p:animRot>
                                    <p:animRot by="-1500000">
                                      <p:cBhvr>
                                        <p:cTn id="42" dur="125" fill="hold">
                                          <p:stCondLst>
                                            <p:cond delay="125"/>
                                          </p:stCondLst>
                                        </p:cTn>
                                        <p:tgtEl>
                                          <p:spTgt spid="7">
                                            <p:txEl>
                                              <p:pRg st="3" end="3"/>
                                            </p:txEl>
                                          </p:spTgt>
                                        </p:tgtEl>
                                        <p:attrNameLst>
                                          <p:attrName>r</p:attrName>
                                        </p:attrNameLst>
                                      </p:cBhvr>
                                    </p:animRot>
                                    <p:animRot by="-1500000">
                                      <p:cBhvr>
                                        <p:cTn id="43" dur="125" fill="hold">
                                          <p:stCondLst>
                                            <p:cond delay="250"/>
                                          </p:stCondLst>
                                        </p:cTn>
                                        <p:tgtEl>
                                          <p:spTgt spid="7">
                                            <p:txEl>
                                              <p:pRg st="3" end="3"/>
                                            </p:txEl>
                                          </p:spTgt>
                                        </p:tgtEl>
                                        <p:attrNameLst>
                                          <p:attrName>r</p:attrName>
                                        </p:attrNameLst>
                                      </p:cBhvr>
                                    </p:animRot>
                                    <p:animRot by="1500000">
                                      <p:cBhvr>
                                        <p:cTn id="44" dur="125" fill="hold">
                                          <p:stCondLst>
                                            <p:cond delay="375"/>
                                          </p:stCondLst>
                                        </p:cTn>
                                        <p:tgtEl>
                                          <p:spTgt spid="7">
                                            <p:txEl>
                                              <p:pRg st="3" end="3"/>
                                            </p:txEl>
                                          </p:spTgt>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34" presetClass="emph" presetSubtype="0" fill="hold" grpId="0" nodeType="clickEffect">
                                  <p:stCondLst>
                                    <p:cond delay="0"/>
                                  </p:stCondLst>
                                  <p:iterate type="lt">
                                    <p:tmPct val="10000"/>
                                  </p:iterate>
                                  <p:childTnLst>
                                    <p:animMotion origin="layout" path="M 0.0 0.0 L 0.0 -0.07213" pathEditMode="relative" ptsTypes="">
                                      <p:cBhvr>
                                        <p:cTn id="48" dur="250" accel="50000" decel="50000" autoRev="1" fill="hold">
                                          <p:stCondLst>
                                            <p:cond delay="0"/>
                                          </p:stCondLst>
                                        </p:cTn>
                                        <p:tgtEl>
                                          <p:spTgt spid="7">
                                            <p:txEl>
                                              <p:pRg st="4" end="4"/>
                                            </p:txEl>
                                          </p:spTgt>
                                        </p:tgtEl>
                                        <p:attrNameLst>
                                          <p:attrName>ppt_x</p:attrName>
                                          <p:attrName>ppt_y</p:attrName>
                                        </p:attrNameLst>
                                      </p:cBhvr>
                                    </p:animMotion>
                                    <p:animRot by="1500000">
                                      <p:cBhvr>
                                        <p:cTn id="49" dur="125" fill="hold">
                                          <p:stCondLst>
                                            <p:cond delay="0"/>
                                          </p:stCondLst>
                                        </p:cTn>
                                        <p:tgtEl>
                                          <p:spTgt spid="7">
                                            <p:txEl>
                                              <p:pRg st="4" end="4"/>
                                            </p:txEl>
                                          </p:spTgt>
                                        </p:tgtEl>
                                        <p:attrNameLst>
                                          <p:attrName>r</p:attrName>
                                        </p:attrNameLst>
                                      </p:cBhvr>
                                    </p:animRot>
                                    <p:animRot by="-1500000">
                                      <p:cBhvr>
                                        <p:cTn id="50" dur="125" fill="hold">
                                          <p:stCondLst>
                                            <p:cond delay="125"/>
                                          </p:stCondLst>
                                        </p:cTn>
                                        <p:tgtEl>
                                          <p:spTgt spid="7">
                                            <p:txEl>
                                              <p:pRg st="4" end="4"/>
                                            </p:txEl>
                                          </p:spTgt>
                                        </p:tgtEl>
                                        <p:attrNameLst>
                                          <p:attrName>r</p:attrName>
                                        </p:attrNameLst>
                                      </p:cBhvr>
                                    </p:animRot>
                                    <p:animRot by="-1500000">
                                      <p:cBhvr>
                                        <p:cTn id="51" dur="125" fill="hold">
                                          <p:stCondLst>
                                            <p:cond delay="250"/>
                                          </p:stCondLst>
                                        </p:cTn>
                                        <p:tgtEl>
                                          <p:spTgt spid="7">
                                            <p:txEl>
                                              <p:pRg st="4" end="4"/>
                                            </p:txEl>
                                          </p:spTgt>
                                        </p:tgtEl>
                                        <p:attrNameLst>
                                          <p:attrName>r</p:attrName>
                                        </p:attrNameLst>
                                      </p:cBhvr>
                                    </p:animRot>
                                    <p:animRot by="1500000">
                                      <p:cBhvr>
                                        <p:cTn id="52" dur="125" fill="hold">
                                          <p:stCondLst>
                                            <p:cond delay="375"/>
                                          </p:stCondLst>
                                        </p:cTn>
                                        <p:tgtEl>
                                          <p:spTgt spid="7">
                                            <p:txEl>
                                              <p:pRg st="4" end="4"/>
                                            </p:txEl>
                                          </p:spTgt>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34" presetClass="emph" presetSubtype="0" fill="hold" grpId="0" nodeType="clickEffect">
                                  <p:stCondLst>
                                    <p:cond delay="0"/>
                                  </p:stCondLst>
                                  <p:iterate type="lt">
                                    <p:tmPct val="10000"/>
                                  </p:iterate>
                                  <p:childTnLst>
                                    <p:animMotion origin="layout" path="M 0.0 0.0 L 0.0 -0.07213" pathEditMode="relative" ptsTypes="">
                                      <p:cBhvr>
                                        <p:cTn id="56" dur="250" accel="50000" decel="50000" autoRev="1" fill="hold">
                                          <p:stCondLst>
                                            <p:cond delay="0"/>
                                          </p:stCondLst>
                                        </p:cTn>
                                        <p:tgtEl>
                                          <p:spTgt spid="7">
                                            <p:txEl>
                                              <p:pRg st="5" end="5"/>
                                            </p:txEl>
                                          </p:spTgt>
                                        </p:tgtEl>
                                        <p:attrNameLst>
                                          <p:attrName>ppt_x</p:attrName>
                                          <p:attrName>ppt_y</p:attrName>
                                        </p:attrNameLst>
                                      </p:cBhvr>
                                    </p:animMotion>
                                    <p:animRot by="1500000">
                                      <p:cBhvr>
                                        <p:cTn id="57" dur="125" fill="hold">
                                          <p:stCondLst>
                                            <p:cond delay="0"/>
                                          </p:stCondLst>
                                        </p:cTn>
                                        <p:tgtEl>
                                          <p:spTgt spid="7">
                                            <p:txEl>
                                              <p:pRg st="5" end="5"/>
                                            </p:txEl>
                                          </p:spTgt>
                                        </p:tgtEl>
                                        <p:attrNameLst>
                                          <p:attrName>r</p:attrName>
                                        </p:attrNameLst>
                                      </p:cBhvr>
                                    </p:animRot>
                                    <p:animRot by="-1500000">
                                      <p:cBhvr>
                                        <p:cTn id="58" dur="125" fill="hold">
                                          <p:stCondLst>
                                            <p:cond delay="125"/>
                                          </p:stCondLst>
                                        </p:cTn>
                                        <p:tgtEl>
                                          <p:spTgt spid="7">
                                            <p:txEl>
                                              <p:pRg st="5" end="5"/>
                                            </p:txEl>
                                          </p:spTgt>
                                        </p:tgtEl>
                                        <p:attrNameLst>
                                          <p:attrName>r</p:attrName>
                                        </p:attrNameLst>
                                      </p:cBhvr>
                                    </p:animRot>
                                    <p:animRot by="-1500000">
                                      <p:cBhvr>
                                        <p:cTn id="59" dur="125" fill="hold">
                                          <p:stCondLst>
                                            <p:cond delay="250"/>
                                          </p:stCondLst>
                                        </p:cTn>
                                        <p:tgtEl>
                                          <p:spTgt spid="7">
                                            <p:txEl>
                                              <p:pRg st="5" end="5"/>
                                            </p:txEl>
                                          </p:spTgt>
                                        </p:tgtEl>
                                        <p:attrNameLst>
                                          <p:attrName>r</p:attrName>
                                        </p:attrNameLst>
                                      </p:cBhvr>
                                    </p:animRot>
                                    <p:animRot by="1500000">
                                      <p:cBhvr>
                                        <p:cTn id="60" dur="125" fill="hold">
                                          <p:stCondLst>
                                            <p:cond delay="375"/>
                                          </p:stCondLst>
                                        </p:cTn>
                                        <p:tgtEl>
                                          <p:spTgt spid="7">
                                            <p:txEl>
                                              <p:pRg st="5" end="5"/>
                                            </p:txEl>
                                          </p:spTgt>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34" presetClass="emph" presetSubtype="0" fill="hold" grpId="0" nodeType="clickEffect">
                                  <p:stCondLst>
                                    <p:cond delay="0"/>
                                  </p:stCondLst>
                                  <p:iterate type="lt">
                                    <p:tmPct val="10000"/>
                                  </p:iterate>
                                  <p:childTnLst>
                                    <p:animMotion origin="layout" path="M 0.0 0.0 L 0.0 -0.07213" pathEditMode="relative" ptsTypes="">
                                      <p:cBhvr>
                                        <p:cTn id="64" dur="250" accel="50000" decel="50000" autoRev="1" fill="hold">
                                          <p:stCondLst>
                                            <p:cond delay="0"/>
                                          </p:stCondLst>
                                        </p:cTn>
                                        <p:tgtEl>
                                          <p:spTgt spid="7">
                                            <p:txEl>
                                              <p:pRg st="6" end="6"/>
                                            </p:txEl>
                                          </p:spTgt>
                                        </p:tgtEl>
                                        <p:attrNameLst>
                                          <p:attrName>ppt_x</p:attrName>
                                          <p:attrName>ppt_y</p:attrName>
                                        </p:attrNameLst>
                                      </p:cBhvr>
                                    </p:animMotion>
                                    <p:animRot by="1500000">
                                      <p:cBhvr>
                                        <p:cTn id="65" dur="125" fill="hold">
                                          <p:stCondLst>
                                            <p:cond delay="0"/>
                                          </p:stCondLst>
                                        </p:cTn>
                                        <p:tgtEl>
                                          <p:spTgt spid="7">
                                            <p:txEl>
                                              <p:pRg st="6" end="6"/>
                                            </p:txEl>
                                          </p:spTgt>
                                        </p:tgtEl>
                                        <p:attrNameLst>
                                          <p:attrName>r</p:attrName>
                                        </p:attrNameLst>
                                      </p:cBhvr>
                                    </p:animRot>
                                    <p:animRot by="-1500000">
                                      <p:cBhvr>
                                        <p:cTn id="66" dur="125" fill="hold">
                                          <p:stCondLst>
                                            <p:cond delay="125"/>
                                          </p:stCondLst>
                                        </p:cTn>
                                        <p:tgtEl>
                                          <p:spTgt spid="7">
                                            <p:txEl>
                                              <p:pRg st="6" end="6"/>
                                            </p:txEl>
                                          </p:spTgt>
                                        </p:tgtEl>
                                        <p:attrNameLst>
                                          <p:attrName>r</p:attrName>
                                        </p:attrNameLst>
                                      </p:cBhvr>
                                    </p:animRot>
                                    <p:animRot by="-1500000">
                                      <p:cBhvr>
                                        <p:cTn id="67" dur="125" fill="hold">
                                          <p:stCondLst>
                                            <p:cond delay="250"/>
                                          </p:stCondLst>
                                        </p:cTn>
                                        <p:tgtEl>
                                          <p:spTgt spid="7">
                                            <p:txEl>
                                              <p:pRg st="6" end="6"/>
                                            </p:txEl>
                                          </p:spTgt>
                                        </p:tgtEl>
                                        <p:attrNameLst>
                                          <p:attrName>r</p:attrName>
                                        </p:attrNameLst>
                                      </p:cBhvr>
                                    </p:animRot>
                                    <p:animRot by="1500000">
                                      <p:cBhvr>
                                        <p:cTn id="68" dur="125" fill="hold">
                                          <p:stCondLst>
                                            <p:cond delay="375"/>
                                          </p:stCondLst>
                                        </p:cTn>
                                        <p:tgtEl>
                                          <p:spTgt spid="7">
                                            <p:txEl>
                                              <p:pRg st="6" end="6"/>
                                            </p:txEl>
                                          </p:spTgt>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34" presetClass="emph" presetSubtype="0" fill="hold" grpId="0" nodeType="clickEffect">
                                  <p:stCondLst>
                                    <p:cond delay="0"/>
                                  </p:stCondLst>
                                  <p:iterate type="lt">
                                    <p:tmPct val="10000"/>
                                  </p:iterate>
                                  <p:childTnLst>
                                    <p:animMotion origin="layout" path="M 0.0 0.0 L 0.0 -0.07213" pathEditMode="relative" ptsTypes="">
                                      <p:cBhvr>
                                        <p:cTn id="72" dur="250" accel="50000" decel="50000" autoRev="1" fill="hold">
                                          <p:stCondLst>
                                            <p:cond delay="0"/>
                                          </p:stCondLst>
                                        </p:cTn>
                                        <p:tgtEl>
                                          <p:spTgt spid="7">
                                            <p:txEl>
                                              <p:pRg st="7" end="7"/>
                                            </p:txEl>
                                          </p:spTgt>
                                        </p:tgtEl>
                                        <p:attrNameLst>
                                          <p:attrName>ppt_x</p:attrName>
                                          <p:attrName>ppt_y</p:attrName>
                                        </p:attrNameLst>
                                      </p:cBhvr>
                                    </p:animMotion>
                                    <p:animRot by="1500000">
                                      <p:cBhvr>
                                        <p:cTn id="73" dur="125" fill="hold">
                                          <p:stCondLst>
                                            <p:cond delay="0"/>
                                          </p:stCondLst>
                                        </p:cTn>
                                        <p:tgtEl>
                                          <p:spTgt spid="7">
                                            <p:txEl>
                                              <p:pRg st="7" end="7"/>
                                            </p:txEl>
                                          </p:spTgt>
                                        </p:tgtEl>
                                        <p:attrNameLst>
                                          <p:attrName>r</p:attrName>
                                        </p:attrNameLst>
                                      </p:cBhvr>
                                    </p:animRot>
                                    <p:animRot by="-1500000">
                                      <p:cBhvr>
                                        <p:cTn id="74" dur="125" fill="hold">
                                          <p:stCondLst>
                                            <p:cond delay="125"/>
                                          </p:stCondLst>
                                        </p:cTn>
                                        <p:tgtEl>
                                          <p:spTgt spid="7">
                                            <p:txEl>
                                              <p:pRg st="7" end="7"/>
                                            </p:txEl>
                                          </p:spTgt>
                                        </p:tgtEl>
                                        <p:attrNameLst>
                                          <p:attrName>r</p:attrName>
                                        </p:attrNameLst>
                                      </p:cBhvr>
                                    </p:animRot>
                                    <p:animRot by="-1500000">
                                      <p:cBhvr>
                                        <p:cTn id="75" dur="125" fill="hold">
                                          <p:stCondLst>
                                            <p:cond delay="250"/>
                                          </p:stCondLst>
                                        </p:cTn>
                                        <p:tgtEl>
                                          <p:spTgt spid="7">
                                            <p:txEl>
                                              <p:pRg st="7" end="7"/>
                                            </p:txEl>
                                          </p:spTgt>
                                        </p:tgtEl>
                                        <p:attrNameLst>
                                          <p:attrName>r</p:attrName>
                                        </p:attrNameLst>
                                      </p:cBhvr>
                                    </p:animRot>
                                    <p:animRot by="1500000">
                                      <p:cBhvr>
                                        <p:cTn id="76" dur="125" fill="hold">
                                          <p:stCondLst>
                                            <p:cond delay="375"/>
                                          </p:stCondLst>
                                        </p:cTn>
                                        <p:tgtEl>
                                          <p:spTgt spid="7">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435524" y="996287"/>
            <a:ext cx="1378424" cy="450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IN" dirty="0"/>
          </a:p>
        </p:txBody>
      </p:sp>
      <p:cxnSp>
        <p:nvCxnSpPr>
          <p:cNvPr id="7" name="Straight Arrow Connector 6"/>
          <p:cNvCxnSpPr>
            <a:stCxn id="5" idx="2"/>
          </p:cNvCxnSpPr>
          <p:nvPr/>
        </p:nvCxnSpPr>
        <p:spPr>
          <a:xfrm>
            <a:off x="5124736" y="1446663"/>
            <a:ext cx="0" cy="36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Parallelogram 9"/>
          <p:cNvSpPr/>
          <p:nvPr/>
        </p:nvSpPr>
        <p:spPr>
          <a:xfrm>
            <a:off x="4367285" y="1828800"/>
            <a:ext cx="1514903" cy="43672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dirty="0" smtClean="0"/>
              <a:t>INPUT</a:t>
            </a:r>
          </a:p>
          <a:p>
            <a:pPr algn="ctr"/>
            <a:endParaRPr lang="en-IN" dirty="0"/>
          </a:p>
        </p:txBody>
      </p:sp>
      <p:cxnSp>
        <p:nvCxnSpPr>
          <p:cNvPr id="12" name="Straight Arrow Connector 11"/>
          <p:cNvCxnSpPr>
            <a:stCxn id="10" idx="4"/>
          </p:cNvCxnSpPr>
          <p:nvPr/>
        </p:nvCxnSpPr>
        <p:spPr>
          <a:xfrm flipH="1">
            <a:off x="5124736" y="2265528"/>
            <a:ext cx="1" cy="327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4053385" y="2647665"/>
            <a:ext cx="2101755" cy="38213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Scan input</a:t>
            </a:r>
            <a:endParaRPr lang="en-IN" dirty="0"/>
          </a:p>
        </p:txBody>
      </p:sp>
      <p:cxnSp>
        <p:nvCxnSpPr>
          <p:cNvPr id="15" name="Straight Arrow Connector 14"/>
          <p:cNvCxnSpPr>
            <a:stCxn id="13" idx="4"/>
          </p:cNvCxnSpPr>
          <p:nvPr/>
        </p:nvCxnSpPr>
        <p:spPr>
          <a:xfrm>
            <a:off x="5104263" y="3029803"/>
            <a:ext cx="20473" cy="27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3964674" y="3396018"/>
            <a:ext cx="2279176" cy="171961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 </a:t>
            </a:r>
            <a:endParaRPr lang="en-IN" dirty="0"/>
          </a:p>
          <a:p>
            <a:pPr algn="ctr"/>
            <a:r>
              <a:rPr lang="en-IN" dirty="0" smtClean="0"/>
              <a:t>Input is </a:t>
            </a:r>
            <a:r>
              <a:rPr lang="en-IN" dirty="0" err="1" smtClean="0"/>
              <a:t>a,b,c,d</a:t>
            </a:r>
            <a:endParaRPr lang="en-IN" dirty="0"/>
          </a:p>
        </p:txBody>
      </p:sp>
      <p:cxnSp>
        <p:nvCxnSpPr>
          <p:cNvPr id="23" name="Elbow Connector 22"/>
          <p:cNvCxnSpPr>
            <a:stCxn id="16" idx="1"/>
          </p:cNvCxnSpPr>
          <p:nvPr/>
        </p:nvCxnSpPr>
        <p:spPr>
          <a:xfrm rot="10800000" flipV="1">
            <a:off x="2279176" y="4255827"/>
            <a:ext cx="1685498" cy="3548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73457" y="4626592"/>
            <a:ext cx="1405718" cy="614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 a</a:t>
            </a:r>
            <a:endParaRPr lang="en-IN" dirty="0"/>
          </a:p>
        </p:txBody>
      </p:sp>
      <p:sp>
        <p:nvSpPr>
          <p:cNvPr id="26" name="Rectangle 25"/>
          <p:cNvSpPr/>
          <p:nvPr/>
        </p:nvSpPr>
        <p:spPr>
          <a:xfrm>
            <a:off x="2558956" y="5486401"/>
            <a:ext cx="1405718" cy="614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 b</a:t>
            </a:r>
            <a:endParaRPr lang="en-IN" dirty="0"/>
          </a:p>
        </p:txBody>
      </p:sp>
      <p:sp>
        <p:nvSpPr>
          <p:cNvPr id="27" name="Rectangle 26"/>
          <p:cNvSpPr/>
          <p:nvPr/>
        </p:nvSpPr>
        <p:spPr>
          <a:xfrm>
            <a:off x="5540991" y="5393140"/>
            <a:ext cx="1405718" cy="614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 c</a:t>
            </a:r>
            <a:endParaRPr lang="en-IN" dirty="0"/>
          </a:p>
        </p:txBody>
      </p:sp>
      <p:sp>
        <p:nvSpPr>
          <p:cNvPr id="28" name="Rectangle 27"/>
          <p:cNvSpPr/>
          <p:nvPr/>
        </p:nvSpPr>
        <p:spPr>
          <a:xfrm>
            <a:off x="8031708" y="4622044"/>
            <a:ext cx="1405718" cy="614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 d</a:t>
            </a:r>
            <a:endParaRPr lang="en-IN" dirty="0"/>
          </a:p>
        </p:txBody>
      </p:sp>
      <p:cxnSp>
        <p:nvCxnSpPr>
          <p:cNvPr id="30" name="Elbow Connector 29"/>
          <p:cNvCxnSpPr/>
          <p:nvPr/>
        </p:nvCxnSpPr>
        <p:spPr>
          <a:xfrm rot="10800000" flipV="1">
            <a:off x="3398294" y="4622044"/>
            <a:ext cx="1037231" cy="7710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4858603" y="4610670"/>
            <a:ext cx="1610436" cy="7824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a:off x="4117074" y="4408227"/>
            <a:ext cx="3914634" cy="4628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639033" y="5393140"/>
            <a:ext cx="0" cy="9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18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5"/>
            <a:ext cx="5354976" cy="522305"/>
          </a:xfrm>
        </p:spPr>
        <p:txBody>
          <a:bodyPr>
            <a:normAutofit/>
          </a:bodyPr>
          <a:lstStyle/>
          <a:p>
            <a:r>
              <a:rPr lang="en-IN" sz="2400" dirty="0" smtClean="0">
                <a:solidFill>
                  <a:schemeClr val="accent2">
                    <a:lumMod val="50000"/>
                  </a:schemeClr>
                </a:solidFill>
              </a:rPr>
              <a:t>CONCEPT USED IN THIS PROGRAM</a:t>
            </a:r>
            <a:endParaRPr lang="en-IN" sz="2400" dirty="0">
              <a:solidFill>
                <a:schemeClr val="accent2">
                  <a:lumMod val="50000"/>
                </a:schemeClr>
              </a:solidFill>
            </a:endParaRPr>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saturation sat="134000"/>
                    </a14:imgEffect>
                  </a14:imgLayer>
                </a14:imgProps>
              </a:ext>
              <a:ext uri="{28A0092B-C50C-407E-A947-70E740481C1C}">
                <a14:useLocalDpi xmlns:a14="http://schemas.microsoft.com/office/drawing/2010/main" val="0"/>
              </a:ext>
            </a:extLst>
          </a:blip>
          <a:stretch>
            <a:fillRect/>
          </a:stretch>
        </p:blipFill>
        <p:spPr>
          <a:xfrm>
            <a:off x="4617927" y="1241946"/>
            <a:ext cx="5469362" cy="4094327"/>
          </a:xfrm>
        </p:spPr>
      </p:pic>
      <p:sp>
        <p:nvSpPr>
          <p:cNvPr id="4" name="Text Placeholder 3"/>
          <p:cNvSpPr>
            <a:spLocks noGrp="1"/>
          </p:cNvSpPr>
          <p:nvPr>
            <p:ph type="body" sz="half" idx="2"/>
          </p:nvPr>
        </p:nvSpPr>
        <p:spPr>
          <a:xfrm>
            <a:off x="677334" y="1241946"/>
            <a:ext cx="5955478" cy="4799415"/>
          </a:xfrm>
        </p:spPr>
        <p:txBody>
          <a:bodyPr>
            <a:normAutofit/>
          </a:bodyPr>
          <a:lstStyle/>
          <a:p>
            <a:pPr marL="285750" indent="-285750">
              <a:buFont typeface="Wingdings" panose="05000000000000000000" pitchFamily="2" charset="2"/>
              <a:buChar char="q"/>
            </a:pPr>
            <a:r>
              <a:rPr lang="en-IN" sz="2000" dirty="0" smtClean="0"/>
              <a:t>If else with nested if</a:t>
            </a:r>
          </a:p>
          <a:p>
            <a:pPr marL="285750" indent="-285750">
              <a:buFont typeface="Wingdings" panose="05000000000000000000" pitchFamily="2" charset="2"/>
              <a:buChar char="q"/>
            </a:pPr>
            <a:r>
              <a:rPr lang="en-IN" sz="2000" dirty="0" smtClean="0"/>
              <a:t>Looping</a:t>
            </a:r>
          </a:p>
          <a:p>
            <a:pPr marL="285750" indent="-285750">
              <a:buFont typeface="Wingdings" panose="05000000000000000000" pitchFamily="2" charset="2"/>
              <a:buChar char="q"/>
            </a:pPr>
            <a:r>
              <a:rPr lang="en-IN" sz="2000" dirty="0" err="1" smtClean="0"/>
              <a:t>Goto</a:t>
            </a:r>
            <a:endParaRPr lang="en-IN" sz="2000" dirty="0" smtClean="0"/>
          </a:p>
          <a:p>
            <a:pPr marL="285750" indent="-285750">
              <a:buFont typeface="Wingdings" panose="05000000000000000000" pitchFamily="2" charset="2"/>
              <a:buChar char="q"/>
            </a:pPr>
            <a:r>
              <a:rPr lang="en-IN" sz="2000" dirty="0" smtClean="0"/>
              <a:t>Class</a:t>
            </a:r>
          </a:p>
          <a:p>
            <a:pPr marL="285750" indent="-285750">
              <a:buFont typeface="Wingdings" panose="05000000000000000000" pitchFamily="2" charset="2"/>
              <a:buChar char="q"/>
            </a:pPr>
            <a:r>
              <a:rPr lang="en-IN" sz="2000" dirty="0" smtClean="0"/>
              <a:t>Member function</a:t>
            </a:r>
          </a:p>
          <a:p>
            <a:pPr marL="285750" indent="-285750">
              <a:buFont typeface="Wingdings" panose="05000000000000000000" pitchFamily="2" charset="2"/>
              <a:buChar char="q"/>
            </a:pPr>
            <a:r>
              <a:rPr lang="en-IN" sz="2000" dirty="0" smtClean="0"/>
              <a:t>File management</a:t>
            </a:r>
          </a:p>
          <a:p>
            <a:pPr marL="285750" indent="-285750">
              <a:buFont typeface="Wingdings" panose="05000000000000000000" pitchFamily="2" charset="2"/>
              <a:buChar char="q"/>
            </a:pPr>
            <a:r>
              <a:rPr lang="en-IN" sz="2000" dirty="0" smtClean="0"/>
              <a:t>Switch case</a:t>
            </a:r>
          </a:p>
          <a:p>
            <a:pPr marL="285750" indent="-285750">
              <a:buFont typeface="Wingdings" panose="05000000000000000000" pitchFamily="2" charset="2"/>
              <a:buChar char="q"/>
            </a:pPr>
            <a:r>
              <a:rPr lang="en-IN" sz="2000" dirty="0" smtClean="0"/>
              <a:t>Encapsulation</a:t>
            </a:r>
          </a:p>
          <a:p>
            <a:pPr marL="285750" indent="-285750">
              <a:buFont typeface="Wingdings" panose="05000000000000000000" pitchFamily="2" charset="2"/>
              <a:buChar char="q"/>
            </a:pPr>
            <a:r>
              <a:rPr lang="en-IN" sz="2000" dirty="0" smtClean="0"/>
              <a:t>cascading</a:t>
            </a:r>
            <a:endParaRPr lang="en-IN" sz="2000" dirty="0"/>
          </a:p>
          <a:p>
            <a:pPr marL="285750" indent="-285750">
              <a:buFont typeface="Wingdings" panose="05000000000000000000" pitchFamily="2" charset="2"/>
              <a:buChar char="q"/>
            </a:pPr>
            <a:endParaRPr lang="en-IN" sz="2000" dirty="0" smtClean="0"/>
          </a:p>
          <a:p>
            <a:pPr marL="285750" indent="-285750">
              <a:buFont typeface="Wingdings" panose="05000000000000000000" pitchFamily="2" charset="2"/>
              <a:buChar char="q"/>
            </a:pPr>
            <a:endParaRPr lang="en-IN" sz="2000" dirty="0"/>
          </a:p>
        </p:txBody>
      </p:sp>
    </p:spTree>
    <p:extLst>
      <p:ext uri="{BB962C8B-B14F-4D97-AF65-F5344CB8AC3E}">
        <p14:creationId xmlns:p14="http://schemas.microsoft.com/office/powerpoint/2010/main" val="332845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2000"/>
                                        <p:tgtEl>
                                          <p:spTgt spid="4">
                                            <p:txEl>
                                              <p:pRg st="0" end="0"/>
                                            </p:txEl>
                                          </p:spTgt>
                                        </p:tgtEl>
                                      </p:cBhvr>
                                    </p:animEffect>
                                    <p:anim calcmode="lin" valueType="num">
                                      <p:cBhvr>
                                        <p:cTn id="22"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23"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2000"/>
                                        <p:tgtEl>
                                          <p:spTgt spid="4">
                                            <p:txEl>
                                              <p:pRg st="1" end="1"/>
                                            </p:txEl>
                                          </p:spTgt>
                                        </p:tgtEl>
                                      </p:cBhvr>
                                    </p:animEffect>
                                    <p:anim calcmode="lin" valueType="num">
                                      <p:cBhvr>
                                        <p:cTn id="29" dur="2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30" dur="20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2000"/>
                                        <p:tgtEl>
                                          <p:spTgt spid="4">
                                            <p:txEl>
                                              <p:pRg st="2" end="2"/>
                                            </p:txEl>
                                          </p:spTgt>
                                        </p:tgtEl>
                                      </p:cBhvr>
                                    </p:animEffect>
                                    <p:anim calcmode="lin" valueType="num">
                                      <p:cBhvr>
                                        <p:cTn id="36" dur="2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37" dur="20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2000"/>
                                        <p:tgtEl>
                                          <p:spTgt spid="4">
                                            <p:txEl>
                                              <p:pRg st="3" end="3"/>
                                            </p:txEl>
                                          </p:spTgt>
                                        </p:tgtEl>
                                      </p:cBhvr>
                                    </p:animEffect>
                                    <p:anim calcmode="lin" valueType="num">
                                      <p:cBhvr>
                                        <p:cTn id="43" dur="2000" fill="hold"/>
                                        <p:tgtEl>
                                          <p:spTgt spid="4">
                                            <p:txEl>
                                              <p:pRg st="3" end="3"/>
                                            </p:txEl>
                                          </p:spTgt>
                                        </p:tgtEl>
                                        <p:attrNameLst>
                                          <p:attrName>ppt_w</p:attrName>
                                        </p:attrNameLst>
                                      </p:cBhvr>
                                      <p:tavLst>
                                        <p:tav tm="0" fmla="#ppt_w*sin(2.5*pi*$)">
                                          <p:val>
                                            <p:fltVal val="0"/>
                                          </p:val>
                                        </p:tav>
                                        <p:tav tm="100000">
                                          <p:val>
                                            <p:fltVal val="1"/>
                                          </p:val>
                                        </p:tav>
                                      </p:tavLst>
                                    </p:anim>
                                    <p:anim calcmode="lin" valueType="num">
                                      <p:cBhvr>
                                        <p:cTn id="44" dur="20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2000"/>
                                        <p:tgtEl>
                                          <p:spTgt spid="4">
                                            <p:txEl>
                                              <p:pRg st="4" end="4"/>
                                            </p:txEl>
                                          </p:spTgt>
                                        </p:tgtEl>
                                      </p:cBhvr>
                                    </p:animEffect>
                                    <p:anim calcmode="lin" valueType="num">
                                      <p:cBhvr>
                                        <p:cTn id="50" dur="2000" fill="hold"/>
                                        <p:tgtEl>
                                          <p:spTgt spid="4">
                                            <p:txEl>
                                              <p:pRg st="4" end="4"/>
                                            </p:txEl>
                                          </p:spTgt>
                                        </p:tgtEl>
                                        <p:attrNameLst>
                                          <p:attrName>ppt_w</p:attrName>
                                        </p:attrNameLst>
                                      </p:cBhvr>
                                      <p:tavLst>
                                        <p:tav tm="0" fmla="#ppt_w*sin(2.5*pi*$)">
                                          <p:val>
                                            <p:fltVal val="0"/>
                                          </p:val>
                                        </p:tav>
                                        <p:tav tm="100000">
                                          <p:val>
                                            <p:fltVal val="1"/>
                                          </p:val>
                                        </p:tav>
                                      </p:tavLst>
                                    </p:anim>
                                    <p:anim calcmode="lin" valueType="num">
                                      <p:cBhvr>
                                        <p:cTn id="51" dur="2000" fill="hold"/>
                                        <p:tgtEl>
                                          <p:spTgt spid="4">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2000"/>
                                        <p:tgtEl>
                                          <p:spTgt spid="4">
                                            <p:txEl>
                                              <p:pRg st="5" end="5"/>
                                            </p:txEl>
                                          </p:spTgt>
                                        </p:tgtEl>
                                      </p:cBhvr>
                                    </p:animEffect>
                                    <p:anim calcmode="lin" valueType="num">
                                      <p:cBhvr>
                                        <p:cTn id="57" dur="2000" fill="hold"/>
                                        <p:tgtEl>
                                          <p:spTgt spid="4">
                                            <p:txEl>
                                              <p:pRg st="5" end="5"/>
                                            </p:txEl>
                                          </p:spTgt>
                                        </p:tgtEl>
                                        <p:attrNameLst>
                                          <p:attrName>ppt_w</p:attrName>
                                        </p:attrNameLst>
                                      </p:cBhvr>
                                      <p:tavLst>
                                        <p:tav tm="0" fmla="#ppt_w*sin(2.5*pi*$)">
                                          <p:val>
                                            <p:fltVal val="0"/>
                                          </p:val>
                                        </p:tav>
                                        <p:tav tm="100000">
                                          <p:val>
                                            <p:fltVal val="1"/>
                                          </p:val>
                                        </p:tav>
                                      </p:tavLst>
                                    </p:anim>
                                    <p:anim calcmode="lin" valueType="num">
                                      <p:cBhvr>
                                        <p:cTn id="58" dur="2000" fill="hold"/>
                                        <p:tgtEl>
                                          <p:spTgt spid="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Effect transition="in" filter="fade">
                                      <p:cBhvr>
                                        <p:cTn id="63" dur="2000"/>
                                        <p:tgtEl>
                                          <p:spTgt spid="4">
                                            <p:txEl>
                                              <p:pRg st="6" end="6"/>
                                            </p:txEl>
                                          </p:spTgt>
                                        </p:tgtEl>
                                      </p:cBhvr>
                                    </p:animEffect>
                                    <p:anim calcmode="lin" valueType="num">
                                      <p:cBhvr>
                                        <p:cTn id="64" dur="2000" fill="hold"/>
                                        <p:tgtEl>
                                          <p:spTgt spid="4">
                                            <p:txEl>
                                              <p:pRg st="6" end="6"/>
                                            </p:txEl>
                                          </p:spTgt>
                                        </p:tgtEl>
                                        <p:attrNameLst>
                                          <p:attrName>ppt_w</p:attrName>
                                        </p:attrNameLst>
                                      </p:cBhvr>
                                      <p:tavLst>
                                        <p:tav tm="0" fmla="#ppt_w*sin(2.5*pi*$)">
                                          <p:val>
                                            <p:fltVal val="0"/>
                                          </p:val>
                                        </p:tav>
                                        <p:tav tm="100000">
                                          <p:val>
                                            <p:fltVal val="1"/>
                                          </p:val>
                                        </p:tav>
                                      </p:tavLst>
                                    </p:anim>
                                    <p:anim calcmode="lin" valueType="num">
                                      <p:cBhvr>
                                        <p:cTn id="65" dur="2000" fill="hold"/>
                                        <p:tgtEl>
                                          <p:spTgt spid="4">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45" presetClass="entr" presetSubtype="0" fill="hold" grpId="0"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Effect transition="in" filter="fade">
                                      <p:cBhvr>
                                        <p:cTn id="70" dur="2000"/>
                                        <p:tgtEl>
                                          <p:spTgt spid="4">
                                            <p:txEl>
                                              <p:pRg st="7" end="7"/>
                                            </p:txEl>
                                          </p:spTgt>
                                        </p:tgtEl>
                                      </p:cBhvr>
                                    </p:animEffect>
                                    <p:anim calcmode="lin" valueType="num">
                                      <p:cBhvr>
                                        <p:cTn id="71" dur="2000" fill="hold"/>
                                        <p:tgtEl>
                                          <p:spTgt spid="4">
                                            <p:txEl>
                                              <p:pRg st="7" end="7"/>
                                            </p:txEl>
                                          </p:spTgt>
                                        </p:tgtEl>
                                        <p:attrNameLst>
                                          <p:attrName>ppt_w</p:attrName>
                                        </p:attrNameLst>
                                      </p:cBhvr>
                                      <p:tavLst>
                                        <p:tav tm="0" fmla="#ppt_w*sin(2.5*pi*$)">
                                          <p:val>
                                            <p:fltVal val="0"/>
                                          </p:val>
                                        </p:tav>
                                        <p:tav tm="100000">
                                          <p:val>
                                            <p:fltVal val="1"/>
                                          </p:val>
                                        </p:tav>
                                      </p:tavLst>
                                    </p:anim>
                                    <p:anim calcmode="lin" valueType="num">
                                      <p:cBhvr>
                                        <p:cTn id="72" dur="2000" fill="hold"/>
                                        <p:tgtEl>
                                          <p:spTgt spid="4">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45" presetClass="entr" presetSubtype="0" fill="hold" grpId="0" nodeType="clickEffect">
                                  <p:stCondLst>
                                    <p:cond delay="0"/>
                                  </p:stCondLst>
                                  <p:childTnLst>
                                    <p:set>
                                      <p:cBhvr>
                                        <p:cTn id="76" dur="1" fill="hold">
                                          <p:stCondLst>
                                            <p:cond delay="0"/>
                                          </p:stCondLst>
                                        </p:cTn>
                                        <p:tgtEl>
                                          <p:spTgt spid="4">
                                            <p:txEl>
                                              <p:pRg st="8" end="8"/>
                                            </p:txEl>
                                          </p:spTgt>
                                        </p:tgtEl>
                                        <p:attrNameLst>
                                          <p:attrName>style.visibility</p:attrName>
                                        </p:attrNameLst>
                                      </p:cBhvr>
                                      <p:to>
                                        <p:strVal val="visible"/>
                                      </p:to>
                                    </p:set>
                                    <p:animEffect transition="in" filter="fade">
                                      <p:cBhvr>
                                        <p:cTn id="77" dur="2000"/>
                                        <p:tgtEl>
                                          <p:spTgt spid="4">
                                            <p:txEl>
                                              <p:pRg st="8" end="8"/>
                                            </p:txEl>
                                          </p:spTgt>
                                        </p:tgtEl>
                                      </p:cBhvr>
                                    </p:animEffect>
                                    <p:anim calcmode="lin" valueType="num">
                                      <p:cBhvr>
                                        <p:cTn id="78" dur="2000" fill="hold"/>
                                        <p:tgtEl>
                                          <p:spTgt spid="4">
                                            <p:txEl>
                                              <p:pRg st="8" end="8"/>
                                            </p:txEl>
                                          </p:spTgt>
                                        </p:tgtEl>
                                        <p:attrNameLst>
                                          <p:attrName>ppt_w</p:attrName>
                                        </p:attrNameLst>
                                      </p:cBhvr>
                                      <p:tavLst>
                                        <p:tav tm="0" fmla="#ppt_w*sin(2.5*pi*$)">
                                          <p:val>
                                            <p:fltVal val="0"/>
                                          </p:val>
                                        </p:tav>
                                        <p:tav tm="100000">
                                          <p:val>
                                            <p:fltVal val="1"/>
                                          </p:val>
                                        </p:tav>
                                      </p:tavLst>
                                    </p:anim>
                                    <p:anim calcmode="lin" valueType="num">
                                      <p:cBhvr>
                                        <p:cTn id="79" dur="2000" fill="hold"/>
                                        <p:tgtEl>
                                          <p:spTgt spid="4">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6774"/>
            <a:ext cx="5926440" cy="844063"/>
          </a:xfrm>
        </p:spPr>
        <p:txBody>
          <a:bodyPr/>
          <a:lstStyle/>
          <a:p>
            <a:r>
              <a:rPr lang="en-IN" sz="4800" dirty="0" smtClean="0">
                <a:latin typeface="Berlin Sans FB Demi" panose="020E0802020502020306" pitchFamily="34" charset="0"/>
              </a:rPr>
              <a:t>SOMETHING NEW….</a:t>
            </a:r>
            <a:endParaRPr lang="en-IN" sz="4800" dirty="0">
              <a:latin typeface="Berlin Sans FB Demi" panose="020E0802020502020306" pitchFamily="34" charset="0"/>
            </a:endParaRPr>
          </a:p>
        </p:txBody>
      </p:sp>
      <p:pic>
        <p:nvPicPr>
          <p:cNvPr id="5" name="Content Placeholder 4"/>
          <p:cNvPicPr>
            <a:picLocks noGrp="1" noChangeAspect="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603774" y="2250831"/>
            <a:ext cx="4513262" cy="2715064"/>
          </a:xfrm>
        </p:spPr>
      </p:pic>
      <p:sp>
        <p:nvSpPr>
          <p:cNvPr id="4" name="Text Placeholder 3"/>
          <p:cNvSpPr>
            <a:spLocks noGrp="1"/>
          </p:cNvSpPr>
          <p:nvPr>
            <p:ph type="body" sz="half" idx="2"/>
          </p:nvPr>
        </p:nvSpPr>
        <p:spPr>
          <a:xfrm>
            <a:off x="677334" y="1659988"/>
            <a:ext cx="5174826" cy="4234375"/>
          </a:xfrm>
        </p:spPr>
        <p:txBody>
          <a:bodyPr>
            <a:normAutofit/>
          </a:bodyPr>
          <a:lstStyle/>
          <a:p>
            <a:pPr marL="285750" indent="-285750">
              <a:buFont typeface="Wingdings" panose="05000000000000000000" pitchFamily="2" charset="2"/>
              <a:buChar char="Ø"/>
            </a:pPr>
            <a:r>
              <a:rPr lang="en-IN" sz="2400" dirty="0" smtClean="0"/>
              <a:t>To add new features in our program we have add some new library function that will help us to add something new in our program</a:t>
            </a:r>
          </a:p>
          <a:p>
            <a:pPr marL="285750" indent="-285750">
              <a:buFont typeface="Wingdings" panose="05000000000000000000" pitchFamily="2" charset="2"/>
              <a:buChar char="Ø"/>
            </a:pPr>
            <a:r>
              <a:rPr lang="en-IN" sz="2400" dirty="0" smtClean="0"/>
              <a:t>The library file which are taken in our programs are</a:t>
            </a:r>
          </a:p>
          <a:p>
            <a:pPr marL="457200" indent="-457200">
              <a:buFont typeface="+mj-lt"/>
              <a:buAutoNum type="arabicPeriod"/>
            </a:pPr>
            <a:r>
              <a:rPr lang="en-IN" sz="2400" dirty="0" err="1" smtClean="0"/>
              <a:t>windows.h</a:t>
            </a:r>
            <a:endParaRPr lang="en-IN" sz="2400" dirty="0"/>
          </a:p>
          <a:p>
            <a:pPr marL="457200" indent="-457200">
              <a:buFont typeface="+mj-lt"/>
              <a:buAutoNum type="arabicPeriod"/>
            </a:pPr>
            <a:r>
              <a:rPr lang="en-IN" sz="2400" dirty="0" err="1" smtClean="0"/>
              <a:t>dos.h</a:t>
            </a:r>
            <a:endParaRPr lang="en-IN" sz="2400" dirty="0" smtClean="0"/>
          </a:p>
        </p:txBody>
      </p:sp>
    </p:spTree>
    <p:extLst>
      <p:ext uri="{BB962C8B-B14F-4D97-AF65-F5344CB8AC3E}">
        <p14:creationId xmlns:p14="http://schemas.microsoft.com/office/powerpoint/2010/main" val="35189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mph" presetSubtype="0" fill="remove" nodeType="clickEffect">
                                  <p:stCondLst>
                                    <p:cond delay="0"/>
                                  </p:stCondLst>
                                  <p:childTnLst>
                                    <p:animClr clrSpc="rgb" dir="cw">
                                      <p:cBhvr override="childStyle">
                                        <p:cTn id="10" dur="250" autoRev="1" fill="remove"/>
                                        <p:tgtEl>
                                          <p:spTgt spid="5"/>
                                        </p:tgtEl>
                                        <p:attrNameLst>
                                          <p:attrName>style.color</p:attrName>
                                        </p:attrNameLst>
                                      </p:cBhvr>
                                      <p:to>
                                        <a:schemeClr val="bg1"/>
                                      </p:to>
                                    </p:animClr>
                                    <p:animClr clrSpc="rgb" dir="cw">
                                      <p:cBhvr>
                                        <p:cTn id="11" dur="250" autoRev="1" fill="remove"/>
                                        <p:tgtEl>
                                          <p:spTgt spid="5"/>
                                        </p:tgtEl>
                                        <p:attrNameLst>
                                          <p:attrName>fillcolor</p:attrName>
                                        </p:attrNameLst>
                                      </p:cBhvr>
                                      <p:to>
                                        <a:schemeClr val="bg1"/>
                                      </p:to>
                                    </p:animClr>
                                    <p:set>
                                      <p:cBhvr>
                                        <p:cTn id="12" dur="250" autoRev="1" fill="remove"/>
                                        <p:tgtEl>
                                          <p:spTgt spid="5"/>
                                        </p:tgtEl>
                                        <p:attrNameLst>
                                          <p:attrName>fill.type</p:attrName>
                                        </p:attrNameLst>
                                      </p:cBhvr>
                                      <p:to>
                                        <p:strVal val="solid"/>
                                      </p:to>
                                    </p:set>
                                    <p:set>
                                      <p:cBhvr>
                                        <p:cTn id="13" dur="250" autoRev="1" fill="remove"/>
                                        <p:tgtEl>
                                          <p:spTgt spid="5"/>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barn(inVertical)">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arn(inVertic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barn(inVertical)">
                                      <p:cBhvr>
                                        <p:cTn id="3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3" y="436098"/>
            <a:ext cx="9057509" cy="1012874"/>
          </a:xfrm>
        </p:spPr>
        <p:txBody>
          <a:bodyPr/>
          <a:lstStyle/>
          <a:p>
            <a:r>
              <a:rPr lang="en-IN" dirty="0" smtClean="0">
                <a:solidFill>
                  <a:schemeClr val="accent2">
                    <a:lumMod val="75000"/>
                  </a:schemeClr>
                </a:solidFill>
              </a:rPr>
              <a:t>WINDOWS.H</a:t>
            </a:r>
            <a:endParaRPr lang="en-IN" dirty="0">
              <a:solidFill>
                <a:schemeClr val="accent2">
                  <a:lumMod val="75000"/>
                </a:schemeClr>
              </a:solidFill>
            </a:endParaRPr>
          </a:p>
        </p:txBody>
      </p:sp>
      <p:sp>
        <p:nvSpPr>
          <p:cNvPr id="6" name="Content Placeholder 5"/>
          <p:cNvSpPr>
            <a:spLocks noGrp="1"/>
          </p:cNvSpPr>
          <p:nvPr>
            <p:ph idx="1"/>
          </p:nvPr>
        </p:nvSpPr>
        <p:spPr>
          <a:xfrm>
            <a:off x="677334" y="1322363"/>
            <a:ext cx="8596668" cy="4718999"/>
          </a:xfrm>
        </p:spPr>
        <p:txBody>
          <a:bodyPr>
            <a:normAutofit/>
          </a:bodyPr>
          <a:lstStyle/>
          <a:p>
            <a:r>
              <a:rPr lang="en-IN" sz="2000" b="1" dirty="0" err="1"/>
              <a:t>windows.h</a:t>
            </a:r>
            <a:r>
              <a:rPr lang="en-IN" sz="2000" dirty="0"/>
              <a:t> is a </a:t>
            </a:r>
            <a:r>
              <a:rPr lang="en-IN" sz="2000" dirty="0">
                <a:hlinkClick r:id="rId2" tooltip="Microsoft Windows"/>
              </a:rPr>
              <a:t>Windows</a:t>
            </a:r>
            <a:r>
              <a:rPr lang="en-IN" sz="2000" dirty="0"/>
              <a:t>-specific header file for the </a:t>
            </a:r>
            <a:r>
              <a:rPr lang="en-IN" sz="2000" dirty="0">
                <a:hlinkClick r:id="rId3" tooltip="C (programming language)"/>
              </a:rPr>
              <a:t>C</a:t>
            </a:r>
            <a:r>
              <a:rPr lang="en-IN" sz="2000" dirty="0"/>
              <a:t> and </a:t>
            </a:r>
            <a:r>
              <a:rPr lang="en-IN" sz="2000" dirty="0">
                <a:hlinkClick r:id="rId4" tooltip="C++"/>
              </a:rPr>
              <a:t>C++</a:t>
            </a:r>
            <a:r>
              <a:rPr lang="en-IN" sz="2000" dirty="0"/>
              <a:t> programming languages which contains declarations for all of the functions in the </a:t>
            </a:r>
            <a:r>
              <a:rPr lang="en-IN" sz="2000" dirty="0">
                <a:hlinkClick r:id="rId5" tooltip="Windows API"/>
              </a:rPr>
              <a:t>Windows API</a:t>
            </a:r>
            <a:r>
              <a:rPr lang="en-IN" sz="2000" dirty="0"/>
              <a:t>, all the common macros used by Windows programmers, and all the data types used by the various functions and subsystems. It defines a very large number of Windows specific functions that can be used in C. The </a:t>
            </a:r>
            <a:r>
              <a:rPr lang="en-IN" sz="2000" dirty="0">
                <a:hlinkClick r:id="rId5" tooltip="Windows API"/>
              </a:rPr>
              <a:t>Win32 API</a:t>
            </a:r>
            <a:r>
              <a:rPr lang="en-IN" sz="2000" dirty="0"/>
              <a:t> can be added to a C programming project by including the &lt;</a:t>
            </a:r>
            <a:r>
              <a:rPr lang="en-IN" sz="2000" dirty="0" err="1"/>
              <a:t>windows.h</a:t>
            </a:r>
            <a:r>
              <a:rPr lang="en-IN" sz="2000" dirty="0"/>
              <a:t>&gt; header file and linking to the appropriate </a:t>
            </a:r>
            <a:r>
              <a:rPr lang="en-IN" sz="2000" dirty="0" smtClean="0"/>
              <a:t>libraries.</a:t>
            </a:r>
          </a:p>
          <a:p>
            <a:r>
              <a:rPr lang="en-IN" sz="2000" dirty="0" smtClean="0"/>
              <a:t>It help us to add or change the background of console screen and also helpful for changing the colour of font</a:t>
            </a:r>
          </a:p>
          <a:p>
            <a:endParaRPr lang="en-IN" sz="2000" dirty="0"/>
          </a:p>
        </p:txBody>
      </p:sp>
    </p:spTree>
    <p:extLst>
      <p:ext uri="{BB962C8B-B14F-4D97-AF65-F5344CB8AC3E}">
        <p14:creationId xmlns:p14="http://schemas.microsoft.com/office/powerpoint/2010/main" val="3816298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lumMod val="75000"/>
                  </a:schemeClr>
                </a:solidFill>
              </a:rPr>
              <a:t>WINDOWS.H</a:t>
            </a:r>
            <a:endParaRPr lang="en-IN" dirty="0"/>
          </a:p>
        </p:txBody>
      </p:sp>
      <p:sp>
        <p:nvSpPr>
          <p:cNvPr id="3" name="Content Placeholder 2"/>
          <p:cNvSpPr>
            <a:spLocks noGrp="1"/>
          </p:cNvSpPr>
          <p:nvPr>
            <p:ph idx="1"/>
          </p:nvPr>
        </p:nvSpPr>
        <p:spPr>
          <a:xfrm>
            <a:off x="677333" y="1533379"/>
            <a:ext cx="9170052" cy="5176910"/>
          </a:xfrm>
        </p:spPr>
        <p:txBody>
          <a:bodyPr>
            <a:noAutofit/>
          </a:bodyPr>
          <a:lstStyle/>
          <a:p>
            <a:r>
              <a:rPr lang="en-US" sz="2000" u="sng" dirty="0">
                <a:latin typeface="Adobe Caslon Pro Bold" panose="0205070206050A020403" pitchFamily="18" charset="0"/>
              </a:rPr>
              <a:t>Use of &lt;windows.h&gt; </a:t>
            </a:r>
            <a:r>
              <a:rPr lang="en-US" sz="2000" u="sng" dirty="0" smtClean="0">
                <a:latin typeface="Adobe Caslon Pro Bold" panose="0205070206050A020403" pitchFamily="18" charset="0"/>
              </a:rPr>
              <a:t>- &gt; </a:t>
            </a:r>
            <a:r>
              <a:rPr lang="en-US" altLang="en-US" sz="2000" dirty="0">
                <a:solidFill>
                  <a:srgbClr val="242729"/>
                </a:solidFill>
                <a:latin typeface="Adobe Caslon Pro Bold" panose="0205070206050A020403" pitchFamily="18" charset="0"/>
                <a:cs typeface="Consolas" panose="020B0609020204030204" pitchFamily="49" charset="0"/>
              </a:rPr>
              <a:t>windows.h</a:t>
            </a:r>
            <a:r>
              <a:rPr lang="en-US" altLang="en-US" sz="2000" dirty="0">
                <a:solidFill>
                  <a:srgbClr val="242729"/>
                </a:solidFill>
                <a:latin typeface="Adobe Caslon Pro Bold" panose="0205070206050A020403" pitchFamily="18" charset="0"/>
                <a:cs typeface="Arial" panose="020B0604020202020204" pitchFamily="34" charset="0"/>
              </a:rPr>
              <a:t> is not a </a:t>
            </a:r>
            <a:r>
              <a:rPr lang="en-US" altLang="en-US" sz="2000" b="1" dirty="0">
                <a:solidFill>
                  <a:srgbClr val="242729"/>
                </a:solidFill>
                <a:latin typeface="Adobe Caslon Pro Bold" panose="0205070206050A020403" pitchFamily="18" charset="0"/>
                <a:cs typeface="Arial" panose="020B0604020202020204" pitchFamily="34" charset="0"/>
              </a:rPr>
              <a:t>"code library"</a:t>
            </a:r>
            <a:r>
              <a:rPr lang="en-US" altLang="en-US" sz="2000" dirty="0">
                <a:solidFill>
                  <a:srgbClr val="242729"/>
                </a:solidFill>
                <a:latin typeface="Adobe Caslon Pro Bold" panose="0205070206050A020403" pitchFamily="18" charset="0"/>
                <a:cs typeface="Arial" panose="020B0604020202020204" pitchFamily="34" charset="0"/>
              </a:rPr>
              <a:t>. It's a header file, and doesn't contain any executable code as such (save for macro definitions, but those still aren't compiled - their expansions are, if and when you use them).</a:t>
            </a:r>
          </a:p>
          <a:p>
            <a:endParaRPr lang="en-US" altLang="en-US" sz="2000" dirty="0">
              <a:solidFill>
                <a:srgbClr val="242729"/>
              </a:solidFill>
              <a:latin typeface="Adobe Caslon Pro Bold" panose="0205070206050A020403" pitchFamily="18" charset="0"/>
              <a:cs typeface="Arial" panose="020B0604020202020204" pitchFamily="34" charset="0"/>
            </a:endParaRPr>
          </a:p>
          <a:p>
            <a:r>
              <a:rPr lang="en-US" sz="2000" dirty="0">
                <a:latin typeface="Adobe Caslon Pro Bold" panose="0205070206050A020403" pitchFamily="18" charset="0"/>
              </a:rPr>
              <a:t>As has been noted, #including windows.h </a:t>
            </a:r>
            <a:r>
              <a:rPr lang="en-US" sz="2000" b="1" dirty="0">
                <a:latin typeface="Adobe Caslon Pro Bold" panose="0205070206050A020403" pitchFamily="18" charset="0"/>
              </a:rPr>
              <a:t>slows down compile time</a:t>
            </a:r>
            <a:r>
              <a:rPr lang="en-US" sz="2000" dirty="0">
                <a:latin typeface="Adobe Caslon Pro Bold" panose="0205070206050A020403" pitchFamily="18" charset="0"/>
              </a:rPr>
              <a:t>. You can use precompiled headers or do a good job of isolating the windows calls only to modules that need them to help with that.</a:t>
            </a:r>
          </a:p>
          <a:p>
            <a:endParaRPr lang="en-US" sz="2000" dirty="0">
              <a:latin typeface="Adobe Caslon Pro Bold" panose="0205070206050A020403" pitchFamily="18" charset="0"/>
            </a:endParaRPr>
          </a:p>
          <a:p>
            <a:r>
              <a:rPr lang="en-US" sz="2000" dirty="0">
                <a:latin typeface="Adobe Caslon Pro Bold" panose="0205070206050A020403" pitchFamily="18" charset="0"/>
              </a:rPr>
              <a:t>The namespace conflicts are a legitimate gripe, but technically have nothing to do with efficiency, unless you count efficiency of your personal use of time. Considering how many thousands of definitions will be thrown into your namespace, conflicts are bound to occur at some point, and that can be severely irritating. Just use the practice of isolating your Windows calls into modules, and you will be fine. For this, put #include windows.h in the .</a:t>
            </a:r>
            <a:r>
              <a:rPr lang="en-US" sz="2000" dirty="0" err="1">
                <a:latin typeface="Adobe Caslon Pro Bold" panose="0205070206050A020403" pitchFamily="18" charset="0"/>
              </a:rPr>
              <a:t>cpp</a:t>
            </a:r>
            <a:r>
              <a:rPr lang="en-US" sz="2000" dirty="0">
                <a:latin typeface="Adobe Caslon Pro Bold" panose="0205070206050A020403" pitchFamily="18" charset="0"/>
              </a:rPr>
              <a:t> file, and not the .h file.</a:t>
            </a:r>
            <a:endParaRPr lang="en-US" altLang="en-US" sz="2000" dirty="0">
              <a:latin typeface="Adobe Caslon Pro Bold" panose="0205070206050A020403" pitchFamily="18" charset="0"/>
            </a:endParaRPr>
          </a:p>
          <a:p>
            <a:endParaRPr lang="en-IN" sz="2000" dirty="0"/>
          </a:p>
        </p:txBody>
      </p:sp>
    </p:spTree>
    <p:extLst>
      <p:ext uri="{BB962C8B-B14F-4D97-AF65-F5344CB8AC3E}">
        <p14:creationId xmlns:p14="http://schemas.microsoft.com/office/powerpoint/2010/main" val="1732414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191</TotalTime>
  <Words>392</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Adobe Caslon Pro Bold</vt:lpstr>
      <vt:lpstr>Algerian</vt:lpstr>
      <vt:lpstr>Arial</vt:lpstr>
      <vt:lpstr>Baskerville Old Face</vt:lpstr>
      <vt:lpstr>Berlin Sans FB Demi</vt:lpstr>
      <vt:lpstr>Consolas</vt:lpstr>
      <vt:lpstr>Trebuchet MS</vt:lpstr>
      <vt:lpstr>Wingdings</vt:lpstr>
      <vt:lpstr>Wingdings 3</vt:lpstr>
      <vt:lpstr>Facet</vt:lpstr>
      <vt:lpstr>CHARUSAT University</vt:lpstr>
      <vt:lpstr>WE ARE GOING  TO PRESENT...</vt:lpstr>
      <vt:lpstr>GOALS…..</vt:lpstr>
      <vt:lpstr>HOW IT WORK??????</vt:lpstr>
      <vt:lpstr>PowerPoint Presentation</vt:lpstr>
      <vt:lpstr>CONCEPT USED IN THIS PROGRAM</vt:lpstr>
      <vt:lpstr>SOMETHING NEW….</vt:lpstr>
      <vt:lpstr>WINDOWS.H</vt:lpstr>
      <vt:lpstr>WINDOWS.H</vt:lpstr>
      <vt:lpstr>DOS.H</vt:lpstr>
      <vt:lpstr>WHAT IS NEW IN OUR PROGRAM??</vt:lpstr>
      <vt:lpstr>WHAT IS NEW IN OUR PROGRAM??</vt:lpstr>
      <vt:lpstr>WHAT IS NEW IN OUR PROGRAM??</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keyur talati</dc:creator>
  <cp:lastModifiedBy>keyur talati</cp:lastModifiedBy>
  <cp:revision>28</cp:revision>
  <dcterms:created xsi:type="dcterms:W3CDTF">2018-04-03T13:43:24Z</dcterms:created>
  <dcterms:modified xsi:type="dcterms:W3CDTF">2018-04-04T05:48:47Z</dcterms:modified>
</cp:coreProperties>
</file>