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13716000" cx="24384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5MWeFsDIfojvqm/T2LDszNHNL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regular.fntdata"/><Relationship Id="rId14" Type="http://schemas.openxmlformats.org/officeDocument/2006/relationships/slide" Target="slides/slide10.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56058879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560588797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11"/>
          <p:cNvSpPr txBox="1"/>
          <p:nvPr>
            <p:ph type="title"/>
          </p:nvPr>
        </p:nvSpPr>
        <p:spPr>
          <a:xfrm>
            <a:off x="4419600" y="4260850"/>
            <a:ext cx="15544800" cy="294005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0000FF"/>
              </a:buClr>
              <a:buSzPts val="7200"/>
              <a:buFont typeface="Calibri"/>
              <a:buNone/>
              <a:defRPr b="0" sz="7200">
                <a:solidFill>
                  <a:srgbClr val="0000FF"/>
                </a:solidFill>
                <a:latin typeface="Calibri"/>
                <a:ea typeface="Calibri"/>
                <a:cs typeface="Calibri"/>
                <a:sym typeface="Calibri"/>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1" name="Google Shape;11;p11"/>
          <p:cNvSpPr txBox="1"/>
          <p:nvPr>
            <p:ph idx="1" type="body"/>
          </p:nvPr>
        </p:nvSpPr>
        <p:spPr>
          <a:xfrm>
            <a:off x="5791200" y="7772400"/>
            <a:ext cx="12801600" cy="3505200"/>
          </a:xfrm>
          <a:prstGeom prst="rect">
            <a:avLst/>
          </a:prstGeom>
          <a:noFill/>
          <a:ln>
            <a:noFill/>
          </a:ln>
        </p:spPr>
        <p:txBody>
          <a:bodyPr anchorCtr="0" anchor="t" bIns="91425" lIns="91425" spcFirstLastPara="1" rIns="91425" wrap="square" tIns="91425">
            <a:normAutofit/>
          </a:bodyPr>
          <a:lstStyle>
            <a:lvl1pPr indent="-228600" lvl="0" marL="457200" algn="ctr">
              <a:lnSpc>
                <a:spcPct val="100000"/>
              </a:lnSpc>
              <a:spcBef>
                <a:spcPts val="1300"/>
              </a:spcBef>
              <a:spcAft>
                <a:spcPts val="0"/>
              </a:spcAft>
              <a:buClr>
                <a:srgbClr val="888888"/>
              </a:buClr>
              <a:buSzPts val="5600"/>
              <a:buFont typeface="Calibri"/>
              <a:buNone/>
              <a:defRPr sz="5600">
                <a:solidFill>
                  <a:srgbClr val="888888"/>
                </a:solidFill>
                <a:latin typeface="Calibri"/>
                <a:ea typeface="Calibri"/>
                <a:cs typeface="Calibri"/>
                <a:sym typeface="Calibri"/>
              </a:defRPr>
            </a:lvl1pPr>
            <a:lvl2pPr indent="-228600" lvl="1" marL="914400" algn="ctr">
              <a:lnSpc>
                <a:spcPct val="100000"/>
              </a:lnSpc>
              <a:spcBef>
                <a:spcPts val="1300"/>
              </a:spcBef>
              <a:spcAft>
                <a:spcPts val="0"/>
              </a:spcAft>
              <a:buClr>
                <a:srgbClr val="888888"/>
              </a:buClr>
              <a:buSzPts val="5600"/>
              <a:buFont typeface="Calibri"/>
              <a:buNone/>
              <a:defRPr sz="5600">
                <a:solidFill>
                  <a:srgbClr val="888888"/>
                </a:solidFill>
                <a:latin typeface="Calibri"/>
                <a:ea typeface="Calibri"/>
                <a:cs typeface="Calibri"/>
                <a:sym typeface="Calibri"/>
              </a:defRPr>
            </a:lvl2pPr>
            <a:lvl3pPr indent="-228600" lvl="2" marL="1371600" algn="ctr">
              <a:lnSpc>
                <a:spcPct val="100000"/>
              </a:lnSpc>
              <a:spcBef>
                <a:spcPts val="1300"/>
              </a:spcBef>
              <a:spcAft>
                <a:spcPts val="0"/>
              </a:spcAft>
              <a:buClr>
                <a:srgbClr val="888888"/>
              </a:buClr>
              <a:buSzPts val="5600"/>
              <a:buFont typeface="Calibri"/>
              <a:buNone/>
              <a:defRPr sz="5600">
                <a:solidFill>
                  <a:srgbClr val="888888"/>
                </a:solidFill>
                <a:latin typeface="Calibri"/>
                <a:ea typeface="Calibri"/>
                <a:cs typeface="Calibri"/>
                <a:sym typeface="Calibri"/>
              </a:defRPr>
            </a:lvl3pPr>
            <a:lvl4pPr indent="-228600" lvl="3" marL="1828800" algn="ctr">
              <a:lnSpc>
                <a:spcPct val="100000"/>
              </a:lnSpc>
              <a:spcBef>
                <a:spcPts val="1300"/>
              </a:spcBef>
              <a:spcAft>
                <a:spcPts val="0"/>
              </a:spcAft>
              <a:buClr>
                <a:srgbClr val="888888"/>
              </a:buClr>
              <a:buSzPts val="5600"/>
              <a:buFont typeface="Calibri"/>
              <a:buNone/>
              <a:defRPr sz="5600">
                <a:solidFill>
                  <a:srgbClr val="888888"/>
                </a:solidFill>
                <a:latin typeface="Calibri"/>
                <a:ea typeface="Calibri"/>
                <a:cs typeface="Calibri"/>
                <a:sym typeface="Calibri"/>
              </a:defRPr>
            </a:lvl4pPr>
            <a:lvl5pPr indent="-228600" lvl="4" marL="2286000" algn="ctr">
              <a:lnSpc>
                <a:spcPct val="100000"/>
              </a:lnSpc>
              <a:spcBef>
                <a:spcPts val="1300"/>
              </a:spcBef>
              <a:spcAft>
                <a:spcPts val="0"/>
              </a:spcAft>
              <a:buClr>
                <a:srgbClr val="888888"/>
              </a:buClr>
              <a:buSzPts val="5600"/>
              <a:buFont typeface="Calibri"/>
              <a:buNone/>
              <a:defRPr sz="5600">
                <a:solidFill>
                  <a:srgbClr val="888888"/>
                </a:solidFill>
                <a:latin typeface="Calibri"/>
                <a:ea typeface="Calibri"/>
                <a:cs typeface="Calibri"/>
                <a:sym typeface="Calibri"/>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2" name="Google Shape;12;p11"/>
          <p:cNvSpPr txBox="1"/>
          <p:nvPr>
            <p:ph idx="12" type="sldNum"/>
          </p:nvPr>
        </p:nvSpPr>
        <p:spPr>
          <a:xfrm>
            <a:off x="19917052" y="12835870"/>
            <a:ext cx="504548" cy="483910"/>
          </a:xfrm>
          <a:prstGeom prst="rect">
            <a:avLst/>
          </a:prstGeom>
          <a:noFill/>
          <a:ln>
            <a:noFill/>
          </a:ln>
        </p:spPr>
        <p:txBody>
          <a:bodyPr anchorCtr="0" anchor="ctr" bIns="91425" lIns="91425" spcFirstLastPara="1" rIns="91425" wrap="square" tIns="91425">
            <a:spAutoFit/>
          </a:bodyPr>
          <a:lstStyle>
            <a:lvl1pPr indent="0" lvl="0"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2400"/>
              <a:buFont typeface="Calibri"/>
              <a:buNone/>
              <a:defRPr sz="24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800">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20"/>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2" name="Google Shape;52;p20"/>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4" name="Shape 54"/>
        <p:cNvGrpSpPr/>
        <p:nvPr/>
      </p:nvGrpSpPr>
      <p:grpSpPr>
        <a:xfrm>
          <a:off x="0" y="0"/>
          <a:ext cx="0" cy="0"/>
          <a:chOff x="0" y="0"/>
          <a:chExt cx="0" cy="0"/>
        </a:xfrm>
      </p:grpSpPr>
      <p:sp>
        <p:nvSpPr>
          <p:cNvPr id="55" name="Google Shape;55;p21"/>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6" name="Google Shape;56;p21"/>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21"/>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8" name="Google Shape;58;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9" name="Shape 59"/>
        <p:cNvGrpSpPr/>
        <p:nvPr/>
      </p:nvGrpSpPr>
      <p:grpSpPr>
        <a:xfrm>
          <a:off x="0" y="0"/>
          <a:ext cx="0" cy="0"/>
          <a:chOff x="0" y="0"/>
          <a:chExt cx="0" cy="0"/>
        </a:xfrm>
      </p:grpSpPr>
      <p:sp>
        <p:nvSpPr>
          <p:cNvPr id="60" name="Google Shape;60;p22"/>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2" name="Shape 62"/>
        <p:cNvGrpSpPr/>
        <p:nvPr/>
      </p:nvGrpSpPr>
      <p:grpSpPr>
        <a:xfrm>
          <a:off x="0" y="0"/>
          <a:ext cx="0" cy="0"/>
          <a:chOff x="0" y="0"/>
          <a:chExt cx="0" cy="0"/>
        </a:xfrm>
      </p:grpSpPr>
      <p:sp>
        <p:nvSpPr>
          <p:cNvPr id="63" name="Google Shape;63;p23"/>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4" name="Google Shape;64;p23"/>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5" name="Google Shape;65;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6" name="Shape 66"/>
        <p:cNvGrpSpPr/>
        <p:nvPr/>
      </p:nvGrpSpPr>
      <p:grpSpPr>
        <a:xfrm>
          <a:off x="0" y="0"/>
          <a:ext cx="0" cy="0"/>
          <a:chOff x="0" y="0"/>
          <a:chExt cx="0" cy="0"/>
        </a:xfrm>
      </p:grpSpPr>
      <p:sp>
        <p:nvSpPr>
          <p:cNvPr id="67" name="Google Shape;67;p24"/>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8" name="Google Shape;68;p24"/>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9" name="Google Shape;69;p2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0" name="Shape 70"/>
        <p:cNvGrpSpPr/>
        <p:nvPr/>
      </p:nvGrpSpPr>
      <p:grpSpPr>
        <a:xfrm>
          <a:off x="0" y="0"/>
          <a:ext cx="0" cy="0"/>
          <a:chOff x="0" y="0"/>
          <a:chExt cx="0" cy="0"/>
        </a:xfrm>
      </p:grpSpPr>
      <p:sp>
        <p:nvSpPr>
          <p:cNvPr id="71" name="Google Shape;71;p25"/>
          <p:cNvSpPr/>
          <p:nvPr>
            <p:ph idx="2" type="pic"/>
          </p:nvPr>
        </p:nvSpPr>
        <p:spPr>
          <a:xfrm>
            <a:off x="15760700" y="1016000"/>
            <a:ext cx="7439099" cy="5949678"/>
          </a:xfrm>
          <a:prstGeom prst="rect">
            <a:avLst/>
          </a:prstGeom>
          <a:noFill/>
          <a:ln>
            <a:noFill/>
          </a:ln>
        </p:spPr>
      </p:sp>
      <p:sp>
        <p:nvSpPr>
          <p:cNvPr id="72" name="Google Shape;72;p25"/>
          <p:cNvSpPr/>
          <p:nvPr>
            <p:ph idx="3" type="pic"/>
          </p:nvPr>
        </p:nvSpPr>
        <p:spPr>
          <a:xfrm>
            <a:off x="13500100" y="3978275"/>
            <a:ext cx="10439400" cy="12150181"/>
          </a:xfrm>
          <a:prstGeom prst="rect">
            <a:avLst/>
          </a:prstGeom>
          <a:noFill/>
          <a:ln>
            <a:noFill/>
          </a:ln>
        </p:spPr>
      </p:sp>
      <p:sp>
        <p:nvSpPr>
          <p:cNvPr id="73" name="Google Shape;73;p25"/>
          <p:cNvSpPr/>
          <p:nvPr>
            <p:ph idx="4" type="pic"/>
          </p:nvPr>
        </p:nvSpPr>
        <p:spPr>
          <a:xfrm>
            <a:off x="-139700" y="495300"/>
            <a:ext cx="16611600" cy="12458700"/>
          </a:xfrm>
          <a:prstGeom prst="rect">
            <a:avLst/>
          </a:prstGeom>
          <a:noFill/>
          <a:ln>
            <a:noFill/>
          </a:ln>
        </p:spPr>
      </p:sp>
      <p:sp>
        <p:nvSpPr>
          <p:cNvPr id="74" name="Google Shape;74;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26"/>
          <p:cNvSpPr/>
          <p:nvPr>
            <p:ph idx="2" type="pic"/>
          </p:nvPr>
        </p:nvSpPr>
        <p:spPr>
          <a:xfrm>
            <a:off x="-1333500" y="-5524500"/>
            <a:ext cx="27051000" cy="21640800"/>
          </a:xfrm>
          <a:prstGeom prst="rect">
            <a:avLst/>
          </a:prstGeom>
          <a:noFill/>
          <a:ln>
            <a:noFill/>
          </a:ln>
        </p:spPr>
      </p:sp>
      <p:sp>
        <p:nvSpPr>
          <p:cNvPr id="77" name="Google Shape;77;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
        <p:nvSpPr>
          <p:cNvPr id="14" name="Google Shape;14;p12"/>
          <p:cNvSpPr txBox="1"/>
          <p:nvPr>
            <p:ph type="title"/>
          </p:nvPr>
        </p:nvSpPr>
        <p:spPr>
          <a:xfrm>
            <a:off x="3962400" y="241302"/>
            <a:ext cx="16459200" cy="1431925"/>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0070C0"/>
              </a:buClr>
              <a:buSzPts val="6400"/>
              <a:buFont typeface="Calibri"/>
              <a:buNone/>
              <a:defRPr b="0" sz="6400">
                <a:solidFill>
                  <a:srgbClr val="0070C0"/>
                </a:solidFill>
                <a:latin typeface="Calibri"/>
                <a:ea typeface="Calibri"/>
                <a:cs typeface="Calibri"/>
                <a:sym typeface="Calibri"/>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5" name="Google Shape;15;p12"/>
          <p:cNvSpPr txBox="1"/>
          <p:nvPr>
            <p:ph idx="1" type="body"/>
          </p:nvPr>
        </p:nvSpPr>
        <p:spPr>
          <a:xfrm>
            <a:off x="3962400" y="1828800"/>
            <a:ext cx="16459200" cy="10668000"/>
          </a:xfrm>
          <a:prstGeom prst="rect">
            <a:avLst/>
          </a:prstGeom>
          <a:noFill/>
          <a:ln>
            <a:noFill/>
          </a:ln>
        </p:spPr>
        <p:txBody>
          <a:bodyPr anchorCtr="0" anchor="t" bIns="91425" lIns="91425" spcFirstLastPara="1" rIns="91425" wrap="square" tIns="91425">
            <a:normAutofit/>
          </a:bodyPr>
          <a:lstStyle>
            <a:lvl1pPr indent="-457200" lvl="0" marL="457200" algn="l">
              <a:lnSpc>
                <a:spcPct val="100000"/>
              </a:lnSpc>
              <a:spcBef>
                <a:spcPts val="800"/>
              </a:spcBef>
              <a:spcAft>
                <a:spcPts val="0"/>
              </a:spcAft>
              <a:buClr>
                <a:srgbClr val="0070C0"/>
              </a:buClr>
              <a:buSzPts val="3600"/>
              <a:buFont typeface="Calibri"/>
              <a:buChar char="▪"/>
              <a:defRPr sz="3600">
                <a:latin typeface="Calibri"/>
                <a:ea typeface="Calibri"/>
                <a:cs typeface="Calibri"/>
                <a:sym typeface="Calibri"/>
              </a:defRPr>
            </a:lvl1pPr>
            <a:lvl2pPr indent="-457200" lvl="1" marL="914400" algn="l">
              <a:lnSpc>
                <a:spcPct val="100000"/>
              </a:lnSpc>
              <a:spcBef>
                <a:spcPts val="800"/>
              </a:spcBef>
              <a:spcAft>
                <a:spcPts val="0"/>
              </a:spcAft>
              <a:buClr>
                <a:srgbClr val="0070C0"/>
              </a:buClr>
              <a:buSzPts val="3600"/>
              <a:buFont typeface="Calibri"/>
              <a:buChar char="▪"/>
              <a:defRPr sz="3600">
                <a:latin typeface="Calibri"/>
                <a:ea typeface="Calibri"/>
                <a:cs typeface="Calibri"/>
                <a:sym typeface="Calibri"/>
              </a:defRPr>
            </a:lvl2pPr>
            <a:lvl3pPr indent="-457200" lvl="2" marL="1371600" algn="l">
              <a:lnSpc>
                <a:spcPct val="100000"/>
              </a:lnSpc>
              <a:spcBef>
                <a:spcPts val="800"/>
              </a:spcBef>
              <a:spcAft>
                <a:spcPts val="0"/>
              </a:spcAft>
              <a:buClr>
                <a:srgbClr val="0070C0"/>
              </a:buClr>
              <a:buSzPts val="3600"/>
              <a:buFont typeface="Calibri"/>
              <a:buChar char="▪"/>
              <a:defRPr sz="3600">
                <a:latin typeface="Calibri"/>
                <a:ea typeface="Calibri"/>
                <a:cs typeface="Calibri"/>
                <a:sym typeface="Calibri"/>
              </a:defRPr>
            </a:lvl3pPr>
            <a:lvl4pPr indent="-457200" lvl="3" marL="1828800" algn="l">
              <a:lnSpc>
                <a:spcPct val="100000"/>
              </a:lnSpc>
              <a:spcBef>
                <a:spcPts val="800"/>
              </a:spcBef>
              <a:spcAft>
                <a:spcPts val="0"/>
              </a:spcAft>
              <a:buClr>
                <a:srgbClr val="0070C0"/>
              </a:buClr>
              <a:buSzPts val="3600"/>
              <a:buFont typeface="Calibri"/>
              <a:buChar char="–"/>
              <a:defRPr sz="3600">
                <a:latin typeface="Calibri"/>
                <a:ea typeface="Calibri"/>
                <a:cs typeface="Calibri"/>
                <a:sym typeface="Calibri"/>
              </a:defRPr>
            </a:lvl4pPr>
            <a:lvl5pPr indent="-457200" lvl="4" marL="2286000" algn="l">
              <a:lnSpc>
                <a:spcPct val="100000"/>
              </a:lnSpc>
              <a:spcBef>
                <a:spcPts val="800"/>
              </a:spcBef>
              <a:spcAft>
                <a:spcPts val="0"/>
              </a:spcAft>
              <a:buClr>
                <a:srgbClr val="0070C0"/>
              </a:buClr>
              <a:buSzPts val="3600"/>
              <a:buFont typeface="Calibri"/>
              <a:buChar char="»"/>
              <a:defRPr sz="3600">
                <a:latin typeface="Calibri"/>
                <a:ea typeface="Calibri"/>
                <a:cs typeface="Calibri"/>
                <a:sym typeface="Calibri"/>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6" name="Google Shape;16;p12"/>
          <p:cNvSpPr txBox="1"/>
          <p:nvPr>
            <p:ph idx="12" type="sldNum"/>
          </p:nvPr>
        </p:nvSpPr>
        <p:spPr>
          <a:xfrm>
            <a:off x="19814063" y="12783581"/>
            <a:ext cx="607538" cy="588488"/>
          </a:xfrm>
          <a:prstGeom prst="rect">
            <a:avLst/>
          </a:prstGeom>
          <a:noFill/>
          <a:ln>
            <a:noFill/>
          </a:ln>
        </p:spPr>
        <p:txBody>
          <a:bodyPr anchorCtr="0" anchor="ctr" bIns="91425" lIns="91425" spcFirstLastPara="1" rIns="91425" wrap="square" tIns="91425">
            <a:spAutoFit/>
          </a:bodyPr>
          <a:lstStyle>
            <a:lvl1pPr indent="0" lvl="0"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1" sz="3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sz="1800">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7" name="Shape 17"/>
        <p:cNvGrpSpPr/>
        <p:nvPr/>
      </p:nvGrpSpPr>
      <p:grpSpPr>
        <a:xfrm>
          <a:off x="0" y="0"/>
          <a:ext cx="0" cy="0"/>
          <a:chOff x="0" y="0"/>
          <a:chExt cx="0" cy="0"/>
        </a:xfrm>
      </p:grpSpPr>
      <p:sp>
        <p:nvSpPr>
          <p:cNvPr id="18" name="Google Shape;18;p13"/>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9" name="Google Shape;19;p13"/>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0" name="Google Shape;20;p13"/>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1" name="Google Shape;21;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22" name="Shape 22"/>
        <p:cNvGrpSpPr/>
        <p:nvPr/>
      </p:nvGrpSpPr>
      <p:grpSpPr>
        <a:xfrm>
          <a:off x="0" y="0"/>
          <a:ext cx="0" cy="0"/>
          <a:chOff x="0" y="0"/>
          <a:chExt cx="0" cy="0"/>
        </a:xfrm>
      </p:grpSpPr>
      <p:sp>
        <p:nvSpPr>
          <p:cNvPr id="23" name="Google Shape;23;p14"/>
          <p:cNvSpPr/>
          <p:nvPr>
            <p:ph idx="2" type="pic"/>
          </p:nvPr>
        </p:nvSpPr>
        <p:spPr>
          <a:xfrm>
            <a:off x="-1155700" y="-1295400"/>
            <a:ext cx="26746200" cy="16018933"/>
          </a:xfrm>
          <a:prstGeom prst="rect">
            <a:avLst/>
          </a:prstGeom>
          <a:noFill/>
          <a:ln>
            <a:noFill/>
          </a:ln>
        </p:spPr>
      </p:sp>
      <p:sp>
        <p:nvSpPr>
          <p:cNvPr id="24" name="Google Shape;24;p14"/>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5" name="Google Shape;25;p14"/>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6" name="Google Shape;26;p14"/>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7" name="Google Shape;27;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8" name="Shape 28"/>
        <p:cNvGrpSpPr/>
        <p:nvPr/>
      </p:nvGrpSpPr>
      <p:grpSpPr>
        <a:xfrm>
          <a:off x="0" y="0"/>
          <a:ext cx="0" cy="0"/>
          <a:chOff x="0" y="0"/>
          <a:chExt cx="0" cy="0"/>
        </a:xfrm>
      </p:grpSpPr>
      <p:sp>
        <p:nvSpPr>
          <p:cNvPr id="29" name="Google Shape;29;p15"/>
          <p:cNvSpPr/>
          <p:nvPr>
            <p:ph idx="2" type="pic"/>
          </p:nvPr>
        </p:nvSpPr>
        <p:spPr>
          <a:xfrm>
            <a:off x="10972800" y="-203200"/>
            <a:ext cx="12144837" cy="14135100"/>
          </a:xfrm>
          <a:prstGeom prst="rect">
            <a:avLst/>
          </a:prstGeom>
          <a:noFill/>
          <a:ln>
            <a:noFill/>
          </a:ln>
        </p:spPr>
      </p:sp>
      <p:sp>
        <p:nvSpPr>
          <p:cNvPr id="30" name="Google Shape;30;p15"/>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1" name="Google Shape;31;p15"/>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15"/>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33" name="Shape 33"/>
        <p:cNvGrpSpPr/>
        <p:nvPr/>
      </p:nvGrpSpPr>
      <p:grpSpPr>
        <a:xfrm>
          <a:off x="0" y="0"/>
          <a:ext cx="0" cy="0"/>
          <a:chOff x="0" y="0"/>
          <a:chExt cx="0" cy="0"/>
        </a:xfrm>
      </p:grpSpPr>
      <p:sp>
        <p:nvSpPr>
          <p:cNvPr id="34" name="Google Shape;34;p16"/>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5" name="Google Shape;35;p16"/>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16"/>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7" name="Google Shape;37;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8" name="Shape 38"/>
        <p:cNvGrpSpPr/>
        <p:nvPr/>
      </p:nvGrpSpPr>
      <p:grpSpPr>
        <a:xfrm>
          <a:off x="0" y="0"/>
          <a:ext cx="0" cy="0"/>
          <a:chOff x="0" y="0"/>
          <a:chExt cx="0" cy="0"/>
        </a:xfrm>
      </p:grpSpPr>
      <p:sp>
        <p:nvSpPr>
          <p:cNvPr id="39" name="Google Shape;39;p17"/>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0" name="Google Shape;40;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41" name="Shape 41"/>
        <p:cNvGrpSpPr/>
        <p:nvPr/>
      </p:nvGrpSpPr>
      <p:grpSpPr>
        <a:xfrm>
          <a:off x="0" y="0"/>
          <a:ext cx="0" cy="0"/>
          <a:chOff x="0" y="0"/>
          <a:chExt cx="0" cy="0"/>
        </a:xfrm>
      </p:grpSpPr>
      <p:sp>
        <p:nvSpPr>
          <p:cNvPr id="42" name="Google Shape;42;p18"/>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3" name="Google Shape;43;p18"/>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4" name="Google Shape;44;p18"/>
          <p:cNvSpPr/>
          <p:nvPr>
            <p:ph idx="3" type="pic"/>
          </p:nvPr>
        </p:nvSpPr>
        <p:spPr>
          <a:xfrm>
            <a:off x="12192000" y="-407266"/>
            <a:ext cx="10916874" cy="14555832"/>
          </a:xfrm>
          <a:prstGeom prst="rect">
            <a:avLst/>
          </a:prstGeom>
          <a:noFill/>
          <a:ln>
            <a:noFill/>
          </a:ln>
        </p:spPr>
      </p:sp>
      <p:sp>
        <p:nvSpPr>
          <p:cNvPr id="45" name="Google Shape;45;p18"/>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6" name="Google Shape;46;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47" name="Shape 47"/>
        <p:cNvGrpSpPr/>
        <p:nvPr/>
      </p:nvGrpSpPr>
      <p:grpSpPr>
        <a:xfrm>
          <a:off x="0" y="0"/>
          <a:ext cx="0" cy="0"/>
          <a:chOff x="0" y="0"/>
          <a:chExt cx="0" cy="0"/>
        </a:xfrm>
      </p:grpSpPr>
      <p:sp>
        <p:nvSpPr>
          <p:cNvPr id="48" name="Google Shape;48;p19"/>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9" name="Google Shape;49;p19"/>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0"/>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9387840" y="12835870"/>
            <a:ext cx="5608321" cy="48391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Clr>
                <a:srgbClr val="898989"/>
              </a:buClr>
              <a:buSzPts val="2400"/>
              <a:buFont typeface="Calibri"/>
              <a:buNone/>
            </a:pPr>
            <a:r>
              <a:rPr b="0" i="0" lang="en-US" sz="2400" u="none" cap="none" strike="noStrike">
                <a:solidFill>
                  <a:srgbClr val="898989"/>
                </a:solidFill>
                <a:latin typeface="Calibri"/>
                <a:ea typeface="Calibri"/>
                <a:cs typeface="Calibri"/>
                <a:sym typeface="Calibri"/>
              </a:rPr>
              <a:t>@Your Name</a:t>
            </a:r>
            <a:endParaRPr/>
          </a:p>
        </p:txBody>
      </p:sp>
      <p:sp>
        <p:nvSpPr>
          <p:cNvPr id="85" name="Google Shape;85;p1"/>
          <p:cNvSpPr txBox="1"/>
          <p:nvPr>
            <p:ph idx="12" type="sldNum"/>
          </p:nvPr>
        </p:nvSpPr>
        <p:spPr>
          <a:xfrm>
            <a:off x="20020041" y="12783581"/>
            <a:ext cx="401560" cy="588488"/>
          </a:xfrm>
          <a:prstGeom prst="rect">
            <a:avLst/>
          </a:prstGeom>
          <a:noFill/>
          <a:ln>
            <a:noFill/>
          </a:ln>
        </p:spPr>
        <p:txBody>
          <a:bodyPr anchorCtr="0" anchor="ctr" bIns="91425" lIns="91425" spcFirstLastPara="1" rIns="91425" wrap="square" tIns="91425">
            <a:spAutoFit/>
          </a:bodyPr>
          <a:lstStyle/>
          <a:p>
            <a:pPr indent="0" lvl="0" marL="0" marR="0" rtl="0" algn="r">
              <a:lnSpc>
                <a:spcPct val="100000"/>
              </a:lnSpc>
              <a:spcBef>
                <a:spcPts val="0"/>
              </a:spcBef>
              <a:spcAft>
                <a:spcPts val="0"/>
              </a:spcAft>
              <a:buClr>
                <a:srgbClr val="888888"/>
              </a:buClr>
              <a:buSzPts val="3200"/>
              <a:buFont typeface="Calibri"/>
              <a:buNone/>
            </a:pPr>
            <a:fld id="{00000000-1234-1234-1234-123412341234}" type="slidenum">
              <a:rPr b="1" lang="en-US" sz="3200"/>
              <a:t>‹#›</a:t>
            </a:fld>
            <a:endParaRPr/>
          </a:p>
        </p:txBody>
      </p:sp>
      <p:sp>
        <p:nvSpPr>
          <p:cNvPr id="86" name="Google Shape;86;p1"/>
          <p:cNvSpPr txBox="1"/>
          <p:nvPr>
            <p:ph type="title"/>
          </p:nvPr>
        </p:nvSpPr>
        <p:spPr>
          <a:xfrm>
            <a:off x="4343400" y="2438400"/>
            <a:ext cx="15544800" cy="3657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rgbClr val="0000FF"/>
              </a:buClr>
              <a:buSzPts val="3968"/>
              <a:buFont typeface="Calibri"/>
              <a:buNone/>
            </a:pPr>
            <a:br>
              <a:rPr lang="en-US" sz="3968"/>
            </a:br>
            <a:r>
              <a:rPr lang="en-US" sz="2976"/>
              <a:t>Final Project</a:t>
            </a:r>
            <a:br>
              <a:rPr lang="en-US" sz="2976"/>
            </a:br>
            <a:r>
              <a:rPr b="1" lang="en-US">
                <a:latin typeface="Arial"/>
                <a:ea typeface="Arial"/>
                <a:cs typeface="Arial"/>
                <a:sym typeface="Arial"/>
              </a:rPr>
              <a:t>Neural Style Transfer Experiments with TensorFlow and VGG19</a:t>
            </a:r>
            <a:br>
              <a:rPr b="1" lang="en-US"/>
            </a:br>
            <a:br>
              <a:rPr b="1" lang="en-US"/>
            </a:br>
            <a:endParaRPr/>
          </a:p>
        </p:txBody>
      </p:sp>
      <p:sp>
        <p:nvSpPr>
          <p:cNvPr id="87" name="Google Shape;87;p1"/>
          <p:cNvSpPr txBox="1"/>
          <p:nvPr>
            <p:ph idx="1" type="body"/>
          </p:nvPr>
        </p:nvSpPr>
        <p:spPr>
          <a:xfrm>
            <a:off x="5715000" y="4876800"/>
            <a:ext cx="12801600" cy="12192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17375E"/>
              </a:buClr>
              <a:buSzPts val="4800"/>
              <a:buFont typeface="Calibri"/>
              <a:buNone/>
            </a:pPr>
            <a:r>
              <a:rPr lang="en-US" sz="4800">
                <a:solidFill>
                  <a:srgbClr val="17375E"/>
                </a:solidFill>
              </a:rPr>
              <a:t>Vaidya, Keyur</a:t>
            </a:r>
            <a:endParaRPr/>
          </a:p>
        </p:txBody>
      </p:sp>
      <p:sp>
        <p:nvSpPr>
          <p:cNvPr id="88" name="Google Shape;88;p1"/>
          <p:cNvSpPr txBox="1"/>
          <p:nvPr/>
        </p:nvSpPr>
        <p:spPr>
          <a:xfrm>
            <a:off x="5806439" y="9872353"/>
            <a:ext cx="13075919" cy="2709586"/>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4A452A"/>
              </a:buClr>
              <a:buSzPts val="3600"/>
              <a:buFont typeface="Arial"/>
              <a:buNone/>
            </a:pPr>
            <a:r>
              <a:rPr b="0" i="0" lang="en-US" sz="3600" u="none" cap="none" strike="noStrike">
                <a:solidFill>
                  <a:srgbClr val="4A452A"/>
                </a:solidFill>
                <a:latin typeface="Arial"/>
                <a:ea typeface="Arial"/>
                <a:cs typeface="Arial"/>
                <a:sym typeface="Arial"/>
              </a:rPr>
              <a:t>CS767A1 Advanced Machine Learning and Neural Networks</a:t>
            </a:r>
            <a:endParaRPr/>
          </a:p>
          <a:p>
            <a:pPr indent="0" lvl="0" marL="0" marR="0" rtl="0" algn="ctr">
              <a:lnSpc>
                <a:spcPct val="100000"/>
              </a:lnSpc>
              <a:spcBef>
                <a:spcPts val="0"/>
              </a:spcBef>
              <a:spcAft>
                <a:spcPts val="0"/>
              </a:spcAft>
              <a:buClr>
                <a:srgbClr val="4A452A"/>
              </a:buClr>
              <a:buSzPts val="3600"/>
              <a:buFont typeface="Arial"/>
              <a:buNone/>
            </a:pPr>
            <a:r>
              <a:rPr b="0" i="0" lang="en-US" sz="3600" u="none" cap="none" strike="noStrike">
                <a:solidFill>
                  <a:srgbClr val="4A452A"/>
                </a:solidFill>
                <a:latin typeface="Arial"/>
                <a:ea typeface="Arial"/>
                <a:cs typeface="Arial"/>
                <a:sym typeface="Arial"/>
              </a:rPr>
              <a:t>Fall  2023</a:t>
            </a:r>
            <a:endParaRPr/>
          </a:p>
          <a:p>
            <a:pPr indent="0" lvl="0" marL="0" marR="0" rtl="0" algn="ctr">
              <a:lnSpc>
                <a:spcPct val="100000"/>
              </a:lnSpc>
              <a:spcBef>
                <a:spcPts val="0"/>
              </a:spcBef>
              <a:spcAft>
                <a:spcPts val="0"/>
              </a:spcAft>
              <a:buClr>
                <a:srgbClr val="4A452A"/>
              </a:buClr>
              <a:buSzPts val="3600"/>
              <a:buFont typeface="Arial"/>
              <a:buNone/>
            </a:pPr>
            <a:r>
              <a:rPr b="1" i="0" lang="en-US" sz="3600" u="none" cap="none" strike="noStrike">
                <a:solidFill>
                  <a:srgbClr val="4A452A"/>
                </a:solidFill>
                <a:latin typeface="Arial"/>
                <a:ea typeface="Arial"/>
                <a:cs typeface="Arial"/>
                <a:sym typeface="Arial"/>
              </a:rPr>
              <a:t>Boston University MET College</a:t>
            </a:r>
            <a:endParaRPr/>
          </a:p>
          <a:p>
            <a:pPr indent="0" lvl="0" marL="0" marR="0" rtl="0" algn="ctr">
              <a:lnSpc>
                <a:spcPct val="100000"/>
              </a:lnSpc>
              <a:spcBef>
                <a:spcPts val="0"/>
              </a:spcBef>
              <a:spcAft>
                <a:spcPts val="0"/>
              </a:spcAft>
              <a:buClr>
                <a:srgbClr val="4A452A"/>
              </a:buClr>
              <a:buSzPts val="3200"/>
              <a:buFont typeface="Arial"/>
              <a:buNone/>
            </a:pPr>
            <a:r>
              <a:rPr b="0" i="0" lang="en-US" sz="3200" u="none" cap="none" strike="noStrike">
                <a:solidFill>
                  <a:srgbClr val="4A452A"/>
                </a:solidFill>
                <a:latin typeface="Arial"/>
                <a:ea typeface="Arial"/>
                <a:cs typeface="Arial"/>
                <a:sym typeface="Arial"/>
              </a:rPr>
              <a:t>Prof. Zoran B. Djordjević</a:t>
            </a:r>
            <a:endParaRPr/>
          </a:p>
        </p:txBody>
      </p:sp>
      <p:pic>
        <p:nvPicPr>
          <p:cNvPr descr="Picture 5" id="89" name="Google Shape;89;p1"/>
          <p:cNvPicPr preferRelativeResize="0"/>
          <p:nvPr/>
        </p:nvPicPr>
        <p:blipFill rotWithShape="1">
          <a:blip r:embed="rId3">
            <a:alphaModFix/>
          </a:blip>
          <a:srcRect b="0" l="0" r="0" t="0"/>
          <a:stretch/>
        </p:blipFill>
        <p:spPr>
          <a:xfrm>
            <a:off x="9600425" y="6705600"/>
            <a:ext cx="5018049" cy="2386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a560588797_0_0"/>
          <p:cNvSpPr txBox="1"/>
          <p:nvPr>
            <p:ph type="title"/>
          </p:nvPr>
        </p:nvSpPr>
        <p:spPr>
          <a:xfrm>
            <a:off x="3962400" y="793102"/>
            <a:ext cx="16459200" cy="14319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lang="en-US" sz="8000">
                <a:solidFill>
                  <a:srgbClr val="0B5AB2"/>
                </a:solidFill>
                <a:latin typeface="Arial"/>
                <a:ea typeface="Arial"/>
                <a:cs typeface="Arial"/>
                <a:sym typeface="Arial"/>
              </a:rPr>
              <a:t>YouTube URLs, Last Page</a:t>
            </a:r>
            <a:endParaRPr sz="8000">
              <a:solidFill>
                <a:srgbClr val="0B5AB2"/>
              </a:solidFill>
              <a:latin typeface="Arial"/>
              <a:ea typeface="Arial"/>
              <a:cs typeface="Arial"/>
              <a:sym typeface="Arial"/>
            </a:endParaRPr>
          </a:p>
          <a:p>
            <a:pPr indent="0" lvl="0" marL="0" rtl="0" algn="ctr">
              <a:spcBef>
                <a:spcPts val="0"/>
              </a:spcBef>
              <a:spcAft>
                <a:spcPts val="0"/>
              </a:spcAft>
              <a:buNone/>
            </a:pPr>
            <a:r>
              <a:t/>
            </a:r>
            <a:endParaRPr/>
          </a:p>
        </p:txBody>
      </p:sp>
      <p:sp>
        <p:nvSpPr>
          <p:cNvPr id="149" name="Google Shape;149;g2a560588797_0_0"/>
          <p:cNvSpPr txBox="1"/>
          <p:nvPr>
            <p:ph idx="1" type="body"/>
          </p:nvPr>
        </p:nvSpPr>
        <p:spPr>
          <a:xfrm>
            <a:off x="3962400" y="2039025"/>
            <a:ext cx="16459200" cy="10668000"/>
          </a:xfrm>
          <a:prstGeom prst="rect">
            <a:avLst/>
          </a:prstGeom>
        </p:spPr>
        <p:txBody>
          <a:bodyPr anchorCtr="0" anchor="t" bIns="91425" lIns="91425" spcFirstLastPara="1" rIns="91425" wrap="square" tIns="91425">
            <a:normAutofit/>
          </a:bodyPr>
          <a:lstStyle/>
          <a:p>
            <a:pPr indent="-533400" lvl="0" marL="457200" rtl="0" algn="l">
              <a:lnSpc>
                <a:spcPct val="115000"/>
              </a:lnSpc>
              <a:spcBef>
                <a:spcPts val="1200"/>
              </a:spcBef>
              <a:spcAft>
                <a:spcPts val="0"/>
              </a:spcAft>
              <a:buClr>
                <a:srgbClr val="000000"/>
              </a:buClr>
              <a:buSzPts val="4800"/>
              <a:buFont typeface="Arial"/>
              <a:buChar char="■"/>
            </a:pPr>
            <a:r>
              <a:rPr lang="en-US" sz="4800">
                <a:latin typeface="Arial"/>
                <a:ea typeface="Arial"/>
                <a:cs typeface="Arial"/>
                <a:sym typeface="Arial"/>
              </a:rPr>
              <a:t>Two minute (short):  https://youtu.be/KYBCZ-9NyEU</a:t>
            </a:r>
            <a:endParaRPr sz="4800">
              <a:latin typeface="Arial"/>
              <a:ea typeface="Arial"/>
              <a:cs typeface="Arial"/>
              <a:sym typeface="Arial"/>
            </a:endParaRPr>
          </a:p>
          <a:p>
            <a:pPr indent="-533400" lvl="0" marL="457200" rtl="0" algn="l">
              <a:lnSpc>
                <a:spcPct val="115000"/>
              </a:lnSpc>
              <a:spcBef>
                <a:spcPts val="0"/>
              </a:spcBef>
              <a:spcAft>
                <a:spcPts val="0"/>
              </a:spcAft>
              <a:buClr>
                <a:srgbClr val="000000"/>
              </a:buClr>
              <a:buSzPts val="4800"/>
              <a:buFont typeface="Arial"/>
              <a:buChar char="■"/>
            </a:pPr>
            <a:r>
              <a:rPr lang="en-US" sz="4800">
                <a:latin typeface="Arial"/>
                <a:ea typeface="Arial"/>
                <a:cs typeface="Arial"/>
                <a:sym typeface="Arial"/>
              </a:rPr>
              <a:t>15 minutes (long):  https://youtu.be/uTNOB3NB_IM</a:t>
            </a:r>
            <a:endParaRPr sz="48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3962400" y="845852"/>
            <a:ext cx="16459200" cy="10668001"/>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rgbClr val="0070C0"/>
              </a:buClr>
              <a:buSzPts val="6400"/>
              <a:buFont typeface="Arial"/>
              <a:buNone/>
            </a:pPr>
            <a:r>
              <a:rPr b="1" lang="en-US">
                <a:latin typeface="Arial"/>
                <a:ea typeface="Arial"/>
                <a:cs typeface="Arial"/>
                <a:sym typeface="Arial"/>
              </a:rPr>
              <a:t>Introduction</a:t>
            </a:r>
            <a:endParaRPr b="1">
              <a:latin typeface="Arial"/>
              <a:ea typeface="Arial"/>
              <a:cs typeface="Arial"/>
              <a:sym typeface="Arial"/>
            </a:endParaRPr>
          </a:p>
          <a:p>
            <a:pPr indent="0" lvl="0" marL="0" rtl="0" algn="l">
              <a:lnSpc>
                <a:spcPct val="115000"/>
              </a:lnSpc>
              <a:spcBef>
                <a:spcPts val="0"/>
              </a:spcBef>
              <a:spcAft>
                <a:spcPts val="0"/>
              </a:spcAft>
              <a:buClr>
                <a:srgbClr val="000000"/>
              </a:buClr>
              <a:buSzPts val="3400"/>
              <a:buFont typeface="Arial"/>
              <a:buNone/>
            </a:pPr>
            <a:r>
              <a:rPr lang="en-US" sz="3400">
                <a:latin typeface="Arial"/>
                <a:ea typeface="Arial"/>
                <a:cs typeface="Arial"/>
                <a:sym typeface="Arial"/>
              </a:rPr>
              <a:t>In the realm of computer vision and artificial intelligence, style transfer stands out as a fascinating technique that merges the distinct visual characteristics of one image (the style) with the content of another. This fusion creates unique, artistically transformed images, opening avenues for creativity and experimentation in digital art. At the heart of our experiment lies TensorFlow, an open-source platform known for its flexibility and robustness in machine learning and deep learning applications. Leveraging TensorFlow, we utilize the VGG19 model, a convolutional neural network pre-trained on the ImageNet dataset. VGG19 is renowned for its effectiveness in image recognition and feature extraction, making it an ideal choice for style transfer tasks. Our objective in this project is to harness the capabilities of TensorFlow and VGG19 to perform style transfer, aiming to seamlessly blend the style features from one image with the content attributes of another, thereby creating visually compelling and stylistically enriched composite images. This experiment not only showcases the power of neural networks in artistic endeavors but also explores the boundaries of machine learning in creative processes.</a:t>
            </a:r>
            <a:endParaRPr/>
          </a:p>
        </p:txBody>
      </p:sp>
      <p:sp>
        <p:nvSpPr>
          <p:cNvPr id="95" name="Google Shape;95;p2"/>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3962400" y="241302"/>
            <a:ext cx="16459200" cy="1431925"/>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FF"/>
              </a:buClr>
              <a:buSzPts val="8000"/>
              <a:buFont typeface="Arial"/>
              <a:buNone/>
            </a:pPr>
            <a:r>
              <a:rPr b="1" i="0" lang="en-US" sz="8000" u="none" cap="none" strike="noStrike">
                <a:solidFill>
                  <a:srgbClr val="0000FF"/>
                </a:solidFill>
                <a:latin typeface="Arial"/>
                <a:ea typeface="Arial"/>
                <a:cs typeface="Arial"/>
                <a:sym typeface="Arial"/>
              </a:rPr>
              <a:t>METHODOLOGY</a:t>
            </a:r>
            <a:endParaRPr/>
          </a:p>
        </p:txBody>
      </p:sp>
      <p:sp>
        <p:nvSpPr>
          <p:cNvPr id="101" name="Google Shape;101;p3"/>
          <p:cNvSpPr txBox="1"/>
          <p:nvPr>
            <p:ph idx="1" type="body"/>
          </p:nvPr>
        </p:nvSpPr>
        <p:spPr>
          <a:xfrm>
            <a:off x="3962400" y="1891228"/>
            <a:ext cx="16459200" cy="10668001"/>
          </a:xfrm>
          <a:prstGeom prst="rect">
            <a:avLst/>
          </a:prstGeom>
          <a:noFill/>
          <a:ln>
            <a:noFill/>
          </a:ln>
        </p:spPr>
        <p:txBody>
          <a:bodyPr anchorCtr="0" anchor="t" bIns="91425" lIns="91425" spcFirstLastPara="1" rIns="91425" wrap="square" tIns="91425">
            <a:normAutofit/>
          </a:bodyPr>
          <a:lstStyle/>
          <a:p>
            <a:pPr indent="-914400" lvl="0" marL="914400" rtl="0" algn="l">
              <a:lnSpc>
                <a:spcPct val="100000"/>
              </a:lnSpc>
              <a:spcBef>
                <a:spcPts val="0"/>
              </a:spcBef>
              <a:spcAft>
                <a:spcPts val="0"/>
              </a:spcAft>
              <a:buSzPts val="7400"/>
              <a:buFont typeface="Calibri"/>
              <a:buChar char="▪"/>
            </a:pPr>
            <a:r>
              <a:rPr b="1" lang="en-US" sz="7400"/>
              <a:t>Methodology contains of three parts :</a:t>
            </a:r>
            <a:endParaRPr/>
          </a:p>
          <a:p>
            <a:pPr indent="-469900" lvl="0" marL="401052" rtl="0" algn="l">
              <a:lnSpc>
                <a:spcPct val="100000"/>
              </a:lnSpc>
              <a:spcBef>
                <a:spcPts val="600"/>
              </a:spcBef>
              <a:spcAft>
                <a:spcPts val="0"/>
              </a:spcAft>
              <a:buClr>
                <a:srgbClr val="000000"/>
              </a:buClr>
              <a:buSzPts val="7400"/>
              <a:buFont typeface="Calibri"/>
              <a:buChar char="•"/>
            </a:pPr>
            <a:r>
              <a:rPr lang="en-US"/>
              <a:t>Data Preparation</a:t>
            </a:r>
            <a:endParaRPr/>
          </a:p>
          <a:p>
            <a:pPr indent="-469900" lvl="0" marL="401052" rtl="0" algn="l">
              <a:lnSpc>
                <a:spcPct val="100000"/>
              </a:lnSpc>
              <a:spcBef>
                <a:spcPts val="600"/>
              </a:spcBef>
              <a:spcAft>
                <a:spcPts val="0"/>
              </a:spcAft>
              <a:buClr>
                <a:srgbClr val="000000"/>
              </a:buClr>
              <a:buSzPts val="7400"/>
              <a:buFont typeface="Calibri"/>
              <a:buChar char="•"/>
            </a:pPr>
            <a:r>
              <a:rPr lang="en-US"/>
              <a:t>Model Configuration</a:t>
            </a:r>
            <a:endParaRPr/>
          </a:p>
          <a:p>
            <a:pPr indent="-469900" lvl="0" marL="401052" rtl="0" algn="l">
              <a:lnSpc>
                <a:spcPct val="100000"/>
              </a:lnSpc>
              <a:spcBef>
                <a:spcPts val="600"/>
              </a:spcBef>
              <a:spcAft>
                <a:spcPts val="0"/>
              </a:spcAft>
              <a:buClr>
                <a:srgbClr val="000000"/>
              </a:buClr>
              <a:buSzPts val="7400"/>
              <a:buFont typeface="Calibri"/>
              <a:buChar char="•"/>
            </a:pPr>
            <a:r>
              <a:rPr lang="en-US"/>
              <a:t>Parameter Setting</a:t>
            </a:r>
            <a:endParaRPr/>
          </a:p>
        </p:txBody>
      </p:sp>
      <p:sp>
        <p:nvSpPr>
          <p:cNvPr id="102" name="Google Shape;102;p3"/>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962400" y="241302"/>
            <a:ext cx="16459200" cy="1431925"/>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1517C1"/>
              </a:buClr>
              <a:buSzPts val="3200"/>
              <a:buFont typeface="Arial"/>
              <a:buNone/>
            </a:pPr>
            <a:r>
              <a:rPr b="1" i="0" lang="en-US" sz="3200" u="none" cap="none" strike="noStrike">
                <a:solidFill>
                  <a:srgbClr val="1517C1"/>
                </a:solidFill>
                <a:latin typeface="Arial"/>
                <a:ea typeface="Arial"/>
                <a:cs typeface="Arial"/>
                <a:sym typeface="Arial"/>
              </a:rPr>
              <a:t>IMPLEMENTATION</a:t>
            </a:r>
            <a:endParaRPr/>
          </a:p>
        </p:txBody>
      </p:sp>
      <p:sp>
        <p:nvSpPr>
          <p:cNvPr id="108" name="Google Shape;108;p4"/>
          <p:cNvSpPr txBox="1"/>
          <p:nvPr>
            <p:ph idx="1" type="body"/>
          </p:nvPr>
        </p:nvSpPr>
        <p:spPr>
          <a:xfrm>
            <a:off x="3962400" y="1828800"/>
            <a:ext cx="16459200" cy="10668000"/>
          </a:xfrm>
          <a:prstGeom prst="rect">
            <a:avLst/>
          </a:prstGeom>
          <a:noFill/>
          <a:ln>
            <a:noFill/>
          </a:ln>
        </p:spPr>
        <p:txBody>
          <a:bodyPr anchorCtr="0" anchor="t" bIns="91425" lIns="91425" spcFirstLastPara="1" rIns="91425" wrap="square" tIns="91425">
            <a:normAutofit/>
          </a:bodyPr>
          <a:lstStyle/>
          <a:p>
            <a:pPr indent="-644651" lvl="0" marL="644651" rtl="0" algn="l">
              <a:lnSpc>
                <a:spcPct val="100000"/>
              </a:lnSpc>
              <a:spcBef>
                <a:spcPts val="0"/>
              </a:spcBef>
              <a:spcAft>
                <a:spcPts val="0"/>
              </a:spcAft>
              <a:buSzPts val="3384"/>
              <a:buFont typeface="Calibri"/>
              <a:buChar char="▪"/>
            </a:pPr>
            <a:r>
              <a:rPr lang="en-US" sz="3384"/>
              <a:t>Implementation is divided into two parts code overview and Iteration Process</a:t>
            </a:r>
            <a:endParaRPr/>
          </a:p>
          <a:p>
            <a:pPr indent="-716280" lvl="0" marL="716280" rtl="0" algn="l">
              <a:lnSpc>
                <a:spcPct val="100000"/>
              </a:lnSpc>
              <a:spcBef>
                <a:spcPts val="0"/>
              </a:spcBef>
              <a:spcAft>
                <a:spcPts val="0"/>
              </a:spcAft>
              <a:buSzPts val="3759"/>
              <a:buFont typeface="Calibri"/>
              <a:buChar char="▪"/>
            </a:pPr>
            <a:r>
              <a:rPr b="1" lang="en-US" sz="3759">
                <a:solidFill>
                  <a:srgbClr val="0000FF"/>
                </a:solidFill>
              </a:rPr>
              <a:t>Code Overview</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preprocess_image: This function prepares images for processing by resizing them to a uniform dimension and converting them into tensor format suitable for input into the VGG19 model. It also applies necessary preprocessing steps for VGG19.</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deprocess_image: Converts tensors back into images, reversing the transformations done during preprocessing, which includes reordering color channels and adding mean pixel values.</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gram_matrix: A crucial component in style transfer, this function calculates the Gram matrix of an image tensor, capturing the style by emphasizing feature correlations within layers of the neural network.</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style_loss: Computes the loss between the style of the reference image and the generated image, emphasizing the preservation of style features.</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content_loss: Measures the difference in content between the base and generated images, ensuring the original content's integrity.</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total_variation_loss: Aims to encourage spatial smoothness in the generated image, reducing noise and enhancing visual quality.</a:t>
            </a:r>
            <a:endParaRPr/>
          </a:p>
          <a:p>
            <a:pPr indent="-501394" lvl="0" marL="716280" rtl="0" algn="l">
              <a:lnSpc>
                <a:spcPct val="100000"/>
              </a:lnSpc>
              <a:spcBef>
                <a:spcPts val="600"/>
              </a:spcBef>
              <a:spcAft>
                <a:spcPts val="0"/>
              </a:spcAft>
              <a:buClr>
                <a:srgbClr val="374151"/>
              </a:buClr>
              <a:buSzPts val="3384"/>
              <a:buFont typeface="Helvetica Neue"/>
              <a:buChar char="●"/>
            </a:pPr>
            <a:r>
              <a:rPr lang="en-US" sz="3384"/>
              <a:t>Model Setup: Utilizes VGG19, a pre-trained model, as a feature extractor to access intermediate layers necessary for style and content representation.</a:t>
            </a:r>
            <a:endParaRPr/>
          </a:p>
        </p:txBody>
      </p:sp>
      <p:sp>
        <p:nvSpPr>
          <p:cNvPr id="109" name="Google Shape;109;p4"/>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idx="1" type="body"/>
          </p:nvPr>
        </p:nvSpPr>
        <p:spPr>
          <a:xfrm>
            <a:off x="3962400" y="535447"/>
            <a:ext cx="16459200" cy="10668001"/>
          </a:xfrm>
          <a:prstGeom prst="rect">
            <a:avLst/>
          </a:prstGeom>
          <a:noFill/>
          <a:ln>
            <a:noFill/>
          </a:ln>
        </p:spPr>
        <p:txBody>
          <a:bodyPr anchorCtr="0" anchor="t" bIns="91425" lIns="91425" spcFirstLastPara="1" rIns="91425" wrap="square" tIns="91425">
            <a:normAutofit/>
          </a:bodyPr>
          <a:lstStyle/>
          <a:p>
            <a:pPr indent="-401052" lvl="0" marL="401052" rtl="0" algn="l">
              <a:lnSpc>
                <a:spcPct val="100000"/>
              </a:lnSpc>
              <a:spcBef>
                <a:spcPts val="0"/>
              </a:spcBef>
              <a:spcAft>
                <a:spcPts val="0"/>
              </a:spcAft>
              <a:buClr>
                <a:srgbClr val="1624BE"/>
              </a:buClr>
              <a:buSzPts val="4000"/>
              <a:buFont typeface="Arial"/>
              <a:buChar char="•"/>
            </a:pPr>
            <a:r>
              <a:rPr i="1" lang="en-US">
                <a:latin typeface="Arial"/>
                <a:ea typeface="Arial"/>
                <a:cs typeface="Arial"/>
                <a:sym typeface="Arial"/>
              </a:rPr>
              <a:t>Iteration Process</a:t>
            </a:r>
            <a:endParaRPr i="1">
              <a:latin typeface="Arial"/>
              <a:ea typeface="Arial"/>
              <a:cs typeface="Arial"/>
              <a:sym typeface="Arial"/>
            </a:endParaRPr>
          </a:p>
          <a:p>
            <a:pPr indent="-419100" lvl="0" marL="647700" rtl="0" algn="l">
              <a:lnSpc>
                <a:spcPct val="115000"/>
              </a:lnSpc>
              <a:spcBef>
                <a:spcPts val="0"/>
              </a:spcBef>
              <a:spcAft>
                <a:spcPts val="0"/>
              </a:spcAft>
              <a:buClr>
                <a:srgbClr val="374151"/>
              </a:buClr>
              <a:buSzPts val="4200"/>
              <a:buFont typeface="Helvetica Neue"/>
              <a:buChar char="●"/>
            </a:pPr>
            <a:r>
              <a:rPr i="1" lang="en-US" sz="4200">
                <a:latin typeface="Arial"/>
                <a:ea typeface="Arial"/>
                <a:cs typeface="Arial"/>
                <a:sym typeface="Arial"/>
              </a:rPr>
              <a:t>Optimizer: Utilizes the Stochastic Gradient Descent (SGD) optimizer with an Exponential Decay learning rate schedule. This choice helps in gradually converging to a solution by adjusting the learning rate over iterations.</a:t>
            </a:r>
            <a:endParaRPr/>
          </a:p>
          <a:p>
            <a:pPr indent="-419100" lvl="0" marL="647700" rtl="0" algn="l">
              <a:lnSpc>
                <a:spcPct val="115000"/>
              </a:lnSpc>
              <a:spcBef>
                <a:spcPts val="0"/>
              </a:spcBef>
              <a:spcAft>
                <a:spcPts val="0"/>
              </a:spcAft>
              <a:buClr>
                <a:srgbClr val="374151"/>
              </a:buClr>
              <a:buSzPts val="4200"/>
              <a:buFont typeface="Helvetica Neue"/>
              <a:buChar char="●"/>
            </a:pPr>
            <a:r>
              <a:rPr i="1" lang="en-US" sz="4200">
                <a:latin typeface="Arial"/>
                <a:ea typeface="Arial"/>
                <a:cs typeface="Arial"/>
                <a:sym typeface="Arial"/>
              </a:rPr>
              <a:t>Iterations (4000): A higher number of iterations allows for gradual and more nuanced refinement of the generated image. The process iteratively updates the image to minimize the loss functions.</a:t>
            </a:r>
            <a:endParaRPr/>
          </a:p>
          <a:p>
            <a:pPr indent="-419100" lvl="0" marL="647700" rtl="0" algn="l">
              <a:lnSpc>
                <a:spcPct val="115000"/>
              </a:lnSpc>
              <a:spcBef>
                <a:spcPts val="3000"/>
              </a:spcBef>
              <a:spcAft>
                <a:spcPts val="0"/>
              </a:spcAft>
              <a:buClr>
                <a:srgbClr val="374151"/>
              </a:buClr>
              <a:buSzPts val="4200"/>
              <a:buFont typeface="Helvetica Neue"/>
              <a:buChar char="●"/>
            </a:pPr>
            <a:r>
              <a:rPr i="1" lang="en-US" sz="4200">
                <a:latin typeface="Arial"/>
                <a:ea typeface="Arial"/>
                <a:cs typeface="Arial"/>
                <a:sym typeface="Arial"/>
              </a:rPr>
              <a:t>Learning Rate &amp; Decay: The initial high learning rate (100.0) expedites early progress, while decay ensures finer adjustments in later stages. The decay rate of 0.96 every 100 steps balances swift initial changes with careful fine-tuning in subsequent iterations.</a:t>
            </a:r>
            <a:endParaRPr/>
          </a:p>
        </p:txBody>
      </p:sp>
      <p:sp>
        <p:nvSpPr>
          <p:cNvPr id="115" name="Google Shape;115;p5"/>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962400" y="241302"/>
            <a:ext cx="16459200" cy="1431925"/>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FF"/>
              </a:buClr>
              <a:buSzPts val="6400"/>
              <a:buFont typeface="Calibri"/>
              <a:buNone/>
            </a:pPr>
            <a:r>
              <a:rPr b="1" lang="en-US" cap="none">
                <a:solidFill>
                  <a:srgbClr val="0000FF"/>
                </a:solidFill>
              </a:rPr>
              <a:t>RESULTS AND DISCUSSION</a:t>
            </a:r>
            <a:endParaRPr/>
          </a:p>
        </p:txBody>
      </p:sp>
      <p:sp>
        <p:nvSpPr>
          <p:cNvPr id="121" name="Google Shape;121;p6"/>
          <p:cNvSpPr txBox="1"/>
          <p:nvPr>
            <p:ph idx="1" type="body"/>
          </p:nvPr>
        </p:nvSpPr>
        <p:spPr>
          <a:xfrm>
            <a:off x="3470926" y="1891228"/>
            <a:ext cx="16459201" cy="10668001"/>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4000"/>
              <a:buFont typeface="Calibri"/>
              <a:buNone/>
            </a:pPr>
            <a:r>
              <a:rPr lang="en-US" sz="4000"/>
              <a:t>Iteration Results:</a:t>
            </a:r>
            <a:endParaRPr/>
          </a:p>
          <a:p>
            <a:pPr indent="-533400" lvl="0" marL="762000" rtl="0" algn="l">
              <a:lnSpc>
                <a:spcPct val="100000"/>
              </a:lnSpc>
              <a:spcBef>
                <a:spcPts val="600"/>
              </a:spcBef>
              <a:spcAft>
                <a:spcPts val="0"/>
              </a:spcAft>
              <a:buClr>
                <a:srgbClr val="374151"/>
              </a:buClr>
              <a:buSzPts val="4000"/>
              <a:buFont typeface="Helvetica Neue"/>
              <a:buChar char="●"/>
            </a:pPr>
            <a:r>
              <a:rPr lang="en-US" sz="4000"/>
              <a:t>Trial 1 ("Harry Style" and "PrinceTest1"):</a:t>
            </a:r>
            <a:endParaRPr>
              <a:latin typeface="Arial"/>
              <a:ea typeface="Arial"/>
              <a:cs typeface="Arial"/>
              <a:sym typeface="Arial"/>
            </a:endParaRPr>
          </a:p>
          <a:p>
            <a:pPr indent="-533400" lvl="1" marL="1219200" rtl="0" algn="l">
              <a:lnSpc>
                <a:spcPct val="100000"/>
              </a:lnSpc>
              <a:spcBef>
                <a:spcPts val="600"/>
              </a:spcBef>
              <a:spcAft>
                <a:spcPts val="0"/>
              </a:spcAft>
              <a:buClr>
                <a:srgbClr val="374151"/>
              </a:buClr>
              <a:buSzPts val="4000"/>
              <a:buFont typeface="Helvetica Neue"/>
              <a:buChar char="●"/>
            </a:pPr>
            <a:r>
              <a:rPr lang="en-US" sz="4000"/>
              <a:t>Initial loss: 2112.54</a:t>
            </a:r>
            <a:endParaRPr>
              <a:latin typeface="Arial"/>
              <a:ea typeface="Arial"/>
              <a:cs typeface="Arial"/>
              <a:sym typeface="Arial"/>
            </a:endParaRPr>
          </a:p>
          <a:p>
            <a:pPr indent="-533400" lvl="1" marL="1219200" rtl="0" algn="l">
              <a:lnSpc>
                <a:spcPct val="100000"/>
              </a:lnSpc>
              <a:spcBef>
                <a:spcPts val="600"/>
              </a:spcBef>
              <a:spcAft>
                <a:spcPts val="0"/>
              </a:spcAft>
              <a:buClr>
                <a:srgbClr val="374151"/>
              </a:buClr>
              <a:buSzPts val="4000"/>
              <a:buFont typeface="Helvetica Neue"/>
              <a:buChar char="●"/>
            </a:pPr>
            <a:r>
              <a:rPr lang="en-US" sz="4000"/>
              <a:t>Final loss (Iteration 4000): 441.25</a:t>
            </a:r>
            <a:endParaRPr>
              <a:latin typeface="Arial"/>
              <a:ea typeface="Arial"/>
              <a:cs typeface="Arial"/>
              <a:sym typeface="Arial"/>
            </a:endParaRPr>
          </a:p>
          <a:p>
            <a:pPr indent="-190500" lvl="0" marL="419100" rtl="0" algn="l">
              <a:lnSpc>
                <a:spcPct val="115000"/>
              </a:lnSpc>
              <a:spcBef>
                <a:spcPts val="3000"/>
              </a:spcBef>
              <a:spcAft>
                <a:spcPts val="0"/>
              </a:spcAft>
              <a:buSzPts val="3600"/>
              <a:buFont typeface="Arial"/>
              <a:buNone/>
            </a:pPr>
            <a:r>
              <a:t/>
            </a:r>
            <a:endParaRPr>
              <a:latin typeface="Arial"/>
              <a:ea typeface="Arial"/>
              <a:cs typeface="Arial"/>
              <a:sym typeface="Arial"/>
            </a:endParaRPr>
          </a:p>
          <a:p>
            <a:pPr indent="0" lvl="0" marL="0" rtl="0" algn="l">
              <a:lnSpc>
                <a:spcPct val="115000"/>
              </a:lnSpc>
              <a:spcBef>
                <a:spcPts val="3000"/>
              </a:spcBef>
              <a:spcAft>
                <a:spcPts val="0"/>
              </a:spcAft>
              <a:buClr>
                <a:srgbClr val="000000"/>
              </a:buClr>
              <a:buSzPts val="3600"/>
              <a:buFont typeface="Arial"/>
              <a:buNone/>
            </a:pPr>
            <a:r>
              <a:t/>
            </a:r>
            <a:endParaRPr>
              <a:latin typeface="Arial"/>
              <a:ea typeface="Arial"/>
              <a:cs typeface="Arial"/>
              <a:sym typeface="Arial"/>
            </a:endParaRPr>
          </a:p>
        </p:txBody>
      </p:sp>
      <p:pic>
        <p:nvPicPr>
          <p:cNvPr descr="image4.png" id="122" name="Google Shape;122;p6"/>
          <p:cNvPicPr preferRelativeResize="0"/>
          <p:nvPr/>
        </p:nvPicPr>
        <p:blipFill rotWithShape="1">
          <a:blip r:embed="rId3">
            <a:alphaModFix/>
          </a:blip>
          <a:srcRect b="0" l="0" r="0" t="0"/>
          <a:stretch/>
        </p:blipFill>
        <p:spPr>
          <a:xfrm>
            <a:off x="3470926" y="1891228"/>
            <a:ext cx="2500314" cy="2500314"/>
          </a:xfrm>
          <a:prstGeom prst="rect">
            <a:avLst/>
          </a:prstGeom>
          <a:noFill/>
          <a:ln>
            <a:noFill/>
          </a:ln>
        </p:spPr>
      </p:pic>
      <p:sp>
        <p:nvSpPr>
          <p:cNvPr id="123" name="Google Shape;123;p6"/>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1" type="body"/>
          </p:nvPr>
        </p:nvSpPr>
        <p:spPr>
          <a:xfrm>
            <a:off x="3341590" y="1524000"/>
            <a:ext cx="16459201" cy="10668000"/>
          </a:xfrm>
          <a:prstGeom prst="rect">
            <a:avLst/>
          </a:prstGeom>
          <a:noFill/>
          <a:ln>
            <a:noFill/>
          </a:ln>
        </p:spPr>
        <p:txBody>
          <a:bodyPr anchorCtr="0" anchor="t" bIns="91425" lIns="91425" spcFirstLastPara="1" rIns="91425" wrap="square" tIns="91425">
            <a:normAutofit/>
          </a:bodyPr>
          <a:lstStyle/>
          <a:p>
            <a:pPr indent="-419100" lvl="0" marL="647700" rtl="0" algn="l">
              <a:lnSpc>
                <a:spcPct val="115000"/>
              </a:lnSpc>
              <a:spcBef>
                <a:spcPts val="0"/>
              </a:spcBef>
              <a:spcAft>
                <a:spcPts val="0"/>
              </a:spcAft>
              <a:buClr>
                <a:srgbClr val="374151"/>
              </a:buClr>
              <a:buSzPts val="4000"/>
              <a:buFont typeface="Helvetica Neue"/>
              <a:buChar char="●"/>
            </a:pPr>
            <a:r>
              <a:rPr lang="en-US" sz="4000">
                <a:latin typeface="Arial"/>
                <a:ea typeface="Arial"/>
                <a:cs typeface="Arial"/>
                <a:sym typeface="Arial"/>
              </a:rPr>
              <a:t>Trial 2 ("Try 2 Selena" and "Test2"):</a:t>
            </a:r>
            <a:endParaRPr/>
          </a:p>
          <a:p>
            <a:pPr indent="-419100" lvl="1" marL="1104900" rtl="0" algn="l">
              <a:lnSpc>
                <a:spcPct val="115000"/>
              </a:lnSpc>
              <a:spcBef>
                <a:spcPts val="0"/>
              </a:spcBef>
              <a:spcAft>
                <a:spcPts val="0"/>
              </a:spcAft>
              <a:buClr>
                <a:srgbClr val="374151"/>
              </a:buClr>
              <a:buSzPts val="4000"/>
              <a:buFont typeface="Helvetica Neue"/>
              <a:buChar char="●"/>
            </a:pPr>
            <a:r>
              <a:rPr lang="en-US" sz="4000">
                <a:latin typeface="Arial"/>
                <a:ea typeface="Arial"/>
                <a:cs typeface="Arial"/>
                <a:sym typeface="Arial"/>
              </a:rPr>
              <a:t>Initial loss: 789.93</a:t>
            </a:r>
            <a:endParaRPr/>
          </a:p>
          <a:p>
            <a:pPr indent="-419100" lvl="1" marL="1104900" rtl="0" algn="l">
              <a:lnSpc>
                <a:spcPct val="115000"/>
              </a:lnSpc>
              <a:spcBef>
                <a:spcPts val="3000"/>
              </a:spcBef>
              <a:spcAft>
                <a:spcPts val="0"/>
              </a:spcAft>
              <a:buClr>
                <a:srgbClr val="374151"/>
              </a:buClr>
              <a:buSzPts val="4000"/>
              <a:buFont typeface="Helvetica Neue"/>
              <a:buChar char="●"/>
            </a:pPr>
            <a:r>
              <a:rPr lang="en-US" sz="4000">
                <a:latin typeface="Arial"/>
                <a:ea typeface="Arial"/>
                <a:cs typeface="Arial"/>
                <a:sym typeface="Arial"/>
              </a:rPr>
              <a:t>Final loss (Iteration 4000): 376.63</a:t>
            </a:r>
            <a:endParaRPr/>
          </a:p>
          <a:p>
            <a:pPr indent="228600" lvl="1" marL="0" rtl="0" algn="l">
              <a:lnSpc>
                <a:spcPct val="115000"/>
              </a:lnSpc>
              <a:spcBef>
                <a:spcPts val="3000"/>
              </a:spcBef>
              <a:spcAft>
                <a:spcPts val="0"/>
              </a:spcAft>
              <a:buClr>
                <a:srgbClr val="000000"/>
              </a:buClr>
              <a:buSzPts val="4000"/>
              <a:buFont typeface="Arial"/>
              <a:buNone/>
            </a:pPr>
            <a:r>
              <a:t/>
            </a:r>
            <a:endParaRPr sz="4000">
              <a:latin typeface="Arial"/>
              <a:ea typeface="Arial"/>
              <a:cs typeface="Arial"/>
              <a:sym typeface="Arial"/>
            </a:endParaRPr>
          </a:p>
          <a:p>
            <a:pPr indent="0" lvl="0" marL="0" rtl="0" algn="l">
              <a:lnSpc>
                <a:spcPct val="115000"/>
              </a:lnSpc>
              <a:spcBef>
                <a:spcPts val="3000"/>
              </a:spcBef>
              <a:spcAft>
                <a:spcPts val="0"/>
              </a:spcAft>
              <a:buClr>
                <a:srgbClr val="000000"/>
              </a:buClr>
              <a:buSzPts val="3600"/>
              <a:buFont typeface="Arial"/>
              <a:buNone/>
            </a:pPr>
            <a:r>
              <a:rPr lang="en-US">
                <a:latin typeface="Arial"/>
                <a:ea typeface="Arial"/>
                <a:cs typeface="Arial"/>
                <a:sym typeface="Arial"/>
              </a:rPr>
              <a:t>Visual Results:</a:t>
            </a:r>
            <a:endParaRPr/>
          </a:p>
          <a:p>
            <a:pPr indent="-419098" lvl="0" marL="647699" rtl="0" algn="l">
              <a:lnSpc>
                <a:spcPct val="115000"/>
              </a:lnSpc>
              <a:spcBef>
                <a:spcPts val="3000"/>
              </a:spcBef>
              <a:spcAft>
                <a:spcPts val="0"/>
              </a:spcAft>
              <a:buClr>
                <a:srgbClr val="374151"/>
              </a:buClr>
              <a:buSzPts val="3600"/>
              <a:buFont typeface="Helvetica Neue"/>
              <a:buChar char="●"/>
            </a:pPr>
            <a:r>
              <a:rPr lang="en-US">
                <a:latin typeface="Arial"/>
                <a:ea typeface="Arial"/>
                <a:cs typeface="Arial"/>
                <a:sym typeface="Arial"/>
              </a:rPr>
              <a:t>The final images at iteration 4000 for both trials exhibit distinct artistic transformations. Trial 1 presents a more dramatic style infusion compared to the subtler effect seen in Trial 2.</a:t>
            </a:r>
            <a:endParaRPr/>
          </a:p>
        </p:txBody>
      </p:sp>
      <p:pic>
        <p:nvPicPr>
          <p:cNvPr descr="image3.png" id="129" name="Google Shape;129;p7"/>
          <p:cNvPicPr preferRelativeResize="0"/>
          <p:nvPr/>
        </p:nvPicPr>
        <p:blipFill rotWithShape="1">
          <a:blip r:embed="rId3">
            <a:alphaModFix/>
          </a:blip>
          <a:srcRect b="0" l="0" r="0" t="0"/>
          <a:stretch/>
        </p:blipFill>
        <p:spPr>
          <a:xfrm>
            <a:off x="3341590" y="1524000"/>
            <a:ext cx="2509839" cy="2509838"/>
          </a:xfrm>
          <a:prstGeom prst="rect">
            <a:avLst/>
          </a:prstGeom>
          <a:noFill/>
          <a:ln>
            <a:noFill/>
          </a:ln>
        </p:spPr>
      </p:pic>
      <p:sp>
        <p:nvSpPr>
          <p:cNvPr id="130" name="Google Shape;130;p7"/>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3962400" y="241302"/>
            <a:ext cx="16459200" cy="1431925"/>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1618C2"/>
              </a:buClr>
              <a:buSzPts val="3200"/>
              <a:buFont typeface="Arial"/>
              <a:buNone/>
            </a:pPr>
            <a:r>
              <a:rPr b="1" i="0" lang="en-US" sz="3200" u="none" cap="none" strike="noStrike">
                <a:solidFill>
                  <a:srgbClr val="1618C2"/>
                </a:solidFill>
                <a:latin typeface="Arial"/>
                <a:ea typeface="Arial"/>
                <a:cs typeface="Arial"/>
                <a:sym typeface="Arial"/>
              </a:rPr>
              <a:t>CONCLUSION</a:t>
            </a:r>
            <a:endParaRPr/>
          </a:p>
        </p:txBody>
      </p:sp>
      <p:sp>
        <p:nvSpPr>
          <p:cNvPr id="136" name="Google Shape;136;p8"/>
          <p:cNvSpPr txBox="1"/>
          <p:nvPr>
            <p:ph idx="1" type="body"/>
          </p:nvPr>
        </p:nvSpPr>
        <p:spPr>
          <a:xfrm>
            <a:off x="3962400" y="1828800"/>
            <a:ext cx="16459200" cy="1066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3920"/>
              <a:buFont typeface="Calibri"/>
              <a:buNone/>
            </a:pPr>
            <a:r>
              <a:rPr lang="en-US" sz="3920"/>
              <a:t>Summary:</a:t>
            </a:r>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The experiments successfully demonstrated the effectiveness of neural style transfer using TensorFlow and VGG19.</a:t>
            </a:r>
            <a:endParaRPr>
              <a:latin typeface="Arial"/>
              <a:ea typeface="Arial"/>
              <a:cs typeface="Arial"/>
              <a:sym typeface="Arial"/>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Both trials showed significant loss reduction, with Trial 1 handling a more complex style transfer and Trial 2 achieving smoother convergence.</a:t>
            </a:r>
            <a:endParaRPr>
              <a:latin typeface="Arial"/>
              <a:ea typeface="Arial"/>
              <a:cs typeface="Arial"/>
              <a:sym typeface="Arial"/>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The final images highlighted the model's capability to blend styles and content, resulting in unique artistic creations.</a:t>
            </a:r>
            <a:endParaRPr>
              <a:latin typeface="Arial"/>
              <a:ea typeface="Arial"/>
              <a:cs typeface="Arial"/>
              <a:sym typeface="Arial"/>
            </a:endParaRPr>
          </a:p>
          <a:p>
            <a:pPr indent="0" lvl="0" marL="0" rtl="0" algn="l">
              <a:lnSpc>
                <a:spcPct val="100000"/>
              </a:lnSpc>
              <a:spcBef>
                <a:spcPts val="600"/>
              </a:spcBef>
              <a:spcAft>
                <a:spcPts val="0"/>
              </a:spcAft>
              <a:buClr>
                <a:srgbClr val="000000"/>
              </a:buClr>
              <a:buSzPts val="3920"/>
              <a:buFont typeface="Calibri"/>
              <a:buNone/>
            </a:pPr>
            <a:r>
              <a:rPr lang="en-US" sz="3920"/>
              <a:t>Future Work:</a:t>
            </a:r>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Experiment with different layer configurations in VGG19 to explore various style and content feature extractions.</a:t>
            </a:r>
            <a:endParaRPr>
              <a:latin typeface="Arial"/>
              <a:ea typeface="Arial"/>
              <a:cs typeface="Arial"/>
              <a:sym typeface="Arial"/>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Test with diverse image styles and contents to assess the model's versatility.</a:t>
            </a:r>
            <a:endParaRPr>
              <a:latin typeface="Arial"/>
              <a:ea typeface="Arial"/>
              <a:cs typeface="Arial"/>
              <a:sym typeface="Arial"/>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Investigate the impact of varying weight parameters on the balance between style and content in the output images.</a:t>
            </a:r>
            <a:endParaRPr>
              <a:latin typeface="Arial"/>
              <a:ea typeface="Arial"/>
              <a:cs typeface="Arial"/>
              <a:sym typeface="Arial"/>
            </a:endParaRPr>
          </a:p>
          <a:p>
            <a:pPr indent="-522730" lvl="0" marL="746760" rtl="0" algn="l">
              <a:lnSpc>
                <a:spcPct val="100000"/>
              </a:lnSpc>
              <a:spcBef>
                <a:spcPts val="600"/>
              </a:spcBef>
              <a:spcAft>
                <a:spcPts val="0"/>
              </a:spcAft>
              <a:buClr>
                <a:srgbClr val="374151"/>
              </a:buClr>
              <a:buSzPts val="3920"/>
              <a:buFont typeface="Helvetica Neue"/>
              <a:buChar char="●"/>
            </a:pPr>
            <a:r>
              <a:rPr lang="en-US" sz="3920"/>
              <a:t>Explore real-time style transfer applications or video style transfer for dynamic content.</a:t>
            </a:r>
            <a:endParaRPr>
              <a:latin typeface="Arial"/>
              <a:ea typeface="Arial"/>
              <a:cs typeface="Arial"/>
              <a:sym typeface="Arial"/>
            </a:endParaRPr>
          </a:p>
        </p:txBody>
      </p:sp>
      <p:sp>
        <p:nvSpPr>
          <p:cNvPr id="137" name="Google Shape;137;p8"/>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3962400" y="5932051"/>
            <a:ext cx="16459200" cy="1431925"/>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rgbClr val="0070C0"/>
              </a:buClr>
              <a:buSzPts val="6400"/>
              <a:buFont typeface="Calibri"/>
              <a:buNone/>
            </a:pPr>
            <a:r>
              <a:rPr b="0" lang="en-US" sz="6400">
                <a:solidFill>
                  <a:srgbClr val="0070C0"/>
                </a:solidFill>
                <a:latin typeface="Calibri"/>
                <a:ea typeface="Calibri"/>
                <a:cs typeface="Calibri"/>
                <a:sym typeface="Calibri"/>
              </a:rPr>
              <a:t>Thank You !!</a:t>
            </a:r>
            <a:endParaRPr/>
          </a:p>
        </p:txBody>
      </p:sp>
      <p:sp>
        <p:nvSpPr>
          <p:cNvPr id="143" name="Google Shape;143;p9"/>
          <p:cNvSpPr txBox="1"/>
          <p:nvPr>
            <p:ph idx="12" type="sldNum"/>
          </p:nvPr>
        </p:nvSpPr>
        <p:spPr>
          <a:xfrm>
            <a:off x="20020041" y="12783581"/>
            <a:ext cx="401559" cy="588488"/>
          </a:xfrm>
          <a:prstGeom prst="rect">
            <a:avLst/>
          </a:prstGeom>
          <a:noFill/>
          <a:ln>
            <a:noFill/>
          </a:ln>
        </p:spPr>
        <p:txBody>
          <a:bodyPr anchorCtr="0" anchor="ctr" bIns="91425" lIns="91425" spcFirstLastPara="1" rIns="91425" wrap="square" tIns="91425">
            <a:spAutoFit/>
          </a:bodyPr>
          <a:lstStyle/>
          <a:p>
            <a:pPr indent="0" lvl="0" marL="0" rtl="0" algn="r">
              <a:lnSpc>
                <a:spcPct val="100000"/>
              </a:lnSpc>
              <a:spcBef>
                <a:spcPts val="0"/>
              </a:spcBef>
              <a:spcAft>
                <a:spcPts val="0"/>
              </a:spcAft>
              <a:buClr>
                <a:srgbClr val="888888"/>
              </a:buClr>
              <a:buSzPts val="3200"/>
              <a:buFont typeface="Calibri"/>
              <a:buNone/>
            </a:pPr>
            <a:fld id="{00000000-1234-1234-1234-123412341234}" type="slidenum">
              <a:rPr b="1" lang="en-US" sz="3200">
                <a:solidFill>
                  <a:srgbClr val="888888"/>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