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T Sans Narrow"/>
      <p:regular r:id="rId17"/>
      <p:bold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TSansNarrow-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PTSansNarrow-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0c66e34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0c66e34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052af8daa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052af8daa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052af8daa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052af8da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052af8daa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052af8da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052af8daa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052af8daa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052af8daa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052af8daa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d052af8daa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d052af8daa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052af8daa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052af8daa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052af8daa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052af8daa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d052af8daa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d052af8daa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Predictive Analysis of Health Insurance Claim Approvals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a:t>
            </a:r>
            <a:r>
              <a:rPr lang="en"/>
              <a:t>Enhancement</a:t>
            </a:r>
            <a:r>
              <a:rPr lang="en"/>
              <a:t> </a:t>
            </a:r>
            <a:endParaRPr/>
          </a:p>
        </p:txBody>
      </p:sp>
      <p:sp>
        <p:nvSpPr>
          <p:cNvPr id="118" name="Google Shape;118;p22"/>
          <p:cNvSpPr txBox="1"/>
          <p:nvPr>
            <p:ph idx="1" type="body"/>
          </p:nvPr>
        </p:nvSpPr>
        <p:spPr>
          <a:xfrm>
            <a:off x="311700" y="1266325"/>
            <a:ext cx="8520600" cy="3498000"/>
          </a:xfrm>
          <a:prstGeom prst="rect">
            <a:avLst/>
          </a:prstGeom>
        </p:spPr>
        <p:txBody>
          <a:bodyPr anchorCtr="0" anchor="t" bIns="91425" lIns="91425" spcFirstLastPara="1" rIns="91425" wrap="square" tIns="91425">
            <a:normAutofit fontScale="25000" lnSpcReduction="20000"/>
          </a:bodyPr>
          <a:lstStyle/>
          <a:p>
            <a:pPr indent="-299533" lvl="0" marL="457200" rtl="0" algn="l">
              <a:spcBef>
                <a:spcPts val="0"/>
              </a:spcBef>
              <a:spcAft>
                <a:spcPts val="0"/>
              </a:spcAft>
              <a:buSzPct val="100000"/>
              <a:buChar char="●"/>
            </a:pPr>
            <a:r>
              <a:rPr lang="en" sz="4468"/>
              <a:t>I</a:t>
            </a:r>
            <a:r>
              <a:rPr lang="en" sz="4468"/>
              <a:t>ntegration with Database: Incorporate a database to store user inputs and predictions, enabling historical analysis and trend identification.</a:t>
            </a:r>
            <a:endParaRPr sz="4468"/>
          </a:p>
          <a:p>
            <a:pPr indent="-299533" lvl="0" marL="457200" rtl="0" algn="l">
              <a:spcBef>
                <a:spcPts val="0"/>
              </a:spcBef>
              <a:spcAft>
                <a:spcPts val="0"/>
              </a:spcAft>
              <a:buSzPct val="100000"/>
              <a:buChar char="●"/>
            </a:pPr>
            <a:r>
              <a:rPr lang="en" sz="4468"/>
              <a:t>Real-Time Updates: Implement live data updates and dynamic visualizations to reflect changes in the model's predictions and performance over time.</a:t>
            </a:r>
            <a:endParaRPr sz="4468"/>
          </a:p>
          <a:p>
            <a:pPr indent="-299533" lvl="0" marL="457200" rtl="0" algn="l">
              <a:spcBef>
                <a:spcPts val="0"/>
              </a:spcBef>
              <a:spcAft>
                <a:spcPts val="0"/>
              </a:spcAft>
              <a:buSzPct val="100000"/>
              <a:buChar char="●"/>
            </a:pPr>
            <a:r>
              <a:rPr lang="en" sz="4468"/>
              <a:t>Advanced Model Algorithms: Explore more sophisticated machine learning algorithms beyond logistic regression to improve prediction accuracy and robustness.</a:t>
            </a:r>
            <a:endParaRPr sz="4468"/>
          </a:p>
          <a:p>
            <a:pPr indent="-299533" lvl="0" marL="457200" rtl="0" algn="l">
              <a:spcBef>
                <a:spcPts val="0"/>
              </a:spcBef>
              <a:spcAft>
                <a:spcPts val="0"/>
              </a:spcAft>
              <a:buSzPct val="100000"/>
              <a:buChar char="●"/>
            </a:pPr>
            <a:r>
              <a:rPr lang="en" sz="4468"/>
              <a:t>User Authentication: Introduce user authentication features to secure sensitive data and personalize the user experience based on roles or permissions.</a:t>
            </a:r>
            <a:endParaRPr sz="4468"/>
          </a:p>
          <a:p>
            <a:pPr indent="-299533" lvl="0" marL="457200" rtl="0" algn="l">
              <a:spcBef>
                <a:spcPts val="0"/>
              </a:spcBef>
              <a:spcAft>
                <a:spcPts val="0"/>
              </a:spcAft>
              <a:buSzPct val="100000"/>
              <a:buChar char="●"/>
            </a:pPr>
            <a:r>
              <a:rPr lang="en" sz="4468"/>
              <a:t>Customizable Thresholds: Allow users to set custom decision thresholds based on their specific risk tolerance or business requirements.</a:t>
            </a:r>
            <a:endParaRPr sz="4468"/>
          </a:p>
          <a:p>
            <a:pPr indent="-299533" lvl="0" marL="457200" rtl="0" algn="l">
              <a:spcBef>
                <a:spcPts val="0"/>
              </a:spcBef>
              <a:spcAft>
                <a:spcPts val="0"/>
              </a:spcAft>
              <a:buSzPct val="100000"/>
              <a:buChar char="●"/>
            </a:pPr>
            <a:r>
              <a:rPr lang="en" sz="4468"/>
              <a:t>Feedback Mechanism: Incorporate a feedback mechanism for users to provide input on prediction accuracy, helping to refine the model further.</a:t>
            </a:r>
            <a:endParaRPr sz="4468"/>
          </a:p>
          <a:p>
            <a:pPr indent="-299533" lvl="0" marL="457200" rtl="0" algn="l">
              <a:spcBef>
                <a:spcPts val="0"/>
              </a:spcBef>
              <a:spcAft>
                <a:spcPts val="0"/>
              </a:spcAft>
              <a:buSzPct val="100000"/>
              <a:buChar char="●"/>
            </a:pPr>
            <a:r>
              <a:rPr lang="en" sz="4468"/>
              <a:t>Error Handling: Implement comprehensive error handling mechanisms to gracefully handle unexpected inputs or server errors.</a:t>
            </a:r>
            <a:endParaRPr sz="4468"/>
          </a:p>
          <a:p>
            <a:pPr indent="-299533" lvl="0" marL="457200" rtl="0" algn="l">
              <a:spcBef>
                <a:spcPts val="0"/>
              </a:spcBef>
              <a:spcAft>
                <a:spcPts val="0"/>
              </a:spcAft>
              <a:buSzPct val="100000"/>
              <a:buChar char="●"/>
            </a:pPr>
            <a:r>
              <a:rPr lang="en" sz="4468"/>
              <a:t>Scalability: Design the application architecture to scale seamlessly with increasing user traffic and data volume.</a:t>
            </a:r>
            <a:endParaRPr sz="4468"/>
          </a:p>
          <a:p>
            <a:pPr indent="-299533" lvl="0" marL="457200" rtl="0" algn="l">
              <a:spcBef>
                <a:spcPts val="0"/>
              </a:spcBef>
              <a:spcAft>
                <a:spcPts val="0"/>
              </a:spcAft>
              <a:buSzPct val="100000"/>
              <a:buChar char="●"/>
            </a:pPr>
            <a:r>
              <a:rPr lang="en" sz="4468"/>
              <a:t>Mobile Optimization: Optimize the user interface for mobile devices to ensure a smooth experience for users accessing the application on smartphones or tablets.</a:t>
            </a:r>
            <a:endParaRPr sz="4468"/>
          </a:p>
          <a:p>
            <a:pPr indent="-299533" lvl="0" marL="457200" rtl="0" algn="l">
              <a:spcBef>
                <a:spcPts val="0"/>
              </a:spcBef>
              <a:spcAft>
                <a:spcPts val="0"/>
              </a:spcAft>
              <a:buSzPct val="100000"/>
              <a:buChar char="●"/>
            </a:pPr>
            <a:r>
              <a:rPr lang="en" sz="4468"/>
              <a:t>Comprehensive Documentation: Provide detailed documentation and user guides to facilitate easy onboarding and usage for new users.</a:t>
            </a:r>
            <a:endParaRPr sz="4468"/>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1958550"/>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ph idx="1" type="body"/>
          </p:nvPr>
        </p:nvSpPr>
        <p:spPr>
          <a:xfrm>
            <a:off x="311700" y="224850"/>
            <a:ext cx="8520600" cy="46899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 </a:t>
            </a:r>
            <a:r>
              <a:rPr lang="en"/>
              <a:t>The Challenge:</a:t>
            </a:r>
            <a:endParaRPr/>
          </a:p>
          <a:p>
            <a:pPr indent="-334327" lvl="0" marL="457200" rtl="0" algn="l">
              <a:spcBef>
                <a:spcPts val="1200"/>
              </a:spcBef>
              <a:spcAft>
                <a:spcPts val="0"/>
              </a:spcAft>
              <a:buSzPct val="100000"/>
              <a:buChar char="●"/>
            </a:pPr>
            <a:r>
              <a:rPr lang="en"/>
              <a:t>Manual claim processing is cumbersome, error-prone, and slow, leading to dissatisfaction among stakeholders.</a:t>
            </a:r>
            <a:endParaRPr/>
          </a:p>
          <a:p>
            <a:pPr indent="-334327" lvl="0" marL="457200" rtl="0" algn="l">
              <a:spcBef>
                <a:spcPts val="0"/>
              </a:spcBef>
              <a:spcAft>
                <a:spcPts val="0"/>
              </a:spcAft>
              <a:buSzPct val="100000"/>
              <a:buChar char="●"/>
            </a:pPr>
            <a:r>
              <a:rPr lang="en"/>
              <a:t>Current average claim processing time significantly exceeds the industry standard for timeliness.</a:t>
            </a:r>
            <a:endParaRPr/>
          </a:p>
          <a:p>
            <a:pPr indent="-334327" lvl="0" marL="457200" rtl="0" algn="l">
              <a:spcBef>
                <a:spcPts val="0"/>
              </a:spcBef>
              <a:spcAft>
                <a:spcPts val="0"/>
              </a:spcAft>
              <a:buSzPct val="100000"/>
              <a:buChar char="●"/>
            </a:pPr>
            <a:r>
              <a:rPr lang="en"/>
              <a:t>Inconsistencies in claims outcomes affect customer trust and insurer reliability.</a:t>
            </a:r>
            <a:endParaRPr/>
          </a:p>
          <a:p>
            <a:pPr indent="0" lvl="0" marL="0" rtl="0" algn="l">
              <a:spcBef>
                <a:spcPts val="1200"/>
              </a:spcBef>
              <a:spcAft>
                <a:spcPts val="0"/>
              </a:spcAft>
              <a:buNone/>
            </a:pPr>
            <a:r>
              <a:rPr lang="en"/>
              <a:t>The Need for Automation:</a:t>
            </a:r>
            <a:endParaRPr/>
          </a:p>
          <a:p>
            <a:pPr indent="-334327" lvl="0" marL="457200" rtl="0" algn="l">
              <a:spcBef>
                <a:spcPts val="1200"/>
              </a:spcBef>
              <a:spcAft>
                <a:spcPts val="0"/>
              </a:spcAft>
              <a:buSzPct val="100000"/>
              <a:buChar char="●"/>
            </a:pPr>
            <a:r>
              <a:rPr lang="en"/>
              <a:t>Automation using predictive models can drastically reduce claim processing times and enhance accuracy.</a:t>
            </a:r>
            <a:endParaRPr/>
          </a:p>
          <a:p>
            <a:pPr indent="-334327" lvl="0" marL="457200" rtl="0" algn="l">
              <a:spcBef>
                <a:spcPts val="0"/>
              </a:spcBef>
              <a:spcAft>
                <a:spcPts val="0"/>
              </a:spcAft>
              <a:buSzPct val="100000"/>
              <a:buChar char="●"/>
            </a:pPr>
            <a:r>
              <a:rPr lang="en"/>
              <a:t>Predictive analytics can lead to more efficient resource allocation and better customer experiences.</a:t>
            </a:r>
            <a:endParaRPr/>
          </a:p>
          <a:p>
            <a:pPr indent="-334327" lvl="0" marL="457200" rtl="0" algn="l">
              <a:spcBef>
                <a:spcPts val="0"/>
              </a:spcBef>
              <a:spcAft>
                <a:spcPts val="0"/>
              </a:spcAft>
              <a:buSzPct val="100000"/>
              <a:buChar char="●"/>
            </a:pPr>
            <a:r>
              <a:rPr lang="en"/>
              <a:t>It represents an opportunity to minimize operational costs while maximizing service quality.</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idx="1" type="body"/>
          </p:nvPr>
        </p:nvSpPr>
        <p:spPr>
          <a:xfrm>
            <a:off x="311700" y="2826725"/>
            <a:ext cx="8520600" cy="199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Here's a graph that visually represents the average processing time of health insurance claims. The bar graph compares the current average processing time with the potential improvements that could be achieved through the implementation of automation via predictive modeling, alongside the industry standard for quick processing times.</a:t>
            </a:r>
            <a:endParaRPr/>
          </a:p>
        </p:txBody>
      </p:sp>
      <p:pic>
        <p:nvPicPr>
          <p:cNvPr id="77" name="Google Shape;77;p15"/>
          <p:cNvPicPr preferRelativeResize="0"/>
          <p:nvPr/>
        </p:nvPicPr>
        <p:blipFill>
          <a:blip r:embed="rId3">
            <a:alphaModFix/>
          </a:blip>
          <a:stretch>
            <a:fillRect/>
          </a:stretch>
        </p:blipFill>
        <p:spPr>
          <a:xfrm>
            <a:off x="2002250" y="246275"/>
            <a:ext cx="5898475" cy="24519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Objective</a:t>
            </a:r>
            <a:endParaRPr/>
          </a:p>
        </p:txBody>
      </p:sp>
      <p:sp>
        <p:nvSpPr>
          <p:cNvPr id="83" name="Google Shape;83;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Develop a machine learning model capable of accurately predicting insurance claim outcomes.</a:t>
            </a:r>
            <a:endParaRPr/>
          </a:p>
          <a:p>
            <a:pPr indent="-342900" lvl="0" marL="457200" rtl="0" algn="l">
              <a:spcBef>
                <a:spcPts val="0"/>
              </a:spcBef>
              <a:spcAft>
                <a:spcPts val="0"/>
              </a:spcAft>
              <a:buSzPts val="1800"/>
              <a:buChar char="●"/>
            </a:pPr>
            <a:r>
              <a:rPr lang="en"/>
              <a:t>The model aims to support preemptive decision-making, improving workflow and policyholder satisfaction.</a:t>
            </a:r>
            <a:endParaRPr/>
          </a:p>
          <a:p>
            <a:pPr indent="-342900" lvl="0" marL="457200" rtl="0" algn="l">
              <a:spcBef>
                <a:spcPts val="0"/>
              </a:spcBef>
              <a:spcAft>
                <a:spcPts val="0"/>
              </a:spcAft>
              <a:buSzPts val="1800"/>
              <a:buChar char="●"/>
            </a:pPr>
            <a:r>
              <a:rPr lang="en"/>
              <a:t>By leveraging data, we strive to transform the claims approval process into a seamless experience.</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Dataset</a:t>
            </a:r>
            <a:endParaRPr/>
          </a:p>
        </p:txBody>
      </p:sp>
      <p:sp>
        <p:nvSpPr>
          <p:cNvPr id="89" name="Google Shape;89;p1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SzPts val="275"/>
              <a:buNone/>
            </a:pPr>
            <a:r>
              <a:rPr lang="en" sz="1500"/>
              <a:t>Mandate Origin: Data collection required by Washington State's ESSB 6404.</a:t>
            </a:r>
            <a:endParaRPr sz="1500"/>
          </a:p>
          <a:p>
            <a:pPr indent="0" lvl="0" marL="457200" rtl="0" algn="l">
              <a:lnSpc>
                <a:spcPct val="95000"/>
              </a:lnSpc>
              <a:spcBef>
                <a:spcPts val="1200"/>
              </a:spcBef>
              <a:spcAft>
                <a:spcPts val="0"/>
              </a:spcAft>
              <a:buSzPts val="275"/>
              <a:buNone/>
            </a:pPr>
            <a:r>
              <a:rPr lang="en" sz="1500"/>
              <a:t>Purpose: Used by carriers to review medical necessity of health care services.</a:t>
            </a:r>
            <a:endParaRPr sz="1500"/>
          </a:p>
          <a:p>
            <a:pPr indent="0" lvl="0" marL="457200" rtl="0" algn="l">
              <a:lnSpc>
                <a:spcPct val="95000"/>
              </a:lnSpc>
              <a:spcBef>
                <a:spcPts val="1200"/>
              </a:spcBef>
              <a:spcAft>
                <a:spcPts val="0"/>
              </a:spcAft>
              <a:buSzPts val="275"/>
              <a:buNone/>
            </a:pPr>
            <a:r>
              <a:rPr lang="en" sz="1500"/>
              <a:t>Coverage: Includes data on inpatient and outpatient services for medical/surgical procedures, mental health and substance disorders, plus diabetes supplies and durable medical equipment.</a:t>
            </a:r>
            <a:endParaRPr sz="1500"/>
          </a:p>
          <a:p>
            <a:pPr indent="0" lvl="0" marL="457200" rtl="0" algn="l">
              <a:lnSpc>
                <a:spcPct val="95000"/>
              </a:lnSpc>
              <a:spcBef>
                <a:spcPts val="1200"/>
              </a:spcBef>
              <a:spcAft>
                <a:spcPts val="0"/>
              </a:spcAft>
              <a:buSzPts val="275"/>
              <a:buNone/>
            </a:pPr>
            <a:r>
              <a:rPr lang="en" sz="1500"/>
              <a:t>Key Reporting Features:</a:t>
            </a:r>
            <a:endParaRPr sz="1500"/>
          </a:p>
          <a:p>
            <a:pPr indent="-323850" lvl="0" marL="457200" rtl="0" algn="l">
              <a:lnSpc>
                <a:spcPct val="95000"/>
              </a:lnSpc>
              <a:spcBef>
                <a:spcPts val="1200"/>
              </a:spcBef>
              <a:spcAft>
                <a:spcPts val="0"/>
              </a:spcAft>
              <a:buSzPts val="1500"/>
              <a:buChar char="●"/>
            </a:pPr>
            <a:r>
              <a:rPr lang="en" sz="1500"/>
              <a:t>Top 10 codes for prior authorization requests and their approval percentages.</a:t>
            </a:r>
            <a:endParaRPr sz="1500"/>
          </a:p>
          <a:p>
            <a:pPr indent="-323850" lvl="0" marL="457200" rtl="0" algn="l">
              <a:lnSpc>
                <a:spcPct val="95000"/>
              </a:lnSpc>
              <a:spcBef>
                <a:spcPts val="0"/>
              </a:spcBef>
              <a:spcAft>
                <a:spcPts val="0"/>
              </a:spcAft>
              <a:buSzPts val="1500"/>
              <a:buChar char="●"/>
            </a:pPr>
            <a:r>
              <a:rPr lang="en" sz="1500"/>
              <a:t>Codes with high initial denials and later approvals upon appeal.</a:t>
            </a:r>
            <a:endParaRPr sz="1500"/>
          </a:p>
          <a:p>
            <a:pPr indent="-323850" lvl="0" marL="457200" rtl="0" algn="l">
              <a:lnSpc>
                <a:spcPct val="95000"/>
              </a:lnSpc>
              <a:spcBef>
                <a:spcPts val="0"/>
              </a:spcBef>
              <a:spcAft>
                <a:spcPts val="0"/>
              </a:spcAft>
              <a:buSzPts val="1500"/>
              <a:buChar char="●"/>
            </a:pPr>
            <a:r>
              <a:rPr lang="en" sz="1500"/>
              <a:t>Average response time in hours for different types of decisions.</a:t>
            </a:r>
            <a:endParaRPr sz="1500"/>
          </a:p>
          <a:p>
            <a:pPr indent="0" lvl="0" marL="457200" rtl="0" algn="l">
              <a:lnSpc>
                <a:spcPct val="95000"/>
              </a:lnSpc>
              <a:spcBef>
                <a:spcPts val="1200"/>
              </a:spcBef>
              <a:spcAft>
                <a:spcPts val="0"/>
              </a:spcAft>
              <a:buSzPts val="275"/>
              <a:buNone/>
            </a:pPr>
            <a:r>
              <a:rPr lang="en" sz="1500"/>
              <a:t>Data Attributes: Aggregated and de-identified, reflecting comprehensive prior authorization activities across individual and group health plans.</a:t>
            </a:r>
            <a:endParaRPr sz="1500"/>
          </a:p>
          <a:p>
            <a:pPr indent="0" lvl="0" marL="0" rtl="0" algn="l">
              <a:lnSpc>
                <a:spcPct val="95000"/>
              </a:lnSpc>
              <a:spcBef>
                <a:spcPts val="1200"/>
              </a:spcBef>
              <a:spcAft>
                <a:spcPts val="0"/>
              </a:spcAft>
              <a:buClr>
                <a:schemeClr val="dk1"/>
              </a:buClr>
              <a:buSzPts val="275"/>
              <a:buFont typeface="Arial"/>
              <a:buNone/>
            </a:pPr>
            <a:r>
              <a:t/>
            </a:r>
            <a:endParaRPr sz="200"/>
          </a:p>
          <a:p>
            <a:pPr indent="0" lvl="0" marL="0" rtl="0" algn="l">
              <a:lnSpc>
                <a:spcPct val="95000"/>
              </a:lnSpc>
              <a:spcBef>
                <a:spcPts val="1200"/>
              </a:spcBef>
              <a:spcAft>
                <a:spcPts val="1200"/>
              </a:spcAft>
              <a:buSzPts val="275"/>
              <a:buNone/>
            </a:pPr>
            <a:r>
              <a:t/>
            </a:r>
            <a:endParaRPr sz="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2737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95" name="Google Shape;95;p18"/>
          <p:cNvSpPr txBox="1"/>
          <p:nvPr>
            <p:ph idx="1" type="body"/>
          </p:nvPr>
        </p:nvSpPr>
        <p:spPr>
          <a:xfrm>
            <a:off x="311700" y="1058225"/>
            <a:ext cx="8520600" cy="37065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rPr lang="en" sz="1400"/>
              <a:t>Data Preparation:</a:t>
            </a:r>
            <a:endParaRPr sz="1400"/>
          </a:p>
          <a:p>
            <a:pPr indent="-317500" lvl="0" marL="457200" rtl="0" algn="l">
              <a:lnSpc>
                <a:spcPct val="95000"/>
              </a:lnSpc>
              <a:spcBef>
                <a:spcPts val="1200"/>
              </a:spcBef>
              <a:spcAft>
                <a:spcPts val="0"/>
              </a:spcAft>
              <a:buSzPts val="1400"/>
              <a:buChar char="●"/>
            </a:pPr>
            <a:r>
              <a:rPr lang="en" sz="1400"/>
              <a:t>Cleaning: Addressed missing values, duplicates, and data inconsistencies.</a:t>
            </a:r>
            <a:endParaRPr sz="1400"/>
          </a:p>
          <a:p>
            <a:pPr indent="-317500" lvl="0" marL="457200" rtl="0" algn="l">
              <a:lnSpc>
                <a:spcPct val="95000"/>
              </a:lnSpc>
              <a:spcBef>
                <a:spcPts val="0"/>
              </a:spcBef>
              <a:spcAft>
                <a:spcPts val="0"/>
              </a:spcAft>
              <a:buSzPts val="1400"/>
              <a:buChar char="●"/>
            </a:pPr>
            <a:r>
              <a:rPr lang="en" sz="1400"/>
              <a:t>Selection: Chose key features like service codes, approval rates, and response times for predictive relevance.</a:t>
            </a:r>
            <a:endParaRPr sz="1400"/>
          </a:p>
          <a:p>
            <a:pPr indent="-317500" lvl="0" marL="457200" rtl="0" algn="l">
              <a:lnSpc>
                <a:spcPct val="95000"/>
              </a:lnSpc>
              <a:spcBef>
                <a:spcPts val="0"/>
              </a:spcBef>
              <a:spcAft>
                <a:spcPts val="0"/>
              </a:spcAft>
              <a:buSzPts val="1400"/>
              <a:buChar char="●"/>
            </a:pPr>
            <a:r>
              <a:rPr lang="en" sz="1400"/>
              <a:t>Transformation: Normalized numerical data and applied one-hot encoding to categorical variables.</a:t>
            </a:r>
            <a:endParaRPr sz="1400"/>
          </a:p>
          <a:p>
            <a:pPr indent="0" lvl="0" marL="457200" rtl="0" algn="l">
              <a:lnSpc>
                <a:spcPct val="95000"/>
              </a:lnSpc>
              <a:spcBef>
                <a:spcPts val="1200"/>
              </a:spcBef>
              <a:spcAft>
                <a:spcPts val="0"/>
              </a:spcAft>
              <a:buNone/>
            </a:pPr>
            <a:r>
              <a:rPr lang="en" sz="1400"/>
              <a:t>Model Development:</a:t>
            </a:r>
            <a:endParaRPr sz="1400"/>
          </a:p>
          <a:p>
            <a:pPr indent="-317500" lvl="0" marL="457200" rtl="0" algn="l">
              <a:lnSpc>
                <a:spcPct val="95000"/>
              </a:lnSpc>
              <a:spcBef>
                <a:spcPts val="1200"/>
              </a:spcBef>
              <a:spcAft>
                <a:spcPts val="0"/>
              </a:spcAft>
              <a:buSzPts val="1400"/>
              <a:buChar char="●"/>
            </a:pPr>
            <a:r>
              <a:rPr lang="en" sz="1400"/>
              <a:t>Algorithm: Selected logistic regression for its efficiency in binary classification.</a:t>
            </a:r>
            <a:endParaRPr sz="1400"/>
          </a:p>
          <a:p>
            <a:pPr indent="-317500" lvl="0" marL="457200" rtl="0" algn="l">
              <a:lnSpc>
                <a:spcPct val="95000"/>
              </a:lnSpc>
              <a:spcBef>
                <a:spcPts val="0"/>
              </a:spcBef>
              <a:spcAft>
                <a:spcPts val="0"/>
              </a:spcAft>
              <a:buSzPts val="1400"/>
              <a:buChar char="●"/>
            </a:pPr>
            <a:r>
              <a:rPr lang="en" sz="1400"/>
              <a:t>Training: Utilized 80% of the data for training with cross-validation to fine-tune parameters.</a:t>
            </a:r>
            <a:endParaRPr sz="1400"/>
          </a:p>
          <a:p>
            <a:pPr indent="-317500" lvl="0" marL="457200" rtl="0" algn="l">
              <a:lnSpc>
                <a:spcPct val="95000"/>
              </a:lnSpc>
              <a:spcBef>
                <a:spcPts val="0"/>
              </a:spcBef>
              <a:spcAft>
                <a:spcPts val="0"/>
              </a:spcAft>
              <a:buSzPts val="1400"/>
              <a:buChar char="●"/>
            </a:pPr>
            <a:r>
              <a:rPr lang="en" sz="1400"/>
              <a:t>Validation: Measured model performance using accuracy and AUC metrics.</a:t>
            </a:r>
            <a:endParaRPr sz="1400"/>
          </a:p>
          <a:p>
            <a:pPr indent="0" lvl="0" marL="457200" rtl="0" algn="l">
              <a:lnSpc>
                <a:spcPct val="95000"/>
              </a:lnSpc>
              <a:spcBef>
                <a:spcPts val="1200"/>
              </a:spcBef>
              <a:spcAft>
                <a:spcPts val="0"/>
              </a:spcAft>
              <a:buNone/>
            </a:pPr>
            <a:r>
              <a:rPr lang="en" sz="1400"/>
              <a:t>Predictive Model Implementation:</a:t>
            </a:r>
            <a:endParaRPr sz="1400"/>
          </a:p>
          <a:p>
            <a:pPr indent="-317500" lvl="0" marL="457200" rtl="0" algn="l">
              <a:lnSpc>
                <a:spcPct val="95000"/>
              </a:lnSpc>
              <a:spcBef>
                <a:spcPts val="1200"/>
              </a:spcBef>
              <a:spcAft>
                <a:spcPts val="0"/>
              </a:spcAft>
              <a:buSzPts val="1400"/>
              <a:buChar char="●"/>
            </a:pPr>
            <a:r>
              <a:rPr lang="en" sz="1400"/>
              <a:t>Integration: Deployed the model into a simulated workflow for real-time predictions.</a:t>
            </a:r>
            <a:endParaRPr sz="1400"/>
          </a:p>
          <a:p>
            <a:pPr indent="-317500" lvl="0" marL="457200" rtl="0" algn="l">
              <a:lnSpc>
                <a:spcPct val="95000"/>
              </a:lnSpc>
              <a:spcBef>
                <a:spcPts val="0"/>
              </a:spcBef>
              <a:spcAft>
                <a:spcPts val="0"/>
              </a:spcAft>
              <a:buSzPts val="1400"/>
              <a:buChar char="●"/>
            </a:pPr>
            <a:r>
              <a:rPr lang="en" sz="1400"/>
              <a:t>Testing: Validated model robustness through tests mimicking real-world claim scenarios.</a:t>
            </a:r>
            <a:endParaRPr sz="1400"/>
          </a:p>
          <a:p>
            <a:pPr indent="0" lvl="0" marL="457200" rtl="0" algn="l">
              <a:lnSpc>
                <a:spcPct val="95000"/>
              </a:lnSpc>
              <a:spcBef>
                <a:spcPts val="1200"/>
              </a:spcBef>
              <a:spcAft>
                <a:spcPts val="1200"/>
              </a:spcAft>
              <a:buNone/>
            </a:pPr>
            <a:r>
              <a:t/>
            </a:r>
            <a:endParaRPr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1773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a:t>
            </a:r>
            <a:endParaRPr/>
          </a:p>
        </p:txBody>
      </p:sp>
      <p:sp>
        <p:nvSpPr>
          <p:cNvPr id="101" name="Google Shape;101;p19"/>
          <p:cNvSpPr txBox="1"/>
          <p:nvPr>
            <p:ph idx="1" type="body"/>
          </p:nvPr>
        </p:nvSpPr>
        <p:spPr>
          <a:xfrm>
            <a:off x="311700" y="884750"/>
            <a:ext cx="8520600" cy="3646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275"/>
              <a:buFont typeface="Arial"/>
              <a:buNone/>
            </a:pPr>
            <a:r>
              <a:rPr lang="en" sz="1319"/>
              <a:t>Model Performance:</a:t>
            </a:r>
            <a:endParaRPr sz="1319"/>
          </a:p>
          <a:p>
            <a:pPr indent="-312392" lvl="0" marL="457200" rtl="0" algn="l">
              <a:lnSpc>
                <a:spcPct val="95000"/>
              </a:lnSpc>
              <a:spcBef>
                <a:spcPts val="1200"/>
              </a:spcBef>
              <a:spcAft>
                <a:spcPts val="0"/>
              </a:spcAft>
              <a:buSzPts val="1320"/>
              <a:buChar char="●"/>
            </a:pPr>
            <a:r>
              <a:rPr lang="en" sz="1319"/>
              <a:t>Accuracy: Achieved an accuracy of 90.57% on the test set, indicating strong predictive capabilities.</a:t>
            </a:r>
            <a:endParaRPr sz="1319"/>
          </a:p>
          <a:p>
            <a:pPr indent="-312392" lvl="0" marL="457200" rtl="0" algn="l">
              <a:lnSpc>
                <a:spcPct val="95000"/>
              </a:lnSpc>
              <a:spcBef>
                <a:spcPts val="0"/>
              </a:spcBef>
              <a:spcAft>
                <a:spcPts val="0"/>
              </a:spcAft>
              <a:buSzPts val="1320"/>
              <a:buChar char="●"/>
            </a:pPr>
            <a:r>
              <a:rPr lang="en" sz="1319"/>
              <a:t>Interpretation: High accuracy demonstrates the model's effectiveness in correctly predicting the approval or denial of claims based on the data provided.</a:t>
            </a:r>
            <a:endParaRPr sz="1319"/>
          </a:p>
          <a:p>
            <a:pPr indent="0" lvl="0" marL="0" rtl="0" algn="l">
              <a:lnSpc>
                <a:spcPct val="95000"/>
              </a:lnSpc>
              <a:spcBef>
                <a:spcPts val="1200"/>
              </a:spcBef>
              <a:spcAft>
                <a:spcPts val="0"/>
              </a:spcAft>
              <a:buSzPts val="275"/>
              <a:buNone/>
            </a:pPr>
            <a:r>
              <a:rPr lang="en" sz="1319"/>
              <a:t>Model Deployment:</a:t>
            </a:r>
            <a:endParaRPr sz="1319"/>
          </a:p>
          <a:p>
            <a:pPr indent="-312392" lvl="0" marL="457200" rtl="0" algn="l">
              <a:lnSpc>
                <a:spcPct val="95000"/>
              </a:lnSpc>
              <a:spcBef>
                <a:spcPts val="1200"/>
              </a:spcBef>
              <a:spcAft>
                <a:spcPts val="0"/>
              </a:spcAft>
              <a:buSzPts val="1320"/>
              <a:buChar char="●"/>
            </a:pPr>
            <a:r>
              <a:rPr lang="en" sz="1319"/>
              <a:t>Model Serialization: Utilized joblib to save the trained logistic regression model as insurance_claim_predictor_model.pkl for easy loading and reuse.</a:t>
            </a:r>
            <a:endParaRPr sz="1319"/>
          </a:p>
          <a:p>
            <a:pPr indent="-312392" lvl="0" marL="457200" rtl="0" algn="l">
              <a:lnSpc>
                <a:spcPct val="95000"/>
              </a:lnSpc>
              <a:spcBef>
                <a:spcPts val="0"/>
              </a:spcBef>
              <a:spcAft>
                <a:spcPts val="0"/>
              </a:spcAft>
              <a:buSzPts val="1320"/>
              <a:buChar char="●"/>
            </a:pPr>
            <a:r>
              <a:rPr lang="en" sz="1319"/>
              <a:t>Feature Storage: Saved the names of the features used in the model into feature_names.pkl for consistency in future predictions.</a:t>
            </a:r>
            <a:endParaRPr sz="1319"/>
          </a:p>
          <a:p>
            <a:pPr indent="0" lvl="0" marL="0" rtl="0" algn="l">
              <a:lnSpc>
                <a:spcPct val="95000"/>
              </a:lnSpc>
              <a:spcBef>
                <a:spcPts val="1200"/>
              </a:spcBef>
              <a:spcAft>
                <a:spcPts val="0"/>
              </a:spcAft>
              <a:buClr>
                <a:schemeClr val="dk1"/>
              </a:buClr>
              <a:buSzPts val="275"/>
              <a:buFont typeface="Arial"/>
              <a:buNone/>
            </a:pPr>
            <a:r>
              <a:rPr lang="en" sz="1319"/>
              <a:t>Feature Importance Extraction:</a:t>
            </a:r>
            <a:endParaRPr sz="1319"/>
          </a:p>
          <a:p>
            <a:pPr indent="-312392" lvl="0" marL="457200" rtl="0" algn="l">
              <a:lnSpc>
                <a:spcPct val="95000"/>
              </a:lnSpc>
              <a:spcBef>
                <a:spcPts val="1200"/>
              </a:spcBef>
              <a:spcAft>
                <a:spcPts val="0"/>
              </a:spcAft>
              <a:buSzPts val="1320"/>
              <a:buChar char="●"/>
            </a:pPr>
            <a:r>
              <a:rPr lang="en" sz="1319"/>
              <a:t>Extracted and saved the feature importances (coefficients) of the logistic regression model, providing insights into which features most strongly influence the prediction of claim outcomes.</a:t>
            </a:r>
            <a:endParaRPr sz="1319"/>
          </a:p>
          <a:p>
            <a:pPr indent="-312392" lvl="0" marL="457200" rtl="0" algn="l">
              <a:lnSpc>
                <a:spcPct val="95000"/>
              </a:lnSpc>
              <a:spcBef>
                <a:spcPts val="0"/>
              </a:spcBef>
              <a:spcAft>
                <a:spcPts val="0"/>
              </a:spcAft>
              <a:buSzPts val="1320"/>
              <a:buChar char="●"/>
            </a:pPr>
            <a:r>
              <a:rPr lang="en" sz="1319"/>
              <a:t>These importances are stored in feature_importances.pkl, allowing for easy review and analysis.</a:t>
            </a:r>
            <a:endParaRPr sz="1319"/>
          </a:p>
          <a:p>
            <a:pPr indent="0" lvl="0" marL="0" rtl="0" algn="l">
              <a:lnSpc>
                <a:spcPct val="95000"/>
              </a:lnSpc>
              <a:spcBef>
                <a:spcPts val="1200"/>
              </a:spcBef>
              <a:spcAft>
                <a:spcPts val="1200"/>
              </a:spcAft>
              <a:buSzPts val="275"/>
              <a:buNone/>
            </a:pPr>
            <a:r>
              <a:t/>
            </a:r>
            <a:endParaRPr sz="45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Deploying Our Predictive Model with Streamlit</a:t>
            </a:r>
            <a:endParaRPr/>
          </a:p>
        </p:txBody>
      </p:sp>
      <p:sp>
        <p:nvSpPr>
          <p:cNvPr id="107" name="Google Shape;107;p20"/>
          <p:cNvSpPr txBox="1"/>
          <p:nvPr>
            <p:ph idx="1" type="body"/>
          </p:nvPr>
        </p:nvSpPr>
        <p:spPr>
          <a:xfrm>
            <a:off x="311700" y="1171600"/>
            <a:ext cx="8520600" cy="3582300"/>
          </a:xfrm>
          <a:prstGeom prst="rect">
            <a:avLst/>
          </a:prstGeom>
        </p:spPr>
        <p:txBody>
          <a:bodyPr anchorCtr="0" anchor="t" bIns="91425" lIns="91425" spcFirstLastPara="1" rIns="91425" wrap="square" tIns="91425">
            <a:noAutofit/>
          </a:bodyPr>
          <a:lstStyle/>
          <a:p>
            <a:pPr indent="-336550" lvl="0" marL="457200" rtl="0" algn="l">
              <a:lnSpc>
                <a:spcPct val="95000"/>
              </a:lnSpc>
              <a:spcBef>
                <a:spcPts val="0"/>
              </a:spcBef>
              <a:spcAft>
                <a:spcPts val="0"/>
              </a:spcAft>
              <a:buSzPts val="1700"/>
              <a:buChar char="●"/>
            </a:pPr>
            <a:r>
              <a:rPr lang="en" sz="1700"/>
              <a:t>Deployed the web application using npx localtunnel for online access without traditional hosting.</a:t>
            </a:r>
            <a:endParaRPr sz="1700"/>
          </a:p>
          <a:p>
            <a:pPr indent="-336550" lvl="0" marL="457200" rtl="0" algn="l">
              <a:lnSpc>
                <a:spcPct val="95000"/>
              </a:lnSpc>
              <a:spcBef>
                <a:spcPts val="0"/>
              </a:spcBef>
              <a:spcAft>
                <a:spcPts val="0"/>
              </a:spcAft>
              <a:buSzPts val="1700"/>
              <a:buChar char="●"/>
            </a:pPr>
            <a:r>
              <a:rPr lang="en" sz="1700"/>
              <a:t>Preprocessed user input to align with the model's training data format to ensure accuracy.</a:t>
            </a:r>
            <a:endParaRPr sz="1700"/>
          </a:p>
          <a:p>
            <a:pPr indent="-336550" lvl="0" marL="457200" rtl="0" algn="l">
              <a:lnSpc>
                <a:spcPct val="95000"/>
              </a:lnSpc>
              <a:spcBef>
                <a:spcPts val="0"/>
              </a:spcBef>
              <a:spcAft>
                <a:spcPts val="0"/>
              </a:spcAft>
              <a:buSzPts val="1700"/>
              <a:buChar char="●"/>
            </a:pPr>
            <a:r>
              <a:rPr lang="en" sz="1700"/>
              <a:t>Designed a user-friendly interface with Streamlit widgets for entering data like Carrier, Service Category, and Approval Rates.</a:t>
            </a:r>
            <a:endParaRPr sz="1700"/>
          </a:p>
          <a:p>
            <a:pPr indent="-336550" lvl="0" marL="457200" rtl="0" algn="l">
              <a:lnSpc>
                <a:spcPct val="95000"/>
              </a:lnSpc>
              <a:spcBef>
                <a:spcPts val="0"/>
              </a:spcBef>
              <a:spcAft>
                <a:spcPts val="0"/>
              </a:spcAft>
              <a:buSzPts val="1700"/>
              <a:buChar char="●"/>
            </a:pPr>
            <a:r>
              <a:rPr lang="en" sz="1700"/>
              <a:t>Enabled real-time predictions of claim approval probabilities when users submit their data.</a:t>
            </a:r>
            <a:endParaRPr sz="1700"/>
          </a:p>
          <a:p>
            <a:pPr indent="-336550" lvl="0" marL="457200" rtl="0" algn="l">
              <a:lnSpc>
                <a:spcPct val="95000"/>
              </a:lnSpc>
              <a:spcBef>
                <a:spcPts val="0"/>
              </a:spcBef>
              <a:spcAft>
                <a:spcPts val="0"/>
              </a:spcAft>
              <a:buSzPts val="1700"/>
              <a:buChar char="●"/>
            </a:pPr>
            <a:r>
              <a:rPr lang="en" sz="1700"/>
              <a:t>Included a slider for users to adjust the decision threshold, which changes the sensitivity of the predictive results.</a:t>
            </a:r>
            <a:endParaRPr sz="1700"/>
          </a:p>
          <a:p>
            <a:pPr indent="-336550" lvl="0" marL="457200" rtl="0" algn="l">
              <a:lnSpc>
                <a:spcPct val="95000"/>
              </a:lnSpc>
              <a:spcBef>
                <a:spcPts val="0"/>
              </a:spcBef>
              <a:spcAft>
                <a:spcPts val="0"/>
              </a:spcAft>
              <a:buSzPts val="1700"/>
              <a:buChar char="●"/>
            </a:pPr>
            <a:r>
              <a:rPr lang="en" sz="1700"/>
              <a:t>Displayed output shows the probability of approval and a final decision of "Approved" or "Not Approved" based on the selected threshold.</a:t>
            </a:r>
            <a:endParaRPr sz="1700"/>
          </a:p>
          <a:p>
            <a:pPr indent="-336550" lvl="0" marL="457200" rtl="0" algn="l">
              <a:lnSpc>
                <a:spcPct val="95000"/>
              </a:lnSpc>
              <a:spcBef>
                <a:spcPts val="0"/>
              </a:spcBef>
              <a:spcAft>
                <a:spcPts val="0"/>
              </a:spcAft>
              <a:buSzPts val="1700"/>
              <a:buChar char="●"/>
            </a:pPr>
            <a:r>
              <a:rPr lang="en" sz="1700"/>
              <a:t>Application can be launched with the command: streamlit run app.py &amp; npx localtunnel --port 8501.</a:t>
            </a:r>
            <a:endParaRPr sz="1700"/>
          </a:p>
          <a:p>
            <a:pPr indent="0" lvl="0" marL="457200" rtl="0" algn="l">
              <a:lnSpc>
                <a:spcPct val="95000"/>
              </a:lnSpc>
              <a:spcBef>
                <a:spcPts val="1200"/>
              </a:spcBef>
              <a:spcAft>
                <a:spcPts val="0"/>
              </a:spcAft>
              <a:buNone/>
            </a:pPr>
            <a:r>
              <a:t/>
            </a:r>
            <a:endParaRPr sz="1700"/>
          </a:p>
          <a:p>
            <a:pPr indent="0" lvl="0" marL="0" rtl="0" algn="l">
              <a:lnSpc>
                <a:spcPct val="95000"/>
              </a:lnSpc>
              <a:spcBef>
                <a:spcPts val="1200"/>
              </a:spcBef>
              <a:spcAft>
                <a:spcPts val="1200"/>
              </a:spcAft>
              <a:buSzPts val="770"/>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65425" y="1958550"/>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DEMO IN CLASS</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