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6BE0-F7C0-4D1D-BC66-73DCFEDE4A8B}" v="1801" dt="2021-03-13T22:43:20.471"/>
    <p1510:client id="{4721F7E6-EE59-4350-8027-AD84CABF4601}" v="865" dt="2021-03-07T20:17:45.224"/>
    <p1510:client id="{77305DDC-5951-4AA0-86DF-93E25B21462E}" v="1034" dt="2021-03-13T10:15:24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095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585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701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179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53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945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42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810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219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85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76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65D2-DF48-4061-BC47-69A570ADE637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719" y="1897128"/>
            <a:ext cx="9976457" cy="2499079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Compiler Design</a:t>
            </a:r>
            <a:br>
              <a:rPr lang="en-US" sz="4400" dirty="0"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Assignment 3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7" y="530120"/>
            <a:ext cx="1599959" cy="1620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126" y="4591261"/>
            <a:ext cx="7124700" cy="1961287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Iran University of Science &amp; Technology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School of Computer Engineering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Spring 2021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024329"/>
            <a:ext cx="712470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6" y="4232026"/>
            <a:ext cx="9092941" cy="145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379241"/>
            <a:ext cx="7124700" cy="1828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9815-7BBB-453A-86C0-CDC7C993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9B91-920F-4B84-9837-69D35DE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2265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Specifications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Subject: introduction to antlr4 listener and visitor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Deadline: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+mj-ea"/>
                <a:cs typeface="Times New Roman"/>
              </a:rPr>
              <a:t>Saturday,              , 23:59 </a:t>
            </a:r>
            <a:r>
              <a:rPr lang="en-US" sz="1800" dirty="0">
                <a:solidFill>
                  <a:srgbClr val="FF0000"/>
                </a:solidFill>
                <a:latin typeface="Times New Roman"/>
                <a:ea typeface="+mj-ea"/>
                <a:cs typeface="Times New Roman"/>
              </a:rPr>
              <a:t>(Would not be extended!!)</a:t>
            </a:r>
            <a:endParaRPr lang="en-US" dirty="0">
              <a:solidFill>
                <a:srgbClr val="FF0000"/>
              </a:solidFill>
              <a:latin typeface="Times New Roman"/>
              <a:ea typeface="+mj-ea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Where to upload: LMS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Your report should be provided continuing these slides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algn="l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Full Name: --------------------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Student ID: ----------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6837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DAE3D-3E75-4639-A234-D70395EFE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DD25AE1-F253-4113-B235-914C34DF564F}"/>
              </a:ext>
            </a:extLst>
          </p:cNvPr>
          <p:cNvSpPr txBox="1">
            <a:spLocks/>
          </p:cNvSpPr>
          <p:nvPr/>
        </p:nvSpPr>
        <p:spPr>
          <a:xfrm>
            <a:off x="1245726" y="527557"/>
            <a:ext cx="5718492" cy="58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71CB46B-9E57-49A0-BAC4-418ADF433950}"/>
              </a:ext>
            </a:extLst>
          </p:cNvPr>
          <p:cNvSpPr txBox="1">
            <a:spLocks/>
          </p:cNvSpPr>
          <p:nvPr/>
        </p:nvSpPr>
        <p:spPr>
          <a:xfrm>
            <a:off x="1245726" y="1455654"/>
            <a:ext cx="10062353" cy="48647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Calibri"/>
                <a:ea typeface="+mn-lt"/>
                <a:cs typeface="Calibri"/>
              </a:rPr>
              <a:t>1-</a:t>
            </a:r>
            <a:r>
              <a:rPr lang="en-US" sz="2400">
                <a:ea typeface="+mn-lt"/>
                <a:cs typeface="+mn-lt"/>
              </a:rPr>
              <a:t> Write a regular expression for a simple network Router: router's in computer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network must validate ipv4 and drop all packet with private ipv4 address.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Write a anrlr4 grammar to validate IP addresses for a router.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</a:t>
            </a:r>
            <a:endParaRPr lang="en-US" sz="2400" dirty="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Requirment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rPr>
              <a:t>: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A)  An ip address consists of 3 numbers, separated with two dots. The value of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each number is 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</a:br>
            <a:r>
              <a:rPr lang="en-US" sz="200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     0-255 For example: 255.189.10.37 Correct and 256.189.89.9 is error.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 </a:t>
            </a:r>
            <a:endParaRPr lang="en-US" sz="180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00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B)  private ip address range:</a:t>
            </a:r>
            <a:endParaRPr lang="en-US" sz="2000" b="1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817199-8F6A-41DE-8C1E-15428BC0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BC657-508F-4808-9218-204CDD1C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3105199-5BCC-476C-A7FA-4099C1F3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880" y="4451898"/>
            <a:ext cx="5504212" cy="184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0AB050-2F92-4D1A-94FB-2A94DCF2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97543D-A939-46D2-8439-53D3792B2278}"/>
              </a:ext>
            </a:extLst>
          </p:cNvPr>
          <p:cNvSpPr txBox="1">
            <a:spLocks/>
          </p:cNvSpPr>
          <p:nvPr/>
        </p:nvSpPr>
        <p:spPr>
          <a:xfrm>
            <a:off x="1245726" y="527557"/>
            <a:ext cx="5718492" cy="58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CD25BC4-EAA6-4487-837E-6BAA1BEAB60E}"/>
              </a:ext>
            </a:extLst>
          </p:cNvPr>
          <p:cNvSpPr txBox="1">
            <a:spLocks/>
          </p:cNvSpPr>
          <p:nvPr/>
        </p:nvSpPr>
        <p:spPr>
          <a:xfrm>
            <a:off x="1245726" y="1446129"/>
            <a:ext cx="10195703" cy="4874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Times New Roman"/>
                <a:ea typeface="+mj-ea"/>
                <a:cs typeface="Times New Roman"/>
              </a:rPr>
              <a:t>2-</a:t>
            </a:r>
            <a:r>
              <a:rPr lang="en-US" sz="2400" dirty="0">
                <a:ea typeface="+mn-lt"/>
                <a:cs typeface="+mn-lt"/>
              </a:rPr>
              <a:t> Write a Python program, using ANTLR regular expression, over the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alphabet {a, b, c}: 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Calibri"/>
                <a:ea typeface="+mj-ea"/>
                <a:cs typeface="Calibri"/>
              </a:rPr>
              <a:t>       a)</a:t>
            </a:r>
            <a:r>
              <a:rPr lang="en-US" sz="2400" dirty="0">
                <a:ea typeface="+mn-lt"/>
                <a:cs typeface="+mn-lt"/>
              </a:rPr>
              <a:t> length of input is at least 2 and at most 4</a:t>
            </a:r>
            <a:endParaRPr lang="en-US" sz="2400" dirty="0">
              <a:latin typeface="Calibri"/>
              <a:ea typeface="+mj-ea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Calibri"/>
                <a:ea typeface="+mj-ea"/>
                <a:cs typeface="Calibri"/>
              </a:rPr>
              <a:t>       b) </a:t>
            </a:r>
            <a:r>
              <a:rPr lang="en-US" sz="2400" dirty="0">
                <a:ea typeface="+mn-lt"/>
                <a:cs typeface="+mn-lt"/>
              </a:rPr>
              <a:t>number of  'a's  is a multiple of 3</a:t>
            </a:r>
            <a:endParaRPr lang="en-US" sz="2400" dirty="0">
              <a:latin typeface="Calibri"/>
              <a:ea typeface="+mj-ea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Times New Roman"/>
                <a:ea typeface="+mj-ea"/>
                <a:cs typeface="Times New Roman"/>
              </a:rPr>
              <a:t>       c) </a:t>
            </a:r>
            <a:r>
              <a:rPr lang="en-US" sz="2400" dirty="0">
                <a:ea typeface="+mn-lt"/>
                <a:cs typeface="+mn-lt"/>
              </a:rPr>
              <a:t>contains at least three consecutive 'b's</a:t>
            </a:r>
            <a:endParaRPr lang="en-US" sz="2400" dirty="0">
              <a:latin typeface="Times New Roman"/>
              <a:ea typeface="+mj-ea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dirty="0">
              <a:latin typeface="Times New Roman"/>
              <a:ea typeface="+mj-ea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400" dirty="0">
                <a:latin typeface="Times New Roman"/>
                <a:ea typeface="+mj-ea"/>
                <a:cs typeface="Times New Roman"/>
              </a:rPr>
              <a:t>3- </a:t>
            </a:r>
            <a:r>
              <a:rPr lang="en-US" sz="2400" dirty="0">
                <a:latin typeface="Calibri"/>
                <a:ea typeface="+mj-ea"/>
                <a:cs typeface="Calibri"/>
              </a:rPr>
              <a:t>Depict</a:t>
            </a:r>
            <a:r>
              <a:rPr lang="en-US" sz="2400" dirty="0">
                <a:ea typeface="+mn-lt"/>
                <a:cs typeface="+mn-lt"/>
              </a:rPr>
              <a:t> a DFA to accept all the binary strings, that do not include the substring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“1101”. write a </a:t>
            </a:r>
            <a:r>
              <a:rPr lang="en-US" sz="2400" dirty="0" err="1">
                <a:ea typeface="+mn-lt"/>
                <a:cs typeface="+mn-lt"/>
              </a:rPr>
              <a:t>lexer</a:t>
            </a:r>
            <a:r>
              <a:rPr lang="en-US" sz="2400" dirty="0">
                <a:ea typeface="+mn-lt"/>
                <a:cs typeface="+mn-lt"/>
              </a:rPr>
              <a:t> function pseudocode to determine these strings.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  </a:t>
            </a:r>
            <a:r>
              <a:rPr lang="en-US" sz="2000" dirty="0">
                <a:ea typeface="+mn-lt"/>
                <a:cs typeface="+mn-lt"/>
              </a:rPr>
              <a:t>(</a:t>
            </a:r>
            <a:r>
              <a:rPr lang="en-US" sz="2000" dirty="0">
                <a:ea typeface="+mj-ea"/>
                <a:cs typeface="Calibri"/>
              </a:rPr>
              <a:t>code implementation in any language is optional and have extra credit)</a:t>
            </a:r>
            <a:endParaRPr lang="en-US">
              <a:ea typeface="+mj-ea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400" dirty="0">
              <a:ea typeface="+mj-ea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A6025-1F11-4593-B402-B5B5100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2AA76-25E9-435E-851A-416A40BB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38568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0AB050-2F92-4D1A-94FB-2A94DCF2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97543D-A939-46D2-8439-53D3792B2278}"/>
              </a:ext>
            </a:extLst>
          </p:cNvPr>
          <p:cNvSpPr txBox="1">
            <a:spLocks/>
          </p:cNvSpPr>
          <p:nvPr/>
        </p:nvSpPr>
        <p:spPr>
          <a:xfrm>
            <a:off x="1245726" y="527557"/>
            <a:ext cx="5718492" cy="58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A6025-1F11-4593-B402-B5B5100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2AA76-25E9-435E-851A-416A40BB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95B555-34A4-40EF-AE63-0672D54EDEA0}"/>
              </a:ext>
            </a:extLst>
          </p:cNvPr>
          <p:cNvSpPr txBox="1">
            <a:spLocks/>
          </p:cNvSpPr>
          <p:nvPr/>
        </p:nvSpPr>
        <p:spPr>
          <a:xfrm>
            <a:off x="1245726" y="1446129"/>
            <a:ext cx="10195703" cy="4874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fa-IR" sz="2400" dirty="0">
                <a:ea typeface="+mj-ea"/>
                <a:cs typeface="Calibri"/>
              </a:rPr>
              <a:t> </a:t>
            </a:r>
            <a:r>
              <a:rPr lang="en-US" sz="2400" dirty="0">
                <a:ea typeface="+mj-ea"/>
                <a:cs typeface="Calibri"/>
              </a:rPr>
              <a:t>4- </a:t>
            </a:r>
            <a:r>
              <a:rPr lang="en-US" sz="2400" dirty="0">
                <a:ea typeface="+mn-lt"/>
                <a:cs typeface="+mn-lt"/>
              </a:rPr>
              <a:t>Write a function with lexical analyzer of anrlr4 that undo comments from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a Java program.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assume that: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a- we previously comment some piece of program and we know that  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    piece of commented code has no error.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b- we know in this program all comments are piece of correct Java code.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       and have not any discretional comment.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Use antlr4 lexical analyzer and Java grammar in previous assignment. There is an example in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4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0AB050-2F92-4D1A-94FB-2A94DCF24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097543D-A939-46D2-8439-53D3792B2278}"/>
              </a:ext>
            </a:extLst>
          </p:cNvPr>
          <p:cNvSpPr txBox="1">
            <a:spLocks/>
          </p:cNvSpPr>
          <p:nvPr/>
        </p:nvSpPr>
        <p:spPr>
          <a:xfrm>
            <a:off x="1245726" y="527557"/>
            <a:ext cx="5718492" cy="580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1A6025-1F11-4593-B402-B5B51008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2AA76-25E9-435E-851A-416A40BB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2B9AA1-3098-452E-9D37-A8E4DAA13E3C}"/>
              </a:ext>
            </a:extLst>
          </p:cNvPr>
          <p:cNvSpPr/>
          <p:nvPr/>
        </p:nvSpPr>
        <p:spPr>
          <a:xfrm>
            <a:off x="5654420" y="3120008"/>
            <a:ext cx="98107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B497E-3F5D-4317-B6D1-26BAB1DC2386}"/>
              </a:ext>
            </a:extLst>
          </p:cNvPr>
          <p:cNvSpPr txBox="1"/>
          <p:nvPr/>
        </p:nvSpPr>
        <p:spPr>
          <a:xfrm>
            <a:off x="6686550" y="1533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Output: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B5239-4DC1-4085-8703-724D1ED6BC9D}"/>
              </a:ext>
            </a:extLst>
          </p:cNvPr>
          <p:cNvSpPr txBox="1"/>
          <p:nvPr/>
        </p:nvSpPr>
        <p:spPr>
          <a:xfrm>
            <a:off x="504825" y="15335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Input: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DB83D-C797-4C32-ADCF-3CDBCE0EA9DD}"/>
              </a:ext>
            </a:extLst>
          </p:cNvPr>
          <p:cNvSpPr txBox="1"/>
          <p:nvPr/>
        </p:nvSpPr>
        <p:spPr>
          <a:xfrm>
            <a:off x="857250" y="5057775"/>
            <a:ext cx="10429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Note that real compiler remove all comment in lexical </a:t>
            </a:r>
            <a:r>
              <a:rPr lang="en-GB" dirty="0" err="1">
                <a:ea typeface="+mn-lt"/>
                <a:cs typeface="+mn-lt"/>
              </a:rPr>
              <a:t>analyzer</a:t>
            </a:r>
            <a:r>
              <a:rPr lang="en-GB" dirty="0">
                <a:ea typeface="+mn-lt"/>
                <a:cs typeface="+mn-lt"/>
              </a:rPr>
              <a:t> step.</a:t>
            </a:r>
            <a:r>
              <a:rPr lang="en-GB" dirty="0"/>
              <a:t> So that in syntax </a:t>
            </a:r>
            <a:r>
              <a:rPr lang="en-GB" dirty="0" err="1"/>
              <a:t>analyzer</a:t>
            </a:r>
            <a:r>
              <a:rPr lang="en-GB" dirty="0"/>
              <a:t> step you don't have access to comments. So you must work in lexical </a:t>
            </a:r>
            <a:r>
              <a:rPr lang="en-GB" dirty="0" err="1"/>
              <a:t>analyzer</a:t>
            </a:r>
            <a:r>
              <a:rPr lang="en-GB" dirty="0"/>
              <a:t> step.</a:t>
            </a:r>
            <a:endParaRPr lang="en-US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6F66D-EFB9-4549-9334-41F4FA45C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3" y="2350302"/>
            <a:ext cx="3677163" cy="198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9E414F-F312-4DA1-A544-ACDD872AA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506" y="2350302"/>
            <a:ext cx="373432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0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Details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455654"/>
            <a:ext cx="10062353" cy="4864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Write and explain all question completely in your report (use screenshot)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Times New Roman"/>
                <a:ea typeface="+mj-ea"/>
                <a:cs typeface="Times New Roman"/>
              </a:rPr>
              <a:t>And attach your code please.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Times New Roman"/>
                <a:ea typeface="+mj-ea"/>
                <a:cs typeface="Times New Roman"/>
              </a:rPr>
              <a:t>Your report must be in end of this slide.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F2D774B-40DB-44D3-818A-72BDDF0FFF32}"/>
              </a:ext>
            </a:extLst>
          </p:cNvPr>
          <p:cNvSpPr txBox="1">
            <a:spLocks/>
          </p:cNvSpPr>
          <p:nvPr/>
        </p:nvSpPr>
        <p:spPr>
          <a:xfrm>
            <a:off x="5048027" y="4570941"/>
            <a:ext cx="2193594" cy="50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Good Luck!</a:t>
            </a: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17C9-44FE-45FA-9FFA-9E0162F2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7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C89F48-78DD-4BE0-B244-2C08D19F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18165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Sample Text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798194" cy="4864791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Insert your slides from here…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DAECD-FFEE-4D10-AF3F-761C0900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21DB-6498-4D28-9708-8B0092E3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164151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1185</TotalTime>
  <Words>534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Compiler Design Assignment 3</vt:lpstr>
      <vt:lpstr>Assignment Specifications</vt:lpstr>
      <vt:lpstr>PowerPoint Presentation</vt:lpstr>
      <vt:lpstr>PowerPoint Presentation</vt:lpstr>
      <vt:lpstr>PowerPoint Presentation</vt:lpstr>
      <vt:lpstr>PowerPoint Presentation</vt:lpstr>
      <vt:lpstr>Assignment Details</vt:lpstr>
      <vt:lpstr>Sample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RGY</cp:lastModifiedBy>
  <cp:revision>905</cp:revision>
  <dcterms:created xsi:type="dcterms:W3CDTF">2020-09-28T06:38:32Z</dcterms:created>
  <dcterms:modified xsi:type="dcterms:W3CDTF">2021-03-15T19:38:08Z</dcterms:modified>
</cp:coreProperties>
</file>