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1.jpeg" ContentType="image/jpeg"/>
  <Override PartName="/ppt/media/image27.png" ContentType="image/png"/>
  <Override PartName="/ppt/media/image28.jpeg" ContentType="image/jpeg"/>
  <Override PartName="/ppt/media/image20.png" ContentType="image/png"/>
  <Override PartName="/ppt/media/image2.jpeg" ContentType="image/jpeg"/>
  <Override PartName="/ppt/media/image36.jpeg" ContentType="image/jpeg"/>
  <Override PartName="/ppt/media/image18.png" ContentType="image/png"/>
  <Override PartName="/ppt/media/image6.jpeg" ContentType="image/jpeg"/>
  <Override PartName="/ppt/media/image17.png" ContentType="image/png"/>
  <Override PartName="/ppt/media/image16.jpeg" ContentType="image/jpeg"/>
  <Override PartName="/ppt/media/image14.jpeg" ContentType="image/jpeg"/>
  <Override PartName="/ppt/media/image1.png" ContentType="image/png"/>
  <Override PartName="/ppt/media/image24.jpeg" ContentType="image/jpeg"/>
  <Override PartName="/ppt/media/image15.png" ContentType="image/png"/>
  <Override PartName="/ppt/media/image3.jpeg" ContentType="image/jpeg"/>
  <Override PartName="/ppt/media/image37.jpeg" ContentType="image/jpeg"/>
  <Override PartName="/ppt/media/image25.png" ContentType="image/png"/>
  <Override PartName="/ppt/media/image19.jpeg" ContentType="image/jpeg"/>
  <Override PartName="/ppt/media/image42.jpeg" ContentType="image/jpeg"/>
  <Override PartName="/ppt/media/image4.jpeg" ContentType="image/jpeg"/>
  <Override PartName="/ppt/media/image32.png" ContentType="image/png"/>
  <Override PartName="/ppt/media/image30.jpeg" ContentType="image/jpeg"/>
  <Override PartName="/ppt/media/image43.png" ContentType="image/png"/>
  <Override PartName="/ppt/media/image33.png" ContentType="image/png"/>
  <Override PartName="/ppt/media/image44.jpeg" ContentType="image/jpeg"/>
  <Override PartName="/ppt/media/image45.png" ContentType="image/png"/>
  <Override PartName="/ppt/media/image46.jpeg" ContentType="image/jpeg"/>
  <Override PartName="/ppt/media/image35.png" ContentType="image/png"/>
  <Override PartName="/ppt/media/image26.jpeg" ContentType="image/jpeg"/>
  <Override PartName="/ppt/media/image47.png" ContentType="image/png"/>
  <Override PartName="/ppt/media/image31.jpeg" ContentType="image/jpeg"/>
  <Override PartName="/ppt/media/image41.png" ContentType="image/png"/>
  <Override PartName="/ppt/media/image22.jpeg" ContentType="image/jpeg"/>
  <Override PartName="/ppt/media/image39.png" ContentType="image/png"/>
  <Override PartName="/ppt/media/image48.jpeg" ContentType="image/jpeg"/>
  <Override PartName="/ppt/media/image11.png" ContentType="image/png"/>
  <Override PartName="/ppt/media/image9.jpeg" ContentType="image/jpeg"/>
  <Override PartName="/ppt/media/image40.jpeg" ContentType="image/jpeg"/>
  <Override PartName="/ppt/media/image13.jpeg" ContentType="image/jpeg"/>
  <Override PartName="/ppt/media/image23.png" ContentType="image/png"/>
  <Override PartName="/ppt/media/image38.png" ContentType="image/png"/>
  <Override PartName="/ppt/media/image8.jpeg" ContentType="image/jpeg"/>
  <Override PartName="/ppt/media/image10.jpeg" ContentType="image/jpeg"/>
  <Override PartName="/ppt/media/image12.png" ContentType="image/png"/>
  <Override PartName="/ppt/media/image49.png" ContentType="image/png"/>
  <Override PartName="/ppt/media/image7.png" ContentType="image/png"/>
  <Override PartName="/ppt/media/image34.jpeg" ContentType="image/jpeg"/>
  <Override PartName="/ppt/media/image5.jpeg" ContentType="image/jpeg"/>
  <Override PartName="/ppt/media/image5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2920" cy="11063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image" Target="../media/image47.png"/><Relationship Id="rId3"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99800" y="1897200"/>
            <a:ext cx="9975240" cy="2498040"/>
          </a:xfrm>
          <a:prstGeom prst="rect">
            <a:avLst/>
          </a:prstGeom>
          <a:noFill/>
          <a:ln>
            <a:noFill/>
          </a:ln>
        </p:spPr>
        <p:style>
          <a:lnRef idx="0"/>
          <a:fillRef idx="0"/>
          <a:effectRef idx="0"/>
          <a:fontRef idx="minor"/>
        </p:style>
        <p:txBody>
          <a:bodyPr lIns="90000" rIns="90000" tIns="45000" bIns="45000" anchor="ctr">
            <a:noAutofit/>
          </a:bodyPr>
          <a:p>
            <a:pPr algn="ctr">
              <a:lnSpc>
                <a:spcPct val="150000"/>
              </a:lnSpc>
            </a:pPr>
            <a:r>
              <a:rPr b="0" lang="en-US" sz="4400" spc="-1" strike="noStrike">
                <a:solidFill>
                  <a:srgbClr val="000000"/>
                </a:solidFill>
                <a:latin typeface="Times New Roman"/>
                <a:ea typeface="DejaVu Sans"/>
              </a:rPr>
              <a:t>Compiler Design</a:t>
            </a:r>
            <a:br/>
            <a:r>
              <a:rPr b="0" lang="en-US" sz="2400" spc="-1" strike="noStrike">
                <a:solidFill>
                  <a:srgbClr val="000000"/>
                </a:solidFill>
                <a:latin typeface="Times New Roman"/>
                <a:ea typeface="DejaVu Sans"/>
              </a:rPr>
              <a:t>Assignment 3</a:t>
            </a:r>
            <a:endParaRPr b="0" lang="en-US" sz="2400" spc="-1" strike="noStrike">
              <a:latin typeface="Arial"/>
            </a:endParaRPr>
          </a:p>
        </p:txBody>
      </p:sp>
      <p:pic>
        <p:nvPicPr>
          <p:cNvPr id="77" name="Picture 5" descr=""/>
          <p:cNvPicPr/>
          <p:nvPr/>
        </p:nvPicPr>
        <p:blipFill>
          <a:blip r:embed="rId1"/>
          <a:stretch/>
        </p:blipFill>
        <p:spPr>
          <a:xfrm>
            <a:off x="5288040" y="530280"/>
            <a:ext cx="1598760" cy="1619280"/>
          </a:xfrm>
          <a:prstGeom prst="rect">
            <a:avLst/>
          </a:prstGeom>
          <a:ln>
            <a:noFill/>
          </a:ln>
        </p:spPr>
      </p:pic>
      <p:sp>
        <p:nvSpPr>
          <p:cNvPr id="78" name="CustomShape 2"/>
          <p:cNvSpPr/>
          <p:nvPr/>
        </p:nvSpPr>
        <p:spPr>
          <a:xfrm>
            <a:off x="2550960" y="4591440"/>
            <a:ext cx="7123680" cy="19602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spcBef>
                <a:spcPts val="601"/>
              </a:spcBef>
              <a:tabLst>
                <a:tab algn="l" pos="0"/>
              </a:tabLst>
            </a:pPr>
            <a:r>
              <a:rPr b="0" lang="en-US" sz="2000" spc="-1" strike="noStrike">
                <a:solidFill>
                  <a:srgbClr val="000000"/>
                </a:solidFill>
                <a:latin typeface="Times New Roman"/>
                <a:ea typeface="DejaVu Sans"/>
              </a:rPr>
              <a:t>Iran University of Science &amp; Technology</a:t>
            </a:r>
            <a:endParaRPr b="0" lang="en-US" sz="2000" spc="-1" strike="noStrike">
              <a:latin typeface="Arial"/>
            </a:endParaRPr>
          </a:p>
          <a:p>
            <a:pPr algn="ctr">
              <a:lnSpc>
                <a:spcPct val="90000"/>
              </a:lnSpc>
              <a:spcBef>
                <a:spcPts val="601"/>
              </a:spcBef>
              <a:tabLst>
                <a:tab algn="l" pos="0"/>
              </a:tabLst>
            </a:pPr>
            <a:r>
              <a:rPr b="0" lang="en-US" sz="2000" spc="-1" strike="noStrike">
                <a:solidFill>
                  <a:srgbClr val="000000"/>
                </a:solidFill>
                <a:latin typeface="Times New Roman"/>
                <a:ea typeface="DejaVu Sans"/>
              </a:rPr>
              <a:t>School of Computer Engineering</a:t>
            </a:r>
            <a:endParaRPr b="0" lang="en-US" sz="2000" spc="-1" strike="noStrike">
              <a:latin typeface="Arial"/>
            </a:endParaRPr>
          </a:p>
          <a:p>
            <a:pPr algn="ctr">
              <a:lnSpc>
                <a:spcPct val="90000"/>
              </a:lnSpc>
              <a:spcBef>
                <a:spcPts val="1001"/>
              </a:spcBef>
              <a:tabLst>
                <a:tab algn="l" pos="0"/>
              </a:tabLst>
            </a:pPr>
            <a:endParaRPr b="0" lang="en-US" sz="2000" spc="-1" strike="noStrike">
              <a:latin typeface="Arial"/>
            </a:endParaRPr>
          </a:p>
          <a:p>
            <a:pPr algn="ctr">
              <a:lnSpc>
                <a:spcPct val="90000"/>
              </a:lnSpc>
              <a:spcBef>
                <a:spcPts val="1001"/>
              </a:spcBef>
              <a:tabLst>
                <a:tab algn="l" pos="0"/>
              </a:tabLst>
            </a:pPr>
            <a:r>
              <a:rPr b="0" lang="en-US" sz="1600" spc="-1" strike="noStrike">
                <a:solidFill>
                  <a:srgbClr val="000000"/>
                </a:solidFill>
                <a:latin typeface="Times New Roman"/>
                <a:ea typeface="DejaVu Sans"/>
              </a:rPr>
              <a:t>Spring 2021</a:t>
            </a:r>
            <a:endParaRPr b="0" lang="en-US" sz="1600" spc="-1" strike="noStrike">
              <a:latin typeface="Arial"/>
            </a:endParaRPr>
          </a:p>
        </p:txBody>
      </p:sp>
      <p:pic>
        <p:nvPicPr>
          <p:cNvPr id="79" name="Picture 7" descr=""/>
          <p:cNvPicPr/>
          <p:nvPr/>
        </p:nvPicPr>
        <p:blipFill>
          <a:blip r:embed="rId2"/>
          <a:stretch/>
        </p:blipFill>
        <p:spPr>
          <a:xfrm>
            <a:off x="2550960" y="4024440"/>
            <a:ext cx="7123680" cy="181800"/>
          </a:xfrm>
          <a:prstGeom prst="rect">
            <a:avLst/>
          </a:prstGeom>
          <a:ln>
            <a:noFill/>
          </a:ln>
        </p:spPr>
      </p:pic>
      <p:pic>
        <p:nvPicPr>
          <p:cNvPr id="80" name="Picture 8" descr=""/>
          <p:cNvPicPr/>
          <p:nvPr/>
        </p:nvPicPr>
        <p:blipFill>
          <a:blip r:embed="rId3"/>
          <a:stretch/>
        </p:blipFill>
        <p:spPr>
          <a:xfrm>
            <a:off x="1567080" y="4232160"/>
            <a:ext cx="9091800" cy="144720"/>
          </a:xfrm>
          <a:prstGeom prst="rect">
            <a:avLst/>
          </a:prstGeom>
          <a:ln>
            <a:noFill/>
          </a:ln>
        </p:spPr>
      </p:pic>
      <p:pic>
        <p:nvPicPr>
          <p:cNvPr id="81" name="Picture 9" descr=""/>
          <p:cNvPicPr/>
          <p:nvPr/>
        </p:nvPicPr>
        <p:blipFill>
          <a:blip r:embed="rId4"/>
          <a:stretch/>
        </p:blipFill>
        <p:spPr>
          <a:xfrm>
            <a:off x="2550960" y="4379400"/>
            <a:ext cx="7123680" cy="181800"/>
          </a:xfrm>
          <a:prstGeom prst="rect">
            <a:avLst/>
          </a:prstGeom>
          <a:ln>
            <a:noFill/>
          </a:ln>
        </p:spPr>
      </p:pic>
      <p:sp>
        <p:nvSpPr>
          <p:cNvPr id="8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642C93A-9B0A-4DEE-9897-65CC2EEC6B64}"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83"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 (section a)</a:t>
            </a:r>
            <a:endParaRPr b="0" lang="en-US" sz="3600" spc="-1" strike="noStrike">
              <a:latin typeface="Arial"/>
            </a:endParaRPr>
          </a:p>
        </p:txBody>
      </p:sp>
      <p:sp>
        <p:nvSpPr>
          <p:cNvPr id="137"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In section </a:t>
            </a:r>
            <a:r>
              <a:rPr b="1" lang="en-US" sz="2400" spc="-1" strike="noStrike">
                <a:solidFill>
                  <a:srgbClr val="000000"/>
                </a:solidFill>
                <a:latin typeface="Times New Roman"/>
                <a:ea typeface="DejaVu Sans"/>
              </a:rPr>
              <a:t>a</a:t>
            </a:r>
            <a:r>
              <a:rPr b="0" lang="en-US" sz="2400" spc="-1" strike="noStrike">
                <a:solidFill>
                  <a:srgbClr val="000000"/>
                </a:solidFill>
                <a:latin typeface="Times New Roman"/>
                <a:ea typeface="DejaVu Sans"/>
              </a:rPr>
              <a:t> we just need to validate 2 and 3 and 4 sequence of char’s therefore  </a:t>
            </a:r>
            <a:r>
              <a:rPr b="0" lang="en-US" sz="2400" spc="-1" strike="noStrike">
                <a:solidFill>
                  <a:srgbClr val="000000"/>
                </a:solidFill>
                <a:latin typeface="Times New Roman"/>
                <a:ea typeface="Noto Sans CJK SC"/>
              </a:rPr>
              <a:t>We can easily write [abc][abc] for 2 sequence of char’s </a:t>
            </a:r>
            <a:r>
              <a:rPr b="0" lang="en-US" sz="2400" spc="-1" strike="noStrike">
                <a:solidFill>
                  <a:srgbClr val="000000"/>
                </a:solidFill>
                <a:latin typeface="Times New Roman"/>
                <a:ea typeface="DejaVu Sans"/>
              </a:rPr>
              <a:t>[abc][abc][abc] for 3 </a:t>
            </a:r>
            <a:r>
              <a:rPr b="0" lang="en-US" sz="2400" spc="-1" strike="noStrike">
                <a:solidFill>
                  <a:srgbClr val="000000"/>
                </a:solidFill>
                <a:latin typeface="Times New Roman"/>
                <a:ea typeface="Noto Sans CJK SC"/>
              </a:rPr>
              <a:t>char’s and [abc][abc]</a:t>
            </a:r>
            <a:r>
              <a:rPr b="0" lang="en-US" sz="2400" spc="-1" strike="noStrike">
                <a:solidFill>
                  <a:srgbClr val="000000"/>
                </a:solidFill>
                <a:latin typeface="Times New Roman"/>
                <a:ea typeface="DejaVu Sans"/>
              </a:rPr>
              <a:t>[abc][abc] for 4 char’s and so on. So the answer is or of this three :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138" name="Picture 3" descr=""/>
          <p:cNvPicPr/>
          <p:nvPr/>
        </p:nvPicPr>
        <p:blipFill>
          <a:blip r:embed="rId1"/>
          <a:stretch/>
        </p:blipFill>
        <p:spPr>
          <a:xfrm>
            <a:off x="932400" y="1108440"/>
            <a:ext cx="6460560" cy="334080"/>
          </a:xfrm>
          <a:prstGeom prst="rect">
            <a:avLst/>
          </a:prstGeom>
          <a:ln>
            <a:noFill/>
          </a:ln>
        </p:spPr>
      </p:pic>
      <p:sp>
        <p:nvSpPr>
          <p:cNvPr id="139"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6ADF7E0-EC38-41BE-AD9F-1F8F0619522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0"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pic>
        <p:nvPicPr>
          <p:cNvPr id="141" name="" descr=""/>
          <p:cNvPicPr/>
          <p:nvPr/>
        </p:nvPicPr>
        <p:blipFill>
          <a:blip r:embed="rId2"/>
          <a:stretch/>
        </p:blipFill>
        <p:spPr>
          <a:xfrm>
            <a:off x="4280760" y="3200400"/>
            <a:ext cx="2942640" cy="31806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2(section b)</a:t>
            </a:r>
            <a:endParaRPr b="0" lang="en-US" sz="3600" spc="-1" strike="noStrike">
              <a:latin typeface="Arial"/>
            </a:endParaRPr>
          </a:p>
        </p:txBody>
      </p:sp>
      <p:sp>
        <p:nvSpPr>
          <p:cNvPr id="143"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In section </a:t>
            </a:r>
            <a:r>
              <a:rPr b="1" lang="en-US" sz="2400" spc="-1" strike="noStrike">
                <a:solidFill>
                  <a:srgbClr val="000000"/>
                </a:solidFill>
                <a:latin typeface="Times New Roman"/>
                <a:ea typeface="DejaVu Sans"/>
              </a:rPr>
              <a:t>b </a:t>
            </a:r>
            <a:r>
              <a:rPr b="0" lang="en-US" sz="2400" spc="-1" strike="noStrike">
                <a:solidFill>
                  <a:srgbClr val="000000"/>
                </a:solidFill>
                <a:latin typeface="Times New Roman"/>
                <a:ea typeface="DejaVu Sans"/>
              </a:rPr>
              <a:t>we just care about ‘a’ so for answer this section if we see ‘a’ then we should wait and watch for 2 another ‘a’ and we beware we just care about ‘a’ not ‘b’ and ‘c’ therefore we easily ignore number of b and c watching for ‘a’ if we see again ‘a’ we repeat this procedure again for example we could use this for ignore ‘b’ and ‘c’ and watch for ‘a’: [bc]* [a] [bc]* repeating this 3 times result in checking string if number of ‘a’ dividable by 3. But beware there is some number of special case’s first case is if we don’t have any input and this case is accepted because we have 0 ‘a’ and 0 is dividable by 3 and there is another case that we only have ‘b’ and ‘c’ which is result in 0 ‘a’ which is also dividable by 3. in next slide we show grammar for section </a:t>
            </a:r>
            <a:r>
              <a:rPr b="1" lang="en-US" sz="2400" spc="-1" strike="noStrike">
                <a:solidFill>
                  <a:srgbClr val="000000"/>
                </a:solidFill>
                <a:latin typeface="Times New Roman"/>
                <a:ea typeface="DejaVu Sans"/>
              </a:rPr>
              <a:t>b</a:t>
            </a:r>
            <a:r>
              <a:rPr b="0" lang="en-US" sz="2400" spc="-1" strike="noStrike">
                <a:solidFill>
                  <a:srgbClr val="000000"/>
                </a:solidFill>
                <a:latin typeface="Times New Roman"/>
                <a:ea typeface="DejaVu Sans"/>
              </a:rPr>
              <a:t>.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144" name="Picture 3_1" descr=""/>
          <p:cNvPicPr/>
          <p:nvPr/>
        </p:nvPicPr>
        <p:blipFill>
          <a:blip r:embed="rId1"/>
          <a:stretch/>
        </p:blipFill>
        <p:spPr>
          <a:xfrm>
            <a:off x="932400" y="1108440"/>
            <a:ext cx="6460560" cy="334080"/>
          </a:xfrm>
          <a:prstGeom prst="rect">
            <a:avLst/>
          </a:prstGeom>
          <a:ln>
            <a:noFill/>
          </a:ln>
        </p:spPr>
      </p:pic>
      <p:sp>
        <p:nvSpPr>
          <p:cNvPr id="145"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0EBFADA-343D-4A72-BF43-5E875ADE4FF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46"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2(section b)</a:t>
            </a:r>
            <a:endParaRPr b="0" lang="en-US" sz="3600" spc="-1" strike="noStrike">
              <a:latin typeface="Arial"/>
            </a:endParaRPr>
          </a:p>
        </p:txBody>
      </p:sp>
      <p:sp>
        <p:nvSpPr>
          <p:cNvPr id="148" name="CustomShape 2"/>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Section </a:t>
            </a:r>
            <a:r>
              <a:rPr b="1" lang="en-US" sz="2400" spc="-1" strike="noStrike">
                <a:solidFill>
                  <a:srgbClr val="000000"/>
                </a:solidFill>
                <a:latin typeface="Times New Roman"/>
                <a:ea typeface="DejaVu Sans"/>
              </a:rPr>
              <a:t>b</a:t>
            </a:r>
            <a:r>
              <a:rPr b="0" lang="en-US" sz="2400" spc="-1" strike="noStrike">
                <a:solidFill>
                  <a:srgbClr val="000000"/>
                </a:solidFill>
                <a:latin typeface="Times New Roman"/>
                <a:ea typeface="DejaVu Sans"/>
              </a:rPr>
              <a:t> grammar:</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The EOF is for zero input case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In front of [bc]+ we put ? Because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We want turn off greedy match.</a:t>
            </a:r>
            <a:endParaRPr b="0" lang="en-US" sz="2400" spc="-1" strike="noStrike">
              <a:latin typeface="Arial"/>
            </a:endParaRPr>
          </a:p>
        </p:txBody>
      </p:sp>
      <p:pic>
        <p:nvPicPr>
          <p:cNvPr id="149" name="Picture 3_2" descr=""/>
          <p:cNvPicPr/>
          <p:nvPr/>
        </p:nvPicPr>
        <p:blipFill>
          <a:blip r:embed="rId1"/>
          <a:stretch/>
        </p:blipFill>
        <p:spPr>
          <a:xfrm>
            <a:off x="932400" y="1108440"/>
            <a:ext cx="6460560" cy="334080"/>
          </a:xfrm>
          <a:prstGeom prst="rect">
            <a:avLst/>
          </a:prstGeom>
          <a:ln>
            <a:noFill/>
          </a:ln>
        </p:spPr>
      </p:pic>
      <p:sp>
        <p:nvSpPr>
          <p:cNvPr id="150"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72C9BDD-6722-4B56-869D-0AB332D320B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1"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pic>
        <p:nvPicPr>
          <p:cNvPr id="152" name="" descr=""/>
          <p:cNvPicPr/>
          <p:nvPr/>
        </p:nvPicPr>
        <p:blipFill>
          <a:blip r:embed="rId2"/>
          <a:stretch/>
        </p:blipFill>
        <p:spPr>
          <a:xfrm>
            <a:off x="7353720" y="2103120"/>
            <a:ext cx="4075920" cy="33141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2(section c)</a:t>
            </a:r>
            <a:endParaRPr b="0" lang="en-US" sz="3600" spc="-1" strike="noStrike">
              <a:latin typeface="Arial"/>
            </a:endParaRPr>
          </a:p>
        </p:txBody>
      </p:sp>
      <p:pic>
        <p:nvPicPr>
          <p:cNvPr id="154" name="Picture 3_3" descr=""/>
          <p:cNvPicPr/>
          <p:nvPr/>
        </p:nvPicPr>
        <p:blipFill>
          <a:blip r:embed="rId1"/>
          <a:stretch/>
        </p:blipFill>
        <p:spPr>
          <a:xfrm>
            <a:off x="932400" y="1108440"/>
            <a:ext cx="6460560" cy="334080"/>
          </a:xfrm>
          <a:prstGeom prst="rect">
            <a:avLst/>
          </a:prstGeom>
          <a:ln>
            <a:noFill/>
          </a:ln>
        </p:spPr>
      </p:pic>
      <p:sp>
        <p:nvSpPr>
          <p:cNvPr id="15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300DC99-91AC-4B75-87CB-5BA96463A0CB}"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56"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57"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In section </a:t>
            </a:r>
            <a:r>
              <a:rPr b="1" lang="en-US" sz="2400" spc="-1" strike="noStrike">
                <a:solidFill>
                  <a:srgbClr val="000000"/>
                </a:solidFill>
                <a:latin typeface="Times New Roman"/>
                <a:ea typeface="DejaVu Sans"/>
              </a:rPr>
              <a:t>c </a:t>
            </a:r>
            <a:r>
              <a:rPr b="0" lang="en-US" sz="2400" spc="-1" strike="noStrike">
                <a:solidFill>
                  <a:srgbClr val="000000"/>
                </a:solidFill>
                <a:latin typeface="Times New Roman"/>
                <a:ea typeface="DejaVu Sans"/>
              </a:rPr>
              <a:t>we just want to see 3 ‘b’ consecutive so for achieve that result we should match every ‘a’ ‘b’ ‘c’ and we must </a:t>
            </a:r>
            <a:r>
              <a:rPr b="1" lang="en-US" sz="2400" spc="-1" strike="noStrike">
                <a:solidFill>
                  <a:srgbClr val="000000"/>
                </a:solidFill>
                <a:latin typeface="Times New Roman"/>
                <a:ea typeface="DejaVu Sans"/>
              </a:rPr>
              <a:t>turn off greedy match</a:t>
            </a:r>
            <a:r>
              <a:rPr b="0" lang="en-US" sz="2400" spc="-1" strike="noStrike">
                <a:solidFill>
                  <a:srgbClr val="000000"/>
                </a:solidFill>
                <a:latin typeface="Times New Roman"/>
                <a:ea typeface="DejaVu Sans"/>
              </a:rPr>
              <a:t>.  After we turn off greedy match (with ? In front of [abc]*) then we put simply ‘bbb’ and watch for matching but beware we could have more ‘b’ after this but we don’t care because we already saw ‘bbb’ and it’s fulfill our goal. Image of grammar:</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158" name="" descr=""/>
          <p:cNvPicPr/>
          <p:nvPr/>
        </p:nvPicPr>
        <p:blipFill>
          <a:blip r:embed="rId2"/>
          <a:stretch/>
        </p:blipFill>
        <p:spPr>
          <a:xfrm>
            <a:off x="4480560" y="3659760"/>
            <a:ext cx="3199680" cy="24663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2(code)</a:t>
            </a:r>
            <a:endParaRPr b="0" lang="en-US" sz="3600" spc="-1" strike="noStrike">
              <a:latin typeface="Arial"/>
            </a:endParaRPr>
          </a:p>
        </p:txBody>
      </p:sp>
      <p:pic>
        <p:nvPicPr>
          <p:cNvPr id="160" name="Picture 3_4" descr=""/>
          <p:cNvPicPr/>
          <p:nvPr/>
        </p:nvPicPr>
        <p:blipFill>
          <a:blip r:embed="rId1"/>
          <a:stretch/>
        </p:blipFill>
        <p:spPr>
          <a:xfrm>
            <a:off x="932400" y="1108440"/>
            <a:ext cx="6460560" cy="334080"/>
          </a:xfrm>
          <a:prstGeom prst="rect">
            <a:avLst/>
          </a:prstGeom>
          <a:ln>
            <a:noFill/>
          </a:ln>
        </p:spPr>
      </p:pic>
      <p:sp>
        <p:nvSpPr>
          <p:cNvPr id="16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490C1CE-AB42-4A99-A48C-DE45C9479350}"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2"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63"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First we should compile our grammar’s with following command’s:</a:t>
            </a:r>
            <a:endParaRPr b="0" lang="en-US" sz="2400" spc="-1" strike="noStrike">
              <a:latin typeface="Arial"/>
            </a:endParaRPr>
          </a:p>
          <a:p>
            <a:pPr>
              <a:lnSpc>
                <a:spcPct val="100000"/>
              </a:lnSpc>
              <a:spcBef>
                <a:spcPts val="1199"/>
              </a:spcBef>
              <a:tabLst>
                <a:tab algn="l" pos="0"/>
              </a:tabLst>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antlr4 -Dlanguage=Python3 -visitor ./A/*.g4</a:t>
            </a:r>
            <a:endParaRPr b="0" lang="en-US" sz="1800" spc="-1" strike="noStrike">
              <a:latin typeface="Arial"/>
            </a:endParaRPr>
          </a:p>
          <a:p>
            <a:pPr>
              <a:lnSpc>
                <a:spcPct val="100000"/>
              </a:lnSpc>
              <a:spcBef>
                <a:spcPts val="1199"/>
              </a:spcBef>
              <a:tabLst>
                <a:tab algn="l" pos="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antlr4 -Dlanguage=Python3 -visitor ./B/*.g4</a:t>
            </a:r>
            <a:endParaRPr b="0" lang="en-US" sz="1800" spc="-1" strike="noStrike">
              <a:latin typeface="Arial"/>
            </a:endParaRPr>
          </a:p>
          <a:p>
            <a:pPr>
              <a:lnSpc>
                <a:spcPct val="100000"/>
              </a:lnSpc>
              <a:spcBef>
                <a:spcPts val="1199"/>
              </a:spcBef>
              <a:tabLst>
                <a:tab algn="l" pos="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antlr4 -Dlanguage=Python3 -visitor ./C/*.g4</a:t>
            </a:r>
            <a:endParaRPr b="0" lang="en-US" sz="1800" spc="-1" strike="noStrike">
              <a:latin typeface="Arial"/>
            </a:endParaRPr>
          </a:p>
          <a:p>
            <a:pPr>
              <a:lnSpc>
                <a:spcPct val="100000"/>
              </a:lnSpc>
              <a:spcBef>
                <a:spcPts val="1199"/>
              </a:spcBef>
              <a:tabLst>
                <a:tab algn="l" pos="0"/>
              </a:tabLst>
            </a:pPr>
            <a:r>
              <a:rPr b="0" lang="en-US" sz="1800" spc="-1" strike="noStrike">
                <a:solidFill>
                  <a:srgbClr val="000000"/>
                </a:solidFill>
                <a:latin typeface="Arial"/>
                <a:ea typeface="DejaVu Sans"/>
              </a:rPr>
              <a:t>The we import requirement module’s to our code: </a:t>
            </a: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p:txBody>
      </p:sp>
      <p:pic>
        <p:nvPicPr>
          <p:cNvPr id="164" name="" descr=""/>
          <p:cNvPicPr/>
          <p:nvPr/>
        </p:nvPicPr>
        <p:blipFill>
          <a:blip r:embed="rId2"/>
          <a:stretch/>
        </p:blipFill>
        <p:spPr>
          <a:xfrm>
            <a:off x="7315200" y="2834640"/>
            <a:ext cx="3237840" cy="3933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2(code)</a:t>
            </a:r>
            <a:endParaRPr b="0" lang="en-US" sz="3600" spc="-1" strike="noStrike">
              <a:latin typeface="Arial"/>
            </a:endParaRPr>
          </a:p>
        </p:txBody>
      </p:sp>
      <p:pic>
        <p:nvPicPr>
          <p:cNvPr id="166" name="Picture 3_5" descr=""/>
          <p:cNvPicPr/>
          <p:nvPr/>
        </p:nvPicPr>
        <p:blipFill>
          <a:blip r:embed="rId1"/>
          <a:stretch/>
        </p:blipFill>
        <p:spPr>
          <a:xfrm>
            <a:off x="932400" y="1108440"/>
            <a:ext cx="6460560" cy="334080"/>
          </a:xfrm>
          <a:prstGeom prst="rect">
            <a:avLst/>
          </a:prstGeom>
          <a:ln>
            <a:noFill/>
          </a:ln>
        </p:spPr>
      </p:pic>
      <p:sp>
        <p:nvSpPr>
          <p:cNvPr id="167"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546BF7B-3064-470F-994E-D4248A2FE56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8"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69"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After previous section it’s time to write function that give text parser and lexer class and begin to validate given text it easily can done with the code below(we could add error listener to parser but we demonstrate this approach in question4):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170" name="" descr=""/>
          <p:cNvPicPr/>
          <p:nvPr/>
        </p:nvPicPr>
        <p:blipFill>
          <a:blip r:embed="rId2"/>
          <a:stretch/>
        </p:blipFill>
        <p:spPr>
          <a:xfrm>
            <a:off x="3383280" y="3012120"/>
            <a:ext cx="5199840" cy="3114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2(main function)</a:t>
            </a:r>
            <a:endParaRPr b="0" lang="en-US" sz="3600" spc="-1" strike="noStrike">
              <a:latin typeface="Arial"/>
            </a:endParaRPr>
          </a:p>
        </p:txBody>
      </p:sp>
      <p:pic>
        <p:nvPicPr>
          <p:cNvPr id="172" name="Picture 3_6" descr=""/>
          <p:cNvPicPr/>
          <p:nvPr/>
        </p:nvPicPr>
        <p:blipFill>
          <a:blip r:embed="rId1"/>
          <a:stretch/>
        </p:blipFill>
        <p:spPr>
          <a:xfrm>
            <a:off x="932400" y="1108440"/>
            <a:ext cx="6460560" cy="334080"/>
          </a:xfrm>
          <a:prstGeom prst="rect">
            <a:avLst/>
          </a:prstGeom>
          <a:ln>
            <a:noFill/>
          </a:ln>
        </p:spPr>
      </p:pic>
      <p:sp>
        <p:nvSpPr>
          <p:cNvPr id="173"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0C45FAF-45B0-40E2-957C-A39A0A2C106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4"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75"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So it’s not we write our main function we should consider easy command line that we could easily test and run our grammar’s we dont this with fist input as input grammar(A, B, C) and second input as desire text for testing then we watch if didn’t see anything at console after run script then it mean our input is valid if we see any output in console it mean our input text it’s not valid(beware that if for checking number of inputs and then decide that variable text should empty when we pass 2 input. It’s for grammar b because if you recall we could have empty string as input and it’s acceptable in context grammar b so pass empty string if you want test grammar b) images in next slide show main and output of program.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2(main function and test)</a:t>
            </a:r>
            <a:endParaRPr b="0" lang="en-US" sz="3600" spc="-1" strike="noStrike">
              <a:latin typeface="Arial"/>
            </a:endParaRPr>
          </a:p>
        </p:txBody>
      </p:sp>
      <p:pic>
        <p:nvPicPr>
          <p:cNvPr id="177" name="Picture 3_7" descr=""/>
          <p:cNvPicPr/>
          <p:nvPr/>
        </p:nvPicPr>
        <p:blipFill>
          <a:blip r:embed="rId1"/>
          <a:stretch/>
        </p:blipFill>
        <p:spPr>
          <a:xfrm>
            <a:off x="932400" y="1108440"/>
            <a:ext cx="6460560" cy="334080"/>
          </a:xfrm>
          <a:prstGeom prst="rect">
            <a:avLst/>
          </a:prstGeom>
          <a:ln>
            <a:noFill/>
          </a:ln>
        </p:spPr>
      </p:pic>
      <p:sp>
        <p:nvSpPr>
          <p:cNvPr id="178"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6359DC0-65A5-4E6B-9F8D-8E91560F6D36}"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80"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p:txBody>
      </p:sp>
      <p:pic>
        <p:nvPicPr>
          <p:cNvPr id="181" name="" descr=""/>
          <p:cNvPicPr/>
          <p:nvPr/>
        </p:nvPicPr>
        <p:blipFill>
          <a:blip r:embed="rId2"/>
          <a:stretch/>
        </p:blipFill>
        <p:spPr>
          <a:xfrm>
            <a:off x="1005840" y="1828800"/>
            <a:ext cx="4152240" cy="3028320"/>
          </a:xfrm>
          <a:prstGeom prst="rect">
            <a:avLst/>
          </a:prstGeom>
          <a:ln>
            <a:noFill/>
          </a:ln>
        </p:spPr>
      </p:pic>
      <p:pic>
        <p:nvPicPr>
          <p:cNvPr id="182" name="" descr=""/>
          <p:cNvPicPr/>
          <p:nvPr/>
        </p:nvPicPr>
        <p:blipFill>
          <a:blip r:embed="rId3"/>
          <a:stretch/>
        </p:blipFill>
        <p:spPr>
          <a:xfrm>
            <a:off x="5968800" y="1554840"/>
            <a:ext cx="5552280" cy="4571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3(DFA)</a:t>
            </a:r>
            <a:endParaRPr b="0" lang="en-US" sz="3600" spc="-1" strike="noStrike">
              <a:latin typeface="Arial"/>
            </a:endParaRPr>
          </a:p>
        </p:txBody>
      </p:sp>
      <p:pic>
        <p:nvPicPr>
          <p:cNvPr id="184" name="Picture 3_8" descr=""/>
          <p:cNvPicPr/>
          <p:nvPr/>
        </p:nvPicPr>
        <p:blipFill>
          <a:blip r:embed="rId1"/>
          <a:stretch/>
        </p:blipFill>
        <p:spPr>
          <a:xfrm>
            <a:off x="932400" y="1108440"/>
            <a:ext cx="6460560" cy="334080"/>
          </a:xfrm>
          <a:prstGeom prst="rect">
            <a:avLst/>
          </a:prstGeom>
          <a:ln>
            <a:noFill/>
          </a:ln>
        </p:spPr>
      </p:pic>
      <p:sp>
        <p:nvSpPr>
          <p:cNvPr id="18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8F48E92-70A2-4BEC-A532-8DA86FF7C77D}"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6"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87"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For answering this question we simply draw dfa. In order to draw dfa we first should draw every state that has transition with all known alphabet then we see sequence ‘1101’ we going to trap state which is state that no transition exists for exit from this state in this question all state except state trap is final state because if we are not in trap state the it mean we has valid text that does not contain ‘1101’ in this procedure every time we see anything except ‘1101’ we going back to previous state’s and repeat procedure for remain text. Dfa: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188" name="" descr=""/>
          <p:cNvPicPr/>
          <p:nvPr/>
        </p:nvPicPr>
        <p:blipFill>
          <a:blip r:embed="rId2"/>
          <a:stretch/>
        </p:blipFill>
        <p:spPr>
          <a:xfrm>
            <a:off x="2377440" y="4572360"/>
            <a:ext cx="6714360" cy="27424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3(code)</a:t>
            </a:r>
            <a:endParaRPr b="0" lang="en-US" sz="3600" spc="-1" strike="noStrike">
              <a:latin typeface="Arial"/>
            </a:endParaRPr>
          </a:p>
        </p:txBody>
      </p:sp>
      <p:pic>
        <p:nvPicPr>
          <p:cNvPr id="190" name="Picture 3_9" descr=""/>
          <p:cNvPicPr/>
          <p:nvPr/>
        </p:nvPicPr>
        <p:blipFill>
          <a:blip r:embed="rId1"/>
          <a:stretch/>
        </p:blipFill>
        <p:spPr>
          <a:xfrm>
            <a:off x="932400" y="1108440"/>
            <a:ext cx="6460560" cy="334080"/>
          </a:xfrm>
          <a:prstGeom prst="rect">
            <a:avLst/>
          </a:prstGeom>
          <a:ln>
            <a:noFill/>
          </a:ln>
        </p:spPr>
      </p:pic>
      <p:sp>
        <p:nvSpPr>
          <p:cNvPr id="19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D1931A9-3FCE-4FEE-86C0-5203CF6AAEA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92"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93"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We implement previous slide dfa with python language. We simply write class that take text and start validating give text so in order to create class in constructor we take alphabet and start state(which is ‘S’ but for simplification in code we assume ‘S’ is sate 0) and take list of end state’s(1, 2, 3 state’s) and dict of dict which is transition’s so in order validate we write for which is loop over all char’s in given text first it’s checking existence of char’s in given alphabet after that we get transition from transition dict based on start state and then checking if char is in extracted transition and updated start transition to transition that char will lead. In next slide we show class source code and input to  constructor of class. (beware: 0= start state, 1,2,3 = other state, 4= trap state).</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Specifications</a:t>
            </a:r>
            <a:endParaRPr b="0" lang="en-US" sz="3600" spc="-1" strike="noStrike">
              <a:latin typeface="Arial"/>
            </a:endParaRPr>
          </a:p>
        </p:txBody>
      </p:sp>
      <p:sp>
        <p:nvSpPr>
          <p:cNvPr id="85" name="CustomShape 2"/>
          <p:cNvSpPr/>
          <p:nvPr/>
        </p:nvSpPr>
        <p:spPr>
          <a:xfrm>
            <a:off x="1245600" y="1455480"/>
            <a:ext cx="9919440" cy="4863600"/>
          </a:xfrm>
          <a:prstGeom prst="rect">
            <a:avLst/>
          </a:prstGeom>
          <a:noFill/>
          <a:ln>
            <a:noFill/>
          </a:ln>
        </p:spPr>
        <p:style>
          <a:lnRef idx="0"/>
          <a:fillRef idx="0"/>
          <a:effectRef idx="0"/>
          <a:fontRef idx="minor"/>
        </p:style>
        <p:txBody>
          <a:bodyPr lIns="90000" rIns="90000" tIns="45000" bIns="45000">
            <a:normAutofit/>
          </a:bodyPr>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Subject: introduction to antlr4 listener and visitor</a:t>
            </a:r>
            <a:endParaRPr b="0" lang="en-US" sz="24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Deadline: </a:t>
            </a:r>
            <a:r>
              <a:rPr b="0" lang="en-US" sz="2400" spc="-1" strike="noStrike">
                <a:solidFill>
                  <a:srgbClr val="ff0000"/>
                </a:solidFill>
                <a:latin typeface="Times New Roman"/>
                <a:ea typeface="DejaVu Sans"/>
              </a:rPr>
              <a:t>Saturday,              , 23:59 </a:t>
            </a:r>
            <a:r>
              <a:rPr b="0" lang="en-US" sz="1800" spc="-1" strike="noStrike">
                <a:solidFill>
                  <a:srgbClr val="ff0000"/>
                </a:solidFill>
                <a:latin typeface="Times New Roman"/>
                <a:ea typeface="DejaVu Sans"/>
              </a:rPr>
              <a:t>(Would not be extended!!)</a:t>
            </a:r>
            <a:endParaRPr b="0" lang="en-US" sz="18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Where to upload: LMS</a:t>
            </a:r>
            <a:endParaRPr b="0" lang="en-US" sz="2400" spc="-1" strike="noStrike">
              <a:latin typeface="Arial"/>
            </a:endParaRPr>
          </a:p>
          <a:p>
            <a:pPr marL="343080" indent="-3420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Your report should be provided continuing these slides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343080" indent="-342000">
              <a:lnSpc>
                <a:spcPct val="90000"/>
              </a:lnSpc>
              <a:spcBef>
                <a:spcPts val="1001"/>
              </a:spcBef>
              <a:buClr>
                <a:srgbClr val="0070c0"/>
              </a:buClr>
              <a:buFont typeface="Arial"/>
              <a:buChar char="•"/>
              <a:tabLst>
                <a:tab algn="l" pos="0"/>
              </a:tabLst>
            </a:pPr>
            <a:r>
              <a:rPr b="0" lang="en-US" sz="2400" spc="-1" strike="noStrike">
                <a:solidFill>
                  <a:srgbClr val="0070c0"/>
                </a:solidFill>
                <a:latin typeface="Times New Roman"/>
                <a:ea typeface="DejaVu Sans"/>
              </a:rPr>
              <a:t>Full Name: keyvan dadashzade</a:t>
            </a:r>
            <a:endParaRPr b="0" lang="en-US" sz="2400" spc="-1" strike="noStrike">
              <a:latin typeface="Arial"/>
            </a:endParaRPr>
          </a:p>
          <a:p>
            <a:pPr marL="343080" indent="-342000">
              <a:lnSpc>
                <a:spcPct val="90000"/>
              </a:lnSpc>
              <a:spcBef>
                <a:spcPts val="1001"/>
              </a:spcBef>
              <a:buClr>
                <a:srgbClr val="0070c0"/>
              </a:buClr>
              <a:buFont typeface="Arial"/>
              <a:buChar char="•"/>
              <a:tabLst>
                <a:tab algn="l" pos="0"/>
              </a:tabLst>
            </a:pPr>
            <a:r>
              <a:rPr b="0" lang="en-US" sz="2400" spc="-1" strike="noStrike">
                <a:solidFill>
                  <a:srgbClr val="0070c0"/>
                </a:solidFill>
                <a:latin typeface="Times New Roman"/>
                <a:ea typeface="DejaVu Sans"/>
              </a:rPr>
              <a:t>Student ID: 97522148</a:t>
            </a:r>
            <a:endParaRPr b="0" lang="en-US" sz="2400" spc="-1" strike="noStrike">
              <a:latin typeface="Arial"/>
            </a:endParaRPr>
          </a:p>
        </p:txBody>
      </p:sp>
      <p:pic>
        <p:nvPicPr>
          <p:cNvPr id="86" name="Picture 3" descr=""/>
          <p:cNvPicPr/>
          <p:nvPr/>
        </p:nvPicPr>
        <p:blipFill>
          <a:blip r:embed="rId1"/>
          <a:stretch/>
        </p:blipFill>
        <p:spPr>
          <a:xfrm>
            <a:off x="932400" y="1108440"/>
            <a:ext cx="6460560" cy="334080"/>
          </a:xfrm>
          <a:prstGeom prst="rect">
            <a:avLst/>
          </a:prstGeom>
          <a:ln>
            <a:noFill/>
          </a:ln>
        </p:spPr>
      </p:pic>
      <p:sp>
        <p:nvSpPr>
          <p:cNvPr id="87"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F0FFC9-5859-4535-9117-C3A7608CF3D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88"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3(code)</a:t>
            </a:r>
            <a:endParaRPr b="0" lang="en-US" sz="3600" spc="-1" strike="noStrike">
              <a:latin typeface="Arial"/>
            </a:endParaRPr>
          </a:p>
        </p:txBody>
      </p:sp>
      <p:pic>
        <p:nvPicPr>
          <p:cNvPr id="195" name="Picture 3_10" descr=""/>
          <p:cNvPicPr/>
          <p:nvPr/>
        </p:nvPicPr>
        <p:blipFill>
          <a:blip r:embed="rId1"/>
          <a:stretch/>
        </p:blipFill>
        <p:spPr>
          <a:xfrm>
            <a:off x="932400" y="1108440"/>
            <a:ext cx="6460560" cy="334080"/>
          </a:xfrm>
          <a:prstGeom prst="rect">
            <a:avLst/>
          </a:prstGeom>
          <a:ln>
            <a:noFill/>
          </a:ln>
        </p:spPr>
      </p:pic>
      <p:sp>
        <p:nvSpPr>
          <p:cNvPr id="196"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8ED470-0BFF-469D-81EA-6655398382DA}"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97"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98"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p:txBody>
      </p:sp>
      <p:pic>
        <p:nvPicPr>
          <p:cNvPr id="199" name="" descr=""/>
          <p:cNvPicPr/>
          <p:nvPr/>
        </p:nvPicPr>
        <p:blipFill>
          <a:blip r:embed="rId2"/>
          <a:stretch/>
        </p:blipFill>
        <p:spPr>
          <a:xfrm>
            <a:off x="141480" y="1451520"/>
            <a:ext cx="7447680" cy="4904640"/>
          </a:xfrm>
          <a:prstGeom prst="rect">
            <a:avLst/>
          </a:prstGeom>
          <a:ln>
            <a:noFill/>
          </a:ln>
        </p:spPr>
      </p:pic>
      <p:pic>
        <p:nvPicPr>
          <p:cNvPr id="200" name="" descr=""/>
          <p:cNvPicPr/>
          <p:nvPr/>
        </p:nvPicPr>
        <p:blipFill>
          <a:blip r:embed="rId3"/>
          <a:stretch/>
        </p:blipFill>
        <p:spPr>
          <a:xfrm>
            <a:off x="7812720" y="2194560"/>
            <a:ext cx="3799800" cy="3637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3(run and test)</a:t>
            </a:r>
            <a:endParaRPr b="0" lang="en-US" sz="3600" spc="-1" strike="noStrike">
              <a:latin typeface="Arial"/>
            </a:endParaRPr>
          </a:p>
        </p:txBody>
      </p:sp>
      <p:pic>
        <p:nvPicPr>
          <p:cNvPr id="202" name="Picture 3_11" descr=""/>
          <p:cNvPicPr/>
          <p:nvPr/>
        </p:nvPicPr>
        <p:blipFill>
          <a:blip r:embed="rId1"/>
          <a:stretch/>
        </p:blipFill>
        <p:spPr>
          <a:xfrm>
            <a:off x="932400" y="1108440"/>
            <a:ext cx="6460560" cy="334080"/>
          </a:xfrm>
          <a:prstGeom prst="rect">
            <a:avLst/>
          </a:prstGeom>
          <a:ln>
            <a:noFill/>
          </a:ln>
        </p:spPr>
      </p:pic>
      <p:sp>
        <p:nvSpPr>
          <p:cNvPr id="203"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666B6AB-BCDA-4A99-846B-CD615E70E8D0}"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04"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205"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For running code we simply run python3 q3.py &lt;text&gt;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206" name="" descr=""/>
          <p:cNvPicPr/>
          <p:nvPr/>
        </p:nvPicPr>
        <p:blipFill>
          <a:blip r:embed="rId2"/>
          <a:stretch/>
        </p:blipFill>
        <p:spPr>
          <a:xfrm>
            <a:off x="4023720" y="2651760"/>
            <a:ext cx="4114080" cy="20660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4(explain)</a:t>
            </a:r>
            <a:endParaRPr b="0" lang="en-US" sz="3600" spc="-1" strike="noStrike">
              <a:latin typeface="Arial"/>
            </a:endParaRPr>
          </a:p>
        </p:txBody>
      </p:sp>
      <p:pic>
        <p:nvPicPr>
          <p:cNvPr id="208" name="Picture 3_12" descr=""/>
          <p:cNvPicPr/>
          <p:nvPr/>
        </p:nvPicPr>
        <p:blipFill>
          <a:blip r:embed="rId1"/>
          <a:stretch/>
        </p:blipFill>
        <p:spPr>
          <a:xfrm>
            <a:off x="932400" y="1108440"/>
            <a:ext cx="6460560" cy="334080"/>
          </a:xfrm>
          <a:prstGeom prst="rect">
            <a:avLst/>
          </a:prstGeom>
          <a:ln>
            <a:noFill/>
          </a:ln>
        </p:spPr>
      </p:pic>
      <p:sp>
        <p:nvSpPr>
          <p:cNvPr id="209"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1E68396-8603-4EAC-A5A5-8E2F109CBD1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0"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211" name="CustomShape 4"/>
          <p:cNvSpPr/>
          <p:nvPr/>
        </p:nvSpPr>
        <p:spPr>
          <a:xfrm>
            <a:off x="1245600" y="1455480"/>
            <a:ext cx="979704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In order to solve this problem we should first provide java grammar which is exists from last assignment so we compile for python language with the command below:</a:t>
            </a:r>
            <a:endParaRPr b="0" lang="en-US" sz="2400" spc="-1" strike="noStrike">
              <a:latin typeface="Arial"/>
            </a:endParaRPr>
          </a:p>
          <a:p>
            <a:pPr>
              <a:lnSpc>
                <a:spcPct val="100000"/>
              </a:lnSpc>
              <a:spcBef>
                <a:spcPts val="1199"/>
              </a:spcBef>
              <a:tabLst>
                <a:tab algn="l" pos="0"/>
              </a:tabLst>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antlr4 -Dlanguage=Python3 -visitor ./grammar/*.g4</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After that we have java lexer if we examine java grammar we see interesting section: </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So it seems after we parse given java file if we compare token type with COMMENT and LINE_COMMENT and then if they are equal we easily can change token text and eliminate comment. In next slide we show uncomment class. </a:t>
            </a:r>
            <a:endParaRPr b="0" lang="en-US" sz="2400" spc="-1" strike="noStrike">
              <a:latin typeface="Arial"/>
            </a:endParaRPr>
          </a:p>
        </p:txBody>
      </p:sp>
      <p:pic>
        <p:nvPicPr>
          <p:cNvPr id="212" name="" descr=""/>
          <p:cNvPicPr/>
          <p:nvPr/>
        </p:nvPicPr>
        <p:blipFill>
          <a:blip r:embed="rId2"/>
          <a:stretch/>
        </p:blipFill>
        <p:spPr>
          <a:xfrm>
            <a:off x="3876480" y="3566160"/>
            <a:ext cx="4847400" cy="808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140120" y="9144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4(class code)</a:t>
            </a:r>
            <a:endParaRPr b="0" lang="en-US" sz="3600" spc="-1" strike="noStrike">
              <a:latin typeface="Arial"/>
            </a:endParaRPr>
          </a:p>
        </p:txBody>
      </p:sp>
      <p:pic>
        <p:nvPicPr>
          <p:cNvPr id="214" name="Picture 3_13" descr=""/>
          <p:cNvPicPr/>
          <p:nvPr/>
        </p:nvPicPr>
        <p:blipFill>
          <a:blip r:embed="rId1"/>
          <a:stretch/>
        </p:blipFill>
        <p:spPr>
          <a:xfrm>
            <a:off x="731520" y="671400"/>
            <a:ext cx="6460560" cy="334080"/>
          </a:xfrm>
          <a:prstGeom prst="rect">
            <a:avLst/>
          </a:prstGeom>
          <a:ln>
            <a:noFill/>
          </a:ln>
        </p:spPr>
      </p:pic>
      <p:sp>
        <p:nvSpPr>
          <p:cNvPr id="215"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6CF46A3-58CA-4815-9CDE-8FFF4C9FC905}"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6"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217" name="CustomShape 4"/>
          <p:cNvSpPr/>
          <p:nvPr/>
        </p:nvSpPr>
        <p:spPr>
          <a:xfrm>
            <a:off x="91440" y="914400"/>
            <a:ext cx="9797040" cy="5577480"/>
          </a:xfrm>
          <a:prstGeom prst="rect">
            <a:avLst/>
          </a:prstGeom>
          <a:noFill/>
          <a:ln>
            <a:noFill/>
          </a:ln>
        </p:spPr>
        <p:style>
          <a:lnRef idx="0"/>
          <a:fillRef idx="0"/>
          <a:effectRef idx="0"/>
          <a:fontRef idx="minor"/>
        </p:style>
        <p:txBody>
          <a:bodyPr lIns="90000" rIns="90000" tIns="45000" bIns="45000">
            <a:normAutofit fontScale="96000"/>
          </a:bodyPr>
          <a:p>
            <a:pPr>
              <a:lnSpc>
                <a:spcPct val="100000"/>
              </a:lnSpc>
              <a:spcBef>
                <a:spcPts val="1199"/>
              </a:spcBef>
              <a:tabLst>
                <a:tab algn="l" pos="0"/>
              </a:tabLst>
            </a:pPr>
            <a:r>
              <a:rPr b="0" lang="en-US" sz="2400" spc="-1" strike="noStrike">
                <a:solidFill>
                  <a:srgbClr val="000000"/>
                </a:solidFill>
                <a:latin typeface="Arial"/>
                <a:ea typeface="DejaVu Sans"/>
              </a:rPr>
              <a:t>As you see we take file paths which is list of desire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java file for uncomment commented code. Then we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Take optional parameter to which directory We should</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store output file path_leaf function will give us file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Name For example if we have ./inputs/test1.java</a:t>
            </a:r>
            <a:br/>
            <a:r>
              <a:rPr b="0" lang="en-US" sz="2400" spc="-1" strike="noStrike">
                <a:solidFill>
                  <a:srgbClr val="000000"/>
                </a:solidFill>
                <a:latin typeface="Arial"/>
                <a:ea typeface="DejaVu Sans"/>
              </a:rPr>
              <a:t>it will give us test1.java start function will Start to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process input files list in star_uncomment function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we first create output file then run lexer for input file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Then for every token we check if it’s comment token</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Type(which we describe in previous slide)we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Eliminate comment(such as // and /</a:t>
            </a:r>
            <a:r>
              <a:rPr b="0" i="1" lang="en-US" sz="2400" spc="-1" strike="noStrike">
                <a:solidFill>
                  <a:srgbClr val="000000"/>
                </a:solidFill>
                <a:latin typeface="Arial"/>
                <a:ea typeface="DejaVu Sans"/>
              </a:rPr>
              <a:t>* and */</a:t>
            </a:r>
            <a:r>
              <a:rPr b="0" lang="en-US" sz="2400" spc="-1" strike="noStrike">
                <a:solidFill>
                  <a:srgbClr val="000000"/>
                </a:solidFill>
                <a:latin typeface="Arial"/>
                <a:ea typeface="DejaVu Sans"/>
              </a:rPr>
              <a:t>)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Then write result to file.</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218" name="" descr=""/>
          <p:cNvPicPr/>
          <p:nvPr/>
        </p:nvPicPr>
        <p:blipFill>
          <a:blip r:embed="rId2"/>
          <a:stretch/>
        </p:blipFill>
        <p:spPr>
          <a:xfrm>
            <a:off x="7209720" y="91440"/>
            <a:ext cx="4951440" cy="6857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140120" y="9144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4(main)</a:t>
            </a:r>
            <a:endParaRPr b="0" lang="en-US" sz="3600" spc="-1" strike="noStrike">
              <a:latin typeface="Arial"/>
            </a:endParaRPr>
          </a:p>
        </p:txBody>
      </p:sp>
      <p:pic>
        <p:nvPicPr>
          <p:cNvPr id="220" name="Picture 3_14" descr=""/>
          <p:cNvPicPr/>
          <p:nvPr/>
        </p:nvPicPr>
        <p:blipFill>
          <a:blip r:embed="rId1"/>
          <a:stretch/>
        </p:blipFill>
        <p:spPr>
          <a:xfrm>
            <a:off x="731520" y="671400"/>
            <a:ext cx="6460560" cy="334080"/>
          </a:xfrm>
          <a:prstGeom prst="rect">
            <a:avLst/>
          </a:prstGeom>
          <a:ln>
            <a:noFill/>
          </a:ln>
        </p:spPr>
      </p:pic>
      <p:sp>
        <p:nvSpPr>
          <p:cNvPr id="22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E2D0108-1326-4880-9F6A-CFB905DD6F9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2"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223" name="CustomShape 4"/>
          <p:cNvSpPr/>
          <p:nvPr/>
        </p:nvSpPr>
        <p:spPr>
          <a:xfrm>
            <a:off x="91440" y="914400"/>
            <a:ext cx="9797040" cy="5577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In order we take arbitrary number of input files</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We use args parse library then we define -p</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which is path for store result output(and it’s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Optional parameter) and -i(required) and path</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To every input file then it will start uncomment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Commented input files. In next slide we show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Example.</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p:txBody>
      </p:sp>
      <p:pic>
        <p:nvPicPr>
          <p:cNvPr id="224" name="" descr=""/>
          <p:cNvPicPr/>
          <p:nvPr/>
        </p:nvPicPr>
        <p:blipFill>
          <a:blip r:embed="rId2"/>
          <a:stretch/>
        </p:blipFill>
        <p:spPr>
          <a:xfrm>
            <a:off x="6706080" y="1053720"/>
            <a:ext cx="5485680" cy="49809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140120" y="9144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4(example)</a:t>
            </a:r>
            <a:endParaRPr b="0" lang="en-US" sz="3600" spc="-1" strike="noStrike">
              <a:latin typeface="Arial"/>
            </a:endParaRPr>
          </a:p>
        </p:txBody>
      </p:sp>
      <p:pic>
        <p:nvPicPr>
          <p:cNvPr id="226" name="Picture 3_15" descr=""/>
          <p:cNvPicPr/>
          <p:nvPr/>
        </p:nvPicPr>
        <p:blipFill>
          <a:blip r:embed="rId1"/>
          <a:stretch/>
        </p:blipFill>
        <p:spPr>
          <a:xfrm>
            <a:off x="731520" y="671400"/>
            <a:ext cx="6460560" cy="334080"/>
          </a:xfrm>
          <a:prstGeom prst="rect">
            <a:avLst/>
          </a:prstGeom>
          <a:ln>
            <a:noFill/>
          </a:ln>
        </p:spPr>
      </p:pic>
      <p:sp>
        <p:nvSpPr>
          <p:cNvPr id="227"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AE83DC-94DE-4606-9ED1-C7E1842CFA0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8"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229" name="CustomShape 4"/>
          <p:cNvSpPr/>
          <p:nvPr/>
        </p:nvSpPr>
        <p:spPr>
          <a:xfrm>
            <a:off x="91440" y="914400"/>
            <a:ext cx="9797040" cy="5577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Arial"/>
                <a:ea typeface="DejaVu Sans"/>
              </a:rPr>
              <a:t>We have three test file test1.java test2.java test3.java and then run the blow command to run uncomment:</a:t>
            </a:r>
            <a:endParaRPr b="0" lang="en-US" sz="2400" spc="-1" strike="noStrike">
              <a:latin typeface="Arial"/>
            </a:endParaRPr>
          </a:p>
          <a:p>
            <a:pPr>
              <a:lnSpc>
                <a:spcPct val="100000"/>
              </a:lnSpc>
              <a:spcBef>
                <a:spcPts val="1199"/>
              </a:spcBef>
              <a:tabLst>
                <a:tab algn="l" pos="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python3 q4.py -p ./output/ -i ./inputs/test1.java ./inputs/test2.java ./inputs/test3.java</a:t>
            </a: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Then we should see uncommented file in output directory:</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===========&gt;</a:t>
            </a:r>
            <a:endParaRPr b="0" lang="en-US" sz="2400" spc="-1" strike="noStrike">
              <a:latin typeface="Arial"/>
            </a:endParaRPr>
          </a:p>
        </p:txBody>
      </p:sp>
      <p:pic>
        <p:nvPicPr>
          <p:cNvPr id="230" name="" descr=""/>
          <p:cNvPicPr/>
          <p:nvPr/>
        </p:nvPicPr>
        <p:blipFill>
          <a:blip r:embed="rId2"/>
          <a:stretch/>
        </p:blipFill>
        <p:spPr>
          <a:xfrm>
            <a:off x="640440" y="3170160"/>
            <a:ext cx="2742480" cy="3504600"/>
          </a:xfrm>
          <a:prstGeom prst="rect">
            <a:avLst/>
          </a:prstGeom>
          <a:ln>
            <a:noFill/>
          </a:ln>
        </p:spPr>
      </p:pic>
      <p:pic>
        <p:nvPicPr>
          <p:cNvPr id="231" name="" descr=""/>
          <p:cNvPicPr/>
          <p:nvPr/>
        </p:nvPicPr>
        <p:blipFill>
          <a:blip r:embed="rId3"/>
          <a:stretch/>
        </p:blipFill>
        <p:spPr>
          <a:xfrm>
            <a:off x="6400800" y="3135960"/>
            <a:ext cx="2647080" cy="3447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4" descr=""/>
          <p:cNvPicPr/>
          <p:nvPr/>
        </p:nvPicPr>
        <p:blipFill>
          <a:blip r:embed="rId1"/>
          <a:stretch/>
        </p:blipFill>
        <p:spPr>
          <a:xfrm>
            <a:off x="932400" y="1108440"/>
            <a:ext cx="6460560" cy="334080"/>
          </a:xfrm>
          <a:prstGeom prst="rect">
            <a:avLst/>
          </a:prstGeom>
          <a:ln>
            <a:noFill/>
          </a:ln>
        </p:spPr>
      </p:pic>
      <p:sp>
        <p:nvSpPr>
          <p:cNvPr id="90"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91" name="CustomShape 2"/>
          <p:cNvSpPr/>
          <p:nvPr/>
        </p:nvSpPr>
        <p:spPr>
          <a:xfrm>
            <a:off x="1245600" y="1455480"/>
            <a:ext cx="1006128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Calibri"/>
                <a:ea typeface="Calibri"/>
              </a:rPr>
              <a:t>1- Write a regular expression for a simple network Router: router's in computer </a:t>
            </a:r>
            <a:br/>
            <a:r>
              <a:rPr b="0" lang="en-US" sz="2400" spc="-1" strike="noStrike">
                <a:solidFill>
                  <a:srgbClr val="000000"/>
                </a:solidFill>
                <a:latin typeface="Calibri"/>
                <a:ea typeface="Calibri"/>
              </a:rPr>
              <a:t>     network must validate ipv4 and drop all packet with private ipv4 address.</a:t>
            </a:r>
            <a:br/>
            <a:r>
              <a:rPr b="0" lang="en-US" sz="2400" spc="-1" strike="noStrike">
                <a:solidFill>
                  <a:srgbClr val="000000"/>
                </a:solidFill>
                <a:latin typeface="Calibri"/>
                <a:ea typeface="Calibri"/>
              </a:rPr>
              <a:t>    Write a anrlr4 grammar to validate IP addresses for a router.</a:t>
            </a:r>
            <a:br/>
            <a:r>
              <a:rPr b="0" lang="en-US" sz="2400" spc="-1" strike="noStrike">
                <a:solidFill>
                  <a:srgbClr val="000000"/>
                </a:solidFill>
                <a:latin typeface="Calibri"/>
                <a:ea typeface="Calibri"/>
              </a:rPr>
              <a:t>     </a:t>
            </a:r>
            <a:endParaRPr b="0" lang="en-US" sz="2400" spc="-1" strike="noStrike">
              <a:latin typeface="Arial"/>
            </a:endParaRPr>
          </a:p>
          <a:p>
            <a:pPr>
              <a:lnSpc>
                <a:spcPct val="100000"/>
              </a:lnSpc>
              <a:spcBef>
                <a:spcPts val="1199"/>
              </a:spcBef>
              <a:tabLst>
                <a:tab algn="l" pos="0"/>
              </a:tabLst>
            </a:pPr>
            <a:r>
              <a:rPr b="0" lang="en-US" sz="2000" spc="-1" strike="noStrike">
                <a:solidFill>
                  <a:srgbClr val="1f4e79"/>
                </a:solidFill>
                <a:latin typeface="Calibri"/>
                <a:ea typeface="Calibri"/>
              </a:rPr>
              <a:t>Requirment</a:t>
            </a:r>
            <a:r>
              <a:rPr b="0" lang="en-US" sz="2000" spc="-1" strike="noStrike">
                <a:solidFill>
                  <a:srgbClr val="385623"/>
                </a:solidFill>
                <a:latin typeface="Calibri"/>
                <a:ea typeface="Calibri"/>
              </a:rPr>
              <a:t>:</a:t>
            </a:r>
            <a:endParaRPr b="0" lang="en-US" sz="2000" spc="-1" strike="noStrike">
              <a:latin typeface="Arial"/>
            </a:endParaRPr>
          </a:p>
          <a:p>
            <a:pPr>
              <a:lnSpc>
                <a:spcPct val="100000"/>
              </a:lnSpc>
              <a:spcBef>
                <a:spcPts val="1199"/>
              </a:spcBef>
              <a:tabLst>
                <a:tab algn="l" pos="0"/>
              </a:tabLst>
            </a:pPr>
            <a:r>
              <a:rPr b="0" lang="en-US" sz="2000" spc="-1" strike="noStrike">
                <a:solidFill>
                  <a:srgbClr val="1f4e79"/>
                </a:solidFill>
                <a:latin typeface="Calibri"/>
                <a:ea typeface="Calibri"/>
              </a:rPr>
              <a:t>A)  An ip address consists of 3 numbers, separated with two dots. The value of each number is </a:t>
            </a:r>
            <a:br/>
            <a:r>
              <a:rPr b="0" lang="en-US" sz="2000" spc="-1" strike="noStrike">
                <a:solidFill>
                  <a:srgbClr val="1f4e79"/>
                </a:solidFill>
                <a:latin typeface="Calibri"/>
                <a:ea typeface="Calibri"/>
              </a:rPr>
              <a:t>      0-255 For example: 255.189.10.37 Correct and 256.189.89.9 is error.</a:t>
            </a:r>
            <a:r>
              <a:rPr b="0" lang="en-US" sz="1800" spc="-1" strike="noStrike">
                <a:solidFill>
                  <a:srgbClr val="1f4e79"/>
                </a:solidFill>
                <a:latin typeface="Calibri"/>
                <a:ea typeface="Calibri"/>
              </a:rPr>
              <a:t> </a:t>
            </a:r>
            <a:endParaRPr b="0" lang="en-US" sz="1800" spc="-1" strike="noStrike">
              <a:latin typeface="Arial"/>
            </a:endParaRPr>
          </a:p>
          <a:p>
            <a:pPr>
              <a:lnSpc>
                <a:spcPct val="100000"/>
              </a:lnSpc>
              <a:spcBef>
                <a:spcPts val="1199"/>
              </a:spcBef>
              <a:tabLst>
                <a:tab algn="l" pos="0"/>
              </a:tabLst>
            </a:pPr>
            <a:r>
              <a:rPr b="0" lang="en-US" sz="2000" spc="-1" strike="noStrike">
                <a:solidFill>
                  <a:srgbClr val="1f4e79"/>
                </a:solidFill>
                <a:latin typeface="Calibri"/>
                <a:ea typeface="Calibri"/>
              </a:rPr>
              <a:t>B)  private ip address range:</a:t>
            </a:r>
            <a:endParaRPr b="0" lang="en-US" sz="2000" spc="-1" strike="noStrike">
              <a:latin typeface="Arial"/>
            </a:endParaRPr>
          </a:p>
        </p:txBody>
      </p:sp>
      <p:sp>
        <p:nvSpPr>
          <p:cNvPr id="92"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2C21F7C-7D72-4AFB-8C2B-50FB9C9C94D2}"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93"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pic>
        <p:nvPicPr>
          <p:cNvPr id="94" name="Picture 5" descr="Graphical user interface, text, application&#10;&#10;Description automatically generated"/>
          <p:cNvPicPr/>
          <p:nvPr/>
        </p:nvPicPr>
        <p:blipFill>
          <a:blip r:embed="rId2"/>
          <a:stretch/>
        </p:blipFill>
        <p:spPr>
          <a:xfrm>
            <a:off x="6492240" y="4206240"/>
            <a:ext cx="5502960" cy="1842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5" descr=""/>
          <p:cNvPicPr/>
          <p:nvPr/>
        </p:nvPicPr>
        <p:blipFill>
          <a:blip r:embed="rId1"/>
          <a:stretch/>
        </p:blipFill>
        <p:spPr>
          <a:xfrm>
            <a:off x="932400" y="1108440"/>
            <a:ext cx="6460560" cy="334080"/>
          </a:xfrm>
          <a:prstGeom prst="rect">
            <a:avLst/>
          </a:prstGeom>
          <a:ln>
            <a:noFill/>
          </a:ln>
        </p:spPr>
      </p:pic>
      <p:sp>
        <p:nvSpPr>
          <p:cNvPr id="96"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97" name="CustomShape 2"/>
          <p:cNvSpPr/>
          <p:nvPr/>
        </p:nvSpPr>
        <p:spPr>
          <a:xfrm>
            <a:off x="1245600" y="1446120"/>
            <a:ext cx="10194480" cy="4873320"/>
          </a:xfrm>
          <a:prstGeom prst="rect">
            <a:avLst/>
          </a:prstGeom>
          <a:noFill/>
          <a:ln>
            <a:noFill/>
          </a:ln>
        </p:spPr>
        <p:style>
          <a:lnRef idx="0"/>
          <a:fillRef idx="0"/>
          <a:effectRef idx="0"/>
          <a:fontRef idx="minor"/>
        </p:style>
        <p:txBody>
          <a:bodyPr lIns="90000" rIns="90000" tIns="45000" bIns="45000">
            <a:normAutofit fontScale="91000"/>
          </a:bodyPr>
          <a:p>
            <a:pPr>
              <a:lnSpc>
                <a:spcPct val="100000"/>
              </a:lnSpc>
              <a:spcBef>
                <a:spcPts val="1199"/>
              </a:spcBef>
              <a:tabLst>
                <a:tab algn="l" pos="0"/>
              </a:tabLst>
            </a:pPr>
            <a:r>
              <a:rPr b="0" lang="en-US" sz="2400" spc="-1" strike="noStrike">
                <a:solidFill>
                  <a:srgbClr val="000000"/>
                </a:solidFill>
                <a:latin typeface="Times New Roman"/>
                <a:ea typeface="DejaVu Sans"/>
              </a:rPr>
              <a:t>2-</a:t>
            </a:r>
            <a:r>
              <a:rPr b="0" lang="en-US" sz="2400" spc="-1" strike="noStrike">
                <a:solidFill>
                  <a:srgbClr val="000000"/>
                </a:solidFill>
                <a:latin typeface="Calibri"/>
                <a:ea typeface="Calibri"/>
              </a:rPr>
              <a:t> Write a Python program, using ANTLR regular expression, over the </a:t>
            </a:r>
            <a:br/>
            <a:r>
              <a:rPr b="0" lang="en-US" sz="2400" spc="-1" strike="noStrike">
                <a:solidFill>
                  <a:srgbClr val="000000"/>
                </a:solidFill>
                <a:latin typeface="Calibri"/>
                <a:ea typeface="Calibri"/>
              </a:rPr>
              <a:t>     alphabet {a, b, c}: </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a) length of input is at least 2 and at most 4</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b) number of  'a's  is a multiple of 3</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c) </a:t>
            </a:r>
            <a:r>
              <a:rPr b="0" lang="en-US" sz="2400" spc="-1" strike="noStrike">
                <a:solidFill>
                  <a:srgbClr val="000000"/>
                </a:solidFill>
                <a:latin typeface="Calibri"/>
                <a:ea typeface="Calibri"/>
              </a:rPr>
              <a:t>contains at least three consecutive 'b's</a:t>
            </a:r>
            <a:endParaRPr b="0" lang="en-US" sz="2400" spc="-1" strike="noStrike">
              <a:latin typeface="Arial"/>
            </a:endParaRPr>
          </a:p>
          <a:p>
            <a:pPr>
              <a:lnSpc>
                <a:spcPct val="100000"/>
              </a:lnSpc>
              <a:spcBef>
                <a:spcPts val="1199"/>
              </a:spcBef>
              <a:tabLst>
                <a:tab algn="l" pos="0"/>
              </a:tabLst>
            </a:pP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Calibri"/>
              </a:rPr>
              <a:t>3- </a:t>
            </a:r>
            <a:r>
              <a:rPr b="0" lang="en-US" sz="2400" spc="-1" strike="noStrike">
                <a:solidFill>
                  <a:srgbClr val="000000"/>
                </a:solidFill>
                <a:latin typeface="Calibri"/>
                <a:ea typeface="Calibri"/>
              </a:rPr>
              <a:t>Depict a DFA to accept all the binary strings, that do not include the substring</a:t>
            </a:r>
            <a:br/>
            <a:r>
              <a:rPr b="0" lang="en-US" sz="2400" spc="-1" strike="noStrike">
                <a:solidFill>
                  <a:srgbClr val="000000"/>
                </a:solidFill>
                <a:latin typeface="Calibri"/>
                <a:ea typeface="Calibri"/>
              </a:rPr>
              <a:t>     “1101”. write a lexer function pseudocode to determine these strings.</a:t>
            </a:r>
            <a:br/>
            <a:r>
              <a:rPr b="0" lang="en-US" sz="2400" spc="-1" strike="noStrike">
                <a:solidFill>
                  <a:srgbClr val="000000"/>
                </a:solidFill>
                <a:latin typeface="Calibri"/>
                <a:ea typeface="Calibri"/>
              </a:rPr>
              <a:t>     </a:t>
            </a:r>
            <a:r>
              <a:rPr b="0" lang="en-US" sz="2000" spc="-1" strike="noStrike">
                <a:solidFill>
                  <a:srgbClr val="000000"/>
                </a:solidFill>
                <a:latin typeface="Calibri"/>
                <a:ea typeface="Calibri"/>
              </a:rPr>
              <a:t>(code implementation in any language is optional and have extra credit)</a:t>
            </a:r>
            <a:endParaRPr b="0" lang="en-US" sz="2000" spc="-1" strike="noStrike">
              <a:latin typeface="Arial"/>
            </a:endParaRPr>
          </a:p>
          <a:p>
            <a:pPr>
              <a:lnSpc>
                <a:spcPct val="100000"/>
              </a:lnSpc>
              <a:spcBef>
                <a:spcPts val="1199"/>
              </a:spcBef>
              <a:tabLst>
                <a:tab algn="l" pos="0"/>
              </a:tabLst>
            </a:pPr>
            <a:endParaRPr b="0" lang="en-US" sz="2000" spc="-1" strike="noStrike">
              <a:latin typeface="Arial"/>
            </a:endParaRPr>
          </a:p>
        </p:txBody>
      </p:sp>
      <p:sp>
        <p:nvSpPr>
          <p:cNvPr id="98" name="CustomShape 3"/>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3AFB67-71C2-43CE-AEE7-F431F3FDEFD2}"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99"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5" descr=""/>
          <p:cNvPicPr/>
          <p:nvPr/>
        </p:nvPicPr>
        <p:blipFill>
          <a:blip r:embed="rId1"/>
          <a:stretch/>
        </p:blipFill>
        <p:spPr>
          <a:xfrm>
            <a:off x="932400" y="1108440"/>
            <a:ext cx="6460560" cy="334080"/>
          </a:xfrm>
          <a:prstGeom prst="rect">
            <a:avLst/>
          </a:prstGeom>
          <a:ln>
            <a:noFill/>
          </a:ln>
        </p:spPr>
      </p:pic>
      <p:sp>
        <p:nvSpPr>
          <p:cNvPr id="101"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102"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7F3BF5-6237-4941-90D9-E616CB86E2A3}"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03"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04" name="CustomShape 4"/>
          <p:cNvSpPr/>
          <p:nvPr/>
        </p:nvSpPr>
        <p:spPr>
          <a:xfrm>
            <a:off x="1245600" y="1446120"/>
            <a:ext cx="10194480" cy="4873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4- </a:t>
            </a:r>
            <a:r>
              <a:rPr b="0" lang="en-US" sz="2400" spc="-1" strike="noStrike">
                <a:solidFill>
                  <a:srgbClr val="000000"/>
                </a:solidFill>
                <a:latin typeface="Calibri"/>
                <a:ea typeface="Calibri"/>
              </a:rPr>
              <a:t>Write a function with lexical analyzer of anrlr4 that undo comments from </a:t>
            </a:r>
            <a:br/>
            <a:r>
              <a:rPr b="0" lang="en-US" sz="2400" spc="-1" strike="noStrike">
                <a:solidFill>
                  <a:srgbClr val="000000"/>
                </a:solidFill>
                <a:latin typeface="Calibri"/>
                <a:ea typeface="Calibri"/>
              </a:rPr>
              <a:t>     a Java program.</a:t>
            </a:r>
            <a:br/>
            <a:r>
              <a:rPr b="0" lang="en-US" sz="2400" spc="-1" strike="noStrike">
                <a:solidFill>
                  <a:srgbClr val="000000"/>
                </a:solidFill>
                <a:latin typeface="Calibri"/>
                <a:ea typeface="Calibri"/>
              </a:rPr>
              <a:t>     assume that:</a:t>
            </a:r>
            <a:br/>
            <a:r>
              <a:rPr b="0" lang="en-US" sz="2400" spc="-1" strike="noStrike">
                <a:solidFill>
                  <a:srgbClr val="000000"/>
                </a:solidFill>
                <a:latin typeface="Calibri"/>
                <a:ea typeface="Calibri"/>
              </a:rPr>
              <a:t>    a- we previously comment some piece of program and we know that  </a:t>
            </a:r>
            <a:br/>
            <a:r>
              <a:rPr b="0" lang="en-US" sz="2400" spc="-1" strike="noStrike">
                <a:solidFill>
                  <a:srgbClr val="000000"/>
                </a:solidFill>
                <a:latin typeface="Calibri"/>
                <a:ea typeface="Calibri"/>
              </a:rPr>
              <a:t>         piece of commented code has no error.</a:t>
            </a:r>
            <a:br/>
            <a:r>
              <a:rPr b="0" lang="en-US" sz="2400" spc="-1" strike="noStrike">
                <a:solidFill>
                  <a:srgbClr val="000000"/>
                </a:solidFill>
                <a:latin typeface="Calibri"/>
                <a:ea typeface="Calibri"/>
              </a:rPr>
              <a:t>   b- we know in this program all comments are piece of correct Java code.</a:t>
            </a:r>
            <a:br/>
            <a:r>
              <a:rPr b="0" lang="en-US" sz="2400" spc="-1" strike="noStrike">
                <a:solidFill>
                  <a:srgbClr val="000000"/>
                </a:solidFill>
                <a:latin typeface="Calibri"/>
                <a:ea typeface="Calibri"/>
              </a:rPr>
              <a:t>        and have not any discretional comment.</a:t>
            </a:r>
            <a:br/>
            <a:br/>
            <a:r>
              <a:rPr b="0" lang="en-US" sz="2400" spc="-1" strike="noStrike">
                <a:solidFill>
                  <a:srgbClr val="000000"/>
                </a:solidFill>
                <a:latin typeface="Calibri"/>
                <a:ea typeface="Calibri"/>
              </a:rPr>
              <a:t>Use antlr4 lexical analyzer and Java grammar in previous assignment. There is an example in next slide.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5" descr=""/>
          <p:cNvPicPr/>
          <p:nvPr/>
        </p:nvPicPr>
        <p:blipFill>
          <a:blip r:embed="rId1"/>
          <a:stretch/>
        </p:blipFill>
        <p:spPr>
          <a:xfrm>
            <a:off x="932400" y="1108440"/>
            <a:ext cx="6460560" cy="334080"/>
          </a:xfrm>
          <a:prstGeom prst="rect">
            <a:avLst/>
          </a:prstGeom>
          <a:ln>
            <a:noFill/>
          </a:ln>
        </p:spPr>
      </p:pic>
      <p:sp>
        <p:nvSpPr>
          <p:cNvPr id="106"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107"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1612DAC-820B-4BE3-9825-C5611DE45F67}"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08"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
        <p:nvSpPr>
          <p:cNvPr id="109" name="CustomShape 4"/>
          <p:cNvSpPr/>
          <p:nvPr/>
        </p:nvSpPr>
        <p:spPr>
          <a:xfrm>
            <a:off x="5654520" y="3120120"/>
            <a:ext cx="979920" cy="484560"/>
          </a:xfrm>
          <a:prstGeom prst="rightArrow">
            <a:avLst>
              <a:gd name="adj1" fmla="val 50000"/>
              <a:gd name="adj2" fmla="val 50000"/>
            </a:avLst>
          </a:prstGeom>
          <a:solidFill>
            <a:srgbClr val="5b9bd5"/>
          </a:solidFill>
          <a:ln w="25560">
            <a:solidFill>
              <a:srgbClr val="43729d"/>
            </a:solidFill>
            <a:miter/>
          </a:ln>
        </p:spPr>
        <p:style>
          <a:lnRef idx="0"/>
          <a:fillRef idx="0"/>
          <a:effectRef idx="0"/>
          <a:fontRef idx="minor"/>
        </p:style>
      </p:sp>
      <p:sp>
        <p:nvSpPr>
          <p:cNvPr id="110" name="CustomShape 5"/>
          <p:cNvSpPr/>
          <p:nvPr/>
        </p:nvSpPr>
        <p:spPr>
          <a:xfrm>
            <a:off x="6686640" y="1533600"/>
            <a:ext cx="27421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DejaVu Sans"/>
              </a:rPr>
              <a:t>Output:</a:t>
            </a:r>
            <a:endParaRPr b="0" lang="en-US" sz="1800" spc="-1" strike="noStrike">
              <a:latin typeface="Arial"/>
            </a:endParaRPr>
          </a:p>
        </p:txBody>
      </p:sp>
      <p:sp>
        <p:nvSpPr>
          <p:cNvPr id="111" name="CustomShape 6"/>
          <p:cNvSpPr/>
          <p:nvPr/>
        </p:nvSpPr>
        <p:spPr>
          <a:xfrm>
            <a:off x="504720" y="1533600"/>
            <a:ext cx="27421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DejaVu Sans"/>
              </a:rPr>
              <a:t>Input:</a:t>
            </a:r>
            <a:endParaRPr b="0" lang="en-US" sz="1800" spc="-1" strike="noStrike">
              <a:latin typeface="Arial"/>
            </a:endParaRPr>
          </a:p>
        </p:txBody>
      </p:sp>
      <p:sp>
        <p:nvSpPr>
          <p:cNvPr id="112" name="CustomShape 7"/>
          <p:cNvSpPr/>
          <p:nvPr/>
        </p:nvSpPr>
        <p:spPr>
          <a:xfrm>
            <a:off x="857160" y="5057640"/>
            <a:ext cx="1042884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ea typeface="DejaVu Sans"/>
              </a:rPr>
              <a:t>Note that real compiler remove all comment in lexical </a:t>
            </a:r>
            <a:r>
              <a:rPr b="0" lang="en-GB" sz="1800" spc="-1" strike="noStrike">
                <a:solidFill>
                  <a:srgbClr val="000000"/>
                </a:solidFill>
                <a:latin typeface="Calibri"/>
                <a:ea typeface="Calibri"/>
              </a:rPr>
              <a:t>analyzer step. So that in syntax analyzer step you don't have access to comments. So you must work in lexical analyzer step.</a:t>
            </a:r>
            <a:endParaRPr b="0" lang="en-US" sz="1800" spc="-1" strike="noStrike">
              <a:latin typeface="Arial"/>
            </a:endParaRPr>
          </a:p>
        </p:txBody>
      </p:sp>
      <p:pic>
        <p:nvPicPr>
          <p:cNvPr id="113" name="Picture 2" descr=""/>
          <p:cNvPicPr/>
          <p:nvPr/>
        </p:nvPicPr>
        <p:blipFill>
          <a:blip r:embed="rId2"/>
          <a:stretch/>
        </p:blipFill>
        <p:spPr>
          <a:xfrm>
            <a:off x="1144080" y="2350440"/>
            <a:ext cx="3675960" cy="1980360"/>
          </a:xfrm>
          <a:prstGeom prst="rect">
            <a:avLst/>
          </a:prstGeom>
          <a:ln>
            <a:noFill/>
          </a:ln>
        </p:spPr>
      </p:pic>
      <p:pic>
        <p:nvPicPr>
          <p:cNvPr id="114" name="Picture 9" descr=""/>
          <p:cNvPicPr/>
          <p:nvPr/>
        </p:nvPicPr>
        <p:blipFill>
          <a:blip r:embed="rId3"/>
          <a:stretch/>
        </p:blipFill>
        <p:spPr>
          <a:xfrm>
            <a:off x="6865560" y="2350440"/>
            <a:ext cx="3733200" cy="1904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245600" y="52740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Assignment Details</a:t>
            </a:r>
            <a:endParaRPr b="0" lang="en-US" sz="3600" spc="-1" strike="noStrike">
              <a:latin typeface="Arial"/>
            </a:endParaRPr>
          </a:p>
        </p:txBody>
      </p:sp>
      <p:sp>
        <p:nvSpPr>
          <p:cNvPr id="116" name="CustomShape 2"/>
          <p:cNvSpPr/>
          <p:nvPr/>
        </p:nvSpPr>
        <p:spPr>
          <a:xfrm>
            <a:off x="1245600" y="1455480"/>
            <a:ext cx="1006128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Write and explain all question completely in your report (use screenshot)</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And attach your code please.</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Your report must be in end of this slide.</a:t>
            </a:r>
            <a:endParaRPr b="0" lang="en-US" sz="2400" spc="-1" strike="noStrike">
              <a:latin typeface="Arial"/>
            </a:endParaRPr>
          </a:p>
        </p:txBody>
      </p:sp>
      <p:pic>
        <p:nvPicPr>
          <p:cNvPr id="117" name="Picture 3" descr=""/>
          <p:cNvPicPr/>
          <p:nvPr/>
        </p:nvPicPr>
        <p:blipFill>
          <a:blip r:embed="rId1"/>
          <a:stretch/>
        </p:blipFill>
        <p:spPr>
          <a:xfrm>
            <a:off x="932400" y="1108440"/>
            <a:ext cx="6460560" cy="334080"/>
          </a:xfrm>
          <a:prstGeom prst="rect">
            <a:avLst/>
          </a:prstGeom>
          <a:ln>
            <a:noFill/>
          </a:ln>
        </p:spPr>
      </p:pic>
      <p:sp>
        <p:nvSpPr>
          <p:cNvPr id="118" name="CustomShape 3"/>
          <p:cNvSpPr/>
          <p:nvPr/>
        </p:nvSpPr>
        <p:spPr>
          <a:xfrm>
            <a:off x="5047920" y="4570920"/>
            <a:ext cx="2192400" cy="50796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601"/>
              </a:spcBef>
            </a:pPr>
            <a:r>
              <a:rPr b="1" lang="en-US" sz="1800" spc="-1" strike="noStrike">
                <a:solidFill>
                  <a:srgbClr val="000000"/>
                </a:solidFill>
                <a:latin typeface="Times New Roman"/>
                <a:ea typeface="DejaVu Sans"/>
              </a:rPr>
              <a:t>Good Luck!</a:t>
            </a:r>
            <a:endParaRPr b="0" lang="en-US" sz="1800" spc="-1" strike="noStrike">
              <a:latin typeface="Arial"/>
            </a:endParaRPr>
          </a:p>
        </p:txBody>
      </p:sp>
      <p:sp>
        <p:nvSpPr>
          <p:cNvPr id="119"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4ECFD79-91B4-4CBC-8A9A-EB9AF59B30C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20" name="CustomShape 5"/>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188720" y="9144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1</a:t>
            </a:r>
            <a:endParaRPr b="0" lang="en-US" sz="3600" spc="-1" strike="noStrike">
              <a:latin typeface="Arial"/>
            </a:endParaRPr>
          </a:p>
        </p:txBody>
      </p:sp>
      <p:sp>
        <p:nvSpPr>
          <p:cNvPr id="122" name="CustomShape 2"/>
          <p:cNvSpPr/>
          <p:nvPr/>
        </p:nvSpPr>
        <p:spPr>
          <a:xfrm>
            <a:off x="1097280" y="822960"/>
            <a:ext cx="1006128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In this question we should write 4 regex one for public ip’s and other for private ip’s in order to do this fist we write valid section which is validate each section of ip(between two ‘.’) in regex due to consantrait we first check from 0 to 199([1]?[0-9]?[0-9]) then check for 200 to 249([2][0-4][0-9]) and at last 250 to 255([2][5][0-5]) then for each version of private ip we put prefix for example for version 24 we put ‘10’’.’ and 3 times valid section and so on for other ip version but in version 20 we should write another valid section which is accept section from 16 to 31([1][6-9] | [2][0-9] | [3][0-1]) and gather all togheter:</a:t>
            </a:r>
            <a:endParaRPr b="0" lang="en-US" sz="2400" spc="-1" strike="noStrike">
              <a:latin typeface="Arial"/>
            </a:endParaRPr>
          </a:p>
        </p:txBody>
      </p:sp>
      <p:pic>
        <p:nvPicPr>
          <p:cNvPr id="123" name="Picture 3_16" descr=""/>
          <p:cNvPicPr/>
          <p:nvPr/>
        </p:nvPicPr>
        <p:blipFill>
          <a:blip r:embed="rId1"/>
          <a:stretch/>
        </p:blipFill>
        <p:spPr>
          <a:xfrm>
            <a:off x="946080" y="671760"/>
            <a:ext cx="6460560" cy="334080"/>
          </a:xfrm>
          <a:prstGeom prst="rect">
            <a:avLst/>
          </a:prstGeom>
          <a:ln>
            <a:noFill/>
          </a:ln>
        </p:spPr>
      </p:pic>
      <p:sp>
        <p:nvSpPr>
          <p:cNvPr id="124" name="CustomShape 3"/>
          <p:cNvSpPr/>
          <p:nvPr/>
        </p:nvSpPr>
        <p:spPr>
          <a:xfrm>
            <a:off x="5047920" y="4570920"/>
            <a:ext cx="2192400" cy="507960"/>
          </a:xfrm>
          <a:prstGeom prst="rect">
            <a:avLst/>
          </a:prstGeom>
          <a:noFill/>
          <a:ln>
            <a:noFill/>
          </a:ln>
        </p:spPr>
        <p:style>
          <a:lnRef idx="0"/>
          <a:fillRef idx="0"/>
          <a:effectRef idx="0"/>
          <a:fontRef idx="minor"/>
        </p:style>
      </p:sp>
      <p:sp>
        <p:nvSpPr>
          <p:cNvPr id="125"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4573661-EC4F-40A6-8529-A18E4DAB046F}"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26" name="CustomShape 5"/>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pic>
        <p:nvPicPr>
          <p:cNvPr id="127" name="" descr=""/>
          <p:cNvPicPr/>
          <p:nvPr/>
        </p:nvPicPr>
        <p:blipFill>
          <a:blip r:embed="rId2"/>
          <a:stretch/>
        </p:blipFill>
        <p:spPr>
          <a:xfrm>
            <a:off x="274320" y="3429000"/>
            <a:ext cx="5537160" cy="6857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188720" y="91440"/>
            <a:ext cx="5717520" cy="579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000000"/>
                </a:solidFill>
                <a:latin typeface="Times New Roman"/>
                <a:ea typeface="DejaVu Sans"/>
              </a:rPr>
              <a:t>Question 1(code)</a:t>
            </a:r>
            <a:endParaRPr b="0" lang="en-US" sz="3600" spc="-1" strike="noStrike">
              <a:latin typeface="Arial"/>
            </a:endParaRPr>
          </a:p>
        </p:txBody>
      </p:sp>
      <p:sp>
        <p:nvSpPr>
          <p:cNvPr id="129" name="CustomShape 2"/>
          <p:cNvSpPr/>
          <p:nvPr/>
        </p:nvSpPr>
        <p:spPr>
          <a:xfrm>
            <a:off x="1094400" y="988560"/>
            <a:ext cx="10061280" cy="4863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199"/>
              </a:spcBef>
              <a:tabLst>
                <a:tab algn="l" pos="0"/>
              </a:tabLst>
            </a:pPr>
            <a:r>
              <a:rPr b="0" lang="en-US" sz="2400" spc="-1" strike="noStrike">
                <a:solidFill>
                  <a:srgbClr val="000000"/>
                </a:solidFill>
                <a:latin typeface="Times New Roman"/>
                <a:ea typeface="DejaVu Sans"/>
              </a:rPr>
              <a:t>First we compile grammar(use command at slide 14)after that in the code simply we first parse for see if ip is valid after that we check if first token that we extract is v24, v20, v16(which is version of private ip’s) then we print to output and if it’s private or public ip:</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The command below show</a:t>
            </a:r>
            <a:endParaRPr b="0" lang="en-US" sz="2400" spc="-1" strike="noStrike">
              <a:latin typeface="Arial"/>
            </a:endParaRPr>
          </a:p>
          <a:p>
            <a:pPr>
              <a:lnSpc>
                <a:spcPct val="100000"/>
              </a:lnSpc>
              <a:spcBef>
                <a:spcPts val="1199"/>
              </a:spcBef>
              <a:tabLst>
                <a:tab algn="l" pos="0"/>
              </a:tabLst>
            </a:pPr>
            <a:r>
              <a:rPr b="0" lang="en-US" sz="2400" spc="-1" strike="noStrike">
                <a:solidFill>
                  <a:srgbClr val="000000"/>
                </a:solidFill>
                <a:latin typeface="Times New Roman"/>
                <a:ea typeface="DejaVu Sans"/>
              </a:rPr>
              <a:t>How to run:</a:t>
            </a:r>
            <a:endParaRPr b="0" lang="en-US" sz="2400" spc="-1" strike="noStrike">
              <a:latin typeface="Arial"/>
            </a:endParaRPr>
          </a:p>
        </p:txBody>
      </p:sp>
      <p:pic>
        <p:nvPicPr>
          <p:cNvPr id="130" name="Picture 3_17" descr=""/>
          <p:cNvPicPr/>
          <p:nvPr/>
        </p:nvPicPr>
        <p:blipFill>
          <a:blip r:embed="rId1"/>
          <a:stretch/>
        </p:blipFill>
        <p:spPr>
          <a:xfrm>
            <a:off x="946080" y="671760"/>
            <a:ext cx="6460560" cy="334080"/>
          </a:xfrm>
          <a:prstGeom prst="rect">
            <a:avLst/>
          </a:prstGeom>
          <a:ln>
            <a:noFill/>
          </a:ln>
        </p:spPr>
      </p:pic>
      <p:sp>
        <p:nvSpPr>
          <p:cNvPr id="131" name="CustomShape 3"/>
          <p:cNvSpPr/>
          <p:nvPr/>
        </p:nvSpPr>
        <p:spPr>
          <a:xfrm>
            <a:off x="5047920" y="4570920"/>
            <a:ext cx="2192400" cy="507960"/>
          </a:xfrm>
          <a:prstGeom prst="rect">
            <a:avLst/>
          </a:prstGeom>
          <a:noFill/>
          <a:ln>
            <a:noFill/>
          </a:ln>
        </p:spPr>
        <p:style>
          <a:lnRef idx="0"/>
          <a:fillRef idx="0"/>
          <a:effectRef idx="0"/>
          <a:fontRef idx="minor"/>
        </p:style>
      </p:sp>
      <p:sp>
        <p:nvSpPr>
          <p:cNvPr id="132"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E03F72-1533-4531-AD59-D1CA20BB2BB4}"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33" name="CustomShape 5"/>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Compiler Design</a:t>
            </a:r>
            <a:endParaRPr b="0" lang="en-US" sz="1200" spc="-1" strike="noStrike">
              <a:latin typeface="Arial"/>
            </a:endParaRPr>
          </a:p>
        </p:txBody>
      </p:sp>
      <p:pic>
        <p:nvPicPr>
          <p:cNvPr id="134" name="" descr=""/>
          <p:cNvPicPr/>
          <p:nvPr/>
        </p:nvPicPr>
        <p:blipFill>
          <a:blip r:embed="rId2"/>
          <a:stretch/>
        </p:blipFill>
        <p:spPr>
          <a:xfrm>
            <a:off x="5000040" y="2194920"/>
            <a:ext cx="8075880" cy="6857640"/>
          </a:xfrm>
          <a:prstGeom prst="rect">
            <a:avLst/>
          </a:prstGeom>
          <a:ln>
            <a:noFill/>
          </a:ln>
        </p:spPr>
      </p:pic>
      <p:pic>
        <p:nvPicPr>
          <p:cNvPr id="135" name="" descr=""/>
          <p:cNvPicPr/>
          <p:nvPr/>
        </p:nvPicPr>
        <p:blipFill>
          <a:blip r:embed="rId3"/>
          <a:stretch/>
        </p:blipFill>
        <p:spPr>
          <a:xfrm>
            <a:off x="1094400" y="3749040"/>
            <a:ext cx="3285720" cy="1828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TM16401375[[fn=Madison]]</Template>
  <TotalTime>1402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2020-09-28T06:38:32Z</dcterms:created>
  <dc:creator>Danial</dc:creator>
  <dc:description/>
  <dc:language>en-US</dc:language>
  <cp:lastModifiedBy/>
  <dcterms:modified xsi:type="dcterms:W3CDTF">2021-04-05T12:09:37Z</dcterms:modified>
  <cp:revision>954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