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2.jpeg" ContentType="image/jpeg"/>
  <Override PartName="/ppt/media/image9.jpeg" ContentType="image/jpeg"/>
  <Override PartName="/ppt/media/image11.jpeg" ContentType="image/jpeg"/>
  <Override PartName="/ppt/media/image13.jpeg" ContentType="image/jpeg"/>
  <Override PartName="/ppt/media/image17.png" ContentType="image/png"/>
  <Override PartName="/ppt/media/image4.jpeg" ContentType="image/jpeg"/>
  <Override PartName="/ppt/media/image16.jpeg" ContentType="image/jpeg"/>
  <Override PartName="/ppt/media/image15.jpeg" ContentType="image/jpeg"/>
  <Override PartName="/ppt/media/image14.jpeg" ContentType="image/jpeg"/>
  <Override PartName="/ppt/media/image1.png" ContentType="image/png"/>
  <Override PartName="/ppt/media/image3.jpeg" ContentType="image/jpeg"/>
  <Override PartName="/ppt/media/image2.jpeg" ContentType="image/jpeg"/>
  <Override PartName="/ppt/media/image5.jpeg" ContentType="image/jpeg"/>
  <Override PartName="/ppt/media/image6.jpeg" ContentType="image/jpeg"/>
  <Override PartName="/ppt/media/image7.png" ContentType="image/png"/>
  <Override PartName="/ppt/media/image10.jpeg" ContentType="image/jpeg"/>
  <Override PartName="/ppt/media/image8.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2920" cy="11063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099800" y="1897200"/>
            <a:ext cx="9975240" cy="2498040"/>
          </a:xfrm>
          <a:prstGeom prst="rect">
            <a:avLst/>
          </a:prstGeom>
          <a:noFill/>
          <a:ln>
            <a:noFill/>
          </a:ln>
        </p:spPr>
        <p:style>
          <a:lnRef idx="0"/>
          <a:fillRef idx="0"/>
          <a:effectRef idx="0"/>
          <a:fontRef idx="minor"/>
        </p:style>
        <p:txBody>
          <a:bodyPr lIns="90000" rIns="90000" tIns="45000" bIns="45000" anchor="ctr">
            <a:noAutofit/>
          </a:bodyPr>
          <a:p>
            <a:pPr algn="ctr">
              <a:lnSpc>
                <a:spcPct val="150000"/>
              </a:lnSpc>
            </a:pPr>
            <a:r>
              <a:rPr b="0" lang="en-US" sz="4400" spc="-1" strike="noStrike">
                <a:solidFill>
                  <a:srgbClr val="000000"/>
                </a:solidFill>
                <a:latin typeface="Times New Roman"/>
                <a:ea typeface="DejaVu Sans"/>
              </a:rPr>
              <a:t>Compiler Design</a:t>
            </a:r>
            <a:br/>
            <a:r>
              <a:rPr b="0" lang="en-US" sz="2400" spc="-1" strike="noStrike">
                <a:solidFill>
                  <a:srgbClr val="000000"/>
                </a:solidFill>
                <a:latin typeface="Times New Roman"/>
                <a:ea typeface="DejaVu Sans"/>
              </a:rPr>
              <a:t>Assignment 2</a:t>
            </a:r>
            <a:endParaRPr b="0" lang="en-US" sz="2400" spc="-1" strike="noStrike">
              <a:latin typeface="Arial"/>
            </a:endParaRPr>
          </a:p>
        </p:txBody>
      </p:sp>
      <p:pic>
        <p:nvPicPr>
          <p:cNvPr id="39" name="Picture 5" descr=""/>
          <p:cNvPicPr/>
          <p:nvPr/>
        </p:nvPicPr>
        <p:blipFill>
          <a:blip r:embed="rId1"/>
          <a:stretch/>
        </p:blipFill>
        <p:spPr>
          <a:xfrm>
            <a:off x="5288040" y="530280"/>
            <a:ext cx="1598760" cy="1619280"/>
          </a:xfrm>
          <a:prstGeom prst="rect">
            <a:avLst/>
          </a:prstGeom>
          <a:ln>
            <a:noFill/>
          </a:ln>
        </p:spPr>
      </p:pic>
      <p:sp>
        <p:nvSpPr>
          <p:cNvPr id="40" name="CustomShape 2"/>
          <p:cNvSpPr/>
          <p:nvPr/>
        </p:nvSpPr>
        <p:spPr>
          <a:xfrm>
            <a:off x="2550960" y="4591440"/>
            <a:ext cx="7123680" cy="19602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spcBef>
                <a:spcPts val="601"/>
              </a:spcBef>
              <a:tabLst>
                <a:tab algn="l" pos="0"/>
              </a:tabLst>
            </a:pPr>
            <a:r>
              <a:rPr b="0" lang="en-US" sz="2000" spc="-1" strike="noStrike">
                <a:solidFill>
                  <a:srgbClr val="000000"/>
                </a:solidFill>
                <a:latin typeface="Times New Roman"/>
                <a:ea typeface="DejaVu Sans"/>
              </a:rPr>
              <a:t>Iran University of Science &amp; Technology</a:t>
            </a:r>
            <a:endParaRPr b="0" lang="en-US" sz="2000" spc="-1" strike="noStrike">
              <a:latin typeface="Arial"/>
            </a:endParaRPr>
          </a:p>
          <a:p>
            <a:pPr algn="ctr">
              <a:lnSpc>
                <a:spcPct val="90000"/>
              </a:lnSpc>
              <a:spcBef>
                <a:spcPts val="601"/>
              </a:spcBef>
              <a:tabLst>
                <a:tab algn="l" pos="0"/>
              </a:tabLst>
            </a:pPr>
            <a:r>
              <a:rPr b="0" lang="en-US" sz="2000" spc="-1" strike="noStrike">
                <a:solidFill>
                  <a:srgbClr val="000000"/>
                </a:solidFill>
                <a:latin typeface="Times New Roman"/>
                <a:ea typeface="DejaVu Sans"/>
              </a:rPr>
              <a:t>School of Computer Engineering</a:t>
            </a:r>
            <a:endParaRPr b="0" lang="en-US" sz="2000" spc="-1" strike="noStrike">
              <a:latin typeface="Arial"/>
            </a:endParaRPr>
          </a:p>
          <a:p>
            <a:pPr algn="ctr">
              <a:lnSpc>
                <a:spcPct val="90000"/>
              </a:lnSpc>
              <a:spcBef>
                <a:spcPts val="1001"/>
              </a:spcBef>
              <a:tabLst>
                <a:tab algn="l" pos="0"/>
              </a:tabLst>
            </a:pPr>
            <a:endParaRPr b="0" lang="en-US" sz="2000" spc="-1" strike="noStrike">
              <a:latin typeface="Arial"/>
            </a:endParaRPr>
          </a:p>
          <a:p>
            <a:pPr algn="ctr">
              <a:lnSpc>
                <a:spcPct val="90000"/>
              </a:lnSpc>
              <a:spcBef>
                <a:spcPts val="1001"/>
              </a:spcBef>
              <a:tabLst>
                <a:tab algn="l" pos="0"/>
              </a:tabLst>
            </a:pPr>
            <a:r>
              <a:rPr b="0" lang="en-US" sz="1600" spc="-1" strike="noStrike">
                <a:solidFill>
                  <a:srgbClr val="000000"/>
                </a:solidFill>
                <a:latin typeface="Times New Roman"/>
                <a:ea typeface="DejaVu Sans"/>
              </a:rPr>
              <a:t>Spring 2021</a:t>
            </a:r>
            <a:endParaRPr b="0" lang="en-US" sz="1600" spc="-1" strike="noStrike">
              <a:latin typeface="Arial"/>
            </a:endParaRPr>
          </a:p>
        </p:txBody>
      </p:sp>
      <p:pic>
        <p:nvPicPr>
          <p:cNvPr id="41" name="Picture 7" descr=""/>
          <p:cNvPicPr/>
          <p:nvPr/>
        </p:nvPicPr>
        <p:blipFill>
          <a:blip r:embed="rId2"/>
          <a:stretch/>
        </p:blipFill>
        <p:spPr>
          <a:xfrm>
            <a:off x="2550960" y="4024440"/>
            <a:ext cx="7123680" cy="181800"/>
          </a:xfrm>
          <a:prstGeom prst="rect">
            <a:avLst/>
          </a:prstGeom>
          <a:ln>
            <a:noFill/>
          </a:ln>
        </p:spPr>
      </p:pic>
      <p:pic>
        <p:nvPicPr>
          <p:cNvPr id="42" name="Picture 8" descr=""/>
          <p:cNvPicPr/>
          <p:nvPr/>
        </p:nvPicPr>
        <p:blipFill>
          <a:blip r:embed="rId3"/>
          <a:stretch/>
        </p:blipFill>
        <p:spPr>
          <a:xfrm>
            <a:off x="1567080" y="4232160"/>
            <a:ext cx="9091800" cy="144720"/>
          </a:xfrm>
          <a:prstGeom prst="rect">
            <a:avLst/>
          </a:prstGeom>
          <a:ln>
            <a:noFill/>
          </a:ln>
        </p:spPr>
      </p:pic>
      <p:pic>
        <p:nvPicPr>
          <p:cNvPr id="43" name="Picture 9" descr=""/>
          <p:cNvPicPr/>
          <p:nvPr/>
        </p:nvPicPr>
        <p:blipFill>
          <a:blip r:embed="rId4"/>
          <a:stretch/>
        </p:blipFill>
        <p:spPr>
          <a:xfrm>
            <a:off x="2550960" y="4379400"/>
            <a:ext cx="7123680" cy="1818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Find variable’s</a:t>
            </a:r>
            <a:endParaRPr b="0" lang="en-US" sz="3600" spc="-1" strike="noStrike">
              <a:latin typeface="Arial"/>
            </a:endParaRPr>
          </a:p>
        </p:txBody>
      </p:sp>
      <p:sp>
        <p:nvSpPr>
          <p:cNvPr id="72"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In part is confusing because we can have 2 variables first variables are variables that exist inside class scope and second variables are variables that exist inside each function scope we assume our home work expect us to find both variables to list all of these variables we can simple override </a:t>
            </a:r>
            <a:r>
              <a:rPr b="1" lang="en-US" sz="2400" spc="-1" strike="noStrike">
                <a:solidFill>
                  <a:srgbClr val="000000"/>
                </a:solidFill>
                <a:latin typeface="Times New Roman"/>
                <a:ea typeface="DejaVu Sans"/>
              </a:rPr>
              <a:t>enterVariableDeclaratorId</a:t>
            </a:r>
            <a:r>
              <a:rPr b="0" lang="en-US" sz="2400" spc="-1" strike="noStrike">
                <a:solidFill>
                  <a:srgbClr val="000000"/>
                </a:solidFill>
                <a:latin typeface="Times New Roman"/>
                <a:ea typeface="DejaVu Sans"/>
              </a:rPr>
              <a:t> method then add identifier to list and print:</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def enterVariableDeclaratorId(self, ctx: JavaParserLabeled.VariableDeclaratorIdContext):</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self._list_of_variables.append(str(ctx.IDENTIFIER())) </a:t>
            </a:r>
            <a:endParaRPr b="0" lang="en-US" sz="2400" spc="-1" strike="noStrike">
              <a:latin typeface="Arial"/>
            </a:endParaRPr>
          </a:p>
        </p:txBody>
      </p:sp>
      <p:pic>
        <p:nvPicPr>
          <p:cNvPr id="73" name="Picture 3_5"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Find variables</a:t>
            </a:r>
            <a:endParaRPr b="0" lang="en-US" sz="3600" spc="-1" strike="noStrike">
              <a:latin typeface="Arial"/>
            </a:endParaRPr>
          </a:p>
        </p:txBody>
      </p:sp>
      <p:sp>
        <p:nvSpPr>
          <p:cNvPr id="75"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Noto Sans CJK SC"/>
              </a:rPr>
              <a:t>But may you want to find just class scope variable’s to achieve this we simple can add flag to listener class then then every time we enter </a:t>
            </a:r>
            <a:r>
              <a:rPr b="1" lang="en-US" sz="2400" spc="-1" strike="noStrike">
                <a:solidFill>
                  <a:srgbClr val="000000"/>
                </a:solidFill>
                <a:latin typeface="Times New Roman"/>
                <a:ea typeface="Noto Sans CJK SC"/>
              </a:rPr>
              <a:t>enterFieldDeclaration</a:t>
            </a:r>
            <a:r>
              <a:rPr b="0" lang="en-US" sz="2400" spc="-1" strike="noStrike">
                <a:solidFill>
                  <a:srgbClr val="000000"/>
                </a:solidFill>
                <a:latin typeface="Times New Roman"/>
                <a:ea typeface="Noto Sans CJK SC"/>
              </a:rPr>
              <a:t> we simply can notify listener that we entered inside class scoped variables then in </a:t>
            </a:r>
            <a:r>
              <a:rPr b="1" lang="en-US" sz="2400" spc="-1" strike="noStrike">
                <a:solidFill>
                  <a:srgbClr val="000000"/>
                </a:solidFill>
                <a:latin typeface="Times New Roman"/>
                <a:ea typeface="Noto Sans CJK SC"/>
              </a:rPr>
              <a:t>enterVariableDeclaratorId </a:t>
            </a:r>
            <a:r>
              <a:rPr b="0" lang="en-US" sz="2400" spc="-1" strike="noStrike">
                <a:solidFill>
                  <a:srgbClr val="000000"/>
                </a:solidFill>
                <a:latin typeface="Times New Roman"/>
                <a:ea typeface="Noto Sans CJK SC"/>
              </a:rPr>
              <a:t>we can simple get variable (Note: because I assumed that question dont want find this kinda variables I dont put code of this problem) </a:t>
            </a:r>
            <a:endParaRPr b="0" lang="en-US" sz="2400" spc="-1" strike="noStrike">
              <a:latin typeface="Arial"/>
            </a:endParaRPr>
          </a:p>
        </p:txBody>
      </p:sp>
      <p:pic>
        <p:nvPicPr>
          <p:cNvPr id="76" name="Picture 3_6"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Thank you</a:t>
            </a:r>
            <a:endParaRPr b="0" lang="en-US" sz="3600" spc="-1" strike="noStrike">
              <a:latin typeface="Arial"/>
            </a:endParaRPr>
          </a:p>
        </p:txBody>
      </p:sp>
      <p:sp>
        <p:nvSpPr>
          <p:cNvPr id="78"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All code available inside in this report directory.</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And one image available to show how to run code’s: </a:t>
            </a:r>
            <a:endParaRPr b="0" lang="en-US" sz="2400" spc="-1" strike="noStrike">
              <a:latin typeface="Arial"/>
            </a:endParaRPr>
          </a:p>
        </p:txBody>
      </p:sp>
      <p:pic>
        <p:nvPicPr>
          <p:cNvPr id="79" name="Picture 3_7" descr=""/>
          <p:cNvPicPr/>
          <p:nvPr/>
        </p:nvPicPr>
        <p:blipFill>
          <a:blip r:embed="rId1"/>
          <a:stretch/>
        </p:blipFill>
        <p:spPr>
          <a:xfrm>
            <a:off x="932400" y="1108440"/>
            <a:ext cx="6460560" cy="334080"/>
          </a:xfrm>
          <a:prstGeom prst="rect">
            <a:avLst/>
          </a:prstGeom>
          <a:ln>
            <a:noFill/>
          </a:ln>
        </p:spPr>
      </p:pic>
      <p:pic>
        <p:nvPicPr>
          <p:cNvPr id="80" name="" descr=""/>
          <p:cNvPicPr/>
          <p:nvPr/>
        </p:nvPicPr>
        <p:blipFill>
          <a:blip r:embed="rId2"/>
          <a:stretch/>
        </p:blipFill>
        <p:spPr>
          <a:xfrm>
            <a:off x="2027160" y="3387600"/>
            <a:ext cx="5104800" cy="26470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Specifications</a:t>
            </a:r>
            <a:endParaRPr b="0" lang="en-US" sz="3600" spc="-1" strike="noStrike">
              <a:latin typeface="Arial"/>
            </a:endParaRPr>
          </a:p>
        </p:txBody>
      </p:sp>
      <p:sp>
        <p:nvSpPr>
          <p:cNvPr id="45" name="CustomShape 2"/>
          <p:cNvSpPr/>
          <p:nvPr/>
        </p:nvSpPr>
        <p:spPr>
          <a:xfrm>
            <a:off x="1245600" y="1455480"/>
            <a:ext cx="9919440" cy="4863600"/>
          </a:xfrm>
          <a:prstGeom prst="rect">
            <a:avLst/>
          </a:prstGeom>
          <a:noFill/>
          <a:ln>
            <a:noFill/>
          </a:ln>
        </p:spPr>
        <p:style>
          <a:lnRef idx="0"/>
          <a:fillRef idx="0"/>
          <a:effectRef idx="0"/>
          <a:fontRef idx="minor"/>
        </p:style>
        <p:txBody>
          <a:bodyPr lIns="90000" rIns="90000" tIns="45000" bIns="45000">
            <a:normAutofit/>
          </a:bodyPr>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Subject: Introduction to Listener</a:t>
            </a:r>
            <a:endParaRPr b="0" lang="en-US" sz="2400" spc="-1" strike="noStrike">
              <a:latin typeface="Arial"/>
            </a:endParaRPr>
          </a:p>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Deadline: </a:t>
            </a:r>
            <a:r>
              <a:rPr b="0" lang="en-US" sz="2400" spc="-1" strike="noStrike">
                <a:solidFill>
                  <a:srgbClr val="ff0000"/>
                </a:solidFill>
                <a:latin typeface="Times New Roman"/>
                <a:ea typeface="DejaVu Sans"/>
              </a:rPr>
              <a:t>Monday, 25 Esfand, 23:59 </a:t>
            </a:r>
            <a:r>
              <a:rPr b="0" lang="en-US" sz="1800" spc="-1" strike="noStrike">
                <a:solidFill>
                  <a:srgbClr val="ff0000"/>
                </a:solidFill>
                <a:latin typeface="Times New Roman"/>
                <a:ea typeface="DejaVu Sans"/>
              </a:rPr>
              <a:t>(Would not be extended!!)</a:t>
            </a:r>
            <a:endParaRPr b="0" lang="en-US" sz="1800" spc="-1" strike="noStrike">
              <a:latin typeface="Arial"/>
            </a:endParaRPr>
          </a:p>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Where to upload: LMS</a:t>
            </a:r>
            <a:endParaRPr b="0" lang="en-US" sz="2400" spc="-1" strike="noStrike">
              <a:latin typeface="Arial"/>
            </a:endParaRPr>
          </a:p>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Your report should be provided continuing these slides</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343080" indent="-342000">
              <a:lnSpc>
                <a:spcPct val="90000"/>
              </a:lnSpc>
              <a:spcBef>
                <a:spcPts val="1001"/>
              </a:spcBef>
              <a:buClr>
                <a:srgbClr val="0070c0"/>
              </a:buClr>
              <a:buFont typeface="Arial"/>
              <a:buChar char="•"/>
              <a:tabLst>
                <a:tab algn="l" pos="0"/>
              </a:tabLst>
            </a:pPr>
            <a:r>
              <a:rPr b="0" lang="en-US" sz="2400" spc="-1" strike="noStrike">
                <a:solidFill>
                  <a:srgbClr val="0070c0"/>
                </a:solidFill>
                <a:latin typeface="Times New Roman"/>
                <a:ea typeface="DejaVu Sans"/>
              </a:rPr>
              <a:t>Full Name: keyvan dadashzadeh</a:t>
            </a:r>
            <a:endParaRPr b="0" lang="en-US" sz="2400" spc="-1" strike="noStrike">
              <a:latin typeface="Arial"/>
            </a:endParaRPr>
          </a:p>
          <a:p>
            <a:pPr marL="343080" indent="-342000">
              <a:lnSpc>
                <a:spcPct val="90000"/>
              </a:lnSpc>
              <a:spcBef>
                <a:spcPts val="1001"/>
              </a:spcBef>
              <a:buClr>
                <a:srgbClr val="0070c0"/>
              </a:buClr>
              <a:buFont typeface="Arial"/>
              <a:buChar char="•"/>
              <a:tabLst>
                <a:tab algn="l" pos="0"/>
              </a:tabLst>
            </a:pPr>
            <a:r>
              <a:rPr b="0" lang="en-US" sz="2400" spc="-1" strike="noStrike">
                <a:solidFill>
                  <a:srgbClr val="0070c0"/>
                </a:solidFill>
                <a:latin typeface="Times New Roman"/>
                <a:ea typeface="DejaVu Sans"/>
              </a:rPr>
              <a:t>Student ID: 97522148</a:t>
            </a:r>
            <a:endParaRPr b="0" lang="en-US" sz="2400" spc="-1" strike="noStrike">
              <a:latin typeface="Arial"/>
            </a:endParaRPr>
          </a:p>
        </p:txBody>
      </p:sp>
      <p:pic>
        <p:nvPicPr>
          <p:cNvPr id="46" name="Picture 3"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a:t>
            </a:r>
            <a:endParaRPr b="0" lang="en-US" sz="3600" spc="-1" strike="noStrike">
              <a:latin typeface="Arial"/>
            </a:endParaRPr>
          </a:p>
        </p:txBody>
      </p:sp>
      <p:sp>
        <p:nvSpPr>
          <p:cNvPr id="48" name="CustomShape 2"/>
          <p:cNvSpPr/>
          <p:nvPr/>
        </p:nvSpPr>
        <p:spPr>
          <a:xfrm>
            <a:off x="1245600" y="1455480"/>
            <a:ext cx="10095480" cy="4863600"/>
          </a:xfrm>
          <a:prstGeom prst="rect">
            <a:avLst/>
          </a:prstGeom>
          <a:noFill/>
          <a:ln>
            <a:noFill/>
          </a:ln>
        </p:spPr>
        <p:style>
          <a:lnRef idx="0"/>
          <a:fillRef idx="0"/>
          <a:effectRef idx="0"/>
          <a:fontRef idx="minor"/>
        </p:style>
        <p:txBody>
          <a:bodyPr lIns="90000" rIns="90000" tIns="45000" bIns="45000">
            <a:normAutofit/>
          </a:bodyPr>
          <a:p>
            <a:pPr marL="457200" indent="-456120">
              <a:lnSpc>
                <a:spcPct val="100000"/>
              </a:lnSpc>
              <a:spcBef>
                <a:spcPts val="1199"/>
              </a:spcBef>
              <a:buClr>
                <a:srgbClr val="000000"/>
              </a:buClr>
              <a:buFont typeface="Calibri Light"/>
              <a:buAutoNum type="arabicPeriod"/>
            </a:pPr>
            <a:r>
              <a:rPr b="0" lang="en-US" sz="2400" spc="-1" strike="noStrike">
                <a:solidFill>
                  <a:srgbClr val="000000"/>
                </a:solidFill>
                <a:latin typeface="Times New Roman"/>
                <a:ea typeface="DejaVu Sans"/>
              </a:rPr>
              <a:t>Write a Python program using Listener to extract these from a Java project:</a:t>
            </a:r>
            <a:endParaRPr b="0" lang="en-US" sz="2400" spc="-1" strike="noStrike">
              <a:latin typeface="Arial"/>
            </a:endParaRPr>
          </a:p>
          <a:p>
            <a:pPr lvl="1" marL="971640" indent="-513360">
              <a:lnSpc>
                <a:spcPct val="100000"/>
              </a:lnSpc>
              <a:spcBef>
                <a:spcPts val="1199"/>
              </a:spcBef>
              <a:buClr>
                <a:srgbClr val="000000"/>
              </a:buClr>
              <a:buFont typeface="Calibri Light"/>
              <a:buAutoNum type="romanUcPeriod"/>
            </a:pPr>
            <a:r>
              <a:rPr b="0" lang="en-US" sz="2000" spc="-1" strike="noStrike">
                <a:solidFill>
                  <a:srgbClr val="000000"/>
                </a:solidFill>
                <a:latin typeface="Times New Roman"/>
                <a:ea typeface="DejaVu Sans"/>
              </a:rPr>
              <a:t>The names of all classes exist in each Java file.</a:t>
            </a:r>
            <a:endParaRPr b="0" lang="en-US" sz="2000" spc="-1" strike="noStrike">
              <a:latin typeface="Arial"/>
            </a:endParaRPr>
          </a:p>
          <a:p>
            <a:pPr lvl="1" marL="971640" indent="-513360">
              <a:lnSpc>
                <a:spcPct val="100000"/>
              </a:lnSpc>
              <a:spcBef>
                <a:spcPts val="1199"/>
              </a:spcBef>
              <a:buClr>
                <a:srgbClr val="000000"/>
              </a:buClr>
              <a:buFont typeface="Calibri Light"/>
              <a:buAutoNum type="romanUcPeriod"/>
            </a:pPr>
            <a:r>
              <a:rPr b="0" lang="en-US" sz="2000" spc="-1" strike="noStrike">
                <a:solidFill>
                  <a:srgbClr val="000000"/>
                </a:solidFill>
                <a:latin typeface="Times New Roman"/>
                <a:ea typeface="DejaVu Sans"/>
              </a:rPr>
              <a:t>The names of all methods exist in each Java file.</a:t>
            </a:r>
            <a:endParaRPr b="0" lang="en-US" sz="2000" spc="-1" strike="noStrike">
              <a:latin typeface="Arial"/>
            </a:endParaRPr>
          </a:p>
          <a:p>
            <a:pPr lvl="1" marL="971640" indent="-513360">
              <a:lnSpc>
                <a:spcPct val="100000"/>
              </a:lnSpc>
              <a:spcBef>
                <a:spcPts val="1199"/>
              </a:spcBef>
              <a:buClr>
                <a:srgbClr val="000000"/>
              </a:buClr>
              <a:buFont typeface="Calibri Light"/>
              <a:buAutoNum type="romanUcPeriod"/>
            </a:pPr>
            <a:r>
              <a:rPr b="0" lang="en-US" sz="2000" spc="-1" strike="noStrike">
                <a:solidFill>
                  <a:srgbClr val="000000"/>
                </a:solidFill>
                <a:latin typeface="Times New Roman"/>
                <a:ea typeface="DejaVu Sans"/>
              </a:rPr>
              <a:t>The names of all variables exist in each Java file</a:t>
            </a:r>
            <a:endParaRPr b="0" lang="en-US" sz="2000" spc="-1" strike="noStrike">
              <a:latin typeface="Arial"/>
            </a:endParaRPr>
          </a:p>
          <a:p>
            <a:pPr marL="457200">
              <a:lnSpc>
                <a:spcPct val="100000"/>
              </a:lnSpc>
              <a:spcBef>
                <a:spcPts val="1199"/>
              </a:spcBef>
              <a:tabLst>
                <a:tab algn="l" pos="0"/>
              </a:tabLst>
            </a:pPr>
            <a:r>
              <a:rPr b="0" lang="en-US" sz="2000" spc="-1" strike="noStrike">
                <a:solidFill>
                  <a:srgbClr val="000000"/>
                </a:solidFill>
                <a:latin typeface="Times New Roman"/>
                <a:ea typeface="DejaVu Sans"/>
              </a:rPr>
              <a:t>As sth like below:</a:t>
            </a:r>
            <a:endParaRPr b="0" lang="en-US" sz="2000" spc="-1" strike="noStrike">
              <a:latin typeface="Arial"/>
            </a:endParaRPr>
          </a:p>
          <a:p>
            <a:pPr marL="457200">
              <a:lnSpc>
                <a:spcPct val="100000"/>
              </a:lnSpc>
              <a:spcBef>
                <a:spcPts val="1199"/>
              </a:spcBef>
              <a:tabLst>
                <a:tab algn="l" pos="0"/>
              </a:tabLst>
            </a:pPr>
            <a:endParaRPr b="0" lang="en-US" sz="2000" spc="-1" strike="noStrike">
              <a:latin typeface="Arial"/>
            </a:endParaRPr>
          </a:p>
        </p:txBody>
      </p:sp>
      <p:pic>
        <p:nvPicPr>
          <p:cNvPr id="49" name="Picture 3" descr=""/>
          <p:cNvPicPr/>
          <p:nvPr/>
        </p:nvPicPr>
        <p:blipFill>
          <a:blip r:embed="rId1"/>
          <a:stretch/>
        </p:blipFill>
        <p:spPr>
          <a:xfrm>
            <a:off x="932400" y="1108440"/>
            <a:ext cx="6460560" cy="334080"/>
          </a:xfrm>
          <a:prstGeom prst="rect">
            <a:avLst/>
          </a:prstGeom>
          <a:ln>
            <a:noFill/>
          </a:ln>
        </p:spPr>
      </p:pic>
      <p:sp>
        <p:nvSpPr>
          <p:cNvPr id="50" name="CustomShape 3"/>
          <p:cNvSpPr/>
          <p:nvPr/>
        </p:nvSpPr>
        <p:spPr>
          <a:xfrm>
            <a:off x="1245600" y="5427360"/>
            <a:ext cx="9870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Times New Roman"/>
                <a:ea typeface="DejaVu Sans"/>
              </a:rPr>
              <a:t>Note: </a:t>
            </a:r>
            <a:r>
              <a:rPr b="0" lang="en-US" sz="2000" spc="-1" strike="noStrike">
                <a:solidFill>
                  <a:srgbClr val="000000"/>
                </a:solidFill>
                <a:latin typeface="Times New Roman"/>
                <a:ea typeface="DejaVu Sans"/>
              </a:rPr>
              <a:t>The output format can be different depends on your Java project. You might have different number of java files, classes, methods &amp; variables.</a:t>
            </a:r>
            <a:endParaRPr b="0" lang="en-US" sz="2000" spc="-1" strike="noStrike">
              <a:latin typeface="Arial"/>
            </a:endParaRPr>
          </a:p>
        </p:txBody>
      </p:sp>
      <p:pic>
        <p:nvPicPr>
          <p:cNvPr id="51" name="Picture 11" descr=""/>
          <p:cNvPicPr/>
          <p:nvPr/>
        </p:nvPicPr>
        <p:blipFill>
          <a:blip r:embed="rId2"/>
          <a:stretch/>
        </p:blipFill>
        <p:spPr>
          <a:xfrm>
            <a:off x="1438560" y="3902760"/>
            <a:ext cx="9709920" cy="1338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245600" y="527400"/>
            <a:ext cx="59947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 </a:t>
            </a:r>
            <a:r>
              <a:rPr b="0" lang="en-US" sz="2400" spc="-1" strike="noStrike">
                <a:solidFill>
                  <a:srgbClr val="000000"/>
                </a:solidFill>
                <a:latin typeface="Times New Roman"/>
                <a:ea typeface="DejaVu Sans"/>
              </a:rPr>
              <a:t>(Continued)</a:t>
            </a:r>
            <a:endParaRPr b="0" lang="en-US" sz="2400" spc="-1" strike="noStrike">
              <a:latin typeface="Arial"/>
            </a:endParaRPr>
          </a:p>
        </p:txBody>
      </p:sp>
      <p:sp>
        <p:nvSpPr>
          <p:cNvPr id="53"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2.  Write a report of what you did .Test some examples on &amp; use images to make your report more clear.</a:t>
            </a:r>
            <a:endParaRPr b="0" lang="en-US" sz="2400" spc="-1" strike="noStrike">
              <a:latin typeface="Arial"/>
            </a:endParaRPr>
          </a:p>
        </p:txBody>
      </p:sp>
      <p:pic>
        <p:nvPicPr>
          <p:cNvPr id="54" name="Picture 3" descr=""/>
          <p:cNvPicPr/>
          <p:nvPr/>
        </p:nvPicPr>
        <p:blipFill>
          <a:blip r:embed="rId1"/>
          <a:stretch/>
        </p:blipFill>
        <p:spPr>
          <a:xfrm>
            <a:off x="932400" y="1108440"/>
            <a:ext cx="6460560" cy="334080"/>
          </a:xfrm>
          <a:prstGeom prst="rect">
            <a:avLst/>
          </a:prstGeom>
          <a:ln>
            <a:noFill/>
          </a:ln>
        </p:spPr>
      </p:pic>
      <p:sp>
        <p:nvSpPr>
          <p:cNvPr id="55" name="CustomShape 3"/>
          <p:cNvSpPr/>
          <p:nvPr/>
        </p:nvSpPr>
        <p:spPr>
          <a:xfrm>
            <a:off x="5047920" y="4626360"/>
            <a:ext cx="2192400" cy="5079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spcBef>
                <a:spcPts val="601"/>
              </a:spcBef>
              <a:tabLst>
                <a:tab algn="l" pos="0"/>
              </a:tabLst>
            </a:pPr>
            <a:r>
              <a:rPr b="1" lang="en-US" sz="2400" spc="-1" strike="noStrike">
                <a:solidFill>
                  <a:srgbClr val="000000"/>
                </a:solidFill>
                <a:latin typeface="Times New Roman"/>
                <a:ea typeface="DejaVu Sans"/>
              </a:rPr>
              <a:t>Good Luck!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Generate file with antlr </a:t>
            </a:r>
            <a:endParaRPr b="0" lang="en-US" sz="3600" spc="-1" strike="noStrike">
              <a:latin typeface="Arial"/>
            </a:endParaRPr>
          </a:p>
        </p:txBody>
      </p:sp>
      <p:sp>
        <p:nvSpPr>
          <p:cNvPr id="57"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First we create required files with antlr command:</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i="1" lang="en-US" sz="2400" spc="-1" strike="noStrike" u="sng">
                <a:solidFill>
                  <a:srgbClr val="000000"/>
                </a:solidFill>
                <a:uFillTx/>
                <a:latin typeface="Times New Roman"/>
                <a:ea typeface="DejaVu Sans"/>
              </a:rPr>
              <a:t>antlr4 -Dlanguage=Python3 -listener JavaLexer.g4 -o gram</a:t>
            </a:r>
            <a:endParaRPr b="0" lang="en-US" sz="2400" spc="-1" strike="noStrike">
              <a:latin typeface="Arial"/>
            </a:endParaRPr>
          </a:p>
          <a:p>
            <a:pPr>
              <a:lnSpc>
                <a:spcPct val="100000"/>
              </a:lnSpc>
              <a:spcBef>
                <a:spcPts val="1199"/>
              </a:spcBef>
              <a:tabLst>
                <a:tab algn="l" pos="0"/>
              </a:tabLst>
            </a:pPr>
            <a:r>
              <a:rPr b="0" i="1" lang="en-US" sz="2400" spc="-1" strike="noStrike" u="sng">
                <a:solidFill>
                  <a:srgbClr val="000000"/>
                </a:solidFill>
                <a:uFillTx/>
                <a:latin typeface="Times New Roman"/>
                <a:ea typeface="DejaVu Sans"/>
              </a:rPr>
              <a:t>antlr4 -Dlanguage=Python3 -listener JavaParserLabeled.g4 -o gram</a:t>
            </a:r>
            <a:endParaRPr b="0" lang="en-US" sz="2400" spc="-1" strike="noStrike">
              <a:latin typeface="Arial"/>
            </a:endParaRPr>
          </a:p>
        </p:txBody>
      </p:sp>
      <p:pic>
        <p:nvPicPr>
          <p:cNvPr id="58" name="Picture 3"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Some util’s</a:t>
            </a:r>
            <a:endParaRPr b="0" lang="en-US" sz="3600" spc="-1" strike="noStrike">
              <a:latin typeface="Arial"/>
            </a:endParaRPr>
          </a:p>
        </p:txBody>
      </p:sp>
      <p:sp>
        <p:nvSpPr>
          <p:cNvPr id="60"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After previous section now it’s time to jump into code</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First we write simple function to return list of java files in directory:\</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def listFiles(path):</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onlyfiles = [f for f in listdir(mypath) if isfile(join(mypath, f))]</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onlyJavaFiles = [x for x in onlyfiles if "java" in str(x)]</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return onlyJavaFiles</a:t>
            </a:r>
            <a:endParaRPr b="0" lang="en-US" sz="2400" spc="-1" strike="noStrike">
              <a:latin typeface="Arial"/>
            </a:endParaRPr>
          </a:p>
        </p:txBody>
      </p:sp>
      <p:pic>
        <p:nvPicPr>
          <p:cNvPr id="61" name="Picture 3_1"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Some util’s</a:t>
            </a:r>
            <a:endParaRPr b="0" lang="en-US" sz="3600" spc="-1" strike="noStrike">
              <a:latin typeface="Arial"/>
            </a:endParaRPr>
          </a:p>
        </p:txBody>
      </p:sp>
      <p:sp>
        <p:nvSpPr>
          <p:cNvPr id="63"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After that we write simple function to run listener on given file: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def run_listener_for_given_file(full_file_path):</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lexer = JavaLexer(FileStream(fileName=full_file_path))</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stream = CommonTokenStream(lexer=lexer)</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parser = JavaParserLabeled(input=stream)</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tree = parser.compilationUnit()</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listener = Listener(file=file)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walker = ParseTreeWalker()</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walker.walk(listener=listener, t=tree)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return listener</a:t>
            </a:r>
            <a:endParaRPr b="0" lang="en-US" sz="2400" spc="-1" strike="noStrike">
              <a:latin typeface="Arial"/>
            </a:endParaRPr>
          </a:p>
        </p:txBody>
      </p:sp>
      <p:pic>
        <p:nvPicPr>
          <p:cNvPr id="64" name="Picture 3_2"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Write proper listener (class)</a:t>
            </a:r>
            <a:endParaRPr b="0" lang="en-US" sz="3600" spc="-1" strike="noStrike">
              <a:latin typeface="Arial"/>
            </a:endParaRPr>
          </a:p>
        </p:txBody>
      </p:sp>
      <p:sp>
        <p:nvSpPr>
          <p:cNvPr id="66"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600" spc="-1" strike="noStrike">
                <a:solidFill>
                  <a:srgbClr val="000000"/>
                </a:solidFill>
                <a:latin typeface="Arial"/>
                <a:ea typeface="DejaVu Sans"/>
              </a:rPr>
              <a:t>First we are going to find class first we override function </a:t>
            </a:r>
            <a:r>
              <a:rPr b="1" lang="en-US" sz="2600" spc="-1" strike="noStrike">
                <a:solidFill>
                  <a:srgbClr val="000000"/>
                </a:solidFill>
                <a:latin typeface="Arial"/>
                <a:ea typeface="DejaVu Sans"/>
              </a:rPr>
              <a:t>enterClassDeclaration </a:t>
            </a:r>
            <a:r>
              <a:rPr b="0" lang="en-US" sz="2600" spc="-1" strike="noStrike">
                <a:solidFill>
                  <a:srgbClr val="000000"/>
                </a:solidFill>
                <a:latin typeface="Arial"/>
                <a:ea typeface="DejaVu Sans"/>
              </a:rPr>
              <a:t>then we will add found class’s to class list’s:</a:t>
            </a:r>
            <a:endParaRPr b="0" lang="en-US" sz="2600" spc="-1" strike="noStrike">
              <a:latin typeface="Arial"/>
            </a:endParaRPr>
          </a:p>
          <a:p>
            <a:pPr>
              <a:lnSpc>
                <a:spcPct val="100000"/>
              </a:lnSpc>
            </a:pPr>
            <a:r>
              <a:rPr b="0" lang="en-US" sz="2600" spc="-1" strike="noStrike">
                <a:solidFill>
                  <a:srgbClr val="000000"/>
                </a:solidFill>
                <a:latin typeface="Arial"/>
                <a:ea typeface="DejaVu Sans"/>
              </a:rPr>
              <a:t>def enterClassDeclaration(self, ctx: JavaParserLabeled.ClassDeclarationContext):</a:t>
            </a:r>
            <a:endParaRPr b="0" lang="en-US" sz="2600" spc="-1" strike="noStrike">
              <a:latin typeface="Arial"/>
            </a:endParaRPr>
          </a:p>
          <a:p>
            <a:pPr>
              <a:lnSpc>
                <a:spcPct val="100000"/>
              </a:lnSpc>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self._list_of_classes.append(str(ctx.IDENTIFIER()))</a:t>
            </a:r>
            <a:endParaRPr b="0" lang="en-US" sz="2600" spc="-1" strike="noStrike">
              <a:latin typeface="Arial"/>
            </a:endParaRPr>
          </a:p>
        </p:txBody>
      </p:sp>
      <p:pic>
        <p:nvPicPr>
          <p:cNvPr id="67" name="Picture 3_3"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Find methods</a:t>
            </a:r>
            <a:endParaRPr b="0" lang="en-US" sz="3600" spc="-1" strike="noStrike">
              <a:latin typeface="Arial"/>
            </a:endParaRPr>
          </a:p>
        </p:txBody>
      </p:sp>
      <p:sp>
        <p:nvSpPr>
          <p:cNvPr id="69"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After done previous section this section is same. Just we need override function </a:t>
            </a:r>
            <a:r>
              <a:rPr b="1" lang="en-US" sz="2400" spc="-1" strike="noStrike">
                <a:solidFill>
                  <a:srgbClr val="000000"/>
                </a:solidFill>
                <a:latin typeface="Times New Roman"/>
                <a:ea typeface="DejaVu Sans"/>
              </a:rPr>
              <a:t>enterMethodDeclaration </a:t>
            </a:r>
            <a:r>
              <a:rPr b="0" lang="en-US" sz="2400" spc="-1" strike="noStrike">
                <a:solidFill>
                  <a:srgbClr val="000000"/>
                </a:solidFill>
                <a:latin typeface="Times New Roman"/>
                <a:ea typeface="DejaVu Sans"/>
              </a:rPr>
              <a:t>then add </a:t>
            </a:r>
            <a:r>
              <a:rPr b="0" lang="en-US" sz="2600" spc="-1" strike="noStrike">
                <a:solidFill>
                  <a:srgbClr val="000000"/>
                </a:solidFill>
                <a:latin typeface="Arial"/>
                <a:ea typeface="DejaVu Sans"/>
              </a:rPr>
              <a:t>found</a:t>
            </a:r>
            <a:r>
              <a:rPr b="0" lang="en-US" sz="2400" spc="-1" strike="noStrike">
                <a:solidFill>
                  <a:srgbClr val="000000"/>
                </a:solidFill>
                <a:latin typeface="Times New Roman"/>
                <a:ea typeface="DejaVu Sans"/>
              </a:rPr>
              <a:t> method to list of methods:</a:t>
            </a:r>
            <a:endParaRPr b="0" lang="en-US" sz="2400" spc="-1" strike="noStrike">
              <a:latin typeface="Arial"/>
            </a:endParaRPr>
          </a:p>
          <a:p>
            <a:pPr>
              <a:lnSpc>
                <a:spcPct val="100000"/>
              </a:lnSpc>
              <a:spcBef>
                <a:spcPts val="1199"/>
              </a:spcBef>
              <a:tabLst>
                <a:tab algn="l" pos="0"/>
              </a:tabLst>
            </a:pPr>
            <a:r>
              <a:rPr b="1"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def enterMethodDeclaration(self, ctx: JavaParserLabeled.MethodDeclarationContext):</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self._list_of_methods.append(str(ctx.IDENTIFIER()))</a:t>
            </a:r>
            <a:endParaRPr b="0" lang="en-US" sz="2400" spc="-1" strike="noStrike">
              <a:latin typeface="Arial"/>
            </a:endParaRPr>
          </a:p>
        </p:txBody>
      </p:sp>
      <p:pic>
        <p:nvPicPr>
          <p:cNvPr id="70" name="Picture 3_4" descr=""/>
          <p:cNvPicPr/>
          <p:nvPr/>
        </p:nvPicPr>
        <p:blipFill>
          <a:blip r:embed="rId1"/>
          <a:stretch/>
        </p:blipFill>
        <p:spPr>
          <a:xfrm>
            <a:off x="932400" y="1108440"/>
            <a:ext cx="6460560" cy="334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TM16401375[[fn=Madison]]</Template>
  <TotalTime>1234</TotalTime>
  <Application>LibreOffice/6.4.6.2$Linux_X86_64 LibreOffice_project/40$Build-2</Application>
  <Words>178</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2020-09-28T06:38:32Z</dcterms:created>
  <dc:creator>Danial</dc:creator>
  <dc:description/>
  <dc:language>en-US</dc:language>
  <cp:lastModifiedBy/>
  <dcterms:modified xsi:type="dcterms:W3CDTF">2021-03-16T15:46:39Z</dcterms:modified>
  <cp:revision>397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