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02C8-6640-4D11-875A-CFB7DD06A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42092"/>
            <a:ext cx="8791575" cy="1024215"/>
          </a:xfrm>
        </p:spPr>
        <p:txBody>
          <a:bodyPr/>
          <a:lstStyle/>
          <a:p>
            <a:pPr algn="ctr"/>
            <a:r>
              <a:rPr lang="en-US" dirty="0"/>
              <a:t>Bellman Ford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E1D88-E5D6-43BA-886A-7BAB902586FF}"/>
              </a:ext>
            </a:extLst>
          </p:cNvPr>
          <p:cNvSpPr txBox="1"/>
          <p:nvPr/>
        </p:nvSpPr>
        <p:spPr>
          <a:xfrm>
            <a:off x="2713608" y="3429000"/>
            <a:ext cx="216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Keyvan</a:t>
            </a:r>
            <a:r>
              <a:rPr lang="en-US" dirty="0"/>
              <a:t> </a:t>
            </a:r>
            <a:r>
              <a:rPr lang="en-US" dirty="0" err="1"/>
              <a:t>Dadashzadeh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C1237-123B-472C-8CA1-71DC84658C59}"/>
              </a:ext>
            </a:extLst>
          </p:cNvPr>
          <p:cNvSpPr txBox="1"/>
          <p:nvPr/>
        </p:nvSpPr>
        <p:spPr>
          <a:xfrm>
            <a:off x="7803472" y="3429000"/>
            <a:ext cx="190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Yasaman</a:t>
            </a:r>
            <a:r>
              <a:rPr lang="en-US" dirty="0"/>
              <a:t> </a:t>
            </a:r>
            <a:r>
              <a:rPr lang="en-US" dirty="0" err="1"/>
              <a:t>Lotfollahi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7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F81464-AD6E-4D06-8BDD-C59A594F80E7}"/>
              </a:ext>
            </a:extLst>
          </p:cNvPr>
          <p:cNvSpPr/>
          <p:nvPr/>
        </p:nvSpPr>
        <p:spPr>
          <a:xfrm>
            <a:off x="2254928" y="1526959"/>
            <a:ext cx="585926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9AA7A-8B8F-497E-8FA7-3A65F550A35C}"/>
              </a:ext>
            </a:extLst>
          </p:cNvPr>
          <p:cNvSpPr/>
          <p:nvPr/>
        </p:nvSpPr>
        <p:spPr>
          <a:xfrm>
            <a:off x="2254928" y="3712345"/>
            <a:ext cx="585926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828329-2092-4D80-BB1F-96EA76865C92}"/>
              </a:ext>
            </a:extLst>
          </p:cNvPr>
          <p:cNvSpPr/>
          <p:nvPr/>
        </p:nvSpPr>
        <p:spPr>
          <a:xfrm>
            <a:off x="3500761" y="2649984"/>
            <a:ext cx="585926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EA222A-6877-4D32-A914-A76C1F3AD11D}"/>
              </a:ext>
            </a:extLst>
          </p:cNvPr>
          <p:cNvSpPr/>
          <p:nvPr/>
        </p:nvSpPr>
        <p:spPr>
          <a:xfrm>
            <a:off x="918838" y="2649984"/>
            <a:ext cx="58592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9CE44-A9FE-432B-8C84-FBD51AB7A918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1418957" y="2011923"/>
            <a:ext cx="921778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83AE1-98C3-499C-8C75-C40706282459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418957" y="3134948"/>
            <a:ext cx="921778" cy="6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A48FE8-320E-4362-AAD3-8122D47318B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547891" y="2095130"/>
            <a:ext cx="0" cy="16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474021-09C6-4BF8-9E0A-A31FF0D7AC2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755047" y="2011923"/>
            <a:ext cx="831521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B58E34-3927-466F-A379-B684C4299843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2755047" y="3134948"/>
            <a:ext cx="831521" cy="6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40C7AA-2006-402E-A29B-32F465F7F4E8}"/>
              </a:ext>
            </a:extLst>
          </p:cNvPr>
          <p:cNvSpPr txBox="1"/>
          <p:nvPr/>
        </p:nvSpPr>
        <p:spPr>
          <a:xfrm>
            <a:off x="1695115" y="20119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687E8-E7EA-4CB3-AEDB-A5D6C2C41AED}"/>
              </a:ext>
            </a:extLst>
          </p:cNvPr>
          <p:cNvSpPr txBox="1"/>
          <p:nvPr/>
        </p:nvSpPr>
        <p:spPr>
          <a:xfrm>
            <a:off x="3208637" y="2003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C02D9-8711-463D-9DFD-AC29DE0AF808}"/>
              </a:ext>
            </a:extLst>
          </p:cNvPr>
          <p:cNvSpPr txBox="1"/>
          <p:nvPr/>
        </p:nvSpPr>
        <p:spPr>
          <a:xfrm>
            <a:off x="2159643" y="271907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DBC1A-F219-4B1B-A163-B50716E1332B}"/>
              </a:ext>
            </a:extLst>
          </p:cNvPr>
          <p:cNvSpPr txBox="1"/>
          <p:nvPr/>
        </p:nvSpPr>
        <p:spPr>
          <a:xfrm>
            <a:off x="3179558" y="348403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29EDB1-4A03-4127-AFD8-5C8C4E0B5328}"/>
              </a:ext>
            </a:extLst>
          </p:cNvPr>
          <p:cNvSpPr txBox="1"/>
          <p:nvPr/>
        </p:nvSpPr>
        <p:spPr>
          <a:xfrm>
            <a:off x="1439371" y="34674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EAFEE88-F8A8-4A38-83A4-311A28BD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34626"/>
              </p:ext>
            </p:extLst>
          </p:nvPr>
        </p:nvGraphicFramePr>
        <p:xfrm>
          <a:off x="5228480" y="1976637"/>
          <a:ext cx="5268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81">
                  <a:extLst>
                    <a:ext uri="{9D8B030D-6E8A-4147-A177-3AD203B41FA5}">
                      <a16:colId xmlns:a16="http://schemas.microsoft.com/office/drawing/2014/main" val="3068820262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748369013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2741660298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3574421230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358591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1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4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1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6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212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4BA081-1DCC-4DA0-ADA0-D6F39288C0F9}"/>
              </a:ext>
            </a:extLst>
          </p:cNvPr>
          <p:cNvSpPr txBox="1"/>
          <p:nvPr/>
        </p:nvSpPr>
        <p:spPr>
          <a:xfrm>
            <a:off x="4058113" y="27604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BFBB4-7DD0-4086-AC2D-8FFF7558D49B}"/>
              </a:ext>
            </a:extLst>
          </p:cNvPr>
          <p:cNvSpPr txBox="1"/>
          <p:nvPr/>
        </p:nvSpPr>
        <p:spPr>
          <a:xfrm>
            <a:off x="2363160" y="11018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C667A-4E92-4F6F-881B-582974ACABC1}"/>
              </a:ext>
            </a:extLst>
          </p:cNvPr>
          <p:cNvSpPr txBox="1"/>
          <p:nvPr/>
        </p:nvSpPr>
        <p:spPr>
          <a:xfrm>
            <a:off x="2392239" y="4280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5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FE1D-25CB-43E3-9082-000D4740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2830"/>
          </a:xfrm>
        </p:spPr>
        <p:txBody>
          <a:bodyPr/>
          <a:lstStyle/>
          <a:p>
            <a:r>
              <a:rPr lang="en-US" dirty="0"/>
              <a:t>Shortest path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EC91-8F57-4DB7-A9F2-EEB36CBB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47646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Shortest path network </a:t>
            </a:r>
          </a:p>
          <a:p>
            <a:r>
              <a:rPr lang="en-US" dirty="0"/>
              <a:t>   Directed graph </a:t>
            </a:r>
          </a:p>
          <a:p>
            <a:r>
              <a:rPr lang="en-US" dirty="0"/>
              <a:t>   Source s, Destination t </a:t>
            </a:r>
          </a:p>
          <a:p>
            <a:r>
              <a:rPr lang="en-US" dirty="0"/>
              <a:t>   cost( v-u) cost of using edge from v to u </a:t>
            </a:r>
          </a:p>
          <a:p>
            <a:r>
              <a:rPr lang="en-US" dirty="0"/>
              <a:t>Shortest path problem </a:t>
            </a:r>
          </a:p>
          <a:p>
            <a:r>
              <a:rPr lang="en-US" dirty="0"/>
              <a:t>Find shortest directed path from s to t </a:t>
            </a:r>
          </a:p>
          <a:p>
            <a:r>
              <a:rPr lang="en-US" dirty="0"/>
              <a:t>Cost of path = sum of arc cost in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CC203-7C0E-4B40-8DFF-B3D7DDB3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86" y="1571348"/>
            <a:ext cx="4667250" cy="2457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6226E-74DF-499B-A881-96CD4BCE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611" y="4565435"/>
            <a:ext cx="2362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DC0F-6EF5-488D-8DB6-BD4AE0F9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45724"/>
            <a:ext cx="9905998" cy="1251752"/>
          </a:xfrm>
        </p:spPr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75F-B3DA-4D55-A5DA-03894785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Networks (Routing)</a:t>
            </a:r>
          </a:p>
          <a:p>
            <a:r>
              <a:rPr lang="en-US" dirty="0"/>
              <a:t>Robot Navigation</a:t>
            </a:r>
          </a:p>
          <a:p>
            <a:r>
              <a:rPr lang="en-US" dirty="0"/>
              <a:t>Urban Traffic Planning</a:t>
            </a:r>
          </a:p>
          <a:p>
            <a:r>
              <a:rPr lang="en-US" dirty="0"/>
              <a:t>Telemarketer operator scheduling</a:t>
            </a:r>
          </a:p>
          <a:p>
            <a:r>
              <a:rPr lang="en-US" dirty="0"/>
              <a:t>Routing of Communication messages</a:t>
            </a:r>
          </a:p>
          <a:p>
            <a:r>
              <a:rPr lang="en-US" dirty="0"/>
              <a:t>Optimal truck routing through given traffic congestion pattern</a:t>
            </a:r>
          </a:p>
          <a:p>
            <a:r>
              <a:rPr lang="en-US" dirty="0"/>
              <a:t>OSPF routing protocol for IP</a:t>
            </a:r>
          </a:p>
        </p:txBody>
      </p:sp>
    </p:spTree>
    <p:extLst>
      <p:ext uri="{BB962C8B-B14F-4D97-AF65-F5344CB8AC3E}">
        <p14:creationId xmlns:p14="http://schemas.microsoft.com/office/powerpoint/2010/main" val="355676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E5BC-ED5C-41D5-ADB1-67AB0602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6A05-AB4D-4B58-999E-D25D08DC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graph (directed or undirected) G = (V,E) with</a:t>
            </a:r>
          </a:p>
          <a:p>
            <a:r>
              <a:rPr lang="en-US" dirty="0"/>
              <a:t>weight function w: E -&gt; R and a vertex s € V, </a:t>
            </a:r>
          </a:p>
          <a:p>
            <a:r>
              <a:rPr lang="en-US" dirty="0"/>
              <a:t>find for all vertices v € V the minimum possible weight for </a:t>
            </a:r>
          </a:p>
          <a:p>
            <a:r>
              <a:rPr lang="en-US" dirty="0"/>
              <a:t>path from s to v. </a:t>
            </a:r>
          </a:p>
          <a:p>
            <a:r>
              <a:rPr lang="en-US" dirty="0"/>
              <a:t>There are two algorithms </a:t>
            </a:r>
          </a:p>
          <a:p>
            <a:r>
              <a:rPr lang="en-US" dirty="0" err="1"/>
              <a:t>Dijikstra’s</a:t>
            </a:r>
            <a:r>
              <a:rPr lang="en-US" dirty="0"/>
              <a:t> Algorithm</a:t>
            </a:r>
          </a:p>
          <a:p>
            <a:r>
              <a:rPr lang="en-US" dirty="0"/>
              <a:t>Bellman 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37399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34F9-CB01-4F23-B78B-8E383D36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/>
          <a:lstStyle/>
          <a:p>
            <a:r>
              <a:rPr lang="en-US" dirty="0"/>
              <a:t>Bellman Ford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6728-27B8-4897-BCF5-D14203D0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9305"/>
            <a:ext cx="9905999" cy="4361896"/>
          </a:xfrm>
        </p:spPr>
        <p:txBody>
          <a:bodyPr/>
          <a:lstStyle/>
          <a:p>
            <a:r>
              <a:rPr lang="en-US" dirty="0" err="1"/>
              <a:t>Dijikstra</a:t>
            </a:r>
            <a:r>
              <a:rPr lang="en-US" dirty="0"/>
              <a:t> Algorithm fails when there is negative edge </a:t>
            </a:r>
          </a:p>
          <a:p>
            <a:endParaRPr lang="en-US" dirty="0"/>
          </a:p>
          <a:p>
            <a:pPr algn="r"/>
            <a:r>
              <a:rPr lang="en-US" dirty="0"/>
              <a:t>Solution is Bellman Ford Algorithm </a:t>
            </a:r>
          </a:p>
          <a:p>
            <a:pPr algn="r"/>
            <a:r>
              <a:rPr lang="en-US" dirty="0"/>
              <a:t>which can work on negative edges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CFCBF-8ACA-4ABE-81A9-D61B8847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095501"/>
            <a:ext cx="54292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59D7D-5784-408A-92C2-C715E250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70" y="2105025"/>
            <a:ext cx="7096125" cy="475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A3212D-0634-4749-8B36-B6ED1C53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37" y="0"/>
            <a:ext cx="5114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F81464-AD6E-4D06-8BDD-C59A594F80E7}"/>
              </a:ext>
            </a:extLst>
          </p:cNvPr>
          <p:cNvSpPr/>
          <p:nvPr/>
        </p:nvSpPr>
        <p:spPr>
          <a:xfrm>
            <a:off x="2254928" y="1526959"/>
            <a:ext cx="58592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9AA7A-8B8F-497E-8FA7-3A65F550A35C}"/>
              </a:ext>
            </a:extLst>
          </p:cNvPr>
          <p:cNvSpPr/>
          <p:nvPr/>
        </p:nvSpPr>
        <p:spPr>
          <a:xfrm>
            <a:off x="2254928" y="3712345"/>
            <a:ext cx="58592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828329-2092-4D80-BB1F-96EA76865C92}"/>
              </a:ext>
            </a:extLst>
          </p:cNvPr>
          <p:cNvSpPr/>
          <p:nvPr/>
        </p:nvSpPr>
        <p:spPr>
          <a:xfrm>
            <a:off x="3500761" y="2649984"/>
            <a:ext cx="58592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EA222A-6877-4D32-A914-A76C1F3AD11D}"/>
              </a:ext>
            </a:extLst>
          </p:cNvPr>
          <p:cNvSpPr/>
          <p:nvPr/>
        </p:nvSpPr>
        <p:spPr>
          <a:xfrm>
            <a:off x="918838" y="2649984"/>
            <a:ext cx="58592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9CE44-A9FE-432B-8C84-FBD51AB7A918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1418957" y="2011923"/>
            <a:ext cx="921778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83AE1-98C3-499C-8C75-C40706282459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418957" y="3134948"/>
            <a:ext cx="921778" cy="6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A48FE8-320E-4362-AAD3-8122D47318B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547891" y="2095130"/>
            <a:ext cx="0" cy="16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474021-09C6-4BF8-9E0A-A31FF0D7AC2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755047" y="2011923"/>
            <a:ext cx="831521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B58E34-3927-466F-A379-B684C4299843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2755047" y="3134948"/>
            <a:ext cx="831521" cy="6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40C7AA-2006-402E-A29B-32F465F7F4E8}"/>
              </a:ext>
            </a:extLst>
          </p:cNvPr>
          <p:cNvSpPr txBox="1"/>
          <p:nvPr/>
        </p:nvSpPr>
        <p:spPr>
          <a:xfrm>
            <a:off x="1695115" y="20119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687E8-E7EA-4CB3-AEDB-A5D6C2C41AED}"/>
              </a:ext>
            </a:extLst>
          </p:cNvPr>
          <p:cNvSpPr txBox="1"/>
          <p:nvPr/>
        </p:nvSpPr>
        <p:spPr>
          <a:xfrm>
            <a:off x="3208637" y="2003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C02D9-8711-463D-9DFD-AC29DE0AF808}"/>
              </a:ext>
            </a:extLst>
          </p:cNvPr>
          <p:cNvSpPr txBox="1"/>
          <p:nvPr/>
        </p:nvSpPr>
        <p:spPr>
          <a:xfrm>
            <a:off x="2159643" y="271907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DBC1A-F219-4B1B-A163-B50716E1332B}"/>
              </a:ext>
            </a:extLst>
          </p:cNvPr>
          <p:cNvSpPr txBox="1"/>
          <p:nvPr/>
        </p:nvSpPr>
        <p:spPr>
          <a:xfrm>
            <a:off x="3179558" y="348403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29EDB1-4A03-4127-AFD8-5C8C4E0B5328}"/>
              </a:ext>
            </a:extLst>
          </p:cNvPr>
          <p:cNvSpPr txBox="1"/>
          <p:nvPr/>
        </p:nvSpPr>
        <p:spPr>
          <a:xfrm>
            <a:off x="1439371" y="34674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EAFEE88-F8A8-4A38-83A4-311A28BD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53509"/>
              </p:ext>
            </p:extLst>
          </p:nvPr>
        </p:nvGraphicFramePr>
        <p:xfrm>
          <a:off x="5228480" y="1976637"/>
          <a:ext cx="5268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81">
                  <a:extLst>
                    <a:ext uri="{9D8B030D-6E8A-4147-A177-3AD203B41FA5}">
                      <a16:colId xmlns:a16="http://schemas.microsoft.com/office/drawing/2014/main" val="3068820262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748369013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2741660298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3574421230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358591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1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4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1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6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2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13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F81464-AD6E-4D06-8BDD-C59A594F80E7}"/>
              </a:ext>
            </a:extLst>
          </p:cNvPr>
          <p:cNvSpPr/>
          <p:nvPr/>
        </p:nvSpPr>
        <p:spPr>
          <a:xfrm>
            <a:off x="2254928" y="1526959"/>
            <a:ext cx="585926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9AA7A-8B8F-497E-8FA7-3A65F550A35C}"/>
              </a:ext>
            </a:extLst>
          </p:cNvPr>
          <p:cNvSpPr/>
          <p:nvPr/>
        </p:nvSpPr>
        <p:spPr>
          <a:xfrm>
            <a:off x="2254928" y="3712345"/>
            <a:ext cx="585926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828329-2092-4D80-BB1F-96EA76865C92}"/>
              </a:ext>
            </a:extLst>
          </p:cNvPr>
          <p:cNvSpPr/>
          <p:nvPr/>
        </p:nvSpPr>
        <p:spPr>
          <a:xfrm>
            <a:off x="3500761" y="2649984"/>
            <a:ext cx="58592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EA222A-6877-4D32-A914-A76C1F3AD11D}"/>
              </a:ext>
            </a:extLst>
          </p:cNvPr>
          <p:cNvSpPr/>
          <p:nvPr/>
        </p:nvSpPr>
        <p:spPr>
          <a:xfrm>
            <a:off x="918838" y="2649984"/>
            <a:ext cx="58592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9CE44-A9FE-432B-8C84-FBD51AB7A918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1418957" y="2011923"/>
            <a:ext cx="921778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83AE1-98C3-499C-8C75-C40706282459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418957" y="3134948"/>
            <a:ext cx="921778" cy="6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A48FE8-320E-4362-AAD3-8122D47318B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547891" y="2095130"/>
            <a:ext cx="0" cy="16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474021-09C6-4BF8-9E0A-A31FF0D7AC2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755047" y="2011923"/>
            <a:ext cx="831521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B58E34-3927-466F-A379-B684C4299843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2755047" y="3134948"/>
            <a:ext cx="831521" cy="6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40C7AA-2006-402E-A29B-32F465F7F4E8}"/>
              </a:ext>
            </a:extLst>
          </p:cNvPr>
          <p:cNvSpPr txBox="1"/>
          <p:nvPr/>
        </p:nvSpPr>
        <p:spPr>
          <a:xfrm>
            <a:off x="1695115" y="20119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687E8-E7EA-4CB3-AEDB-A5D6C2C41AED}"/>
              </a:ext>
            </a:extLst>
          </p:cNvPr>
          <p:cNvSpPr txBox="1"/>
          <p:nvPr/>
        </p:nvSpPr>
        <p:spPr>
          <a:xfrm>
            <a:off x="3208637" y="2003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C02D9-8711-463D-9DFD-AC29DE0AF808}"/>
              </a:ext>
            </a:extLst>
          </p:cNvPr>
          <p:cNvSpPr txBox="1"/>
          <p:nvPr/>
        </p:nvSpPr>
        <p:spPr>
          <a:xfrm>
            <a:off x="2159643" y="271907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DBC1A-F219-4B1B-A163-B50716E1332B}"/>
              </a:ext>
            </a:extLst>
          </p:cNvPr>
          <p:cNvSpPr txBox="1"/>
          <p:nvPr/>
        </p:nvSpPr>
        <p:spPr>
          <a:xfrm>
            <a:off x="3179558" y="348403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29EDB1-4A03-4127-AFD8-5C8C4E0B5328}"/>
              </a:ext>
            </a:extLst>
          </p:cNvPr>
          <p:cNvSpPr txBox="1"/>
          <p:nvPr/>
        </p:nvSpPr>
        <p:spPr>
          <a:xfrm>
            <a:off x="1439371" y="34674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EAFEE88-F8A8-4A38-83A4-311A28BD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0138"/>
              </p:ext>
            </p:extLst>
          </p:nvPr>
        </p:nvGraphicFramePr>
        <p:xfrm>
          <a:off x="5228480" y="1976637"/>
          <a:ext cx="5268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81">
                  <a:extLst>
                    <a:ext uri="{9D8B030D-6E8A-4147-A177-3AD203B41FA5}">
                      <a16:colId xmlns:a16="http://schemas.microsoft.com/office/drawing/2014/main" val="3068820262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748369013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2741660298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3574421230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358591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1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4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1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6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212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4BA081-1DCC-4DA0-ADA0-D6F39288C0F9}"/>
              </a:ext>
            </a:extLst>
          </p:cNvPr>
          <p:cNvSpPr txBox="1"/>
          <p:nvPr/>
        </p:nvSpPr>
        <p:spPr>
          <a:xfrm>
            <a:off x="4058113" y="276045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BFBB4-7DD0-4086-AC2D-8FFF7558D49B}"/>
              </a:ext>
            </a:extLst>
          </p:cNvPr>
          <p:cNvSpPr txBox="1"/>
          <p:nvPr/>
        </p:nvSpPr>
        <p:spPr>
          <a:xfrm>
            <a:off x="2363160" y="11018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C667A-4E92-4F6F-881B-582974ACABC1}"/>
              </a:ext>
            </a:extLst>
          </p:cNvPr>
          <p:cNvSpPr txBox="1"/>
          <p:nvPr/>
        </p:nvSpPr>
        <p:spPr>
          <a:xfrm>
            <a:off x="2392239" y="4280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357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F81464-AD6E-4D06-8BDD-C59A594F80E7}"/>
              </a:ext>
            </a:extLst>
          </p:cNvPr>
          <p:cNvSpPr/>
          <p:nvPr/>
        </p:nvSpPr>
        <p:spPr>
          <a:xfrm>
            <a:off x="2254928" y="1526959"/>
            <a:ext cx="585926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9AA7A-8B8F-497E-8FA7-3A65F550A35C}"/>
              </a:ext>
            </a:extLst>
          </p:cNvPr>
          <p:cNvSpPr/>
          <p:nvPr/>
        </p:nvSpPr>
        <p:spPr>
          <a:xfrm>
            <a:off x="2254928" y="3712345"/>
            <a:ext cx="585926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828329-2092-4D80-BB1F-96EA76865C92}"/>
              </a:ext>
            </a:extLst>
          </p:cNvPr>
          <p:cNvSpPr/>
          <p:nvPr/>
        </p:nvSpPr>
        <p:spPr>
          <a:xfrm>
            <a:off x="3500761" y="2649984"/>
            <a:ext cx="585926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EA222A-6877-4D32-A914-A76C1F3AD11D}"/>
              </a:ext>
            </a:extLst>
          </p:cNvPr>
          <p:cNvSpPr/>
          <p:nvPr/>
        </p:nvSpPr>
        <p:spPr>
          <a:xfrm>
            <a:off x="918838" y="2649984"/>
            <a:ext cx="58592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9CE44-A9FE-432B-8C84-FBD51AB7A918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1418957" y="2011923"/>
            <a:ext cx="921778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83AE1-98C3-499C-8C75-C40706282459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418957" y="3134948"/>
            <a:ext cx="921778" cy="6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A48FE8-320E-4362-AAD3-8122D47318B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547891" y="2095130"/>
            <a:ext cx="0" cy="16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474021-09C6-4BF8-9E0A-A31FF0D7AC2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755047" y="2011923"/>
            <a:ext cx="831521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B58E34-3927-466F-A379-B684C4299843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2755047" y="3134948"/>
            <a:ext cx="831521" cy="6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40C7AA-2006-402E-A29B-32F465F7F4E8}"/>
              </a:ext>
            </a:extLst>
          </p:cNvPr>
          <p:cNvSpPr txBox="1"/>
          <p:nvPr/>
        </p:nvSpPr>
        <p:spPr>
          <a:xfrm>
            <a:off x="1695115" y="20119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687E8-E7EA-4CB3-AEDB-A5D6C2C41AED}"/>
              </a:ext>
            </a:extLst>
          </p:cNvPr>
          <p:cNvSpPr txBox="1"/>
          <p:nvPr/>
        </p:nvSpPr>
        <p:spPr>
          <a:xfrm>
            <a:off x="3208637" y="2003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C02D9-8711-463D-9DFD-AC29DE0AF808}"/>
              </a:ext>
            </a:extLst>
          </p:cNvPr>
          <p:cNvSpPr txBox="1"/>
          <p:nvPr/>
        </p:nvSpPr>
        <p:spPr>
          <a:xfrm>
            <a:off x="2159643" y="271907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DBC1A-F219-4B1B-A163-B50716E1332B}"/>
              </a:ext>
            </a:extLst>
          </p:cNvPr>
          <p:cNvSpPr txBox="1"/>
          <p:nvPr/>
        </p:nvSpPr>
        <p:spPr>
          <a:xfrm>
            <a:off x="3179558" y="348403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29EDB1-4A03-4127-AFD8-5C8C4E0B5328}"/>
              </a:ext>
            </a:extLst>
          </p:cNvPr>
          <p:cNvSpPr txBox="1"/>
          <p:nvPr/>
        </p:nvSpPr>
        <p:spPr>
          <a:xfrm>
            <a:off x="1439371" y="34674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EAFEE88-F8A8-4A38-83A4-311A28BD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60139"/>
              </p:ext>
            </p:extLst>
          </p:nvPr>
        </p:nvGraphicFramePr>
        <p:xfrm>
          <a:off x="5228480" y="1976637"/>
          <a:ext cx="5268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81">
                  <a:extLst>
                    <a:ext uri="{9D8B030D-6E8A-4147-A177-3AD203B41FA5}">
                      <a16:colId xmlns:a16="http://schemas.microsoft.com/office/drawing/2014/main" val="3068820262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748369013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2741660298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3574421230"/>
                    </a:ext>
                  </a:extLst>
                </a:gridCol>
                <a:gridCol w="1053681">
                  <a:extLst>
                    <a:ext uri="{9D8B030D-6E8A-4147-A177-3AD203B41FA5}">
                      <a16:colId xmlns:a16="http://schemas.microsoft.com/office/drawing/2014/main" val="358591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1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4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1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6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212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4BA081-1DCC-4DA0-ADA0-D6F39288C0F9}"/>
              </a:ext>
            </a:extLst>
          </p:cNvPr>
          <p:cNvSpPr txBox="1"/>
          <p:nvPr/>
        </p:nvSpPr>
        <p:spPr>
          <a:xfrm>
            <a:off x="4058113" y="27604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BFBB4-7DD0-4086-AC2D-8FFF7558D49B}"/>
              </a:ext>
            </a:extLst>
          </p:cNvPr>
          <p:cNvSpPr txBox="1"/>
          <p:nvPr/>
        </p:nvSpPr>
        <p:spPr>
          <a:xfrm>
            <a:off x="2363160" y="11018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C667A-4E92-4F6F-881B-582974ACABC1}"/>
              </a:ext>
            </a:extLst>
          </p:cNvPr>
          <p:cNvSpPr txBox="1"/>
          <p:nvPr/>
        </p:nvSpPr>
        <p:spPr>
          <a:xfrm>
            <a:off x="2392239" y="4280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029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298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Bellman Ford Algorithm</vt:lpstr>
      <vt:lpstr>Shortest path problem </vt:lpstr>
      <vt:lpstr>Applications </vt:lpstr>
      <vt:lpstr>Single source shortest path </vt:lpstr>
      <vt:lpstr>Bellman Ford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 Ford Algorithm</dc:title>
  <dc:creator>ASuS</dc:creator>
  <cp:lastModifiedBy>ASuS</cp:lastModifiedBy>
  <cp:revision>7</cp:revision>
  <dcterms:created xsi:type="dcterms:W3CDTF">2019-07-06T19:23:44Z</dcterms:created>
  <dcterms:modified xsi:type="dcterms:W3CDTF">2019-07-07T06:19:42Z</dcterms:modified>
</cp:coreProperties>
</file>