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f58f71a0_2_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ef58f71a0_2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5af9dc054_0_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95af9dc054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5af9dc054_0_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95af9dc054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5af9dc054_0_9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95af9dc054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5af9dc054_0_10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95af9dc054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5af9dc054_0_1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95af9dc054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5af9dc054_0_1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95af9dc054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5af9dc054_0_1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95af9dc054_0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5af9dc054_0_1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95af9dc054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65ef13075_0_7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965ef13075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685281152_0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9685281152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f58f71a0_2_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2ef58f71a0_2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685281152_0_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968528115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54acb8856_0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954acb885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65ef13075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965ef1307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65ef13075_0_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965ef13075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65ef13075_0_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965ef13075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65ef13075_0_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965ef13075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65ef13075_0_5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965ef13075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65ef13075_0_6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965ef13075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65ef13075_1_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965ef13075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65ef13075_1_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965ef13075_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f58f71a0_2_5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2ef58f71a0_2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65ef13075_1_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965ef13075_1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65ef13075_1_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965ef13075_1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965ef13075_1_4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965ef13075_1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96920654fd_0_1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96920654fd_0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96920654fd_0_1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96920654fd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685281152_0_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9685281152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9685281152_0_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9685281152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96920654fd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96920654f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96920654fd_0_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96920654fd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6920654fd_0_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96920654fd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5436e928c_0_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95436e928c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96920654fd_0_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96920654fd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96920654fd_0_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96920654fd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96920654fd_0_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96920654fd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96920654fd_0_5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96920654fd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96920654fd_0_6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96920654fd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96920654fd_0_7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96920654fd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96920654fd_0_9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96920654fd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96920654fd_0_10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96920654fd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95af9dc054_0_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95af9dc054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96920654fd_0_1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96920654fd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5af9dc054_0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95af9dc05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5af9dc054_0_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95af9dc054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5af9dc054_0_6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95af9dc054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5af9dc054_0_8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95af9dc054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5af9dc054_0_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95af9dc054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p:cSld name="標題投影片">
    <p:bg>
      <p:bgPr>
        <a:blipFill rotWithShape="1">
          <a:blip r:embed="rId2">
            <a:alphaModFix/>
          </a:blip>
          <a:stretch>
            <a:fillRect b="0" l="0" r="0" t="0"/>
          </a:stretch>
        </a:blipFill>
      </p:bgPr>
    </p:bg>
    <p:spTree>
      <p:nvGrpSpPr>
        <p:cNvPr id="56" name="Shape 56"/>
        <p:cNvGrpSpPr/>
        <p:nvPr/>
      </p:nvGrpSpPr>
      <p:grpSpPr>
        <a:xfrm>
          <a:off x="0" y="0"/>
          <a:ext cx="0" cy="0"/>
          <a:chOff x="0" y="0"/>
          <a:chExt cx="0" cy="0"/>
        </a:xfrm>
      </p:grpSpPr>
      <p:sp>
        <p:nvSpPr>
          <p:cNvPr id="57" name="Google Shape;57;p14"/>
          <p:cNvSpPr txBox="1"/>
          <p:nvPr>
            <p:ph type="ctrTitle"/>
          </p:nvPr>
        </p:nvSpPr>
        <p:spPr>
          <a:xfrm>
            <a:off x="899592" y="2463738"/>
            <a:ext cx="3600400" cy="216024"/>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rgbClr val="2A1511"/>
              </a:buClr>
              <a:buSzPts val="2800"/>
              <a:buFont typeface="Calibri"/>
              <a:buNone/>
              <a:defRPr b="1" i="0" sz="2800" u="none" cap="none" strike="noStrike">
                <a:solidFill>
                  <a:srgbClr val="2A151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14"/>
          <p:cNvSpPr txBox="1"/>
          <p:nvPr>
            <p:ph idx="1" type="subTitle"/>
          </p:nvPr>
        </p:nvSpPr>
        <p:spPr>
          <a:xfrm>
            <a:off x="899592" y="2848500"/>
            <a:ext cx="3636304" cy="162000"/>
          </a:xfrm>
          <a:prstGeom prst="rect">
            <a:avLst/>
          </a:prstGeom>
          <a:noFill/>
          <a:ln>
            <a:noFill/>
          </a:ln>
        </p:spPr>
        <p:txBody>
          <a:bodyPr anchorCtr="0" anchor="ctr" bIns="91425" lIns="91425" spcFirstLastPara="1" rIns="91425" wrap="square" tIns="91425">
            <a:noAutofit/>
          </a:bodyPr>
          <a:lstStyle>
            <a:lvl1pPr lvl="0" marR="0" rtl="0" algn="l">
              <a:spcBef>
                <a:spcPts val="420"/>
              </a:spcBef>
              <a:spcAft>
                <a:spcPts val="0"/>
              </a:spcAft>
              <a:buClr>
                <a:srgbClr val="2A1511"/>
              </a:buClr>
              <a:buSzPts val="2100"/>
              <a:buFont typeface="Arial"/>
              <a:buNone/>
              <a:defRPr b="0" i="0" sz="2100" u="none" cap="none" strike="noStrike">
                <a:solidFill>
                  <a:srgbClr val="2A1511"/>
                </a:solidFill>
                <a:latin typeface="Calibri"/>
                <a:ea typeface="Calibri"/>
                <a:cs typeface="Calibri"/>
                <a:sym typeface="Calibri"/>
              </a:defRPr>
            </a:lvl1pPr>
            <a:lvl2pPr lvl="1" marR="0" rtl="0" algn="ctr">
              <a:spcBef>
                <a:spcPts val="560"/>
              </a:spcBef>
              <a:spcAft>
                <a:spcPts val="0"/>
              </a:spcAft>
              <a:buClr>
                <a:srgbClr val="8B8988"/>
              </a:buClr>
              <a:buSzPts val="2800"/>
              <a:buFont typeface="Arial"/>
              <a:buNone/>
              <a:defRPr b="0" i="0" sz="2800" u="none" cap="none" strike="noStrike">
                <a:solidFill>
                  <a:srgbClr val="8B8988"/>
                </a:solidFill>
                <a:latin typeface="Calibri"/>
                <a:ea typeface="Calibri"/>
                <a:cs typeface="Calibri"/>
                <a:sym typeface="Calibri"/>
              </a:defRPr>
            </a:lvl2pPr>
            <a:lvl3pPr lvl="2" marR="0" rtl="0" algn="ctr">
              <a:spcBef>
                <a:spcPts val="480"/>
              </a:spcBef>
              <a:spcAft>
                <a:spcPts val="0"/>
              </a:spcAft>
              <a:buClr>
                <a:srgbClr val="8B8988"/>
              </a:buClr>
              <a:buSzPts val="2400"/>
              <a:buFont typeface="Arial"/>
              <a:buNone/>
              <a:defRPr b="0" i="0" sz="2400" u="none" cap="none" strike="noStrike">
                <a:solidFill>
                  <a:srgbClr val="8B8988"/>
                </a:solidFill>
                <a:latin typeface="Calibri"/>
                <a:ea typeface="Calibri"/>
                <a:cs typeface="Calibri"/>
                <a:sym typeface="Calibri"/>
              </a:defRPr>
            </a:lvl3pPr>
            <a:lvl4pPr lvl="3" marR="0" rtl="0" algn="ctr">
              <a:spcBef>
                <a:spcPts val="400"/>
              </a:spcBef>
              <a:spcAft>
                <a:spcPts val="0"/>
              </a:spcAft>
              <a:buClr>
                <a:srgbClr val="8B8988"/>
              </a:buClr>
              <a:buSzPts val="2000"/>
              <a:buFont typeface="Arial"/>
              <a:buNone/>
              <a:defRPr b="0" i="0" sz="2000" u="none" cap="none" strike="noStrike">
                <a:solidFill>
                  <a:srgbClr val="8B8988"/>
                </a:solidFill>
                <a:latin typeface="Calibri"/>
                <a:ea typeface="Calibri"/>
                <a:cs typeface="Calibri"/>
                <a:sym typeface="Calibri"/>
              </a:defRPr>
            </a:lvl4pPr>
            <a:lvl5pPr lvl="4" marR="0" rtl="0" algn="ctr">
              <a:spcBef>
                <a:spcPts val="400"/>
              </a:spcBef>
              <a:spcAft>
                <a:spcPts val="0"/>
              </a:spcAft>
              <a:buClr>
                <a:srgbClr val="8B8988"/>
              </a:buClr>
              <a:buSzPts val="2000"/>
              <a:buFont typeface="Arial"/>
              <a:buNone/>
              <a:defRPr b="0" i="0" sz="2000" u="none" cap="none" strike="noStrike">
                <a:solidFill>
                  <a:srgbClr val="8B8988"/>
                </a:solidFill>
                <a:latin typeface="Calibri"/>
                <a:ea typeface="Calibri"/>
                <a:cs typeface="Calibri"/>
                <a:sym typeface="Calibri"/>
              </a:defRPr>
            </a:lvl5pPr>
            <a:lvl6pPr lvl="5" marR="0" rtl="0" algn="ctr">
              <a:spcBef>
                <a:spcPts val="400"/>
              </a:spcBef>
              <a:spcAft>
                <a:spcPts val="0"/>
              </a:spcAft>
              <a:buClr>
                <a:srgbClr val="8B8988"/>
              </a:buClr>
              <a:buSzPts val="2000"/>
              <a:buFont typeface="Arial"/>
              <a:buNone/>
              <a:defRPr b="0" i="0" sz="2000" u="none" cap="none" strike="noStrike">
                <a:solidFill>
                  <a:srgbClr val="8B8988"/>
                </a:solidFill>
                <a:latin typeface="Calibri"/>
                <a:ea typeface="Calibri"/>
                <a:cs typeface="Calibri"/>
                <a:sym typeface="Calibri"/>
              </a:defRPr>
            </a:lvl6pPr>
            <a:lvl7pPr lvl="6" marR="0" rtl="0" algn="ctr">
              <a:spcBef>
                <a:spcPts val="400"/>
              </a:spcBef>
              <a:spcAft>
                <a:spcPts val="0"/>
              </a:spcAft>
              <a:buClr>
                <a:srgbClr val="8B8988"/>
              </a:buClr>
              <a:buSzPts val="2000"/>
              <a:buFont typeface="Arial"/>
              <a:buNone/>
              <a:defRPr b="0" i="0" sz="2000" u="none" cap="none" strike="noStrike">
                <a:solidFill>
                  <a:srgbClr val="8B8988"/>
                </a:solidFill>
                <a:latin typeface="Calibri"/>
                <a:ea typeface="Calibri"/>
                <a:cs typeface="Calibri"/>
                <a:sym typeface="Calibri"/>
              </a:defRPr>
            </a:lvl7pPr>
            <a:lvl8pPr lvl="7" marR="0" rtl="0" algn="ctr">
              <a:spcBef>
                <a:spcPts val="400"/>
              </a:spcBef>
              <a:spcAft>
                <a:spcPts val="0"/>
              </a:spcAft>
              <a:buClr>
                <a:srgbClr val="8B8988"/>
              </a:buClr>
              <a:buSzPts val="2000"/>
              <a:buFont typeface="Arial"/>
              <a:buNone/>
              <a:defRPr b="0" i="0" sz="2000" u="none" cap="none" strike="noStrike">
                <a:solidFill>
                  <a:srgbClr val="8B8988"/>
                </a:solidFill>
                <a:latin typeface="Calibri"/>
                <a:ea typeface="Calibri"/>
                <a:cs typeface="Calibri"/>
                <a:sym typeface="Calibri"/>
              </a:defRPr>
            </a:lvl8pPr>
            <a:lvl9pPr lvl="8" marR="0" rtl="0" algn="ctr">
              <a:spcBef>
                <a:spcPts val="400"/>
              </a:spcBef>
              <a:spcAft>
                <a:spcPts val="0"/>
              </a:spcAft>
              <a:buClr>
                <a:srgbClr val="8B8988"/>
              </a:buClr>
              <a:buSzPts val="2000"/>
              <a:buFont typeface="Arial"/>
              <a:buNone/>
              <a:defRPr b="0" i="0" sz="2000" u="none" cap="none" strike="noStrike">
                <a:solidFill>
                  <a:srgbClr val="8B8988"/>
                </a:solidFill>
                <a:latin typeface="Calibri"/>
                <a:ea typeface="Calibri"/>
                <a:cs typeface="Calibri"/>
                <a:sym typeface="Calibri"/>
              </a:defRPr>
            </a:lvl9pPr>
          </a:lstStyle>
          <a:p/>
        </p:txBody>
      </p:sp>
      <p:sp>
        <p:nvSpPr>
          <p:cNvPr id="59" name="Google Shape;59;p14"/>
          <p:cNvSpPr txBox="1"/>
          <p:nvPr>
            <p:ph idx="2" type="body"/>
          </p:nvPr>
        </p:nvSpPr>
        <p:spPr>
          <a:xfrm>
            <a:off x="899592" y="3327834"/>
            <a:ext cx="1728192" cy="18900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360"/>
              </a:spcBef>
              <a:spcAft>
                <a:spcPts val="0"/>
              </a:spcAft>
              <a:buClr>
                <a:srgbClr val="595757"/>
              </a:buClr>
              <a:buSzPts val="1800"/>
              <a:buFont typeface="Arial"/>
              <a:buNone/>
              <a:defRPr b="0" i="0" sz="1800" u="none" cap="none" strike="noStrike">
                <a:solidFill>
                  <a:srgbClr val="595757"/>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0" name="Google Shape;60;p14"/>
          <p:cNvSpPr txBox="1"/>
          <p:nvPr>
            <p:ph idx="3" type="body"/>
          </p:nvPr>
        </p:nvSpPr>
        <p:spPr>
          <a:xfrm>
            <a:off x="2808000" y="3327834"/>
            <a:ext cx="1728192" cy="18900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320"/>
              </a:spcBef>
              <a:spcAft>
                <a:spcPts val="0"/>
              </a:spcAft>
              <a:buClr>
                <a:srgbClr val="595757"/>
              </a:buClr>
              <a:buSzPts val="1600"/>
              <a:buFont typeface="Arial"/>
              <a:buNone/>
              <a:defRPr b="0" i="0" sz="1600" u="none" cap="none" strike="noStrike">
                <a:solidFill>
                  <a:srgbClr val="595757"/>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61" name="Google Shape;61;p14"/>
          <p:cNvPicPr preferRelativeResize="0"/>
          <p:nvPr/>
        </p:nvPicPr>
        <p:blipFill rotWithShape="1">
          <a:blip r:embed="rId3">
            <a:alphaModFix/>
          </a:blip>
          <a:srcRect b="0" l="0" r="0" t="0"/>
          <a:stretch/>
        </p:blipFill>
        <p:spPr>
          <a:xfrm>
            <a:off x="899592" y="1639492"/>
            <a:ext cx="1404156" cy="454420"/>
          </a:xfrm>
          <a:prstGeom prst="rect">
            <a:avLst/>
          </a:prstGeom>
          <a:noFill/>
          <a:ln>
            <a:noFill/>
          </a:ln>
        </p:spPr>
      </p:pic>
      <p:cxnSp>
        <p:nvCxnSpPr>
          <p:cNvPr id="62" name="Google Shape;62;p14"/>
          <p:cNvCxnSpPr/>
          <p:nvPr/>
        </p:nvCxnSpPr>
        <p:spPr>
          <a:xfrm>
            <a:off x="899592" y="3165816"/>
            <a:ext cx="3384376" cy="0"/>
          </a:xfrm>
          <a:prstGeom prst="straightConnector1">
            <a:avLst/>
          </a:prstGeom>
          <a:noFill/>
          <a:ln cap="flat" cmpd="sng" w="12700">
            <a:solidFill>
              <a:srgbClr val="BFCC00"/>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目錄">
  <p:cSld name="目錄">
    <p:bg>
      <p:bgPr>
        <a:blipFill rotWithShape="1">
          <a:blip r:embed="rId2">
            <a:alphaModFix/>
          </a:blip>
          <a:stretch>
            <a:fillRect b="0" l="0" r="0" t="0"/>
          </a:stretch>
        </a:blipFill>
      </p:bgPr>
    </p:bg>
    <p:spTree>
      <p:nvGrpSpPr>
        <p:cNvPr id="63" name="Shape 63"/>
        <p:cNvGrpSpPr/>
        <p:nvPr/>
      </p:nvGrpSpPr>
      <p:grpSpPr>
        <a:xfrm>
          <a:off x="0" y="0"/>
          <a:ext cx="0" cy="0"/>
          <a:chOff x="0" y="0"/>
          <a:chExt cx="0" cy="0"/>
        </a:xfrm>
      </p:grpSpPr>
      <p:sp>
        <p:nvSpPr>
          <p:cNvPr id="64" name="Google Shape;64;p15"/>
          <p:cNvSpPr txBox="1"/>
          <p:nvPr>
            <p:ph idx="1" type="body"/>
          </p:nvPr>
        </p:nvSpPr>
        <p:spPr>
          <a:xfrm>
            <a:off x="4572001" y="3780000"/>
            <a:ext cx="3528392" cy="216024"/>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480"/>
              </a:spcBef>
              <a:spcAft>
                <a:spcPts val="0"/>
              </a:spcAft>
              <a:buClr>
                <a:srgbClr val="2A1511"/>
              </a:buClr>
              <a:buSzPts val="2400"/>
              <a:buFont typeface="Arial"/>
              <a:buNone/>
              <a:defRPr b="0" i="0" sz="2400" u="none" cap="none" strike="noStrike">
                <a:solidFill>
                  <a:srgbClr val="2A151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p15"/>
          <p:cNvSpPr txBox="1"/>
          <p:nvPr>
            <p:ph idx="2" type="body"/>
          </p:nvPr>
        </p:nvSpPr>
        <p:spPr>
          <a:xfrm>
            <a:off x="4572000" y="4050000"/>
            <a:ext cx="3528000" cy="108012"/>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280"/>
              </a:spcBef>
              <a:spcAft>
                <a:spcPts val="0"/>
              </a:spcAft>
              <a:buClr>
                <a:srgbClr val="888889"/>
              </a:buClr>
              <a:buSzPts val="1400"/>
              <a:buFont typeface="Arial"/>
              <a:buNone/>
              <a:defRPr b="0" i="0" sz="1400" u="none" cap="none" strike="noStrike">
                <a:solidFill>
                  <a:srgbClr val="888889"/>
                </a:solidFill>
                <a:latin typeface="Calibri"/>
                <a:ea typeface="Calibri"/>
                <a:cs typeface="Calibri"/>
                <a:sym typeface="Calibri"/>
              </a:defRPr>
            </a:lvl1pPr>
            <a:lvl2pPr indent="-317500" lvl="1" marL="9144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Google Shape;66;p15"/>
          <p:cNvSpPr txBox="1"/>
          <p:nvPr>
            <p:ph idx="3" type="body"/>
          </p:nvPr>
        </p:nvSpPr>
        <p:spPr>
          <a:xfrm>
            <a:off x="4572000" y="3078000"/>
            <a:ext cx="3528392" cy="216024"/>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480"/>
              </a:spcBef>
              <a:spcAft>
                <a:spcPts val="0"/>
              </a:spcAft>
              <a:buClr>
                <a:srgbClr val="2A1511"/>
              </a:buClr>
              <a:buSzPts val="2400"/>
              <a:buFont typeface="Arial"/>
              <a:buNone/>
              <a:defRPr b="0" i="0" sz="2400" u="none" cap="none" strike="noStrike">
                <a:solidFill>
                  <a:srgbClr val="2A151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7" name="Google Shape;67;p15"/>
          <p:cNvSpPr txBox="1"/>
          <p:nvPr>
            <p:ph idx="4" type="body"/>
          </p:nvPr>
        </p:nvSpPr>
        <p:spPr>
          <a:xfrm>
            <a:off x="4571999" y="3354810"/>
            <a:ext cx="3528000" cy="108012"/>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280"/>
              </a:spcBef>
              <a:spcAft>
                <a:spcPts val="0"/>
              </a:spcAft>
              <a:buClr>
                <a:srgbClr val="888889"/>
              </a:buClr>
              <a:buSzPts val="1400"/>
              <a:buFont typeface="Arial"/>
              <a:buNone/>
              <a:defRPr b="0" i="0" sz="1400" u="none" cap="none" strike="noStrike">
                <a:solidFill>
                  <a:srgbClr val="888889"/>
                </a:solidFill>
                <a:latin typeface="Calibri"/>
                <a:ea typeface="Calibri"/>
                <a:cs typeface="Calibri"/>
                <a:sym typeface="Calibri"/>
              </a:defRPr>
            </a:lvl1pPr>
            <a:lvl2pPr indent="-317500" lvl="1" marL="9144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8" name="Google Shape;68;p15"/>
          <p:cNvSpPr txBox="1"/>
          <p:nvPr>
            <p:ph idx="5" type="body"/>
          </p:nvPr>
        </p:nvSpPr>
        <p:spPr>
          <a:xfrm>
            <a:off x="4572000" y="2376000"/>
            <a:ext cx="3528392" cy="216024"/>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480"/>
              </a:spcBef>
              <a:spcAft>
                <a:spcPts val="0"/>
              </a:spcAft>
              <a:buClr>
                <a:srgbClr val="2A1511"/>
              </a:buClr>
              <a:buSzPts val="2400"/>
              <a:buFont typeface="Arial"/>
              <a:buNone/>
              <a:defRPr b="0" i="0" sz="2400" u="none" cap="none" strike="noStrike">
                <a:solidFill>
                  <a:srgbClr val="2A151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9" name="Google Shape;69;p15"/>
          <p:cNvSpPr txBox="1"/>
          <p:nvPr>
            <p:ph idx="6" type="body"/>
          </p:nvPr>
        </p:nvSpPr>
        <p:spPr>
          <a:xfrm>
            <a:off x="4571999" y="2652732"/>
            <a:ext cx="3528000" cy="108012"/>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280"/>
              </a:spcBef>
              <a:spcAft>
                <a:spcPts val="0"/>
              </a:spcAft>
              <a:buClr>
                <a:srgbClr val="888889"/>
              </a:buClr>
              <a:buSzPts val="1400"/>
              <a:buFont typeface="Arial"/>
              <a:buNone/>
              <a:defRPr b="0" i="0" sz="1400" u="none" cap="none" strike="noStrike">
                <a:solidFill>
                  <a:srgbClr val="888889"/>
                </a:solidFill>
                <a:latin typeface="Calibri"/>
                <a:ea typeface="Calibri"/>
                <a:cs typeface="Calibri"/>
                <a:sym typeface="Calibri"/>
              </a:defRPr>
            </a:lvl1pPr>
            <a:lvl2pPr indent="-317500" lvl="1" marL="9144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Google Shape;70;p15"/>
          <p:cNvSpPr txBox="1"/>
          <p:nvPr>
            <p:ph idx="7" type="body"/>
          </p:nvPr>
        </p:nvSpPr>
        <p:spPr>
          <a:xfrm>
            <a:off x="4572000" y="1674000"/>
            <a:ext cx="3528392" cy="216024"/>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480"/>
              </a:spcBef>
              <a:spcAft>
                <a:spcPts val="0"/>
              </a:spcAft>
              <a:buClr>
                <a:srgbClr val="2A1511"/>
              </a:buClr>
              <a:buSzPts val="2400"/>
              <a:buFont typeface="Arial"/>
              <a:buNone/>
              <a:defRPr b="0" i="0" sz="2400" u="none" cap="none" strike="noStrike">
                <a:solidFill>
                  <a:srgbClr val="2A151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5"/>
          <p:cNvSpPr txBox="1"/>
          <p:nvPr>
            <p:ph idx="8" type="body"/>
          </p:nvPr>
        </p:nvSpPr>
        <p:spPr>
          <a:xfrm>
            <a:off x="4571999" y="1950654"/>
            <a:ext cx="3528000" cy="108012"/>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280"/>
              </a:spcBef>
              <a:spcAft>
                <a:spcPts val="0"/>
              </a:spcAft>
              <a:buClr>
                <a:srgbClr val="888889"/>
              </a:buClr>
              <a:buSzPts val="1400"/>
              <a:buFont typeface="Arial"/>
              <a:buNone/>
              <a:defRPr b="0" i="0" sz="1400" u="none" cap="none" strike="noStrike">
                <a:solidFill>
                  <a:srgbClr val="888889"/>
                </a:solidFill>
                <a:latin typeface="Calibri"/>
                <a:ea typeface="Calibri"/>
                <a:cs typeface="Calibri"/>
                <a:sym typeface="Calibri"/>
              </a:defRPr>
            </a:lvl1pPr>
            <a:lvl2pPr indent="-317500" lvl="1" marL="9144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2" name="Google Shape;72;p15"/>
          <p:cNvSpPr txBox="1"/>
          <p:nvPr>
            <p:ph idx="9" type="body"/>
          </p:nvPr>
        </p:nvSpPr>
        <p:spPr>
          <a:xfrm>
            <a:off x="4572000" y="972000"/>
            <a:ext cx="3528392" cy="216024"/>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480"/>
              </a:spcBef>
              <a:spcAft>
                <a:spcPts val="0"/>
              </a:spcAft>
              <a:buClr>
                <a:srgbClr val="2A1511"/>
              </a:buClr>
              <a:buSzPts val="2400"/>
              <a:buFont typeface="Arial"/>
              <a:buNone/>
              <a:defRPr b="0" i="0" sz="2400" u="none" cap="none" strike="noStrike">
                <a:solidFill>
                  <a:srgbClr val="2A151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3" name="Google Shape;73;p15"/>
          <p:cNvSpPr txBox="1"/>
          <p:nvPr>
            <p:ph idx="13" type="body"/>
          </p:nvPr>
        </p:nvSpPr>
        <p:spPr>
          <a:xfrm>
            <a:off x="4571999" y="1248576"/>
            <a:ext cx="3528000" cy="108012"/>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280"/>
              </a:spcBef>
              <a:spcAft>
                <a:spcPts val="0"/>
              </a:spcAft>
              <a:buClr>
                <a:srgbClr val="888889"/>
              </a:buClr>
              <a:buSzPts val="1400"/>
              <a:buFont typeface="Arial"/>
              <a:buNone/>
              <a:defRPr b="0" i="0" sz="1400" u="none" cap="none" strike="noStrike">
                <a:solidFill>
                  <a:srgbClr val="888889"/>
                </a:solidFill>
                <a:latin typeface="Calibri"/>
                <a:ea typeface="Calibri"/>
                <a:cs typeface="Calibri"/>
                <a:sym typeface="Calibri"/>
              </a:defRPr>
            </a:lvl1pPr>
            <a:lvl2pPr indent="-317500" lvl="1" marL="9144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74" name="Google Shape;74;p15"/>
          <p:cNvPicPr preferRelativeResize="0"/>
          <p:nvPr/>
        </p:nvPicPr>
        <p:blipFill rotWithShape="1">
          <a:blip r:embed="rId3">
            <a:alphaModFix/>
          </a:blip>
          <a:srcRect b="0" l="0" r="0" t="0"/>
          <a:stretch/>
        </p:blipFill>
        <p:spPr>
          <a:xfrm>
            <a:off x="1043607" y="0"/>
            <a:ext cx="1223950" cy="598154"/>
          </a:xfrm>
          <a:prstGeom prst="rect">
            <a:avLst/>
          </a:prstGeom>
          <a:noFill/>
          <a:ln>
            <a:noFill/>
          </a:ln>
        </p:spPr>
      </p:pic>
      <p:sp>
        <p:nvSpPr>
          <p:cNvPr id="75" name="Google Shape;75;p15"/>
          <p:cNvSpPr txBox="1"/>
          <p:nvPr>
            <p:ph idx="14" type="body"/>
          </p:nvPr>
        </p:nvSpPr>
        <p:spPr>
          <a:xfrm>
            <a:off x="3635896" y="917999"/>
            <a:ext cx="558000" cy="486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lvl1pPr indent="-228600" lvl="0" marL="457200" marR="0" rtl="0" algn="ctr">
              <a:spcBef>
                <a:spcPts val="560"/>
              </a:spcBef>
              <a:spcAft>
                <a:spcPts val="0"/>
              </a:spcAft>
              <a:buClr>
                <a:srgbClr val="BFCC00"/>
              </a:buClr>
              <a:buSzPts val="2800"/>
              <a:buFont typeface="Arial"/>
              <a:buNone/>
              <a:defRPr b="0" i="0" sz="2800" u="none" cap="none" strike="noStrike">
                <a:solidFill>
                  <a:srgbClr val="BFCC00"/>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6" name="Google Shape;76;p15"/>
          <p:cNvSpPr txBox="1"/>
          <p:nvPr>
            <p:ph idx="15" type="body"/>
          </p:nvPr>
        </p:nvSpPr>
        <p:spPr>
          <a:xfrm>
            <a:off x="3635896" y="1620000"/>
            <a:ext cx="558000" cy="486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lvl1pPr indent="-228600" lvl="0" marL="457200" marR="0" rtl="0" algn="ctr">
              <a:spcBef>
                <a:spcPts val="560"/>
              </a:spcBef>
              <a:spcAft>
                <a:spcPts val="0"/>
              </a:spcAft>
              <a:buClr>
                <a:srgbClr val="BFCC00"/>
              </a:buClr>
              <a:buSzPts val="2800"/>
              <a:buFont typeface="Arial"/>
              <a:buNone/>
              <a:defRPr b="0" i="0" sz="2800" u="none" cap="none" strike="noStrike">
                <a:solidFill>
                  <a:srgbClr val="BFCC00"/>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5"/>
          <p:cNvSpPr txBox="1"/>
          <p:nvPr>
            <p:ph idx="16" type="body"/>
          </p:nvPr>
        </p:nvSpPr>
        <p:spPr>
          <a:xfrm>
            <a:off x="3635896" y="2335500"/>
            <a:ext cx="558000" cy="486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lvl1pPr indent="-228600" lvl="0" marL="457200" marR="0" rtl="0" algn="ctr">
              <a:spcBef>
                <a:spcPts val="560"/>
              </a:spcBef>
              <a:spcAft>
                <a:spcPts val="0"/>
              </a:spcAft>
              <a:buClr>
                <a:srgbClr val="BFCC00"/>
              </a:buClr>
              <a:buSzPts val="2800"/>
              <a:buFont typeface="Arial"/>
              <a:buNone/>
              <a:defRPr b="0" i="0" sz="2800" u="none" cap="none" strike="noStrike">
                <a:solidFill>
                  <a:srgbClr val="BFCC00"/>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p15"/>
          <p:cNvSpPr txBox="1"/>
          <p:nvPr>
            <p:ph idx="17" type="body"/>
          </p:nvPr>
        </p:nvSpPr>
        <p:spPr>
          <a:xfrm>
            <a:off x="3635896" y="3037500"/>
            <a:ext cx="558000" cy="486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lvl1pPr indent="-228600" lvl="0" marL="457200" marR="0" rtl="0" algn="ctr">
              <a:spcBef>
                <a:spcPts val="560"/>
              </a:spcBef>
              <a:spcAft>
                <a:spcPts val="0"/>
              </a:spcAft>
              <a:buClr>
                <a:srgbClr val="BFCC00"/>
              </a:buClr>
              <a:buSzPts val="2800"/>
              <a:buFont typeface="Arial"/>
              <a:buNone/>
              <a:defRPr b="0" i="0" sz="2800" u="none" cap="none" strike="noStrike">
                <a:solidFill>
                  <a:srgbClr val="BFCC00"/>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9" name="Google Shape;79;p15"/>
          <p:cNvSpPr txBox="1"/>
          <p:nvPr>
            <p:ph idx="18" type="body"/>
          </p:nvPr>
        </p:nvSpPr>
        <p:spPr>
          <a:xfrm>
            <a:off x="3635896" y="3739500"/>
            <a:ext cx="558000" cy="486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lvl1pPr indent="-228600" lvl="0" marL="457200" marR="0" rtl="0" algn="ctr">
              <a:spcBef>
                <a:spcPts val="560"/>
              </a:spcBef>
              <a:spcAft>
                <a:spcPts val="0"/>
              </a:spcAft>
              <a:buClr>
                <a:srgbClr val="BFCC00"/>
              </a:buClr>
              <a:buSzPts val="2800"/>
              <a:buFont typeface="Arial"/>
              <a:buNone/>
              <a:defRPr b="0" i="0" sz="2800" u="none" cap="none" strike="noStrike">
                <a:solidFill>
                  <a:srgbClr val="BFCC00"/>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p:cSld name="含標題的內容">
    <p:bg>
      <p:bgPr>
        <a:blipFill rotWithShape="1">
          <a:blip r:embed="rId2">
            <a:alphaModFix/>
          </a:blip>
          <a:stretch>
            <a:fillRect b="0" l="0" r="0" t="0"/>
          </a:stretch>
        </a:blipFill>
      </p:bgPr>
    </p:bg>
    <p:spTree>
      <p:nvGrpSpPr>
        <p:cNvPr id="80" name="Shape 80"/>
        <p:cNvGrpSpPr/>
        <p:nvPr/>
      </p:nvGrpSpPr>
      <p:grpSpPr>
        <a:xfrm>
          <a:off x="0" y="0"/>
          <a:ext cx="0" cy="0"/>
          <a:chOff x="0" y="0"/>
          <a:chExt cx="0" cy="0"/>
        </a:xfrm>
      </p:grpSpPr>
      <p:sp>
        <p:nvSpPr>
          <p:cNvPr id="81" name="Google Shape;81;p16"/>
          <p:cNvSpPr txBox="1"/>
          <p:nvPr>
            <p:ph idx="1" type="body"/>
          </p:nvPr>
        </p:nvSpPr>
        <p:spPr>
          <a:xfrm>
            <a:off x="683569" y="1005576"/>
            <a:ext cx="7776220" cy="291584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2A1511"/>
              </a:buClr>
              <a:buSzPts val="1800"/>
              <a:buFont typeface="Arial"/>
              <a:buNone/>
              <a:defRPr b="0" i="0" sz="1800" u="none" cap="none" strike="noStrike">
                <a:solidFill>
                  <a:srgbClr val="2A151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Google Shape;82;p16"/>
          <p:cNvSpPr txBox="1"/>
          <p:nvPr>
            <p:ph idx="2" type="body"/>
          </p:nvPr>
        </p:nvSpPr>
        <p:spPr>
          <a:xfrm>
            <a:off x="1475657" y="249492"/>
            <a:ext cx="3528392" cy="216024"/>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480"/>
              </a:spcBef>
              <a:spcAft>
                <a:spcPts val="0"/>
              </a:spcAft>
              <a:buClr>
                <a:srgbClr val="2A1511"/>
              </a:buClr>
              <a:buSzPts val="2400"/>
              <a:buFont typeface="Arial"/>
              <a:buNone/>
              <a:defRPr b="0" i="0" sz="2400" u="none" cap="none" strike="noStrike">
                <a:solidFill>
                  <a:srgbClr val="2A151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16"/>
          <p:cNvSpPr txBox="1"/>
          <p:nvPr>
            <p:ph idx="3" type="body"/>
          </p:nvPr>
        </p:nvSpPr>
        <p:spPr>
          <a:xfrm>
            <a:off x="1475656" y="540000"/>
            <a:ext cx="3528000" cy="108012"/>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280"/>
              </a:spcBef>
              <a:spcAft>
                <a:spcPts val="0"/>
              </a:spcAft>
              <a:buClr>
                <a:srgbClr val="888889"/>
              </a:buClr>
              <a:buSzPts val="1400"/>
              <a:buFont typeface="Arial"/>
              <a:buNone/>
              <a:defRPr b="0" i="0" sz="1400" u="none" cap="none" strike="noStrike">
                <a:solidFill>
                  <a:srgbClr val="888889"/>
                </a:solidFill>
                <a:latin typeface="Calibri"/>
                <a:ea typeface="Calibri"/>
                <a:cs typeface="Calibri"/>
                <a:sym typeface="Calibri"/>
              </a:defRPr>
            </a:lvl1pPr>
            <a:lvl2pPr indent="-317500" lvl="1" marL="9144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Google Shape;84;p16"/>
          <p:cNvSpPr txBox="1"/>
          <p:nvPr>
            <p:ph idx="4" type="body"/>
          </p:nvPr>
        </p:nvSpPr>
        <p:spPr>
          <a:xfrm>
            <a:off x="683568" y="195486"/>
            <a:ext cx="558000" cy="486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lvl1pPr indent="-228600" lvl="0" marL="457200" marR="0" rtl="0" algn="ctr">
              <a:spcBef>
                <a:spcPts val="560"/>
              </a:spcBef>
              <a:spcAft>
                <a:spcPts val="0"/>
              </a:spcAft>
              <a:buClr>
                <a:srgbClr val="BFCC00"/>
              </a:buClr>
              <a:buSzPts val="2800"/>
              <a:buFont typeface="Arial"/>
              <a:buNone/>
              <a:defRPr b="0" i="0" sz="2800" u="none" cap="none" strike="noStrike">
                <a:solidFill>
                  <a:srgbClr val="BFCC00"/>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p:cSld name="章節標題">
    <p:bg>
      <p:bgPr>
        <a:blipFill rotWithShape="1">
          <a:blip r:embed="rId2">
            <a:alphaModFix/>
          </a:blip>
          <a:stretch>
            <a:fillRect b="0" l="0" r="0" t="0"/>
          </a:stretch>
        </a:blip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456000" y="2355726"/>
            <a:ext cx="4176464" cy="244022"/>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rgbClr val="2A1511"/>
              </a:buClr>
              <a:buSzPts val="2800"/>
              <a:buFont typeface="Calibri"/>
              <a:buNone/>
              <a:defRPr b="1" i="0" sz="2800" u="none" cap="none" strike="noStrike">
                <a:solidFill>
                  <a:srgbClr val="2A151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17"/>
          <p:cNvSpPr txBox="1"/>
          <p:nvPr>
            <p:ph idx="1" type="body"/>
          </p:nvPr>
        </p:nvSpPr>
        <p:spPr>
          <a:xfrm>
            <a:off x="3456000" y="2679762"/>
            <a:ext cx="4176464" cy="108012"/>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320"/>
              </a:spcBef>
              <a:spcAft>
                <a:spcPts val="0"/>
              </a:spcAft>
              <a:buClr>
                <a:srgbClr val="595757"/>
              </a:buClr>
              <a:buSzPts val="1600"/>
              <a:buFont typeface="Arial"/>
              <a:buNone/>
              <a:defRPr b="0" i="0" sz="1600" u="none" cap="none" strike="noStrike">
                <a:solidFill>
                  <a:srgbClr val="595757"/>
                </a:solidFill>
                <a:latin typeface="Calibri"/>
                <a:ea typeface="Calibri"/>
                <a:cs typeface="Calibri"/>
                <a:sym typeface="Calibri"/>
              </a:defRPr>
            </a:lvl1pPr>
            <a:lvl2pPr indent="-228600" lvl="1" marL="914400" marR="0" rtl="0" algn="l">
              <a:spcBef>
                <a:spcPts val="360"/>
              </a:spcBef>
              <a:spcAft>
                <a:spcPts val="0"/>
              </a:spcAft>
              <a:buClr>
                <a:srgbClr val="8B8988"/>
              </a:buClr>
              <a:buSzPts val="1800"/>
              <a:buFont typeface="Arial"/>
              <a:buNone/>
              <a:defRPr b="0" i="0" sz="1800" u="none" cap="none" strike="noStrike">
                <a:solidFill>
                  <a:srgbClr val="8B8988"/>
                </a:solidFill>
                <a:latin typeface="Calibri"/>
                <a:ea typeface="Calibri"/>
                <a:cs typeface="Calibri"/>
                <a:sym typeface="Calibri"/>
              </a:defRPr>
            </a:lvl2pPr>
            <a:lvl3pPr indent="-228600" lvl="2" marL="1371600" marR="0" rtl="0" algn="l">
              <a:spcBef>
                <a:spcPts val="320"/>
              </a:spcBef>
              <a:spcAft>
                <a:spcPts val="0"/>
              </a:spcAft>
              <a:buClr>
                <a:srgbClr val="8B8988"/>
              </a:buClr>
              <a:buSzPts val="1600"/>
              <a:buFont typeface="Arial"/>
              <a:buNone/>
              <a:defRPr b="0" i="0" sz="1600" u="none" cap="none" strike="noStrike">
                <a:solidFill>
                  <a:srgbClr val="8B8988"/>
                </a:solidFill>
                <a:latin typeface="Calibri"/>
                <a:ea typeface="Calibri"/>
                <a:cs typeface="Calibri"/>
                <a:sym typeface="Calibri"/>
              </a:defRPr>
            </a:lvl3pPr>
            <a:lvl4pPr indent="-228600" lvl="3" marL="1828800" marR="0" rtl="0" algn="l">
              <a:spcBef>
                <a:spcPts val="280"/>
              </a:spcBef>
              <a:spcAft>
                <a:spcPts val="0"/>
              </a:spcAft>
              <a:buClr>
                <a:srgbClr val="8B8988"/>
              </a:buClr>
              <a:buSzPts val="1400"/>
              <a:buFont typeface="Arial"/>
              <a:buNone/>
              <a:defRPr b="0" i="0" sz="1400" u="none" cap="none" strike="noStrike">
                <a:solidFill>
                  <a:srgbClr val="8B8988"/>
                </a:solidFill>
                <a:latin typeface="Calibri"/>
                <a:ea typeface="Calibri"/>
                <a:cs typeface="Calibri"/>
                <a:sym typeface="Calibri"/>
              </a:defRPr>
            </a:lvl4pPr>
            <a:lvl5pPr indent="-228600" lvl="4" marL="2286000" marR="0" rtl="0" algn="l">
              <a:spcBef>
                <a:spcPts val="280"/>
              </a:spcBef>
              <a:spcAft>
                <a:spcPts val="0"/>
              </a:spcAft>
              <a:buClr>
                <a:srgbClr val="8B8988"/>
              </a:buClr>
              <a:buSzPts val="1400"/>
              <a:buFont typeface="Arial"/>
              <a:buNone/>
              <a:defRPr b="0" i="0" sz="1400" u="none" cap="none" strike="noStrike">
                <a:solidFill>
                  <a:srgbClr val="8B8988"/>
                </a:solidFill>
                <a:latin typeface="Calibri"/>
                <a:ea typeface="Calibri"/>
                <a:cs typeface="Calibri"/>
                <a:sym typeface="Calibri"/>
              </a:defRPr>
            </a:lvl5pPr>
            <a:lvl6pPr indent="-228600" lvl="5" marL="2743200" marR="0" rtl="0" algn="l">
              <a:spcBef>
                <a:spcPts val="280"/>
              </a:spcBef>
              <a:spcAft>
                <a:spcPts val="0"/>
              </a:spcAft>
              <a:buClr>
                <a:srgbClr val="8B8988"/>
              </a:buClr>
              <a:buSzPts val="1400"/>
              <a:buFont typeface="Arial"/>
              <a:buNone/>
              <a:defRPr b="0" i="0" sz="1400" u="none" cap="none" strike="noStrike">
                <a:solidFill>
                  <a:srgbClr val="8B8988"/>
                </a:solidFill>
                <a:latin typeface="Calibri"/>
                <a:ea typeface="Calibri"/>
                <a:cs typeface="Calibri"/>
                <a:sym typeface="Calibri"/>
              </a:defRPr>
            </a:lvl6pPr>
            <a:lvl7pPr indent="-228600" lvl="6" marL="3200400" marR="0" rtl="0" algn="l">
              <a:spcBef>
                <a:spcPts val="280"/>
              </a:spcBef>
              <a:spcAft>
                <a:spcPts val="0"/>
              </a:spcAft>
              <a:buClr>
                <a:srgbClr val="8B8988"/>
              </a:buClr>
              <a:buSzPts val="1400"/>
              <a:buFont typeface="Arial"/>
              <a:buNone/>
              <a:defRPr b="0" i="0" sz="1400" u="none" cap="none" strike="noStrike">
                <a:solidFill>
                  <a:srgbClr val="8B8988"/>
                </a:solidFill>
                <a:latin typeface="Calibri"/>
                <a:ea typeface="Calibri"/>
                <a:cs typeface="Calibri"/>
                <a:sym typeface="Calibri"/>
              </a:defRPr>
            </a:lvl7pPr>
            <a:lvl8pPr indent="-228600" lvl="7" marL="3657600" marR="0" rtl="0" algn="l">
              <a:spcBef>
                <a:spcPts val="280"/>
              </a:spcBef>
              <a:spcAft>
                <a:spcPts val="0"/>
              </a:spcAft>
              <a:buClr>
                <a:srgbClr val="8B8988"/>
              </a:buClr>
              <a:buSzPts val="1400"/>
              <a:buFont typeface="Arial"/>
              <a:buNone/>
              <a:defRPr b="0" i="0" sz="1400" u="none" cap="none" strike="noStrike">
                <a:solidFill>
                  <a:srgbClr val="8B8988"/>
                </a:solidFill>
                <a:latin typeface="Calibri"/>
                <a:ea typeface="Calibri"/>
                <a:cs typeface="Calibri"/>
                <a:sym typeface="Calibri"/>
              </a:defRPr>
            </a:lvl8pPr>
            <a:lvl9pPr indent="-228600" lvl="8" marL="4114800" marR="0" rtl="0" algn="l">
              <a:spcBef>
                <a:spcPts val="280"/>
              </a:spcBef>
              <a:spcAft>
                <a:spcPts val="0"/>
              </a:spcAft>
              <a:buClr>
                <a:srgbClr val="8B8988"/>
              </a:buClr>
              <a:buSzPts val="1400"/>
              <a:buFont typeface="Arial"/>
              <a:buNone/>
              <a:defRPr b="0" i="0" sz="1400" u="none" cap="none" strike="noStrike">
                <a:solidFill>
                  <a:srgbClr val="8B8988"/>
                </a:solidFill>
                <a:latin typeface="Calibri"/>
                <a:ea typeface="Calibri"/>
                <a:cs typeface="Calibri"/>
                <a:sym typeface="Calibri"/>
              </a:defRPr>
            </a:lvl9pPr>
          </a:lstStyle>
          <a:p/>
        </p:txBody>
      </p:sp>
      <p:sp>
        <p:nvSpPr>
          <p:cNvPr id="88" name="Google Shape;88;p17"/>
          <p:cNvSpPr txBox="1"/>
          <p:nvPr>
            <p:ph idx="2" type="body"/>
          </p:nvPr>
        </p:nvSpPr>
        <p:spPr>
          <a:xfrm>
            <a:off x="2267744" y="2193708"/>
            <a:ext cx="916980" cy="79866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lvl1pPr indent="-228600" lvl="0" marL="457200" marR="0" rtl="0" algn="ctr">
              <a:spcBef>
                <a:spcPts val="960"/>
              </a:spcBef>
              <a:spcAft>
                <a:spcPts val="0"/>
              </a:spcAft>
              <a:buClr>
                <a:srgbClr val="BFCC00"/>
              </a:buClr>
              <a:buSzPts val="4800"/>
              <a:buFont typeface="Arial"/>
              <a:buNone/>
              <a:defRPr b="0" i="0" sz="4800" u="none" cap="none" strike="noStrike">
                <a:solidFill>
                  <a:srgbClr val="BFCC00"/>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頁">
  <p:cSld name="空白頁">
    <p:bg>
      <p:bgPr>
        <a:blipFill rotWithShape="1">
          <a:blip r:embed="rId2">
            <a:alphaModFix/>
          </a:blip>
          <a:stretch>
            <a:fillRect b="0" l="0" r="0" t="0"/>
          </a:stretch>
        </a:blipFill>
      </p:bgPr>
    </p:bg>
    <p:spTree>
      <p:nvGrpSpPr>
        <p:cNvPr id="89" name="Shape 89"/>
        <p:cNvGrpSpPr/>
        <p:nvPr/>
      </p:nvGrpSpPr>
      <p:grpSpPr>
        <a:xfrm>
          <a:off x="0" y="0"/>
          <a:ext cx="0" cy="0"/>
          <a:chOff x="0" y="0"/>
          <a:chExt cx="0" cy="0"/>
        </a:xfrm>
      </p:grpSpPr>
      <p:sp>
        <p:nvSpPr>
          <p:cNvPr id="90" name="Google Shape;90;p18"/>
          <p:cNvSpPr txBox="1"/>
          <p:nvPr>
            <p:ph idx="1" type="body"/>
          </p:nvPr>
        </p:nvSpPr>
        <p:spPr>
          <a:xfrm>
            <a:off x="683569" y="1005576"/>
            <a:ext cx="7776220" cy="291584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2A1511"/>
              </a:buClr>
              <a:buSzPts val="1800"/>
              <a:buFont typeface="Arial"/>
              <a:buNone/>
              <a:defRPr b="0" i="0" sz="1800" u="none" cap="none" strike="noStrike">
                <a:solidFill>
                  <a:srgbClr val="2A151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8B89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8B89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B8988"/>
                </a:solidFill>
                <a:latin typeface="Calibri"/>
                <a:ea typeface="Calibri"/>
                <a:cs typeface="Calibri"/>
                <a:sym typeface="Calibri"/>
              </a:defRPr>
            </a:lvl1pPr>
            <a:lvl2pPr indent="0" lvl="1" marL="0" marR="0" rtl="0" algn="r">
              <a:spcBef>
                <a:spcPts val="0"/>
              </a:spcBef>
              <a:buNone/>
              <a:defRPr b="0" i="0" sz="1200" u="none" cap="none" strike="noStrike">
                <a:solidFill>
                  <a:srgbClr val="8B8988"/>
                </a:solidFill>
                <a:latin typeface="Calibri"/>
                <a:ea typeface="Calibri"/>
                <a:cs typeface="Calibri"/>
                <a:sym typeface="Calibri"/>
              </a:defRPr>
            </a:lvl2pPr>
            <a:lvl3pPr indent="0" lvl="2" marL="0" marR="0" rtl="0" algn="r">
              <a:spcBef>
                <a:spcPts val="0"/>
              </a:spcBef>
              <a:buNone/>
              <a:defRPr b="0" i="0" sz="1200" u="none" cap="none" strike="noStrike">
                <a:solidFill>
                  <a:srgbClr val="8B8988"/>
                </a:solidFill>
                <a:latin typeface="Calibri"/>
                <a:ea typeface="Calibri"/>
                <a:cs typeface="Calibri"/>
                <a:sym typeface="Calibri"/>
              </a:defRPr>
            </a:lvl3pPr>
            <a:lvl4pPr indent="0" lvl="3" marL="0" marR="0" rtl="0" algn="r">
              <a:spcBef>
                <a:spcPts val="0"/>
              </a:spcBef>
              <a:buNone/>
              <a:defRPr b="0" i="0" sz="1200" u="none" cap="none" strike="noStrike">
                <a:solidFill>
                  <a:srgbClr val="8B8988"/>
                </a:solidFill>
                <a:latin typeface="Calibri"/>
                <a:ea typeface="Calibri"/>
                <a:cs typeface="Calibri"/>
                <a:sym typeface="Calibri"/>
              </a:defRPr>
            </a:lvl4pPr>
            <a:lvl5pPr indent="0" lvl="4" marL="0" marR="0" rtl="0" algn="r">
              <a:spcBef>
                <a:spcPts val="0"/>
              </a:spcBef>
              <a:buNone/>
              <a:defRPr b="0" i="0" sz="1200" u="none" cap="none" strike="noStrike">
                <a:solidFill>
                  <a:srgbClr val="8B8988"/>
                </a:solidFill>
                <a:latin typeface="Calibri"/>
                <a:ea typeface="Calibri"/>
                <a:cs typeface="Calibri"/>
                <a:sym typeface="Calibri"/>
              </a:defRPr>
            </a:lvl5pPr>
            <a:lvl6pPr indent="0" lvl="5" marL="0" marR="0" rtl="0" algn="r">
              <a:spcBef>
                <a:spcPts val="0"/>
              </a:spcBef>
              <a:buNone/>
              <a:defRPr b="0" i="0" sz="1200" u="none" cap="none" strike="noStrike">
                <a:solidFill>
                  <a:srgbClr val="8B8988"/>
                </a:solidFill>
                <a:latin typeface="Calibri"/>
                <a:ea typeface="Calibri"/>
                <a:cs typeface="Calibri"/>
                <a:sym typeface="Calibri"/>
              </a:defRPr>
            </a:lvl6pPr>
            <a:lvl7pPr indent="0" lvl="6" marL="0" marR="0" rtl="0" algn="r">
              <a:spcBef>
                <a:spcPts val="0"/>
              </a:spcBef>
              <a:buNone/>
              <a:defRPr b="0" i="0" sz="1200" u="none" cap="none" strike="noStrike">
                <a:solidFill>
                  <a:srgbClr val="8B8988"/>
                </a:solidFill>
                <a:latin typeface="Calibri"/>
                <a:ea typeface="Calibri"/>
                <a:cs typeface="Calibri"/>
                <a:sym typeface="Calibri"/>
              </a:defRPr>
            </a:lvl7pPr>
            <a:lvl8pPr indent="0" lvl="7" marL="0" marR="0" rtl="0" algn="r">
              <a:spcBef>
                <a:spcPts val="0"/>
              </a:spcBef>
              <a:buNone/>
              <a:defRPr b="0" i="0" sz="1200" u="none" cap="none" strike="noStrike">
                <a:solidFill>
                  <a:srgbClr val="8B8988"/>
                </a:solidFill>
                <a:latin typeface="Calibri"/>
                <a:ea typeface="Calibri"/>
                <a:cs typeface="Calibri"/>
                <a:sym typeface="Calibri"/>
              </a:defRPr>
            </a:lvl8pPr>
            <a:lvl9pPr indent="0" lvl="8" marL="0" marR="0" rtl="0" algn="r">
              <a:spcBef>
                <a:spcPts val="0"/>
              </a:spcBef>
              <a:buNone/>
              <a:defRPr b="0" i="0" sz="1200" u="none" cap="none" strike="noStrike">
                <a:solidFill>
                  <a:srgbClr val="8B89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zh.wikipedia.org/wiki/%E6%96%87%E6%A1%A3%E5%AF%B9%E8%B1%A1%E6%A8%A1%E5%9E%8B" TargetMode="External"/><Relationship Id="rId4" Type="http://schemas.openxmlformats.org/officeDocument/2006/relationships/hyperlink" Target="https://zh.wikipedia.org/wiki/%E5%8A%A8%E7%94%BB" TargetMode="External"/><Relationship Id="rId10" Type="http://schemas.openxmlformats.org/officeDocument/2006/relationships/image" Target="../media/image29.jpg"/><Relationship Id="rId9" Type="http://schemas.openxmlformats.org/officeDocument/2006/relationships/hyperlink" Target="https://zh.wikipedia.org/wiki/%E7%BD%91%E7%BB%9C%E5%BA%94%E7%94%A8%E7%A8%8B%E5%BA%8F" TargetMode="External"/><Relationship Id="rId5" Type="http://schemas.openxmlformats.org/officeDocument/2006/relationships/hyperlink" Target="https://zh.wikipedia.org/w/index.php?title=%E4%BA%8B%E4%BB%B6_(%E8%AE%A1%E7%AE%97%E6%9C%BA)&amp;action=edit&amp;redlink=1" TargetMode="External"/><Relationship Id="rId6" Type="http://schemas.openxmlformats.org/officeDocument/2006/relationships/hyperlink" Target="https://zh.wikipedia.org/wiki/AJAX" TargetMode="External"/><Relationship Id="rId7" Type="http://schemas.openxmlformats.org/officeDocument/2006/relationships/hyperlink" Target="https://zh.wikipedia.org/wiki/%E6%8F%92%E4%BB%B6" TargetMode="External"/><Relationship Id="rId8" Type="http://schemas.openxmlformats.org/officeDocument/2006/relationships/hyperlink" Target="https://zh.wikipedia.org/wiki/%E5%8B%95%E6%85%8B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zh.wikipedia.org/wiki/%E7%94%A8%E6%88%B7%E4%BD%93%E9%AA%8C" TargetMode="External"/><Relationship Id="rId4" Type="http://schemas.openxmlformats.org/officeDocument/2006/relationships/hyperlink" Target="https://zh.wikipedia.org/wiki/%E5%BA%94%E7%94%A8%E8%BD%AF%E4%BB%B6"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s://zh.wikipedia.org/wiki/%E8%B7%A8%E5%B9%B3%E5%8F%B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hyperlink" Target="https://zh.wikipedia.org/wiki/%E5%B1%82%E5%8F%A0%E6%A0%B7%E5%BC%8F%E8%A1%A8#CSS3" TargetMode="External"/><Relationship Id="rId4" Type="http://schemas.openxmlformats.org/officeDocument/2006/relationships/hyperlink" Target="https://zh.wikipedia.org/w/index.php?title=Media_queries&amp;action=edit&amp;redlink=1" TargetMode="External"/><Relationship Id="rId9" Type="http://schemas.openxmlformats.org/officeDocument/2006/relationships/hyperlink" Target="https://zh.wikipedia.org/wiki/%E7%BD%91%E9%A1%B5%E6%B5%8F%E8%A7%88%E5%99%A8" TargetMode="External"/><Relationship Id="rId5" Type="http://schemas.openxmlformats.org/officeDocument/2006/relationships/hyperlink" Target="https://zh.wikipedia.org/wiki/%E5%AD%97%E4%BD%93%E6%8E%92%E5%8D%B0%E5%AD%A6" TargetMode="External"/><Relationship Id="rId6" Type="http://schemas.openxmlformats.org/officeDocument/2006/relationships/hyperlink" Target="https://zh.wikipedia.org/wiki/%E5%83%8F%E7%B4%A0" TargetMode="External"/><Relationship Id="rId7" Type="http://schemas.openxmlformats.org/officeDocument/2006/relationships/hyperlink" Target="https://zh.wikipedia.org/wiki/%E9%BB%9E_(%E5%8D%B0%E5%88%B7)" TargetMode="External"/><Relationship Id="rId8" Type="http://schemas.openxmlformats.org/officeDocument/2006/relationships/hyperlink" Target="https://zh.wikipedia.org/wiki/HTML%E5%85%83%E7%B4%A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15.png"/><Relationship Id="rId5"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s://zh.wikipedia.org/wiki/Reac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zh.wikipedia.org/wiki/%E8%B6%85%E6%96%87%E6%9C%AC%E4%BC%A0%E8%BE%93%E5%8D%8F%E8%AE%AE" TargetMode="External"/><Relationship Id="rId4" Type="http://schemas.openxmlformats.org/officeDocument/2006/relationships/image" Target="../media/image4.jpg"/><Relationship Id="rId5"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19.png"/><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24.png"/><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16.png"/><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11" Type="http://schemas.openxmlformats.org/officeDocument/2006/relationships/hyperlink" Target="https://backlog.com/git-tutorial/tw/stepup/stepup1_4.html" TargetMode="External"/><Relationship Id="rId10" Type="http://schemas.openxmlformats.org/officeDocument/2006/relationships/hyperlink" Target="https://blog.techbridge.cc/2018/01/17/learning-programming-and-coding-with-python-git-and-github-tutorial/" TargetMode="External"/><Relationship Id="rId13" Type="http://schemas.openxmlformats.org/officeDocument/2006/relationships/hyperlink" Target="https://zh.wikipedia.org/wiki/JavaScript#%E5%8E%86%E5%8F%B2" TargetMode="External"/><Relationship Id="rId12" Type="http://schemas.openxmlformats.org/officeDocument/2006/relationships/hyperlink" Target="https://zh.wikipedia.org/wiki/%E8%92%82%E5%A7%86%C2%B7%E4%BC%AF%E7%BA%B3%E6%96%AF-%E6%9D%8E" TargetMode="External"/><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hyperlink" Target="https://kknews.cc/tech/vlypb5l.html" TargetMode="External"/><Relationship Id="rId4" Type="http://schemas.openxmlformats.org/officeDocument/2006/relationships/hyperlink" Target="https://codertw.com/%E5%89%8D%E7%AB%AF%E9%96%8B%E7%99%BC/272978/" TargetMode="External"/><Relationship Id="rId9" Type="http://schemas.openxmlformats.org/officeDocument/2006/relationships/hyperlink" Target="https://gitbook.tw/chapters/introduction/difference-between-other-system.html" TargetMode="External"/><Relationship Id="rId5" Type="http://schemas.openxmlformats.org/officeDocument/2006/relationships/hyperlink" Target="https://blog.techbridge.cc/2016/04/21/react-jsx-introduction/" TargetMode="External"/><Relationship Id="rId6" Type="http://schemas.openxmlformats.org/officeDocument/2006/relationships/hyperlink" Target="https://www.itread01.com/content/1542331946.html" TargetMode="External"/><Relationship Id="rId7" Type="http://schemas.openxmlformats.org/officeDocument/2006/relationships/hyperlink" Target="http://www.w3big.com/zh-TW/angularjs/angularjs-dependency-injection.html" TargetMode="External"/><Relationship Id="rId8" Type="http://schemas.openxmlformats.org/officeDocument/2006/relationships/hyperlink" Target="https://zhuanlan.zhihu.com/p/113009496"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ctrTitle"/>
          </p:nvPr>
        </p:nvSpPr>
        <p:spPr>
          <a:xfrm>
            <a:off x="899592" y="2463738"/>
            <a:ext cx="3600400" cy="5400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2A1511"/>
              </a:buClr>
              <a:buSzPts val="2800"/>
              <a:buFont typeface="Calibri"/>
              <a:buNone/>
            </a:pPr>
            <a:r>
              <a:rPr lang="zh-TW">
                <a:latin typeface="BiauKai"/>
                <a:ea typeface="BiauKai"/>
                <a:cs typeface="BiauKai"/>
                <a:sym typeface="BiauKai"/>
              </a:rPr>
              <a:t>Week 1 </a:t>
            </a:r>
            <a:r>
              <a:rPr lang="zh-TW">
                <a:latin typeface="BiauKai"/>
                <a:ea typeface="BiauKai"/>
                <a:cs typeface="BiauKai"/>
                <a:sym typeface="BiauKai"/>
              </a:rPr>
              <a:t>學習報告</a:t>
            </a:r>
            <a:endParaRPr i="0" sz="2800" u="none" cap="none" strike="noStrike">
              <a:solidFill>
                <a:srgbClr val="2A1511"/>
              </a:solidFill>
              <a:latin typeface="BiauKai"/>
              <a:ea typeface="BiauKai"/>
              <a:cs typeface="BiauKai"/>
              <a:sym typeface="BiauKai"/>
            </a:endParaRPr>
          </a:p>
        </p:txBody>
      </p:sp>
      <p:sp>
        <p:nvSpPr>
          <p:cNvPr id="96" name="Google Shape;96;p19"/>
          <p:cNvSpPr txBox="1"/>
          <p:nvPr>
            <p:ph idx="3" type="body"/>
          </p:nvPr>
        </p:nvSpPr>
        <p:spPr>
          <a:xfrm>
            <a:off x="899600" y="3889537"/>
            <a:ext cx="1728300" cy="460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595757"/>
              </a:buClr>
              <a:buSzPts val="1600"/>
              <a:buFont typeface="Arial"/>
              <a:buNone/>
            </a:pPr>
            <a:r>
              <a:rPr b="0" i="0" lang="zh-TW" sz="1600" u="none" cap="none" strike="noStrike">
                <a:solidFill>
                  <a:srgbClr val="595757"/>
                </a:solidFill>
                <a:latin typeface="Calibri"/>
                <a:ea typeface="Calibri"/>
                <a:cs typeface="Calibri"/>
                <a:sym typeface="Calibri"/>
              </a:rPr>
              <a:t>20</a:t>
            </a:r>
            <a:r>
              <a:rPr lang="zh-TW"/>
              <a:t>20/09/11</a:t>
            </a:r>
            <a:endParaRPr b="0" i="0" sz="1600" u="none" cap="none" strike="noStrike">
              <a:solidFill>
                <a:srgbClr val="595757"/>
              </a:solidFill>
              <a:latin typeface="Calibri"/>
              <a:ea typeface="Calibri"/>
              <a:cs typeface="Calibri"/>
              <a:sym typeface="Calibri"/>
            </a:endParaRPr>
          </a:p>
        </p:txBody>
      </p:sp>
      <p:sp>
        <p:nvSpPr>
          <p:cNvPr id="97" name="Google Shape;97;p19"/>
          <p:cNvSpPr txBox="1"/>
          <p:nvPr/>
        </p:nvSpPr>
        <p:spPr>
          <a:xfrm>
            <a:off x="2207600" y="3810025"/>
            <a:ext cx="11235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300">
                <a:latin typeface="Calibri"/>
                <a:ea typeface="Calibri"/>
                <a:cs typeface="Calibri"/>
                <a:sym typeface="Calibri"/>
              </a:rPr>
              <a:t>Key</a:t>
            </a:r>
            <a:endParaRPr sz="23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idx="2" type="body"/>
          </p:nvPr>
        </p:nvSpPr>
        <p:spPr>
          <a:xfrm>
            <a:off x="734975" y="749800"/>
            <a:ext cx="6525300" cy="3514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zh-TW" sz="2200">
                <a:solidFill>
                  <a:srgbClr val="000000"/>
                </a:solidFill>
                <a:latin typeface="BiauKai"/>
                <a:ea typeface="BiauKai"/>
                <a:cs typeface="BiauKai"/>
                <a:sym typeface="BiauKai"/>
              </a:rPr>
              <a:t>2005 年2月</a:t>
            </a:r>
            <a:endParaRPr b="1" sz="22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傑西·詹姆士·賈瑞特（Jesse James Garrett）發表一篇名為</a:t>
            </a:r>
            <a:r>
              <a:rPr lang="zh-TW" sz="2000">
                <a:solidFill>
                  <a:srgbClr val="000000"/>
                </a:solidFill>
                <a:latin typeface="BiauKai"/>
                <a:ea typeface="BiauKai"/>
                <a:cs typeface="BiauKai"/>
                <a:sym typeface="BiauKai"/>
              </a:rPr>
              <a:t>《</a:t>
            </a:r>
            <a:r>
              <a:rPr lang="zh-TW" sz="2000">
                <a:solidFill>
                  <a:srgbClr val="000000"/>
                </a:solidFill>
                <a:latin typeface="BiauKai"/>
                <a:ea typeface="BiauKai"/>
                <a:cs typeface="BiauKai"/>
                <a:sym typeface="BiauKai"/>
              </a:rPr>
              <a:t>Ajax：一種Web應用程式開發的新方法》的文章</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20世紀90年代，幾乎所有的網站都由HTML頁面實現，伺服器處理每一個用戶請求都需要重新載入網頁。這樣的處理方式效率不高。用戶的體驗是所有頁面都會消失，再重新載入，即使只是一部分頁面元素改變也要重新載入整個頁面，不僅要重新整理改變的部分，連沒有變化的部分也要重新整理。這會加重伺服器的負擔。</a:t>
            </a:r>
            <a:endParaRPr b="1" sz="2000">
              <a:solidFill>
                <a:srgbClr val="000000"/>
              </a:solidFill>
              <a:latin typeface="BiauKai"/>
              <a:ea typeface="BiauKai"/>
              <a:cs typeface="BiauKai"/>
              <a:sym typeface="BiauKai"/>
            </a:endParaRPr>
          </a:p>
        </p:txBody>
      </p:sp>
      <p:sp>
        <p:nvSpPr>
          <p:cNvPr id="167" name="Google Shape;167;p28"/>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id="168" name="Google Shape;168;p28"/>
          <p:cNvPicPr preferRelativeResize="0"/>
          <p:nvPr/>
        </p:nvPicPr>
        <p:blipFill>
          <a:blip r:embed="rId3">
            <a:alphaModFix/>
          </a:blip>
          <a:stretch>
            <a:fillRect/>
          </a:stretch>
        </p:blipFill>
        <p:spPr>
          <a:xfrm>
            <a:off x="7219325" y="1513877"/>
            <a:ext cx="1489525" cy="1986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idx="2" type="body"/>
          </p:nvPr>
        </p:nvSpPr>
        <p:spPr>
          <a:xfrm>
            <a:off x="734975" y="749800"/>
            <a:ext cx="6047400" cy="3524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zh-TW" sz="2200">
                <a:solidFill>
                  <a:srgbClr val="000000"/>
                </a:solidFill>
                <a:latin typeface="BiauKai"/>
                <a:ea typeface="BiauKai"/>
                <a:cs typeface="BiauKai"/>
                <a:sym typeface="BiauKai"/>
              </a:rPr>
              <a:t>2006年</a:t>
            </a:r>
            <a:endParaRPr b="1" sz="22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jQuery</a:t>
            </a:r>
            <a:r>
              <a:rPr lang="zh-TW" sz="2000">
                <a:solidFill>
                  <a:srgbClr val="000000"/>
                </a:solidFill>
                <a:latin typeface="BiauKai"/>
                <a:ea typeface="BiauKai"/>
                <a:cs typeface="BiauKai"/>
                <a:sym typeface="BiauKai"/>
              </a:rPr>
              <a:t>誕生，</a:t>
            </a:r>
            <a:r>
              <a:rPr lang="zh-TW" sz="2000">
                <a:solidFill>
                  <a:srgbClr val="000000"/>
                </a:solidFill>
                <a:latin typeface="BiauKai"/>
                <a:ea typeface="BiauKai"/>
                <a:cs typeface="BiauKai"/>
                <a:sym typeface="BiauKai"/>
              </a:rPr>
              <a:t>約翰·雷西格(John Resig)設計</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jQuery的語法使得許多操作變得容易，如操作文件(document)、選擇</a:t>
            </a:r>
            <a:r>
              <a:rPr lang="zh-TW" sz="2000">
                <a:solidFill>
                  <a:srgbClr val="000000"/>
                </a:solidFill>
                <a:uFill>
                  <a:noFill/>
                </a:uFill>
                <a:latin typeface="BiauKai"/>
                <a:ea typeface="BiauKai"/>
                <a:cs typeface="BiauKai"/>
                <a:sym typeface="BiauKai"/>
                <a:hlinkClick r:id="rId3">
                  <a:extLst>
                    <a:ext uri="{A12FA001-AC4F-418D-AE19-62706E023703}">
                      <ahyp:hlinkClr val="tx"/>
                    </a:ext>
                  </a:extLst>
                </a:hlinkClick>
              </a:rPr>
              <a:t>文件物件模型</a:t>
            </a:r>
            <a:r>
              <a:rPr lang="zh-TW" sz="2000">
                <a:solidFill>
                  <a:srgbClr val="000000"/>
                </a:solidFill>
                <a:latin typeface="BiauKai"/>
                <a:ea typeface="BiauKai"/>
                <a:cs typeface="BiauKai"/>
                <a:sym typeface="BiauKai"/>
              </a:rPr>
              <a:t>（DOM）元素、建立</a:t>
            </a:r>
            <a:r>
              <a:rPr lang="zh-TW" sz="2000">
                <a:solidFill>
                  <a:srgbClr val="000000"/>
                </a:solidFill>
                <a:uFill>
                  <a:noFill/>
                </a:uFill>
                <a:latin typeface="BiauKai"/>
                <a:ea typeface="BiauKai"/>
                <a:cs typeface="BiauKai"/>
                <a:sym typeface="BiauKai"/>
                <a:hlinkClick r:id="rId4">
                  <a:extLst>
                    <a:ext uri="{A12FA001-AC4F-418D-AE19-62706E023703}">
                      <ahyp:hlinkClr val="tx"/>
                    </a:ext>
                  </a:extLst>
                </a:hlinkClick>
              </a:rPr>
              <a:t>動畫</a:t>
            </a:r>
            <a:r>
              <a:rPr lang="zh-TW" sz="2000">
                <a:solidFill>
                  <a:srgbClr val="000000"/>
                </a:solidFill>
                <a:latin typeface="BiauKai"/>
                <a:ea typeface="BiauKai"/>
                <a:cs typeface="BiauKai"/>
                <a:sym typeface="BiauKai"/>
              </a:rPr>
              <a:t>效果、處理</a:t>
            </a:r>
            <a:r>
              <a:rPr lang="zh-TW" sz="2000">
                <a:solidFill>
                  <a:srgbClr val="000000"/>
                </a:solidFill>
                <a:uFill>
                  <a:noFill/>
                </a:uFill>
                <a:latin typeface="BiauKai"/>
                <a:ea typeface="BiauKai"/>
                <a:cs typeface="BiauKai"/>
                <a:sym typeface="BiauKai"/>
                <a:hlinkClick r:id="rId5">
                  <a:extLst>
                    <a:ext uri="{A12FA001-AC4F-418D-AE19-62706E023703}">
                      <ahyp:hlinkClr val="tx"/>
                    </a:ext>
                  </a:extLst>
                </a:hlinkClick>
              </a:rPr>
              <a:t>事件</a:t>
            </a:r>
            <a:r>
              <a:rPr lang="zh-TW" sz="2000">
                <a:solidFill>
                  <a:srgbClr val="000000"/>
                </a:solidFill>
                <a:latin typeface="BiauKai"/>
                <a:ea typeface="BiauKai"/>
                <a:cs typeface="BiauKai"/>
                <a:sym typeface="BiauKai"/>
              </a:rPr>
              <a:t>、以及開發</a:t>
            </a:r>
            <a:r>
              <a:rPr lang="zh-TW" sz="2000">
                <a:solidFill>
                  <a:srgbClr val="000000"/>
                </a:solidFill>
                <a:uFill>
                  <a:noFill/>
                </a:uFill>
                <a:latin typeface="BiauKai"/>
                <a:ea typeface="BiauKai"/>
                <a:cs typeface="BiauKai"/>
                <a:sym typeface="BiauKai"/>
                <a:hlinkClick r:id="rId6">
                  <a:extLst>
                    <a:ext uri="{A12FA001-AC4F-418D-AE19-62706E023703}">
                      <ahyp:hlinkClr val="tx"/>
                    </a:ext>
                  </a:extLst>
                </a:hlinkClick>
              </a:rPr>
              <a:t>Ajax</a:t>
            </a:r>
            <a:r>
              <a:rPr lang="zh-TW" sz="2000">
                <a:solidFill>
                  <a:srgbClr val="000000"/>
                </a:solidFill>
                <a:latin typeface="BiauKai"/>
                <a:ea typeface="BiauKai"/>
                <a:cs typeface="BiauKai"/>
                <a:sym typeface="BiauKai"/>
              </a:rPr>
              <a:t>程式。jQuery也提供了給開發人員在其上建立</a:t>
            </a:r>
            <a:r>
              <a:rPr lang="zh-TW" sz="2000">
                <a:solidFill>
                  <a:srgbClr val="000000"/>
                </a:solidFill>
                <a:uFill>
                  <a:noFill/>
                </a:uFill>
                <a:latin typeface="BiauKai"/>
                <a:ea typeface="BiauKai"/>
                <a:cs typeface="BiauKai"/>
                <a:sym typeface="BiauKai"/>
                <a:hlinkClick r:id="rId7">
                  <a:extLst>
                    <a:ext uri="{A12FA001-AC4F-418D-AE19-62706E023703}">
                      <ahyp:hlinkClr val="tx"/>
                    </a:ext>
                  </a:extLst>
                </a:hlinkClick>
              </a:rPr>
              <a:t>外掛程式</a:t>
            </a:r>
            <a:r>
              <a:rPr lang="zh-TW" sz="2000">
                <a:solidFill>
                  <a:srgbClr val="000000"/>
                </a:solidFill>
                <a:latin typeface="BiauKai"/>
                <a:ea typeface="BiauKai"/>
                <a:cs typeface="BiauKai"/>
                <a:sym typeface="BiauKai"/>
              </a:rPr>
              <a:t>的能力。這使開發人員可以對底層互動與動畫、進階效果和進階主題化的組件進行抽象化。模組化的方式使jQuery函式庫能夠建立功能強大的</a:t>
            </a:r>
            <a:r>
              <a:rPr lang="zh-TW" sz="2000">
                <a:solidFill>
                  <a:srgbClr val="000000"/>
                </a:solidFill>
                <a:uFill>
                  <a:noFill/>
                </a:uFill>
                <a:latin typeface="BiauKai"/>
                <a:ea typeface="BiauKai"/>
                <a:cs typeface="BiauKai"/>
                <a:sym typeface="BiauKai"/>
                <a:hlinkClick r:id="rId8">
                  <a:extLst>
                    <a:ext uri="{A12FA001-AC4F-418D-AE19-62706E023703}">
                      <ahyp:hlinkClr val="tx"/>
                    </a:ext>
                  </a:extLst>
                </a:hlinkClick>
              </a:rPr>
              <a:t>動態網頁</a:t>
            </a:r>
            <a:r>
              <a:rPr lang="zh-TW" sz="2000">
                <a:solidFill>
                  <a:srgbClr val="000000"/>
                </a:solidFill>
                <a:latin typeface="BiauKai"/>
                <a:ea typeface="BiauKai"/>
                <a:cs typeface="BiauKai"/>
                <a:sym typeface="BiauKai"/>
              </a:rPr>
              <a:t>以及</a:t>
            </a:r>
            <a:r>
              <a:rPr lang="zh-TW" sz="2000">
                <a:solidFill>
                  <a:srgbClr val="000000"/>
                </a:solidFill>
                <a:uFill>
                  <a:noFill/>
                </a:uFill>
                <a:latin typeface="BiauKai"/>
                <a:ea typeface="BiauKai"/>
                <a:cs typeface="BiauKai"/>
                <a:sym typeface="BiauKai"/>
                <a:hlinkClick r:id="rId9">
                  <a:extLst>
                    <a:ext uri="{A12FA001-AC4F-418D-AE19-62706E023703}">
                      <ahyp:hlinkClr val="tx"/>
                    </a:ext>
                  </a:extLst>
                </a:hlinkClick>
              </a:rPr>
              <a:t>網路應用程式</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t/>
            </a:r>
            <a:endParaRPr b="1" sz="2000">
              <a:solidFill>
                <a:srgbClr val="000000"/>
              </a:solidFill>
              <a:latin typeface="BiauKai"/>
              <a:ea typeface="BiauKai"/>
              <a:cs typeface="BiauKai"/>
              <a:sym typeface="BiauKai"/>
            </a:endParaRPr>
          </a:p>
        </p:txBody>
      </p:sp>
      <p:sp>
        <p:nvSpPr>
          <p:cNvPr id="174" name="Google Shape;174;p29"/>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id="175" name="Google Shape;175;p29"/>
          <p:cNvPicPr preferRelativeResize="0"/>
          <p:nvPr/>
        </p:nvPicPr>
        <p:blipFill>
          <a:blip r:embed="rId10">
            <a:alphaModFix/>
          </a:blip>
          <a:stretch>
            <a:fillRect/>
          </a:stretch>
        </p:blipFill>
        <p:spPr>
          <a:xfrm>
            <a:off x="6709800" y="1483588"/>
            <a:ext cx="2056824" cy="2056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idx="2" type="body"/>
          </p:nvPr>
        </p:nvSpPr>
        <p:spPr>
          <a:xfrm>
            <a:off x="734975" y="749800"/>
            <a:ext cx="6047400" cy="3268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zh-TW" sz="2200">
                <a:solidFill>
                  <a:srgbClr val="000000"/>
                </a:solidFill>
                <a:latin typeface="BiauKai"/>
                <a:ea typeface="BiauKai"/>
                <a:cs typeface="BiauKai"/>
                <a:sym typeface="BiauKai"/>
              </a:rPr>
              <a:t>2009年</a:t>
            </a:r>
            <a:endParaRPr sz="22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Sizzle選擇器引擎研發成功，jQuery壓倒性優勢</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jQuery在處理DOM兼容上真是知微見著, 發掘出大量的DOM/BOM兼容方案</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改變</a:t>
            </a:r>
            <a:r>
              <a:rPr lang="zh-TW" sz="2000">
                <a:solidFill>
                  <a:srgbClr val="000000"/>
                </a:solidFill>
                <a:latin typeface="BiauKai"/>
                <a:ea typeface="BiauKai"/>
                <a:cs typeface="BiauKai"/>
                <a:sym typeface="BiauKai"/>
              </a:rPr>
              <a:t>前端開發者的編程思維，以</a:t>
            </a:r>
            <a:r>
              <a:rPr lang="zh-TW" sz="2000">
                <a:solidFill>
                  <a:srgbClr val="000000"/>
                </a:solidFill>
                <a:latin typeface="BiauKai"/>
                <a:ea typeface="BiauKai"/>
                <a:cs typeface="BiauKai"/>
                <a:sym typeface="BiauKai"/>
              </a:rPr>
              <a:t>DOM為中心，開發者可以選一個或多個DOM，變成jQuery對象，然後進行鏈式操作</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開始注重前後端分離，並要求不能污染Object原型對象，不能污染window全局變量</a:t>
            </a:r>
            <a:endParaRPr sz="2000">
              <a:solidFill>
                <a:srgbClr val="000000"/>
              </a:solidFill>
              <a:latin typeface="BiauKai"/>
              <a:ea typeface="BiauKai"/>
              <a:cs typeface="BiauKai"/>
              <a:sym typeface="BiauKai"/>
            </a:endParaRPr>
          </a:p>
        </p:txBody>
      </p:sp>
      <p:sp>
        <p:nvSpPr>
          <p:cNvPr id="181" name="Google Shape;181;p30"/>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idx="2" type="body"/>
          </p:nvPr>
        </p:nvSpPr>
        <p:spPr>
          <a:xfrm>
            <a:off x="734975" y="749800"/>
            <a:ext cx="6975300" cy="4199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zh-TW" sz="2200">
                <a:solidFill>
                  <a:srgbClr val="000000"/>
                </a:solidFill>
                <a:latin typeface="BiauKai"/>
                <a:ea typeface="BiauKai"/>
                <a:cs typeface="BiauKai"/>
                <a:sym typeface="BiauKai"/>
              </a:rPr>
              <a:t>jQuery的流行間接帶來以下的發展：</a:t>
            </a:r>
            <a:endParaRPr b="1" sz="22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1 促使人們對CSS1~CSS3選擇器的學習</a:t>
            </a:r>
            <a:endParaRPr sz="2000">
              <a:solidFill>
                <a:srgbClr val="000000"/>
              </a:solidFill>
              <a:latin typeface="BiauKai"/>
              <a:ea typeface="BiauKai"/>
              <a:cs typeface="BiauKai"/>
              <a:sym typeface="BiauKai"/>
            </a:endParaRPr>
          </a:p>
          <a:p>
            <a:pPr indent="0" lvl="0" marL="457200" rtl="0" algn="l">
              <a:lnSpc>
                <a:spcPct val="115000"/>
              </a:lnSpc>
              <a:spcBef>
                <a:spcPts val="0"/>
              </a:spcBef>
              <a:spcAft>
                <a:spcPts val="0"/>
              </a:spcAft>
              <a:buNone/>
            </a:pPr>
            <a:r>
              <a:rPr lang="zh-TW" sz="2000">
                <a:solidFill>
                  <a:srgbClr val="000000"/>
                </a:solidFill>
                <a:latin typeface="BiauKai"/>
                <a:ea typeface="BiauKai"/>
                <a:cs typeface="BiauKai"/>
                <a:sym typeface="BiauKai"/>
              </a:rPr>
              <a:t>2 促進了瀏覽器原生選擇器引擎document.querySelectorAll     、Element.matches的誕生</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3 提高人們對domReady(DOMContentLoaded事件)的認識</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4 促進了Promise與requestAnimateFrame 的誕生</a:t>
            </a:r>
            <a:endParaRPr sz="2000">
              <a:solidFill>
                <a:srgbClr val="000000"/>
              </a:solidFill>
              <a:latin typeface="BiauKai"/>
              <a:ea typeface="BiauKai"/>
              <a:cs typeface="BiauKai"/>
              <a:sym typeface="BiauKai"/>
            </a:endParaRPr>
          </a:p>
          <a:p>
            <a:pPr indent="0" lvl="0" marL="457200" rtl="0" algn="l">
              <a:lnSpc>
                <a:spcPct val="115000"/>
              </a:lnSpc>
              <a:spcBef>
                <a:spcPts val="0"/>
              </a:spcBef>
              <a:spcAft>
                <a:spcPts val="0"/>
              </a:spcAft>
              <a:buNone/>
            </a:pPr>
            <a:r>
              <a:rPr lang="zh-TW" sz="2000">
                <a:solidFill>
                  <a:srgbClr val="000000"/>
                </a:solidFill>
                <a:latin typeface="BiauKai"/>
                <a:ea typeface="BiauKai"/>
                <a:cs typeface="BiauKai"/>
                <a:sym typeface="BiauKai"/>
              </a:rPr>
              <a:t>5 最重要的是降低前端門檻，讓更多人進入這行業，前端                   工程師的隊伍越來越壯大</a:t>
            </a:r>
            <a:endParaRPr sz="2000">
              <a:solidFill>
                <a:srgbClr val="000000"/>
              </a:solidFill>
              <a:latin typeface="BiauKai"/>
              <a:ea typeface="BiauKai"/>
              <a:cs typeface="BiauKai"/>
              <a:sym typeface="BiauKai"/>
            </a:endParaRPr>
          </a:p>
        </p:txBody>
      </p:sp>
      <p:sp>
        <p:nvSpPr>
          <p:cNvPr id="187" name="Google Shape;187;p31"/>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idx="2" type="body"/>
          </p:nvPr>
        </p:nvSpPr>
        <p:spPr>
          <a:xfrm>
            <a:off x="734975" y="858950"/>
            <a:ext cx="7619400" cy="3303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zh-TW" sz="2200">
                <a:solidFill>
                  <a:srgbClr val="000000"/>
                </a:solidFill>
                <a:highlight>
                  <a:srgbClr val="F7F7F7"/>
                </a:highlight>
                <a:latin typeface="BiauKai"/>
                <a:ea typeface="BiauKai"/>
                <a:cs typeface="BiauKai"/>
                <a:sym typeface="BiauKai"/>
              </a:rPr>
              <a:t>「write Less，Do More」</a:t>
            </a:r>
            <a:endParaRPr b="1" sz="2200">
              <a:solidFill>
                <a:srgbClr val="000000"/>
              </a:solidFill>
              <a:highlight>
                <a:srgbClr val="F7F7F7"/>
              </a:highlight>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大量jQuery插件與UI庫，為後jQuery時代，前端模塊加載、統一異步機制、 打造大型MVC框架， 甚至伸向後端</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jQuery的鏈式操作，也帶來許多問題，當Ajax出現依賴時，就不可避免就出現回調地獄。因此誕生Deffered與Promise</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隨著越來越多人湧現投入，頁面的交互也越來越複雜，從Web Page向Web App進化</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t/>
            </a:r>
            <a:endParaRPr sz="2000">
              <a:solidFill>
                <a:srgbClr val="000000"/>
              </a:solidFill>
              <a:highlight>
                <a:srgbClr val="F7F7F7"/>
              </a:highlight>
              <a:latin typeface="BiauKai"/>
              <a:ea typeface="BiauKai"/>
              <a:cs typeface="BiauKai"/>
              <a:sym typeface="BiauKai"/>
            </a:endParaRPr>
          </a:p>
        </p:txBody>
      </p:sp>
      <p:sp>
        <p:nvSpPr>
          <p:cNvPr id="193" name="Google Shape;193;p32"/>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idx="2" type="body"/>
          </p:nvPr>
        </p:nvSpPr>
        <p:spPr>
          <a:xfrm>
            <a:off x="734975" y="666350"/>
            <a:ext cx="6975300" cy="3516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zh-TW" sz="2200">
                <a:solidFill>
                  <a:srgbClr val="000000"/>
                </a:solidFill>
                <a:latin typeface="BiauKai"/>
                <a:ea typeface="BiauKai"/>
                <a:cs typeface="BiauKai"/>
                <a:sym typeface="BiauKai"/>
              </a:rPr>
              <a:t>2012~2016年 後jQuery時期 </a:t>
            </a:r>
            <a:endParaRPr b="1" sz="22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RequireJS的誕生為起點，解決了前端的模塊定義問題，模塊打包問題</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此時實現一個功能，搜索jQuery插件來實現</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前端工程師通常編寫一個頁面，會引入十多個乃至幾十個jQuery插件，頁面上塞滿了Script標籤，瀏覽器是單線程，Script的加載，會影響到頁面的解析與呈現，導致著名的白屏問題</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t/>
            </a:r>
            <a:endParaRPr sz="2000">
              <a:solidFill>
                <a:srgbClr val="000000"/>
              </a:solidFill>
              <a:latin typeface="BiauKai"/>
              <a:ea typeface="BiauKai"/>
              <a:cs typeface="BiauKai"/>
              <a:sym typeface="BiauKai"/>
            </a:endParaRPr>
          </a:p>
        </p:txBody>
      </p:sp>
      <p:sp>
        <p:nvSpPr>
          <p:cNvPr id="199" name="Google Shape;199;p33"/>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idx="2" type="body"/>
          </p:nvPr>
        </p:nvSpPr>
        <p:spPr>
          <a:xfrm>
            <a:off x="724750" y="603300"/>
            <a:ext cx="6975300" cy="3251700"/>
          </a:xfrm>
          <a:prstGeom prst="rect">
            <a:avLst/>
          </a:prstGeom>
          <a:noFill/>
          <a:ln>
            <a:noFill/>
          </a:ln>
        </p:spPr>
        <p:txBody>
          <a:bodyPr anchorCtr="0" anchor="t" bIns="0" lIns="0" spcFirstLastPara="1" rIns="0" wrap="square" tIns="0">
            <a:noAutofit/>
          </a:bodyPr>
          <a:lstStyle/>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另一個問題是全局污染，由於插件的質量問題，或者開發的素質問題，這已經是IIFE模塊或命名空間等傳統手段無法解決了</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前端工程師們決定向後端取經，引入模塊機制，成立了CommonJS。</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CommonJS內部也有派系，誰也說不服對方。終於有一個人忍不住自己獨立開發出RequireJS，其模塊規範即為AMD。AMD最大的優勢是它支持各種插件，且簡單明了，並且提供shim機制加載以非AMD規範編寫的JavaScript代碼</a:t>
            </a:r>
            <a:endParaRPr sz="2000">
              <a:solidFill>
                <a:srgbClr val="000000"/>
              </a:solidFill>
              <a:latin typeface="BiauKai"/>
              <a:ea typeface="BiauKai"/>
              <a:cs typeface="BiauKai"/>
              <a:sym typeface="BiauKai"/>
            </a:endParaRPr>
          </a:p>
        </p:txBody>
      </p:sp>
      <p:sp>
        <p:nvSpPr>
          <p:cNvPr id="205" name="Google Shape;205;p34"/>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idx="2" type="body"/>
          </p:nvPr>
        </p:nvSpPr>
        <p:spPr>
          <a:xfrm>
            <a:off x="734975" y="562400"/>
            <a:ext cx="6975300" cy="3804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zh-TW" sz="2200">
                <a:solidFill>
                  <a:srgbClr val="000000"/>
                </a:solidFill>
                <a:latin typeface="BiauKai"/>
                <a:ea typeface="BiauKai"/>
                <a:cs typeface="BiauKai"/>
                <a:sym typeface="BiauKai"/>
              </a:rPr>
              <a:t>單頁面應用程式 (</a:t>
            </a:r>
            <a:r>
              <a:rPr b="1" lang="zh-TW" sz="2200">
                <a:solidFill>
                  <a:srgbClr val="000000"/>
                </a:solidFill>
                <a:latin typeface="BiauKai"/>
                <a:ea typeface="BiauKai"/>
                <a:cs typeface="BiauKai"/>
                <a:sym typeface="BiauKai"/>
              </a:rPr>
              <a:t>SPA</a:t>
            </a:r>
            <a:r>
              <a:rPr lang="zh-TW" sz="2200">
                <a:solidFill>
                  <a:srgbClr val="000000"/>
                </a:solidFill>
                <a:latin typeface="BiauKai"/>
                <a:ea typeface="BiauKai"/>
                <a:cs typeface="BiauKai"/>
                <a:sym typeface="BiauKai"/>
              </a:rPr>
              <a:t>)</a:t>
            </a:r>
            <a:endParaRPr sz="22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Ajax在SPA中被當作重要的傳輸媒介(Transport)</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SPA利用Ajax在背景傳輸完後，再由Javascript Template來產生HTML，但SPA 不只是用Ajax來讀取資料，SPA 是把所有資料都放在同一個頁面，所以SPA 不需要換頁，使用者可以在單一頁面裡瀏覽全部內容</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這種方法避免了頁面之間切換打斷</a:t>
            </a:r>
            <a:r>
              <a:rPr lang="zh-TW" sz="2000">
                <a:solidFill>
                  <a:srgbClr val="000000"/>
                </a:solidFill>
                <a:uFill>
                  <a:noFill/>
                </a:uFill>
                <a:latin typeface="BiauKai"/>
                <a:ea typeface="BiauKai"/>
                <a:cs typeface="BiauKai"/>
                <a:sym typeface="BiauKai"/>
                <a:hlinkClick r:id="rId3">
                  <a:extLst>
                    <a:ext uri="{A12FA001-AC4F-418D-AE19-62706E023703}">
                      <ahyp:hlinkClr val="tx"/>
                    </a:ext>
                  </a:extLst>
                </a:hlinkClick>
              </a:rPr>
              <a:t>用戶體驗</a:t>
            </a:r>
            <a:r>
              <a:rPr lang="zh-TW" sz="2000">
                <a:solidFill>
                  <a:srgbClr val="000000"/>
                </a:solidFill>
                <a:latin typeface="BiauKai"/>
                <a:ea typeface="BiauKai"/>
                <a:cs typeface="BiauKai"/>
                <a:sym typeface="BiauKai"/>
              </a:rPr>
              <a:t>，使應用程式更像一個</a:t>
            </a:r>
            <a:r>
              <a:rPr lang="zh-TW" sz="2000">
                <a:solidFill>
                  <a:srgbClr val="000000"/>
                </a:solidFill>
                <a:uFill>
                  <a:noFill/>
                </a:uFill>
                <a:latin typeface="BiauKai"/>
                <a:ea typeface="BiauKai"/>
                <a:cs typeface="BiauKai"/>
                <a:sym typeface="BiauKai"/>
                <a:hlinkClick r:id="rId4">
                  <a:extLst>
                    <a:ext uri="{A12FA001-AC4F-418D-AE19-62706E023703}">
                      <ahyp:hlinkClr val="tx"/>
                    </a:ext>
                  </a:extLst>
                </a:hlinkClick>
              </a:rPr>
              <a:t>桌面應用程式</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t/>
            </a:r>
            <a:endParaRPr sz="2000">
              <a:solidFill>
                <a:srgbClr val="000000"/>
              </a:solidFill>
              <a:latin typeface="BiauKai"/>
              <a:ea typeface="BiauKai"/>
              <a:cs typeface="BiauKai"/>
              <a:sym typeface="BiauKai"/>
            </a:endParaRPr>
          </a:p>
        </p:txBody>
      </p:sp>
      <p:sp>
        <p:nvSpPr>
          <p:cNvPr id="211" name="Google Shape;211;p35"/>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idx="2" type="body"/>
          </p:nvPr>
        </p:nvSpPr>
        <p:spPr>
          <a:xfrm>
            <a:off x="734975" y="562400"/>
            <a:ext cx="6975300" cy="3016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zh-TW" sz="2200">
                <a:solidFill>
                  <a:srgbClr val="000000"/>
                </a:solidFill>
                <a:latin typeface="BiauKai"/>
                <a:ea typeface="BiauKai"/>
                <a:cs typeface="BiauKai"/>
                <a:sym typeface="BiauKai"/>
              </a:rPr>
              <a:t>2009年 Node.js</a:t>
            </a:r>
            <a:endParaRPr b="1" sz="22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創作者是瑞安·達爾（Ryan Lienhart Dahl)</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b="1" lang="zh-TW" sz="2000">
                <a:solidFill>
                  <a:srgbClr val="000000"/>
                </a:solidFill>
                <a:latin typeface="BiauKai"/>
                <a:ea typeface="BiauKai"/>
                <a:cs typeface="BiauKai"/>
                <a:sym typeface="BiauKai"/>
              </a:rPr>
              <a:t>Node.js</a:t>
            </a:r>
            <a:r>
              <a:rPr lang="zh-TW" sz="2000">
                <a:solidFill>
                  <a:srgbClr val="000000"/>
                </a:solidFill>
                <a:latin typeface="BiauKai"/>
                <a:ea typeface="BiauKai"/>
                <a:cs typeface="BiauKai"/>
                <a:sym typeface="BiauKai"/>
              </a:rPr>
              <a:t> 是能夠在伺服器端運行 JavaScript 的開放原始碼、</a:t>
            </a:r>
            <a:r>
              <a:rPr lang="zh-TW" sz="2000">
                <a:solidFill>
                  <a:srgbClr val="000000"/>
                </a:solidFill>
                <a:uFill>
                  <a:noFill/>
                </a:uFill>
                <a:latin typeface="BiauKai"/>
                <a:ea typeface="BiauKai"/>
                <a:cs typeface="BiauKai"/>
                <a:sym typeface="BiauKai"/>
                <a:hlinkClick r:id="rId3">
                  <a:extLst>
                    <a:ext uri="{A12FA001-AC4F-418D-AE19-62706E023703}">
                      <ahyp:hlinkClr val="tx"/>
                    </a:ext>
                  </a:extLst>
                </a:hlinkClick>
              </a:rPr>
              <a:t>跨平台</a:t>
            </a:r>
            <a:r>
              <a:rPr lang="zh-TW" sz="2000">
                <a:solidFill>
                  <a:srgbClr val="000000"/>
                </a:solidFill>
                <a:latin typeface="BiauKai"/>
                <a:ea typeface="BiauKai"/>
                <a:cs typeface="BiauKai"/>
                <a:sym typeface="BiauKai"/>
              </a:rPr>
              <a:t> JavaScript 執行環境</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模塊、路由、狀態管理、資料庫、MVC框架</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Node.js開發了一套CLI，裡面包含了腳手架生成， 打包腳本、語法風格檢測、環境變量插入，代碼複雜度檢測，代碼提交時自動跑單元測試， 圖片與JS壓縮等功能</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t/>
            </a:r>
            <a:endParaRPr sz="2000">
              <a:solidFill>
                <a:srgbClr val="000000"/>
              </a:solidFill>
              <a:latin typeface="BiauKai"/>
              <a:ea typeface="BiauKai"/>
              <a:cs typeface="BiauKai"/>
              <a:sym typeface="BiauKai"/>
            </a:endParaRPr>
          </a:p>
        </p:txBody>
      </p:sp>
      <p:sp>
        <p:nvSpPr>
          <p:cNvPr id="217" name="Google Shape;217;p36"/>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idx="2" type="body"/>
          </p:nvPr>
        </p:nvSpPr>
        <p:spPr>
          <a:xfrm>
            <a:off x="867925" y="756700"/>
            <a:ext cx="7281900" cy="3016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zh-TW" sz="2200">
                <a:solidFill>
                  <a:srgbClr val="000000"/>
                </a:solidFill>
                <a:latin typeface="BiauKai"/>
                <a:ea typeface="BiauKai"/>
                <a:cs typeface="BiauKai"/>
                <a:sym typeface="BiauKai"/>
              </a:rPr>
              <a:t>響應式網頁設計（RWD）</a:t>
            </a:r>
            <a:endParaRPr b="1" sz="22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此概念於2010年5月由著名網頁設計師Ethan Marcotte所提</a:t>
            </a:r>
            <a:endParaRPr b="1" sz="22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 	是一種網頁設計的技術做法，該設計可使網站在不同的裝置（從桌面電腦顯示器到行動電話或其他行動產品裝置）上瀏覽時對應不同解析度皆有適合的呈現，減少使用者進行縮放、平移和捲動等操作行為</a:t>
            </a:r>
            <a:endParaRPr baseline="30000"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對於網站設計師和前端工程師來說，有別於過去需要針對各種裝置進行不同的設計，使用此種設計方式將更易於維護網頁</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t/>
            </a:r>
            <a:endParaRPr b="1" sz="2000">
              <a:solidFill>
                <a:srgbClr val="000000"/>
              </a:solidFill>
              <a:latin typeface="BiauKai"/>
              <a:ea typeface="BiauKai"/>
              <a:cs typeface="BiauKai"/>
              <a:sym typeface="BiauKai"/>
            </a:endParaRPr>
          </a:p>
        </p:txBody>
      </p:sp>
      <p:sp>
        <p:nvSpPr>
          <p:cNvPr id="223" name="Google Shape;223;p37"/>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5" type="body"/>
          </p:nvPr>
        </p:nvSpPr>
        <p:spPr>
          <a:xfrm>
            <a:off x="3026800" y="1930500"/>
            <a:ext cx="2715000" cy="405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2A1511"/>
              </a:buClr>
              <a:buSzPts val="2400"/>
              <a:buFont typeface="Arial"/>
              <a:buNone/>
            </a:pPr>
            <a:r>
              <a:rPr lang="zh-TW" sz="2000">
                <a:latin typeface="BiauKai"/>
                <a:ea typeface="BiauKai"/>
                <a:cs typeface="BiauKai"/>
                <a:sym typeface="BiauKai"/>
              </a:rPr>
              <a:t>BROWSER</a:t>
            </a:r>
            <a:endParaRPr sz="2000">
              <a:latin typeface="BiauKai"/>
              <a:ea typeface="BiauKai"/>
              <a:cs typeface="BiauKai"/>
              <a:sym typeface="BiauKai"/>
            </a:endParaRPr>
          </a:p>
        </p:txBody>
      </p:sp>
      <p:sp>
        <p:nvSpPr>
          <p:cNvPr id="103" name="Google Shape;103;p20"/>
          <p:cNvSpPr txBox="1"/>
          <p:nvPr>
            <p:ph idx="7" type="body"/>
          </p:nvPr>
        </p:nvSpPr>
        <p:spPr>
          <a:xfrm>
            <a:off x="3026800" y="1573825"/>
            <a:ext cx="2576700" cy="216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zh-TW" sz="2000">
                <a:solidFill>
                  <a:srgbClr val="000000"/>
                </a:solidFill>
                <a:latin typeface="BiauKai"/>
                <a:ea typeface="BiauKai"/>
                <a:cs typeface="BiauKai"/>
                <a:sym typeface="BiauKai"/>
              </a:rPr>
              <a:t>SPA、RWD、</a:t>
            </a:r>
            <a:r>
              <a:rPr lang="zh-TW" sz="2000">
                <a:solidFill>
                  <a:srgbClr val="000000"/>
                </a:solidFill>
                <a:latin typeface="BiauKai"/>
                <a:ea typeface="BiauKai"/>
                <a:cs typeface="BiauKai"/>
                <a:sym typeface="BiauKai"/>
              </a:rPr>
              <a:t>框架</a:t>
            </a:r>
            <a:endParaRPr sz="2000">
              <a:latin typeface="BiauKai"/>
              <a:ea typeface="BiauKai"/>
              <a:cs typeface="BiauKai"/>
              <a:sym typeface="BiauKai"/>
            </a:endParaRPr>
          </a:p>
        </p:txBody>
      </p:sp>
      <p:sp>
        <p:nvSpPr>
          <p:cNvPr id="104" name="Google Shape;104;p20"/>
          <p:cNvSpPr txBox="1"/>
          <p:nvPr>
            <p:ph idx="9" type="body"/>
          </p:nvPr>
        </p:nvSpPr>
        <p:spPr>
          <a:xfrm>
            <a:off x="2699675" y="1167950"/>
            <a:ext cx="2944800" cy="405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zh-TW" sz="2000">
                <a:solidFill>
                  <a:srgbClr val="000000"/>
                </a:solidFill>
                <a:latin typeface="BiauKai"/>
                <a:ea typeface="BiauKai"/>
                <a:cs typeface="BiauKai"/>
                <a:sym typeface="BiauKai"/>
              </a:rPr>
              <a:t>前端技術演進與趨勢</a:t>
            </a:r>
            <a:endParaRPr sz="2000">
              <a:latin typeface="BiauKai"/>
              <a:ea typeface="BiauKai"/>
              <a:cs typeface="BiauKai"/>
              <a:sym typeface="BiauKai"/>
            </a:endParaRPr>
          </a:p>
        </p:txBody>
      </p:sp>
      <p:sp>
        <p:nvSpPr>
          <p:cNvPr id="105" name="Google Shape;105;p20"/>
          <p:cNvSpPr txBox="1"/>
          <p:nvPr>
            <p:ph idx="14" type="body"/>
          </p:nvPr>
        </p:nvSpPr>
        <p:spPr>
          <a:xfrm>
            <a:off x="2259571" y="1167949"/>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ctr">
              <a:spcBef>
                <a:spcPts val="0"/>
              </a:spcBef>
              <a:spcAft>
                <a:spcPts val="0"/>
              </a:spcAft>
              <a:buClr>
                <a:srgbClr val="BFCC00"/>
              </a:buClr>
              <a:buSzPts val="2800"/>
              <a:buFont typeface="Arial"/>
              <a:buNone/>
            </a:pPr>
            <a:r>
              <a:rPr lang="zh-TW"/>
              <a:t>01</a:t>
            </a:r>
            <a:endParaRPr b="0" i="0" sz="2800" u="none" cap="none" strike="noStrike">
              <a:solidFill>
                <a:srgbClr val="BFCC00"/>
              </a:solidFill>
              <a:latin typeface="Calibri"/>
              <a:ea typeface="Calibri"/>
              <a:cs typeface="Calibri"/>
              <a:sym typeface="Calibri"/>
            </a:endParaRPr>
          </a:p>
        </p:txBody>
      </p:sp>
      <p:sp>
        <p:nvSpPr>
          <p:cNvPr id="106" name="Google Shape;106;p20"/>
          <p:cNvSpPr txBox="1"/>
          <p:nvPr>
            <p:ph idx="16" type="body"/>
          </p:nvPr>
        </p:nvSpPr>
        <p:spPr>
          <a:xfrm>
            <a:off x="2259571" y="1890450"/>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ctr">
              <a:spcBef>
                <a:spcPts val="0"/>
              </a:spcBef>
              <a:spcAft>
                <a:spcPts val="0"/>
              </a:spcAft>
              <a:buClr>
                <a:srgbClr val="BFCC00"/>
              </a:buClr>
              <a:buSzPts val="2800"/>
              <a:buFont typeface="Arial"/>
              <a:buNone/>
            </a:pPr>
            <a:r>
              <a:rPr b="0" i="0" lang="zh-TW" sz="2800" u="none" cap="none" strike="noStrike">
                <a:solidFill>
                  <a:srgbClr val="BFCC00"/>
                </a:solidFill>
                <a:latin typeface="Calibri"/>
                <a:ea typeface="Calibri"/>
                <a:cs typeface="Calibri"/>
                <a:sym typeface="Calibri"/>
              </a:rPr>
              <a:t>0</a:t>
            </a:r>
            <a:r>
              <a:rPr lang="zh-TW"/>
              <a:t>2</a:t>
            </a:r>
            <a:endParaRPr b="0" i="0" sz="2800" u="none" cap="none" strike="noStrike">
              <a:solidFill>
                <a:srgbClr val="BFCC00"/>
              </a:solidFill>
              <a:latin typeface="Calibri"/>
              <a:ea typeface="Calibri"/>
              <a:cs typeface="Calibri"/>
              <a:sym typeface="Calibri"/>
            </a:endParaRPr>
          </a:p>
        </p:txBody>
      </p:sp>
      <p:sp>
        <p:nvSpPr>
          <p:cNvPr id="107" name="Google Shape;107;p20"/>
          <p:cNvSpPr txBox="1"/>
          <p:nvPr>
            <p:ph idx="16" type="body"/>
          </p:nvPr>
        </p:nvSpPr>
        <p:spPr>
          <a:xfrm>
            <a:off x="2259584" y="2569650"/>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ctr">
              <a:spcBef>
                <a:spcPts val="0"/>
              </a:spcBef>
              <a:spcAft>
                <a:spcPts val="0"/>
              </a:spcAft>
              <a:buClr>
                <a:srgbClr val="BFCC00"/>
              </a:buClr>
              <a:buSzPts val="2800"/>
              <a:buFont typeface="Arial"/>
              <a:buNone/>
            </a:pPr>
            <a:r>
              <a:rPr b="0" i="0" lang="zh-TW" sz="2800" u="none" cap="none" strike="noStrike">
                <a:solidFill>
                  <a:srgbClr val="BFCC00"/>
                </a:solidFill>
                <a:latin typeface="Calibri"/>
                <a:ea typeface="Calibri"/>
                <a:cs typeface="Calibri"/>
                <a:sym typeface="Calibri"/>
              </a:rPr>
              <a:t>0</a:t>
            </a:r>
            <a:r>
              <a:rPr lang="zh-TW"/>
              <a:t>3</a:t>
            </a:r>
            <a:endParaRPr b="0" i="0" sz="2800" u="none" cap="none" strike="noStrike">
              <a:solidFill>
                <a:srgbClr val="BFCC00"/>
              </a:solidFill>
              <a:latin typeface="Calibri"/>
              <a:ea typeface="Calibri"/>
              <a:cs typeface="Calibri"/>
              <a:sym typeface="Calibri"/>
            </a:endParaRPr>
          </a:p>
        </p:txBody>
      </p:sp>
      <p:sp>
        <p:nvSpPr>
          <p:cNvPr id="108" name="Google Shape;108;p20"/>
          <p:cNvSpPr txBox="1"/>
          <p:nvPr>
            <p:ph idx="5" type="body"/>
          </p:nvPr>
        </p:nvSpPr>
        <p:spPr>
          <a:xfrm>
            <a:off x="3026813" y="2637150"/>
            <a:ext cx="3528300" cy="351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2A1511"/>
              </a:buClr>
              <a:buSzPts val="2400"/>
              <a:buFont typeface="Arial"/>
              <a:buNone/>
            </a:pPr>
            <a:r>
              <a:rPr lang="zh-TW">
                <a:latin typeface="BiauKai"/>
                <a:ea typeface="BiauKai"/>
                <a:cs typeface="BiauKai"/>
                <a:sym typeface="BiauKai"/>
              </a:rPr>
              <a:t>Git</a:t>
            </a:r>
            <a:endParaRPr>
              <a:latin typeface="BiauKai"/>
              <a:ea typeface="BiauKai"/>
              <a:cs typeface="BiauKai"/>
              <a:sym typeface="BiauKai"/>
            </a:endParaRPr>
          </a:p>
        </p:txBody>
      </p:sp>
      <p:sp>
        <p:nvSpPr>
          <p:cNvPr id="109" name="Google Shape;109;p20"/>
          <p:cNvSpPr txBox="1"/>
          <p:nvPr/>
        </p:nvSpPr>
        <p:spPr>
          <a:xfrm>
            <a:off x="2750700" y="296550"/>
            <a:ext cx="2720100" cy="69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TW" sz="3000">
                <a:latin typeface="BiauKai"/>
                <a:ea typeface="BiauKai"/>
                <a:cs typeface="BiauKai"/>
                <a:sym typeface="BiauKai"/>
              </a:rPr>
              <a:t>大綱</a:t>
            </a:r>
            <a:endParaRPr b="1" sz="3000">
              <a:latin typeface="BiauKai"/>
              <a:ea typeface="BiauKai"/>
              <a:cs typeface="BiauKai"/>
              <a:sym typeface="BiauKai"/>
            </a:endParaRPr>
          </a:p>
        </p:txBody>
      </p:sp>
      <p:sp>
        <p:nvSpPr>
          <p:cNvPr id="110" name="Google Shape;110;p20"/>
          <p:cNvSpPr txBox="1"/>
          <p:nvPr>
            <p:ph idx="16" type="body"/>
          </p:nvPr>
        </p:nvSpPr>
        <p:spPr>
          <a:xfrm>
            <a:off x="2259584" y="3248850"/>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marR="0" rtl="0" algn="ctr">
              <a:spcBef>
                <a:spcPts val="0"/>
              </a:spcBef>
              <a:spcAft>
                <a:spcPts val="0"/>
              </a:spcAft>
              <a:buClr>
                <a:srgbClr val="BFCC00"/>
              </a:buClr>
              <a:buSzPts val="2800"/>
              <a:buFont typeface="Arial"/>
              <a:buNone/>
            </a:pPr>
            <a:r>
              <a:rPr b="0" i="0" lang="zh-TW" sz="2800" u="none" cap="none" strike="noStrike">
                <a:solidFill>
                  <a:srgbClr val="BFCC00"/>
                </a:solidFill>
                <a:latin typeface="Calibri"/>
                <a:ea typeface="Calibri"/>
                <a:cs typeface="Calibri"/>
                <a:sym typeface="Calibri"/>
              </a:rPr>
              <a:t>0</a:t>
            </a:r>
            <a:r>
              <a:rPr lang="zh-TW"/>
              <a:t>4</a:t>
            </a:r>
            <a:endParaRPr b="0" i="0" sz="2800" u="none" cap="none" strike="noStrike">
              <a:solidFill>
                <a:srgbClr val="BFCC00"/>
              </a:solidFill>
              <a:latin typeface="Calibri"/>
              <a:ea typeface="Calibri"/>
              <a:cs typeface="Calibri"/>
              <a:sym typeface="Calibri"/>
            </a:endParaRPr>
          </a:p>
        </p:txBody>
      </p:sp>
      <p:sp>
        <p:nvSpPr>
          <p:cNvPr id="111" name="Google Shape;111;p20"/>
          <p:cNvSpPr txBox="1"/>
          <p:nvPr/>
        </p:nvSpPr>
        <p:spPr>
          <a:xfrm>
            <a:off x="2929475" y="3288900"/>
            <a:ext cx="1641300" cy="6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000">
                <a:latin typeface="BiauKai"/>
                <a:ea typeface="BiauKai"/>
                <a:cs typeface="BiauKai"/>
                <a:sym typeface="BiauKai"/>
              </a:rPr>
              <a:t>參考來源</a:t>
            </a:r>
            <a:endParaRPr sz="2000">
              <a:latin typeface="BiauKai"/>
              <a:ea typeface="BiauKai"/>
              <a:cs typeface="BiauKai"/>
              <a:sym typeface="BiauKa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idx="2" type="body"/>
          </p:nvPr>
        </p:nvSpPr>
        <p:spPr>
          <a:xfrm>
            <a:off x="734975" y="562400"/>
            <a:ext cx="7353600" cy="3292800"/>
          </a:xfrm>
          <a:prstGeom prst="rect">
            <a:avLst/>
          </a:prstGeom>
          <a:noFill/>
          <a:ln>
            <a:noFill/>
          </a:ln>
        </p:spPr>
        <p:txBody>
          <a:bodyPr anchorCtr="0" anchor="t" bIns="0" lIns="0" spcFirstLastPara="1" rIns="0" wrap="square" tIns="0">
            <a:noAutofit/>
          </a:bodyPr>
          <a:lstStyle/>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採用 RWD 設計的網站使用</a:t>
            </a:r>
            <a:r>
              <a:rPr lang="zh-TW" sz="2000">
                <a:solidFill>
                  <a:srgbClr val="000000"/>
                </a:solidFill>
                <a:uFill>
                  <a:noFill/>
                </a:uFill>
                <a:latin typeface="BiauKai"/>
                <a:ea typeface="BiauKai"/>
                <a:cs typeface="BiauKai"/>
                <a:sym typeface="BiauKai"/>
                <a:hlinkClick r:id="rId3">
                  <a:extLst>
                    <a:ext uri="{A12FA001-AC4F-418D-AE19-62706E023703}">
                      <ahyp:hlinkClr val="tx"/>
                    </a:ext>
                  </a:extLst>
                </a:hlinkClick>
              </a:rPr>
              <a:t>CSS3</a:t>
            </a:r>
            <a:r>
              <a:rPr lang="zh-TW" sz="2000">
                <a:solidFill>
                  <a:srgbClr val="000000"/>
                </a:solidFill>
                <a:latin typeface="BiauKai"/>
                <a:ea typeface="BiauKai"/>
                <a:cs typeface="BiauKai"/>
                <a:sym typeface="BiauKai"/>
              </a:rPr>
              <a:t> </a:t>
            </a:r>
            <a:r>
              <a:rPr lang="zh-TW" sz="2000">
                <a:solidFill>
                  <a:srgbClr val="000000"/>
                </a:solidFill>
                <a:uFill>
                  <a:noFill/>
                </a:uFill>
                <a:latin typeface="BiauKai"/>
                <a:ea typeface="BiauKai"/>
                <a:cs typeface="BiauKai"/>
                <a:sym typeface="BiauKai"/>
                <a:hlinkClick r:id="rId4">
                  <a:extLst>
                    <a:ext uri="{A12FA001-AC4F-418D-AE19-62706E023703}">
                      <ahyp:hlinkClr val="tx"/>
                    </a:ext>
                  </a:extLst>
                </a:hlinkClick>
              </a:rPr>
              <a:t>Media queries</a:t>
            </a:r>
            <a:r>
              <a:rPr lang="zh-TW" sz="2000">
                <a:solidFill>
                  <a:srgbClr val="000000"/>
                </a:solidFill>
                <a:latin typeface="BiauKai"/>
                <a:ea typeface="BiauKai"/>
                <a:cs typeface="BiauKai"/>
                <a:sym typeface="BiauKai"/>
              </a:rPr>
              <a:t>，即一種對 @media 規則的擴充，以及串流的基於比例的網格和自適應大小的圖像以適應不同大小的裝置：</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串流網格概念要求頁面元素使用相對單位如百分比或</a:t>
            </a:r>
            <a:r>
              <a:rPr lang="zh-TW" sz="2000">
                <a:solidFill>
                  <a:srgbClr val="000000"/>
                </a:solidFill>
                <a:uFill>
                  <a:noFill/>
                </a:uFill>
                <a:latin typeface="BiauKai"/>
                <a:ea typeface="BiauKai"/>
                <a:cs typeface="BiauKai"/>
                <a:sym typeface="BiauKai"/>
                <a:hlinkClick r:id="rId5">
                  <a:extLst>
                    <a:ext uri="{A12FA001-AC4F-418D-AE19-62706E023703}">
                      <ahyp:hlinkClr val="tx"/>
                    </a:ext>
                  </a:extLst>
                </a:hlinkClick>
              </a:rPr>
              <a:t>字型排印學</a:t>
            </a:r>
            <a:r>
              <a:rPr lang="zh-TW" sz="2000">
                <a:solidFill>
                  <a:srgbClr val="000000"/>
                </a:solidFill>
                <a:latin typeface="BiauKai"/>
                <a:ea typeface="BiauKai"/>
                <a:cs typeface="BiauKai"/>
                <a:sym typeface="BiauKai"/>
              </a:rPr>
              <a:t>調整大小，而不是絕對的單位如</a:t>
            </a:r>
            <a:r>
              <a:rPr lang="zh-TW" sz="2000">
                <a:solidFill>
                  <a:srgbClr val="000000"/>
                </a:solidFill>
                <a:uFill>
                  <a:noFill/>
                </a:uFill>
                <a:latin typeface="BiauKai"/>
                <a:ea typeface="BiauKai"/>
                <a:cs typeface="BiauKai"/>
                <a:sym typeface="BiauKai"/>
                <a:hlinkClick r:id="rId6">
                  <a:extLst>
                    <a:ext uri="{A12FA001-AC4F-418D-AE19-62706E023703}">
                      <ahyp:hlinkClr val="tx"/>
                    </a:ext>
                  </a:extLst>
                </a:hlinkClick>
              </a:rPr>
              <a:t>像素</a:t>
            </a:r>
            <a:r>
              <a:rPr lang="zh-TW" sz="2000">
                <a:solidFill>
                  <a:srgbClr val="000000"/>
                </a:solidFill>
                <a:latin typeface="BiauKai"/>
                <a:ea typeface="BiauKai"/>
                <a:cs typeface="BiauKai"/>
                <a:sym typeface="BiauKai"/>
              </a:rPr>
              <a:t>或</a:t>
            </a:r>
            <a:r>
              <a:rPr lang="zh-TW" sz="2000">
                <a:solidFill>
                  <a:srgbClr val="000000"/>
                </a:solidFill>
                <a:uFill>
                  <a:noFill/>
                </a:uFill>
                <a:latin typeface="BiauKai"/>
                <a:ea typeface="BiauKai"/>
                <a:cs typeface="BiauKai"/>
                <a:sym typeface="BiauKai"/>
                <a:hlinkClick r:id="rId7">
                  <a:extLst>
                    <a:ext uri="{A12FA001-AC4F-418D-AE19-62706E023703}">
                      <ahyp:hlinkClr val="tx"/>
                    </a:ext>
                  </a:extLst>
                </a:hlinkClick>
              </a:rPr>
              <a:t>點</a:t>
            </a:r>
            <a:endParaRPr baseline="30000" sz="2000">
              <a:solidFill>
                <a:srgbClr val="000000"/>
              </a:solidFill>
              <a:latin typeface="BiauKai"/>
              <a:ea typeface="BiauKai"/>
              <a:cs typeface="BiauKai"/>
              <a:sym typeface="BiauKai"/>
            </a:endParaRPr>
          </a:p>
          <a:p>
            <a:pPr indent="0" lvl="0" marL="457200" rtl="0" algn="l">
              <a:lnSpc>
                <a:spcPct val="115000"/>
              </a:lnSpc>
              <a:spcBef>
                <a:spcPts val="0"/>
              </a:spcBef>
              <a:spcAft>
                <a:spcPts val="0"/>
              </a:spcAft>
              <a:buNone/>
            </a:pPr>
            <a:r>
              <a:rPr lang="zh-TW" sz="2000">
                <a:solidFill>
                  <a:srgbClr val="000000"/>
                </a:solidFill>
                <a:latin typeface="BiauKai"/>
                <a:ea typeface="BiauKai"/>
                <a:cs typeface="BiauKai"/>
                <a:sym typeface="BiauKai"/>
              </a:rPr>
              <a:t>靈活的圖像也以相對單位調整大小（最大到 100%），以防止它們顯示在包含它們的</a:t>
            </a:r>
            <a:r>
              <a:rPr lang="zh-TW" sz="2000">
                <a:solidFill>
                  <a:srgbClr val="000000"/>
                </a:solidFill>
                <a:uFill>
                  <a:noFill/>
                </a:uFill>
                <a:latin typeface="BiauKai"/>
                <a:ea typeface="BiauKai"/>
                <a:cs typeface="BiauKai"/>
                <a:sym typeface="BiauKai"/>
                <a:hlinkClick r:id="rId8">
                  <a:extLst>
                    <a:ext uri="{A12FA001-AC4F-418D-AE19-62706E023703}">
                      <ahyp:hlinkClr val="tx"/>
                    </a:ext>
                  </a:extLst>
                </a:hlinkClick>
              </a:rPr>
              <a:t>元素</a:t>
            </a:r>
            <a:r>
              <a:rPr lang="zh-TW" sz="2000">
                <a:solidFill>
                  <a:srgbClr val="000000"/>
                </a:solidFill>
                <a:latin typeface="BiauKai"/>
                <a:ea typeface="BiauKai"/>
                <a:cs typeface="BiauKai"/>
                <a:sym typeface="BiauKai"/>
              </a:rPr>
              <a:t>外面</a:t>
            </a:r>
            <a:endParaRPr sz="2000">
              <a:solidFill>
                <a:srgbClr val="000000"/>
              </a:solidFill>
              <a:latin typeface="BiauKai"/>
              <a:ea typeface="BiauKai"/>
              <a:cs typeface="BiauKai"/>
              <a:sym typeface="BiauKai"/>
            </a:endParaRPr>
          </a:p>
          <a:p>
            <a:pPr indent="0" lvl="0" marL="457200" rtl="0" algn="l">
              <a:lnSpc>
                <a:spcPct val="115000"/>
              </a:lnSpc>
              <a:spcBef>
                <a:spcPts val="0"/>
              </a:spcBef>
              <a:spcAft>
                <a:spcPts val="0"/>
              </a:spcAft>
              <a:buNone/>
            </a:pPr>
            <a:r>
              <a:rPr lang="zh-TW" sz="2000">
                <a:solidFill>
                  <a:srgbClr val="000000"/>
                </a:solidFill>
                <a:latin typeface="BiauKai"/>
                <a:ea typeface="BiauKai"/>
                <a:cs typeface="BiauKai"/>
                <a:sym typeface="BiauKai"/>
              </a:rPr>
              <a:t>Media queries允許網頁根據存取站點裝置的特點而使用不      同 CSS 樣式規則，最常用的是</a:t>
            </a:r>
            <a:r>
              <a:rPr lang="zh-TW" sz="2000">
                <a:solidFill>
                  <a:srgbClr val="000000"/>
                </a:solidFill>
                <a:uFill>
                  <a:noFill/>
                </a:uFill>
                <a:latin typeface="BiauKai"/>
                <a:ea typeface="BiauKai"/>
                <a:cs typeface="BiauKai"/>
                <a:sym typeface="BiauKai"/>
                <a:hlinkClick r:id="rId9">
                  <a:extLst>
                    <a:ext uri="{A12FA001-AC4F-418D-AE19-62706E023703}">
                      <ahyp:hlinkClr val="tx"/>
                    </a:ext>
                  </a:extLst>
                </a:hlinkClick>
              </a:rPr>
              <a:t>瀏覽器</a:t>
            </a:r>
            <a:r>
              <a:rPr lang="zh-TW" sz="2000">
                <a:solidFill>
                  <a:srgbClr val="000000"/>
                </a:solidFill>
                <a:latin typeface="BiauKai"/>
                <a:ea typeface="BiauKai"/>
                <a:cs typeface="BiauKai"/>
                <a:sym typeface="BiauKai"/>
              </a:rPr>
              <a:t>的寬度。</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t/>
            </a:r>
            <a:endParaRPr b="1" sz="2000">
              <a:solidFill>
                <a:srgbClr val="000000"/>
              </a:solidFill>
              <a:latin typeface="BiauKai"/>
              <a:ea typeface="BiauKai"/>
              <a:cs typeface="BiauKai"/>
              <a:sym typeface="BiauKai"/>
            </a:endParaRPr>
          </a:p>
        </p:txBody>
      </p:sp>
      <p:sp>
        <p:nvSpPr>
          <p:cNvPr id="229" name="Google Shape;229;p38"/>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idx="2" type="body"/>
          </p:nvPr>
        </p:nvSpPr>
        <p:spPr>
          <a:xfrm>
            <a:off x="734975" y="562400"/>
            <a:ext cx="6975300" cy="5214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zh-TW" sz="3000">
                <a:solidFill>
                  <a:srgbClr val="000000"/>
                </a:solidFill>
                <a:latin typeface="BiauKai"/>
                <a:ea typeface="BiauKai"/>
                <a:cs typeface="BiauKai"/>
                <a:sym typeface="BiauKai"/>
              </a:rPr>
              <a:t>框架</a:t>
            </a:r>
            <a:endParaRPr sz="3000">
              <a:solidFill>
                <a:srgbClr val="000000"/>
              </a:solidFill>
              <a:latin typeface="BiauKai"/>
              <a:ea typeface="BiauKai"/>
              <a:cs typeface="BiauKai"/>
              <a:sym typeface="BiauKai"/>
            </a:endParaRPr>
          </a:p>
        </p:txBody>
      </p:sp>
      <p:sp>
        <p:nvSpPr>
          <p:cNvPr id="235" name="Google Shape;235;p39"/>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39"/>
          <p:cNvSpPr txBox="1"/>
          <p:nvPr/>
        </p:nvSpPr>
        <p:spPr>
          <a:xfrm>
            <a:off x="3548300" y="2034900"/>
            <a:ext cx="5889900" cy="6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37" name="Google Shape;237;p39"/>
          <p:cNvPicPr preferRelativeResize="0"/>
          <p:nvPr/>
        </p:nvPicPr>
        <p:blipFill>
          <a:blip r:embed="rId3">
            <a:alphaModFix/>
          </a:blip>
          <a:stretch>
            <a:fillRect/>
          </a:stretch>
        </p:blipFill>
        <p:spPr>
          <a:xfrm>
            <a:off x="470375" y="1439151"/>
            <a:ext cx="2925525" cy="2808500"/>
          </a:xfrm>
          <a:prstGeom prst="rect">
            <a:avLst/>
          </a:prstGeom>
          <a:noFill/>
          <a:ln>
            <a:noFill/>
          </a:ln>
        </p:spPr>
      </p:pic>
      <p:pic>
        <p:nvPicPr>
          <p:cNvPr id="238" name="Google Shape;238;p39"/>
          <p:cNvPicPr preferRelativeResize="0"/>
          <p:nvPr/>
        </p:nvPicPr>
        <p:blipFill>
          <a:blip r:embed="rId4">
            <a:alphaModFix/>
          </a:blip>
          <a:stretch>
            <a:fillRect/>
          </a:stretch>
        </p:blipFill>
        <p:spPr>
          <a:xfrm>
            <a:off x="3258425" y="1677000"/>
            <a:ext cx="2195300" cy="2392800"/>
          </a:xfrm>
          <a:prstGeom prst="rect">
            <a:avLst/>
          </a:prstGeom>
          <a:noFill/>
          <a:ln>
            <a:noFill/>
          </a:ln>
        </p:spPr>
      </p:pic>
      <p:pic>
        <p:nvPicPr>
          <p:cNvPr id="239" name="Google Shape;239;p39"/>
          <p:cNvPicPr preferRelativeResize="0"/>
          <p:nvPr/>
        </p:nvPicPr>
        <p:blipFill>
          <a:blip r:embed="rId5">
            <a:alphaModFix/>
          </a:blip>
          <a:stretch>
            <a:fillRect/>
          </a:stretch>
        </p:blipFill>
        <p:spPr>
          <a:xfrm>
            <a:off x="6111225" y="1866175"/>
            <a:ext cx="2621475" cy="20144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idx="2" type="body"/>
          </p:nvPr>
        </p:nvSpPr>
        <p:spPr>
          <a:xfrm>
            <a:off x="734975" y="562400"/>
            <a:ext cx="6975300" cy="3957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zh-TW" sz="2200">
                <a:solidFill>
                  <a:srgbClr val="000000"/>
                </a:solidFill>
                <a:latin typeface="BiauKai"/>
                <a:ea typeface="BiauKai"/>
                <a:cs typeface="BiauKai"/>
                <a:sym typeface="BiauKai"/>
              </a:rPr>
              <a:t>谷歌的AngularJS</a:t>
            </a:r>
            <a:endParaRPr b="1" sz="22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Angular更適合於CRUD的管理系統開發</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良好的應用程式結構：</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可以通過MVC(模型 - 視圖 - 控制器)或MVVM （模型 - 視圖 - 檢視模型）模式來組織原始碼</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雙向資料繫結:</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宣告繫結的模型到 HTML 元素。當模型發生變化時，檢視會自動更新，反之亦然</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Directive:</a:t>
            </a:r>
            <a:endParaRPr sz="2000">
              <a:solidFill>
                <a:srgbClr val="000000"/>
              </a:solidFill>
              <a:latin typeface="BiauKai"/>
              <a:ea typeface="BiauKai"/>
              <a:cs typeface="BiauKai"/>
              <a:sym typeface="BiauKai"/>
            </a:endParaRPr>
          </a:p>
          <a:p>
            <a:pPr indent="0" lvl="0" marL="457200" rtl="0" algn="l">
              <a:lnSpc>
                <a:spcPct val="115000"/>
              </a:lnSpc>
              <a:spcBef>
                <a:spcPts val="0"/>
              </a:spcBef>
              <a:spcAft>
                <a:spcPts val="0"/>
              </a:spcAft>
              <a:buNone/>
            </a:pPr>
            <a:r>
              <a:rPr lang="zh-TW" sz="2000">
                <a:solidFill>
                  <a:srgbClr val="303233"/>
                </a:solidFill>
                <a:latin typeface="BiauKai"/>
                <a:ea typeface="BiauKai"/>
                <a:cs typeface="BiauKai"/>
                <a:sym typeface="BiauKai"/>
              </a:rPr>
              <a:t>結構指令 - 通過添加和刪除DOM元素來更改DOM佈局</a:t>
            </a:r>
            <a:endParaRPr sz="2000">
              <a:solidFill>
                <a:srgbClr val="303233"/>
              </a:solidFill>
              <a:latin typeface="BiauKai"/>
              <a:ea typeface="BiauKai"/>
              <a:cs typeface="BiauKai"/>
              <a:sym typeface="BiauKai"/>
            </a:endParaRPr>
          </a:p>
          <a:p>
            <a:pPr indent="0" lvl="0" marL="457200" rtl="0" algn="l">
              <a:lnSpc>
                <a:spcPct val="115000"/>
              </a:lnSpc>
              <a:spcBef>
                <a:spcPts val="0"/>
              </a:spcBef>
              <a:spcAft>
                <a:spcPts val="0"/>
              </a:spcAft>
              <a:buNone/>
            </a:pPr>
            <a:r>
              <a:rPr lang="zh-TW" sz="2000">
                <a:solidFill>
                  <a:srgbClr val="303233"/>
                </a:solidFill>
                <a:latin typeface="BiauKai"/>
                <a:ea typeface="BiauKai"/>
                <a:cs typeface="BiauKai"/>
                <a:sym typeface="BiauKai"/>
              </a:rPr>
              <a:t>屬性指令 - 改變元素，組件或其他指令的外觀或行為</a:t>
            </a:r>
            <a:endParaRPr sz="1050">
              <a:solidFill>
                <a:srgbClr val="444444"/>
              </a:solidFill>
              <a:highlight>
                <a:srgbClr val="FFFFFF"/>
              </a:highlight>
              <a:latin typeface="Microsoft JhengHei"/>
              <a:ea typeface="Microsoft JhengHei"/>
              <a:cs typeface="Microsoft JhengHei"/>
              <a:sym typeface="Microsoft JhengHei"/>
            </a:endParaRPr>
          </a:p>
        </p:txBody>
      </p:sp>
      <p:sp>
        <p:nvSpPr>
          <p:cNvPr id="245" name="Google Shape;245;p40"/>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idx="2" type="body"/>
          </p:nvPr>
        </p:nvSpPr>
        <p:spPr>
          <a:xfrm>
            <a:off x="734975" y="562400"/>
            <a:ext cx="6975300" cy="3660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zh-TW" sz="2200">
                <a:solidFill>
                  <a:srgbClr val="000000"/>
                </a:solidFill>
                <a:latin typeface="BiauKai"/>
                <a:ea typeface="BiauKai"/>
                <a:cs typeface="BiauKai"/>
                <a:sym typeface="BiauKai"/>
              </a:rPr>
              <a:t>HTML 模板:</a:t>
            </a:r>
            <a:endParaRPr b="1" sz="22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AngularJS 使用 HTML 模板</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b="1" lang="zh-TW" sz="2200">
                <a:solidFill>
                  <a:srgbClr val="000000"/>
                </a:solidFill>
                <a:latin typeface="BiauKai"/>
                <a:ea typeface="BiauKai"/>
                <a:cs typeface="BiauKai"/>
                <a:sym typeface="BiauKai"/>
              </a:rPr>
              <a:t>依賴注入（Dependency Injection，簡稱DI）</a:t>
            </a:r>
            <a:endParaRPr b="1" sz="22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是一種軟件設計模式，在這種模式下，一個或更多的依賴（或服務）被注入（或者通過引用傳遞）到一個獨立的對象（或客戶端）中，然後成為了該客戶端狀態的一部分</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關注點分離</a:t>
            </a:r>
            <a:endParaRPr sz="2000">
              <a:solidFill>
                <a:srgbClr val="000000"/>
              </a:solidFill>
              <a:latin typeface="BiauKai"/>
              <a:ea typeface="BiauKai"/>
              <a:cs typeface="BiauKai"/>
              <a:sym typeface="BiauKai"/>
            </a:endParaRPr>
          </a:p>
        </p:txBody>
      </p:sp>
      <p:sp>
        <p:nvSpPr>
          <p:cNvPr id="251" name="Google Shape;251;p41"/>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idx="2" type="body"/>
          </p:nvPr>
        </p:nvSpPr>
        <p:spPr>
          <a:xfrm>
            <a:off x="724750" y="293400"/>
            <a:ext cx="6975300" cy="4556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zh-TW" sz="2200">
                <a:solidFill>
                  <a:srgbClr val="000000"/>
                </a:solidFill>
                <a:latin typeface="BiauKai"/>
                <a:ea typeface="BiauKai"/>
                <a:cs typeface="BiauKai"/>
                <a:sym typeface="BiauKai"/>
              </a:rPr>
              <a:t>臉書的</a:t>
            </a:r>
            <a:r>
              <a:rPr b="1" lang="zh-TW" sz="2200">
                <a:solidFill>
                  <a:srgbClr val="000000"/>
                </a:solidFill>
                <a:uFill>
                  <a:noFill/>
                </a:uFill>
                <a:latin typeface="BiauKai"/>
                <a:ea typeface="BiauKai"/>
                <a:cs typeface="BiauKai"/>
                <a:sym typeface="BiauKai"/>
                <a:hlinkClick r:id="rId3">
                  <a:extLst>
                    <a:ext uri="{A12FA001-AC4F-418D-AE19-62706E023703}">
                      <ahyp:hlinkClr val="tx"/>
                    </a:ext>
                  </a:extLst>
                </a:hlinkClick>
              </a:rPr>
              <a:t>React</a:t>
            </a:r>
            <a:r>
              <a:rPr b="1" lang="zh-TW" sz="2200">
                <a:solidFill>
                  <a:srgbClr val="000000"/>
                </a:solidFill>
                <a:latin typeface="BiauKai"/>
                <a:ea typeface="BiauKai"/>
                <a:cs typeface="BiauKai"/>
                <a:sym typeface="BiauKai"/>
              </a:rPr>
              <a:t>JS</a:t>
            </a:r>
            <a:endParaRPr b="1" sz="22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React 是一個構建使用者介面的 JavaScritp Library</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JSX 語法:</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它是一個語法糖，但它可以讓 React component 更好理解與閱讀，JSX 允許混用 JS 和 HTML</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Component:</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為了讓 UI 能夠有更好的可組合性與可重用性，React 利用 Virtual DOM 的機制將 UI 在程式中都視為一個一個的組件（Component），每個 Component 中定義了這個 UI 元件所要呈獻的樣貌和事件，然後透過層層嵌套與交互使用來組合出你所需要的整個 View，而是能夠更貼近於</a:t>
            </a:r>
            <a:r>
              <a:rPr b="1" lang="zh-TW" sz="2000">
                <a:solidFill>
                  <a:srgbClr val="000000"/>
                </a:solidFill>
                <a:latin typeface="BiauKai"/>
                <a:ea typeface="BiauKai"/>
                <a:cs typeface="BiauKai"/>
                <a:sym typeface="BiauKai"/>
              </a:rPr>
              <a:t>物件導向</a:t>
            </a:r>
            <a:r>
              <a:rPr lang="zh-TW" sz="2000">
                <a:solidFill>
                  <a:srgbClr val="000000"/>
                </a:solidFill>
                <a:latin typeface="BiauKai"/>
                <a:ea typeface="BiauKai"/>
                <a:cs typeface="BiauKai"/>
                <a:sym typeface="BiauKai"/>
              </a:rPr>
              <a:t>式的開發與管理，有系統的進行抽象化、封裝，甚至是繼承</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t/>
            </a:r>
            <a:endParaRPr sz="2000">
              <a:solidFill>
                <a:srgbClr val="000000"/>
              </a:solidFill>
              <a:latin typeface="BiauKai"/>
              <a:ea typeface="BiauKai"/>
              <a:cs typeface="BiauKai"/>
              <a:sym typeface="BiauKai"/>
            </a:endParaRPr>
          </a:p>
        </p:txBody>
      </p:sp>
      <p:sp>
        <p:nvSpPr>
          <p:cNvPr id="257" name="Google Shape;257;p42"/>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idx="2" type="body"/>
          </p:nvPr>
        </p:nvSpPr>
        <p:spPr>
          <a:xfrm>
            <a:off x="734975" y="562400"/>
            <a:ext cx="6975300" cy="3313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Virtual DOM:</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一套虛擬 DOM(簡稱 VDOM)的機制，程式記憶體中將有一份對應真正 DOM 的 VDOM ，VDOM 為 JS物件，以代管 UI 儲存的資料與邏輯，當一個 UI 因為資料改變而需要進行畫面變動的時候，React 會根據新的 UI 狀態重繪一份新的 VDOM Tree，並且與變動前的舊 VDOM Tree 以高效率的 Diff 演算法進行比對，然後其中的差異才會真正的由 React 自動幫你更新到實際的 DOM 上，反應出畫面的變更，自動算出最小代價的頁面重繪。</a:t>
            </a:r>
            <a:endParaRPr sz="2000">
              <a:solidFill>
                <a:srgbClr val="000000"/>
              </a:solidFill>
              <a:latin typeface="BiauKai"/>
              <a:ea typeface="BiauKai"/>
              <a:cs typeface="BiauKai"/>
              <a:sym typeface="BiauKai"/>
            </a:endParaRPr>
          </a:p>
        </p:txBody>
      </p:sp>
      <p:sp>
        <p:nvSpPr>
          <p:cNvPr id="263" name="Google Shape;263;p43"/>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idx="2" type="body"/>
          </p:nvPr>
        </p:nvSpPr>
        <p:spPr>
          <a:xfrm>
            <a:off x="734975" y="562400"/>
            <a:ext cx="6975300" cy="3926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Diff 演算法:</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Virtual DOM 與 Diff 演算法是相輔相成的，當我們在網頁的狀態改變時，React 需要透過 Diff 演算法將目前的 Virtual DOM 與前一個 Virtual DOM 來去做比對，算出最小範圍的更新渲染</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t/>
            </a:r>
            <a:endParaRPr sz="2000">
              <a:solidFill>
                <a:srgbClr val="000000"/>
              </a:solidFill>
              <a:latin typeface="BiauKai"/>
              <a:ea typeface="BiauKai"/>
              <a:cs typeface="BiauKai"/>
              <a:sym typeface="BiauKai"/>
            </a:endParaRPr>
          </a:p>
        </p:txBody>
      </p:sp>
      <p:sp>
        <p:nvSpPr>
          <p:cNvPr id="269" name="Google Shape;269;p44"/>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44"/>
          <p:cNvSpPr txBox="1"/>
          <p:nvPr/>
        </p:nvSpPr>
        <p:spPr>
          <a:xfrm>
            <a:off x="3548300" y="2034900"/>
            <a:ext cx="5889900" cy="6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idx="2" type="body"/>
          </p:nvPr>
        </p:nvSpPr>
        <p:spPr>
          <a:xfrm>
            <a:off x="734975" y="562400"/>
            <a:ext cx="6975300" cy="4254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zh-TW" sz="2200">
                <a:solidFill>
                  <a:srgbClr val="000000"/>
                </a:solidFill>
                <a:latin typeface="BiauKai"/>
                <a:ea typeface="BiauKai"/>
                <a:cs typeface="BiauKai"/>
                <a:sym typeface="BiauKai"/>
              </a:rPr>
              <a:t>Vue.js</a:t>
            </a:r>
            <a:endParaRPr b="1" sz="22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雙向資料繫結:</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自動響應資料的變化情況，並且根據使用者在程式碼中預先寫好的繫結關係，對所有繫結在一起的資料和檢視內容都進行修改。而這種繫結關係，就是以input 標籤的v-model屬性來宣告的</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Component</a:t>
            </a:r>
            <a:r>
              <a:rPr lang="zh-TW" sz="2000">
                <a:solidFill>
                  <a:srgbClr val="000000"/>
                </a:solidFill>
                <a:latin typeface="BiauKai"/>
                <a:ea typeface="BiauKai"/>
                <a:cs typeface="BiauKai"/>
                <a:sym typeface="BiauKai"/>
              </a:rPr>
              <a:t>:</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一個單頁應用中的各種模組拆分到一個一個單獨的元件（component）中，我們只要先在父級應用中寫好各種元件標籤，並且在元件標籤中寫好要傳入元件的引數（就像給函式傳入引數一樣，這個引數叫做元件的屬性），然後再分別寫好各種元件的實現</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t/>
            </a:r>
            <a:endParaRPr sz="2000">
              <a:solidFill>
                <a:srgbClr val="000000"/>
              </a:solidFill>
              <a:latin typeface="BiauKai"/>
              <a:ea typeface="BiauKai"/>
              <a:cs typeface="BiauKai"/>
              <a:sym typeface="BiauKai"/>
            </a:endParaRPr>
          </a:p>
        </p:txBody>
      </p:sp>
      <p:sp>
        <p:nvSpPr>
          <p:cNvPr id="276" name="Google Shape;276;p45"/>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idx="2" type="body"/>
          </p:nvPr>
        </p:nvSpPr>
        <p:spPr>
          <a:xfrm>
            <a:off x="734975" y="562400"/>
            <a:ext cx="6975300" cy="3926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Virtual DOM:</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Virtual DOM則是虛擬DOM的英文，簡單來說，他就是一種可以預先通過JavaScript進行各種計算，把最終的DOM操作計算出來並優化，由於這個DOM操作屬於預處理操作，並沒有真實的操作DOM，所以叫做虛擬DOM。最後在計算完畢才真正將DOM操作提交，將DOM操作變化反映到DOM樹上</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輕量高效</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Vue.js通過簡潔的API提供高效的資料繫結和靈活的元件系統</a:t>
            </a:r>
            <a:endParaRPr sz="2000">
              <a:solidFill>
                <a:srgbClr val="000000"/>
              </a:solidFill>
              <a:latin typeface="BiauKai"/>
              <a:ea typeface="BiauKai"/>
              <a:cs typeface="BiauKai"/>
              <a:sym typeface="BiauKai"/>
            </a:endParaRPr>
          </a:p>
        </p:txBody>
      </p:sp>
      <p:sp>
        <p:nvSpPr>
          <p:cNvPr id="282" name="Google Shape;282;p46"/>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7"/>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id="288" name="Google Shape;288;p47"/>
          <p:cNvPicPr preferRelativeResize="0"/>
          <p:nvPr/>
        </p:nvPicPr>
        <p:blipFill>
          <a:blip r:embed="rId3">
            <a:alphaModFix/>
          </a:blip>
          <a:stretch>
            <a:fillRect/>
          </a:stretch>
        </p:blipFill>
        <p:spPr>
          <a:xfrm>
            <a:off x="152400" y="586388"/>
            <a:ext cx="8839201" cy="3970735"/>
          </a:xfrm>
          <a:prstGeom prst="rect">
            <a:avLst/>
          </a:prstGeom>
          <a:noFill/>
          <a:ln>
            <a:noFill/>
          </a:ln>
        </p:spPr>
      </p:pic>
      <p:sp>
        <p:nvSpPr>
          <p:cNvPr id="289" name="Google Shape;289;p47"/>
          <p:cNvSpPr txBox="1"/>
          <p:nvPr/>
        </p:nvSpPr>
        <p:spPr>
          <a:xfrm>
            <a:off x="337450" y="4652675"/>
            <a:ext cx="8650800" cy="3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100">
                <a:latin typeface="BiauKai"/>
                <a:ea typeface="BiauKai"/>
                <a:cs typeface="BiauKai"/>
                <a:sym typeface="BiauKai"/>
              </a:rPr>
              <a:t>來源https://kknews.cc/code/az9k9kx.html</a:t>
            </a:r>
            <a:endParaRPr sz="11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2" type="body"/>
          </p:nvPr>
        </p:nvSpPr>
        <p:spPr>
          <a:xfrm>
            <a:off x="745200" y="1619250"/>
            <a:ext cx="6047400" cy="18279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zh-TW" sz="2200">
                <a:solidFill>
                  <a:srgbClr val="000000"/>
                </a:solidFill>
                <a:latin typeface="BiauKai"/>
                <a:ea typeface="BiauKai"/>
                <a:cs typeface="BiauKai"/>
                <a:sym typeface="BiauKai"/>
              </a:rPr>
              <a:t>1990年</a:t>
            </a:r>
            <a:r>
              <a:rPr lang="zh-TW" sz="2000">
                <a:solidFill>
                  <a:srgbClr val="000000"/>
                </a:solidFill>
                <a:latin typeface="BiauKai"/>
                <a:ea typeface="BiauKai"/>
                <a:cs typeface="BiauKai"/>
                <a:sym typeface="BiauKai"/>
              </a:rPr>
              <a:t> </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網際網路之父 提姆·柏內茲-李</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(Tim Berners-Lee)網際網路實現了</a:t>
            </a:r>
            <a:r>
              <a:rPr lang="zh-TW" sz="2000">
                <a:solidFill>
                  <a:srgbClr val="000000"/>
                </a:solidFill>
                <a:uFill>
                  <a:noFill/>
                </a:uFill>
                <a:latin typeface="BiauKai"/>
                <a:ea typeface="BiauKai"/>
                <a:cs typeface="BiauKai"/>
                <a:sym typeface="BiauKai"/>
                <a:hlinkClick r:id="rId3">
                  <a:extLst>
                    <a:ext uri="{A12FA001-AC4F-418D-AE19-62706E023703}">
                      <ahyp:hlinkClr val="tx"/>
                    </a:ext>
                  </a:extLst>
                </a:hlinkClick>
              </a:rPr>
              <a:t>超文字傳輸協定</a:t>
            </a:r>
            <a:r>
              <a:rPr lang="zh-TW" sz="2000">
                <a:solidFill>
                  <a:srgbClr val="000000"/>
                </a:solidFill>
                <a:latin typeface="BiauKai"/>
                <a:ea typeface="BiauKai"/>
                <a:cs typeface="BiauKai"/>
                <a:sym typeface="BiauKai"/>
              </a:rPr>
              <a:t>客戶端與伺服器的第一次通訊，NeXT電腦上發明了第一個Web瀏覽器</a:t>
            </a:r>
            <a:endParaRPr i="0" sz="2000" u="none" cap="none" strike="noStrike">
              <a:solidFill>
                <a:srgbClr val="000000"/>
              </a:solidFill>
              <a:latin typeface="BiauKai"/>
              <a:ea typeface="BiauKai"/>
              <a:cs typeface="BiauKai"/>
              <a:sym typeface="BiauKai"/>
            </a:endParaRPr>
          </a:p>
        </p:txBody>
      </p:sp>
      <p:sp>
        <p:nvSpPr>
          <p:cNvPr id="117" name="Google Shape;117;p21"/>
          <p:cNvSpPr/>
          <p:nvPr/>
        </p:nvSpPr>
        <p:spPr>
          <a:xfrm flipH="1" rot="10800000">
            <a:off x="5419397" y="5084726"/>
            <a:ext cx="3476621" cy="34289"/>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id="118" name="Google Shape;118;p21"/>
          <p:cNvPicPr preferRelativeResize="0"/>
          <p:nvPr/>
        </p:nvPicPr>
        <p:blipFill>
          <a:blip r:embed="rId4">
            <a:alphaModFix/>
          </a:blip>
          <a:stretch>
            <a:fillRect/>
          </a:stretch>
        </p:blipFill>
        <p:spPr>
          <a:xfrm>
            <a:off x="6858625" y="1619250"/>
            <a:ext cx="1905000" cy="1905000"/>
          </a:xfrm>
          <a:prstGeom prst="rect">
            <a:avLst/>
          </a:prstGeom>
          <a:noFill/>
          <a:ln>
            <a:noFill/>
          </a:ln>
        </p:spPr>
      </p:pic>
      <p:sp>
        <p:nvSpPr>
          <p:cNvPr id="119" name="Google Shape;119;p21"/>
          <p:cNvSpPr txBox="1"/>
          <p:nvPr/>
        </p:nvSpPr>
        <p:spPr>
          <a:xfrm>
            <a:off x="1828800" y="391900"/>
            <a:ext cx="4963800" cy="8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TW" sz="3000">
                <a:latin typeface="BiauKai"/>
                <a:ea typeface="BiauKai"/>
                <a:cs typeface="BiauKai"/>
                <a:sym typeface="BiauKai"/>
              </a:rPr>
              <a:t>前端技術演進與趨勢</a:t>
            </a:r>
            <a:endParaRPr b="1" sz="3000">
              <a:latin typeface="BiauKai"/>
              <a:ea typeface="BiauKai"/>
              <a:cs typeface="BiauKai"/>
              <a:sym typeface="BiauKai"/>
            </a:endParaRPr>
          </a:p>
        </p:txBody>
      </p:sp>
      <p:sp>
        <p:nvSpPr>
          <p:cNvPr id="120" name="Google Shape;120;p21"/>
          <p:cNvSpPr txBox="1"/>
          <p:nvPr>
            <p:ph idx="4294967295" type="body"/>
          </p:nvPr>
        </p:nvSpPr>
        <p:spPr>
          <a:xfrm>
            <a:off x="2003946" y="493049"/>
            <a:ext cx="558000" cy="486000"/>
          </a:xfrm>
          <a:prstGeom prst="rect">
            <a:avLst/>
          </a:prstGeom>
          <a:blipFill rotWithShape="1">
            <a:blip r:embed="rId5">
              <a:alphaModFix/>
            </a:blip>
            <a:stretch>
              <a:fillRect b="0" l="0" r="0" t="0"/>
            </a:stretch>
          </a:blipFill>
          <a:ln>
            <a:noFill/>
          </a:ln>
        </p:spPr>
        <p:txBody>
          <a:bodyPr anchorCtr="0" anchor="ctr" bIns="0" lIns="0" spcFirstLastPara="1" rIns="0" wrap="square" tIns="0">
            <a:noAutofit/>
          </a:bodyPr>
          <a:lstStyle/>
          <a:p>
            <a:pPr indent="0" lvl="0" marL="0" rtl="0" algn="ctr">
              <a:spcBef>
                <a:spcPts val="0"/>
              </a:spcBef>
              <a:spcAft>
                <a:spcPts val="0"/>
              </a:spcAft>
              <a:buClr>
                <a:schemeClr val="lt1"/>
              </a:buClr>
              <a:buSzPts val="2800"/>
              <a:buFont typeface="Arial"/>
              <a:buNone/>
            </a:pPr>
            <a:r>
              <a:rPr lang="zh-TW" sz="2800">
                <a:solidFill>
                  <a:schemeClr val="lt1"/>
                </a:solidFill>
              </a:rPr>
              <a:t>1</a:t>
            </a:r>
            <a:endParaRPr b="0" i="0" sz="2800" u="none" cap="none" strike="noStrike">
              <a:solidFill>
                <a:srgbClr val="BFCC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95" name="Google Shape;295;p48"/>
          <p:cNvSpPr txBox="1"/>
          <p:nvPr/>
        </p:nvSpPr>
        <p:spPr>
          <a:xfrm>
            <a:off x="3124375" y="524575"/>
            <a:ext cx="2049900" cy="59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TW" sz="3000">
                <a:latin typeface="BiauKai"/>
                <a:ea typeface="BiauKai"/>
                <a:cs typeface="BiauKai"/>
                <a:sym typeface="BiauKai"/>
              </a:rPr>
              <a:t>BROWSER</a:t>
            </a:r>
            <a:endParaRPr sz="3000">
              <a:latin typeface="BiauKai"/>
              <a:ea typeface="BiauKai"/>
              <a:cs typeface="BiauKai"/>
              <a:sym typeface="BiauKai"/>
            </a:endParaRPr>
          </a:p>
        </p:txBody>
      </p:sp>
      <p:sp>
        <p:nvSpPr>
          <p:cNvPr id="296" name="Google Shape;296;p48"/>
          <p:cNvSpPr txBox="1"/>
          <p:nvPr>
            <p:ph idx="4294967295" type="body"/>
          </p:nvPr>
        </p:nvSpPr>
        <p:spPr>
          <a:xfrm>
            <a:off x="2566371" y="637074"/>
            <a:ext cx="558000" cy="486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p>
            <a:pPr indent="0" lvl="0" marL="0" rtl="0" algn="ctr">
              <a:spcBef>
                <a:spcPts val="0"/>
              </a:spcBef>
              <a:spcAft>
                <a:spcPts val="0"/>
              </a:spcAft>
              <a:buNone/>
            </a:pPr>
            <a:r>
              <a:rPr lang="zh-TW" sz="2800">
                <a:solidFill>
                  <a:schemeClr val="lt1"/>
                </a:solidFill>
              </a:rPr>
              <a:t>2</a:t>
            </a:r>
            <a:endParaRPr b="0" i="0" sz="2800" u="none" cap="none" strike="noStrike">
              <a:solidFill>
                <a:srgbClr val="BFCC00"/>
              </a:solidFill>
              <a:latin typeface="Calibri"/>
              <a:ea typeface="Calibri"/>
              <a:cs typeface="Calibri"/>
              <a:sym typeface="Calibri"/>
            </a:endParaRPr>
          </a:p>
        </p:txBody>
      </p:sp>
      <p:sp>
        <p:nvSpPr>
          <p:cNvPr id="297" name="Google Shape;297;p48"/>
          <p:cNvSpPr txBox="1"/>
          <p:nvPr/>
        </p:nvSpPr>
        <p:spPr>
          <a:xfrm>
            <a:off x="828275" y="1278200"/>
            <a:ext cx="7168200" cy="24540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zh-TW" sz="2000">
                <a:latin typeface="BiauKai"/>
                <a:ea typeface="BiauKai"/>
                <a:cs typeface="BiauKai"/>
                <a:sym typeface="BiauKai"/>
              </a:rPr>
              <a:t>前端開發者在網頁的操作方法都是由 JavaScript 的執行平台，也就是「</a:t>
            </a:r>
            <a:r>
              <a:rPr b="1" lang="zh-TW" sz="2000">
                <a:latin typeface="BiauKai"/>
                <a:ea typeface="BiauKai"/>
                <a:cs typeface="BiauKai"/>
                <a:sym typeface="BiauKai"/>
              </a:rPr>
              <a:t>瀏覽器</a:t>
            </a:r>
            <a:r>
              <a:rPr lang="zh-TW" sz="2000">
                <a:latin typeface="BiauKai"/>
                <a:ea typeface="BiauKai"/>
                <a:cs typeface="BiauKai"/>
                <a:sym typeface="BiauKai"/>
              </a:rPr>
              <a:t>」提供的。 這些操作方法基本上會分別由這兩種物件所擁有</a:t>
            </a:r>
            <a:r>
              <a:rPr lang="zh-TW" sz="2000">
                <a:latin typeface="BiauKai"/>
                <a:ea typeface="BiauKai"/>
                <a:cs typeface="BiauKai"/>
                <a:sym typeface="BiauKai"/>
              </a:rPr>
              <a:t>：</a:t>
            </a:r>
            <a:r>
              <a:rPr lang="zh-TW" sz="2000">
                <a:latin typeface="BiauKai"/>
                <a:ea typeface="BiauKai"/>
                <a:cs typeface="BiauKai"/>
                <a:sym typeface="BiauKai"/>
              </a:rPr>
              <a:t>「BOM」與「DOM」</a:t>
            </a:r>
            <a:endParaRPr b="1" sz="2000">
              <a:latin typeface="BiauKai"/>
              <a:ea typeface="BiauKai"/>
              <a:cs typeface="BiauKai"/>
              <a:sym typeface="BiauKai"/>
            </a:endParaRPr>
          </a:p>
          <a:p>
            <a:pPr indent="457200" lvl="0" marL="0" rtl="0" algn="l">
              <a:lnSpc>
                <a:spcPct val="115000"/>
              </a:lnSpc>
              <a:spcBef>
                <a:spcPts val="0"/>
              </a:spcBef>
              <a:spcAft>
                <a:spcPts val="0"/>
              </a:spcAft>
              <a:buNone/>
            </a:pPr>
            <a:r>
              <a:rPr b="1" lang="zh-TW" sz="2000">
                <a:latin typeface="BiauKai"/>
                <a:ea typeface="BiauKai"/>
                <a:cs typeface="BiauKai"/>
                <a:sym typeface="BiauKai"/>
              </a:rPr>
              <a:t>JavaScript 核心</a:t>
            </a:r>
            <a:r>
              <a:rPr lang="zh-TW" sz="2000">
                <a:latin typeface="BiauKai"/>
                <a:ea typeface="BiauKai"/>
                <a:cs typeface="BiauKai"/>
                <a:sym typeface="BiauKai"/>
              </a:rPr>
              <a:t> (以 ECMAScript 標準為基礎)</a:t>
            </a:r>
            <a:endParaRPr sz="2000">
              <a:latin typeface="BiauKai"/>
              <a:ea typeface="BiauKai"/>
              <a:cs typeface="BiauKai"/>
              <a:sym typeface="BiauKai"/>
            </a:endParaRPr>
          </a:p>
          <a:p>
            <a:pPr indent="457200" lvl="0" marL="0" rtl="0" algn="l">
              <a:lnSpc>
                <a:spcPct val="115000"/>
              </a:lnSpc>
              <a:spcBef>
                <a:spcPts val="0"/>
              </a:spcBef>
              <a:spcAft>
                <a:spcPts val="0"/>
              </a:spcAft>
              <a:buNone/>
            </a:pPr>
            <a:r>
              <a:rPr b="1" lang="zh-TW" sz="2000">
                <a:latin typeface="BiauKai"/>
                <a:ea typeface="BiauKai"/>
                <a:cs typeface="BiauKai"/>
                <a:sym typeface="BiauKai"/>
              </a:rPr>
              <a:t>BOM</a:t>
            </a:r>
            <a:r>
              <a:rPr lang="zh-TW" sz="2000">
                <a:latin typeface="BiauKai"/>
                <a:ea typeface="BiauKai"/>
                <a:cs typeface="BiauKai"/>
                <a:sym typeface="BiauKai"/>
              </a:rPr>
              <a:t> (Browser Object Model，瀏覽器物件模型)</a:t>
            </a:r>
            <a:endParaRPr sz="2000">
              <a:latin typeface="BiauKai"/>
              <a:ea typeface="BiauKai"/>
              <a:cs typeface="BiauKai"/>
              <a:sym typeface="BiauKai"/>
            </a:endParaRPr>
          </a:p>
          <a:p>
            <a:pPr indent="457200" lvl="0" marL="0" rtl="0" algn="l">
              <a:lnSpc>
                <a:spcPct val="115000"/>
              </a:lnSpc>
              <a:spcBef>
                <a:spcPts val="0"/>
              </a:spcBef>
              <a:spcAft>
                <a:spcPts val="0"/>
              </a:spcAft>
              <a:buNone/>
            </a:pPr>
            <a:r>
              <a:rPr b="1" lang="zh-TW" sz="2000">
                <a:latin typeface="BiauKai"/>
                <a:ea typeface="BiauKai"/>
                <a:cs typeface="BiauKai"/>
                <a:sym typeface="BiauKai"/>
              </a:rPr>
              <a:t>DOM</a:t>
            </a:r>
            <a:r>
              <a:rPr lang="zh-TW" sz="2000">
                <a:latin typeface="BiauKai"/>
                <a:ea typeface="BiauKai"/>
                <a:cs typeface="BiauKai"/>
                <a:sym typeface="BiauKai"/>
              </a:rPr>
              <a:t> (Document Object Model，文件物件模型)</a:t>
            </a:r>
            <a:endParaRPr sz="2000">
              <a:latin typeface="BiauKai"/>
              <a:ea typeface="BiauKai"/>
              <a:cs typeface="BiauKai"/>
              <a:sym typeface="BiauKa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03" name="Google Shape;303;p49"/>
          <p:cNvSpPr txBox="1"/>
          <p:nvPr/>
        </p:nvSpPr>
        <p:spPr>
          <a:xfrm>
            <a:off x="1073700" y="690300"/>
            <a:ext cx="7178400" cy="312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TW" sz="2200">
                <a:latin typeface="BiauKai"/>
                <a:ea typeface="BiauKai"/>
                <a:cs typeface="BiauKai"/>
                <a:sym typeface="BiauKai"/>
              </a:rPr>
              <a:t>BOM (Browser Object Model，瀏覽器物件模型)</a:t>
            </a:r>
            <a:endParaRPr b="1" sz="2200">
              <a:latin typeface="BiauKai"/>
              <a:ea typeface="BiauKai"/>
              <a:cs typeface="BiauKai"/>
              <a:sym typeface="BiauKai"/>
            </a:endParaRPr>
          </a:p>
          <a:p>
            <a:pPr indent="457200" lvl="0" marL="0" rtl="0" algn="l">
              <a:lnSpc>
                <a:spcPct val="115000"/>
              </a:lnSpc>
              <a:spcBef>
                <a:spcPts val="0"/>
              </a:spcBef>
              <a:spcAft>
                <a:spcPts val="0"/>
              </a:spcAft>
              <a:buNone/>
            </a:pPr>
            <a:r>
              <a:rPr lang="zh-TW" sz="2000">
                <a:latin typeface="BiauKai"/>
                <a:ea typeface="BiauKai"/>
                <a:cs typeface="BiauKai"/>
                <a:sym typeface="BiauKai"/>
              </a:rPr>
              <a:t>BOM 的核心是 window 物件</a:t>
            </a:r>
            <a:endParaRPr sz="2000">
              <a:latin typeface="BiauKai"/>
              <a:ea typeface="BiauKai"/>
              <a:cs typeface="BiauKai"/>
              <a:sym typeface="BiauKai"/>
            </a:endParaRPr>
          </a:p>
          <a:p>
            <a:pPr indent="0" lvl="0" marL="0" rtl="0" algn="l">
              <a:lnSpc>
                <a:spcPct val="115000"/>
              </a:lnSpc>
              <a:spcBef>
                <a:spcPts val="0"/>
              </a:spcBef>
              <a:spcAft>
                <a:spcPts val="0"/>
              </a:spcAft>
              <a:buNone/>
            </a:pPr>
            <a:r>
              <a:rPr lang="zh-TW" sz="2000">
                <a:latin typeface="BiauKai"/>
                <a:ea typeface="BiauKai"/>
                <a:cs typeface="BiauKai"/>
                <a:sym typeface="BiauKai"/>
              </a:rPr>
              <a:t>window 物件提供的屬性主要為document、location、navigator、screen、history 以及 frames</a:t>
            </a:r>
            <a:endParaRPr sz="2000">
              <a:latin typeface="BiauKai"/>
              <a:ea typeface="BiauKai"/>
              <a:cs typeface="BiauKai"/>
              <a:sym typeface="BiauKai"/>
            </a:endParaRPr>
          </a:p>
          <a:p>
            <a:pPr indent="457200" lvl="0" marL="0" rtl="0" algn="l">
              <a:lnSpc>
                <a:spcPct val="115000"/>
              </a:lnSpc>
              <a:spcBef>
                <a:spcPts val="0"/>
              </a:spcBef>
              <a:spcAft>
                <a:spcPts val="0"/>
              </a:spcAft>
              <a:buNone/>
            </a:pPr>
            <a:r>
              <a:rPr lang="zh-TW" sz="2000">
                <a:latin typeface="BiauKai"/>
                <a:ea typeface="BiauKai"/>
                <a:cs typeface="BiauKai"/>
                <a:sym typeface="BiauKai"/>
              </a:rPr>
              <a:t>ECMAScript 標準裡的「全域物件」 (Global Object)</a:t>
            </a:r>
            <a:endParaRPr sz="2000">
              <a:latin typeface="BiauKai"/>
              <a:ea typeface="BiauKai"/>
              <a:cs typeface="BiauKai"/>
              <a:sym typeface="BiauKai"/>
            </a:endParaRPr>
          </a:p>
          <a:p>
            <a:pPr indent="457200" lvl="0" marL="0" rtl="0" algn="l">
              <a:lnSpc>
                <a:spcPct val="115000"/>
              </a:lnSpc>
              <a:spcBef>
                <a:spcPts val="0"/>
              </a:spcBef>
              <a:spcAft>
                <a:spcPts val="0"/>
              </a:spcAft>
              <a:buNone/>
            </a:pPr>
            <a:r>
              <a:rPr lang="zh-TW" sz="2000">
                <a:latin typeface="BiauKai"/>
                <a:ea typeface="BiauKai"/>
                <a:cs typeface="BiauKai"/>
                <a:sym typeface="BiauKai"/>
              </a:rPr>
              <a:t>JavaScript 用來與瀏覽器溝通的窗口</a:t>
            </a:r>
            <a:endParaRPr sz="2000">
              <a:latin typeface="BiauKai"/>
              <a:ea typeface="BiauKai"/>
              <a:cs typeface="BiauKai"/>
              <a:sym typeface="BiauKa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09" name="Google Shape;309;p50"/>
          <p:cNvSpPr txBox="1"/>
          <p:nvPr/>
        </p:nvSpPr>
        <p:spPr>
          <a:xfrm>
            <a:off x="286325" y="470375"/>
            <a:ext cx="4795800" cy="202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TW" sz="2200">
                <a:latin typeface="BiauKai"/>
                <a:ea typeface="BiauKai"/>
                <a:cs typeface="BiauKai"/>
                <a:sym typeface="BiauKai"/>
              </a:rPr>
              <a:t>DOM (文件物件模型)</a:t>
            </a:r>
            <a:endParaRPr b="1" sz="2200">
              <a:latin typeface="BiauKai"/>
              <a:ea typeface="BiauKai"/>
              <a:cs typeface="BiauKai"/>
              <a:sym typeface="BiauKai"/>
            </a:endParaRPr>
          </a:p>
          <a:p>
            <a:pPr indent="457200" lvl="0" marL="0" rtl="0" algn="l">
              <a:lnSpc>
                <a:spcPct val="115000"/>
              </a:lnSpc>
              <a:spcBef>
                <a:spcPts val="0"/>
              </a:spcBef>
              <a:spcAft>
                <a:spcPts val="0"/>
              </a:spcAft>
              <a:buNone/>
            </a:pPr>
            <a:r>
              <a:rPr lang="zh-TW" sz="2000">
                <a:latin typeface="BiauKai"/>
                <a:ea typeface="BiauKai"/>
                <a:cs typeface="BiauKai"/>
                <a:sym typeface="BiauKai"/>
              </a:rPr>
              <a:t>是一個將 HTML 文件以樹狀的結構來表示的模型，稱之為「DOM Tree」</a:t>
            </a:r>
            <a:endParaRPr sz="2000">
              <a:latin typeface="BiauKai"/>
              <a:ea typeface="BiauKai"/>
              <a:cs typeface="BiauKai"/>
              <a:sym typeface="BiauKai"/>
            </a:endParaRPr>
          </a:p>
          <a:p>
            <a:pPr indent="457200" lvl="0" marL="0" rtl="0" algn="l">
              <a:lnSpc>
                <a:spcPct val="115000"/>
              </a:lnSpc>
              <a:spcBef>
                <a:spcPts val="0"/>
              </a:spcBef>
              <a:spcAft>
                <a:spcPts val="0"/>
              </a:spcAft>
              <a:buNone/>
            </a:pPr>
            <a:r>
              <a:rPr lang="zh-TW" sz="2000">
                <a:latin typeface="BiauKai"/>
                <a:ea typeface="BiauKai"/>
                <a:cs typeface="BiauKai"/>
                <a:sym typeface="BiauKai"/>
              </a:rPr>
              <a:t>最根部的地方，就是 document</a:t>
            </a:r>
            <a:endParaRPr sz="2000">
              <a:latin typeface="BiauKai"/>
              <a:ea typeface="BiauKai"/>
              <a:cs typeface="BiauKai"/>
              <a:sym typeface="BiauKai"/>
            </a:endParaRPr>
          </a:p>
        </p:txBody>
      </p:sp>
      <p:pic>
        <p:nvPicPr>
          <p:cNvPr id="310" name="Google Shape;310;p50"/>
          <p:cNvPicPr preferRelativeResize="0"/>
          <p:nvPr/>
        </p:nvPicPr>
        <p:blipFill>
          <a:blip r:embed="rId3">
            <a:alphaModFix/>
          </a:blip>
          <a:stretch>
            <a:fillRect/>
          </a:stretch>
        </p:blipFill>
        <p:spPr>
          <a:xfrm>
            <a:off x="5082000" y="568525"/>
            <a:ext cx="3691475" cy="4006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16" name="Google Shape;316;p51"/>
          <p:cNvSpPr txBox="1"/>
          <p:nvPr/>
        </p:nvSpPr>
        <p:spPr>
          <a:xfrm>
            <a:off x="286325" y="470375"/>
            <a:ext cx="4407300" cy="32517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zh-TW" sz="2000">
                <a:latin typeface="BiauKai"/>
                <a:ea typeface="BiauKai"/>
                <a:cs typeface="BiauKai"/>
                <a:sym typeface="BiauKai"/>
              </a:rPr>
              <a:t>W3C 制訂 HTML 與 CSS 規格時，並沒有強制規定各家瀏覽器應該怎樣實作每一個 HTML tag 的 CSS 預設樣式</a:t>
            </a:r>
            <a:endParaRPr sz="2000">
              <a:latin typeface="BiauKai"/>
              <a:ea typeface="BiauKai"/>
              <a:cs typeface="BiauKai"/>
              <a:sym typeface="BiauKai"/>
            </a:endParaRPr>
          </a:p>
          <a:p>
            <a:pPr indent="457200" lvl="0" marL="0" rtl="0" algn="l">
              <a:lnSpc>
                <a:spcPct val="115000"/>
              </a:lnSpc>
              <a:spcBef>
                <a:spcPts val="0"/>
              </a:spcBef>
              <a:spcAft>
                <a:spcPts val="0"/>
              </a:spcAft>
              <a:buNone/>
            </a:pPr>
            <a:r>
              <a:t/>
            </a:r>
            <a:endParaRPr sz="2000">
              <a:latin typeface="BiauKai"/>
              <a:ea typeface="BiauKai"/>
              <a:cs typeface="BiauKai"/>
              <a:sym typeface="BiauKai"/>
            </a:endParaRPr>
          </a:p>
          <a:p>
            <a:pPr indent="0" lvl="0" marL="0" rtl="0" algn="l">
              <a:lnSpc>
                <a:spcPct val="115000"/>
              </a:lnSpc>
              <a:spcBef>
                <a:spcPts val="0"/>
              </a:spcBef>
              <a:spcAft>
                <a:spcPts val="0"/>
              </a:spcAft>
              <a:buNone/>
            </a:pPr>
            <a:r>
              <a:rPr lang="zh-TW" sz="2000">
                <a:solidFill>
                  <a:srgbClr val="261A0C"/>
                </a:solidFill>
                <a:latin typeface="BiauKai"/>
                <a:ea typeface="BiauKai"/>
                <a:cs typeface="BiauKai"/>
                <a:sym typeface="BiauKai"/>
              </a:rPr>
              <a:t>Reset CSS(右圖)</a:t>
            </a:r>
            <a:endParaRPr sz="2000">
              <a:solidFill>
                <a:srgbClr val="261A0C"/>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latin typeface="BiauKai"/>
                <a:ea typeface="BiauKai"/>
                <a:cs typeface="BiauKai"/>
                <a:sym typeface="BiauKai"/>
              </a:rPr>
              <a:t>reset.css 重置了各個瀏覽器的樣式設定，使得有些有用、常用標籤的默認樣式必須要重新設定</a:t>
            </a:r>
            <a:endParaRPr b="1" sz="2000">
              <a:latin typeface="BiauKai"/>
              <a:ea typeface="BiauKai"/>
              <a:cs typeface="BiauKai"/>
              <a:sym typeface="BiauKai"/>
            </a:endParaRPr>
          </a:p>
          <a:p>
            <a:pPr indent="457200" lvl="0" marL="0" rtl="0" algn="l">
              <a:lnSpc>
                <a:spcPct val="115000"/>
              </a:lnSpc>
              <a:spcBef>
                <a:spcPts val="0"/>
              </a:spcBef>
              <a:spcAft>
                <a:spcPts val="0"/>
              </a:spcAft>
              <a:buNone/>
            </a:pPr>
            <a:r>
              <a:t/>
            </a:r>
            <a:endParaRPr sz="2000">
              <a:latin typeface="BiauKai"/>
              <a:ea typeface="BiauKai"/>
              <a:cs typeface="BiauKai"/>
              <a:sym typeface="BiauKai"/>
            </a:endParaRPr>
          </a:p>
          <a:p>
            <a:pPr indent="0" lvl="0" marL="0" rtl="0" algn="l">
              <a:lnSpc>
                <a:spcPct val="115000"/>
              </a:lnSpc>
              <a:spcBef>
                <a:spcPts val="0"/>
              </a:spcBef>
              <a:spcAft>
                <a:spcPts val="0"/>
              </a:spcAft>
              <a:buNone/>
            </a:pPr>
            <a:r>
              <a:t/>
            </a:r>
            <a:endParaRPr sz="2000">
              <a:solidFill>
                <a:srgbClr val="261A0C"/>
              </a:solidFill>
              <a:latin typeface="BiauKai"/>
              <a:ea typeface="BiauKai"/>
              <a:cs typeface="BiauKai"/>
              <a:sym typeface="BiauKai"/>
            </a:endParaRPr>
          </a:p>
          <a:p>
            <a:pPr indent="457200" lvl="0" marL="0" rtl="0" algn="l">
              <a:lnSpc>
                <a:spcPct val="115000"/>
              </a:lnSpc>
              <a:spcBef>
                <a:spcPts val="0"/>
              </a:spcBef>
              <a:spcAft>
                <a:spcPts val="0"/>
              </a:spcAft>
              <a:buNone/>
            </a:pPr>
            <a:r>
              <a:t/>
            </a:r>
            <a:endParaRPr sz="2000">
              <a:latin typeface="BiauKai"/>
              <a:ea typeface="BiauKai"/>
              <a:cs typeface="BiauKai"/>
              <a:sym typeface="BiauKai"/>
            </a:endParaRPr>
          </a:p>
        </p:txBody>
      </p:sp>
      <p:pic>
        <p:nvPicPr>
          <p:cNvPr id="317" name="Google Shape;317;p51"/>
          <p:cNvPicPr preferRelativeResize="0"/>
          <p:nvPr/>
        </p:nvPicPr>
        <p:blipFill>
          <a:blip r:embed="rId3">
            <a:alphaModFix/>
          </a:blip>
          <a:stretch>
            <a:fillRect/>
          </a:stretch>
        </p:blipFill>
        <p:spPr>
          <a:xfrm>
            <a:off x="4737650" y="224975"/>
            <a:ext cx="3954151" cy="48213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23" name="Google Shape;323;p52"/>
          <p:cNvSpPr txBox="1"/>
          <p:nvPr/>
        </p:nvSpPr>
        <p:spPr>
          <a:xfrm>
            <a:off x="1324175" y="644225"/>
            <a:ext cx="6176400" cy="386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TW" sz="2200">
                <a:latin typeface="BiauKai"/>
                <a:ea typeface="BiauKai"/>
                <a:cs typeface="BiauKai"/>
                <a:sym typeface="BiauKai"/>
              </a:rPr>
              <a:t>Normalize CSS</a:t>
            </a:r>
            <a:endParaRPr b="1" sz="2200">
              <a:latin typeface="BiauKai"/>
              <a:ea typeface="BiauKai"/>
              <a:cs typeface="BiauKai"/>
              <a:sym typeface="BiauKai"/>
            </a:endParaRPr>
          </a:p>
          <a:p>
            <a:pPr indent="0" lvl="0" marL="0" rtl="0" algn="l">
              <a:lnSpc>
                <a:spcPct val="115000"/>
              </a:lnSpc>
              <a:spcBef>
                <a:spcPts val="0"/>
              </a:spcBef>
              <a:spcAft>
                <a:spcPts val="0"/>
              </a:spcAft>
              <a:buNone/>
            </a:pPr>
            <a:r>
              <a:rPr lang="zh-TW" sz="2000">
                <a:latin typeface="BiauKai"/>
                <a:ea typeface="BiauKai"/>
                <a:cs typeface="BiauKai"/>
                <a:sym typeface="BiauKai"/>
              </a:rPr>
              <a:t>保留有用的瀏覽器默認設置，而不是將其刪除</a:t>
            </a:r>
            <a:endParaRPr sz="2000">
              <a:latin typeface="BiauKai"/>
              <a:ea typeface="BiauKai"/>
              <a:cs typeface="BiauKai"/>
              <a:sym typeface="BiauKai"/>
            </a:endParaRPr>
          </a:p>
          <a:p>
            <a:pPr indent="0" lvl="0" marL="0" rtl="0" algn="l">
              <a:lnSpc>
                <a:spcPct val="115000"/>
              </a:lnSpc>
              <a:spcBef>
                <a:spcPts val="0"/>
              </a:spcBef>
              <a:spcAft>
                <a:spcPts val="0"/>
              </a:spcAft>
              <a:buNone/>
            </a:pPr>
            <a:r>
              <a:rPr lang="zh-TW" sz="2000">
                <a:latin typeface="BiauKai"/>
                <a:ea typeface="BiauKai"/>
                <a:cs typeface="BiauKai"/>
                <a:sym typeface="BiauKai"/>
              </a:rPr>
              <a:t>為廣泛的 HTML 元素提供一般化的樣式</a:t>
            </a:r>
            <a:endParaRPr sz="2000">
              <a:latin typeface="BiauKai"/>
              <a:ea typeface="BiauKai"/>
              <a:cs typeface="BiauKai"/>
              <a:sym typeface="BiauKai"/>
            </a:endParaRPr>
          </a:p>
          <a:p>
            <a:pPr indent="0" lvl="0" marL="0" rtl="0" algn="l">
              <a:lnSpc>
                <a:spcPct val="115000"/>
              </a:lnSpc>
              <a:spcBef>
                <a:spcPts val="0"/>
              </a:spcBef>
              <a:spcAft>
                <a:spcPts val="0"/>
              </a:spcAft>
              <a:buNone/>
            </a:pPr>
            <a:r>
              <a:rPr lang="zh-TW" sz="2000">
                <a:latin typeface="BiauKai"/>
                <a:ea typeface="BiauKai"/>
                <a:cs typeface="BiauKai"/>
                <a:sym typeface="BiauKai"/>
              </a:rPr>
              <a:t>修正瀏覽器的 Bug 與不一致</a:t>
            </a:r>
            <a:endParaRPr sz="2000">
              <a:latin typeface="BiauKai"/>
              <a:ea typeface="BiauKai"/>
              <a:cs typeface="BiauKai"/>
              <a:sym typeface="BiauKai"/>
            </a:endParaRPr>
          </a:p>
          <a:p>
            <a:pPr indent="0" lvl="0" marL="0" rtl="0" algn="l">
              <a:lnSpc>
                <a:spcPct val="115000"/>
              </a:lnSpc>
              <a:spcBef>
                <a:spcPts val="0"/>
              </a:spcBef>
              <a:spcAft>
                <a:spcPts val="0"/>
              </a:spcAft>
              <a:buNone/>
            </a:pPr>
            <a:r>
              <a:rPr lang="zh-TW" sz="2000">
                <a:latin typeface="BiauKai"/>
                <a:ea typeface="BiauKai"/>
                <a:cs typeface="BiauKai"/>
                <a:sym typeface="BiauKai"/>
              </a:rPr>
              <a:t>透過微妙的改善提高可用性</a:t>
            </a:r>
            <a:endParaRPr sz="2000">
              <a:latin typeface="BiauKai"/>
              <a:ea typeface="BiauKai"/>
              <a:cs typeface="BiauKai"/>
              <a:sym typeface="BiauKai"/>
            </a:endParaRPr>
          </a:p>
          <a:p>
            <a:pPr indent="0" lvl="0" marL="0" rtl="0" algn="l">
              <a:lnSpc>
                <a:spcPct val="115000"/>
              </a:lnSpc>
              <a:spcBef>
                <a:spcPts val="0"/>
              </a:spcBef>
              <a:spcAft>
                <a:spcPts val="0"/>
              </a:spcAft>
              <a:buNone/>
            </a:pPr>
            <a:r>
              <a:rPr lang="zh-TW" sz="2000">
                <a:latin typeface="BiauKai"/>
                <a:ea typeface="BiauKai"/>
                <a:cs typeface="BiauKai"/>
                <a:sym typeface="BiauKai"/>
              </a:rPr>
              <a:t>有詳細的文檔來解釋代碼</a:t>
            </a:r>
            <a:endParaRPr sz="2000">
              <a:latin typeface="BiauKai"/>
              <a:ea typeface="BiauKai"/>
              <a:cs typeface="BiauKai"/>
              <a:sym typeface="BiauKai"/>
            </a:endParaRPr>
          </a:p>
          <a:p>
            <a:pPr indent="0" lvl="0" marL="0" rtl="0" algn="l">
              <a:lnSpc>
                <a:spcPct val="115000"/>
              </a:lnSpc>
              <a:spcBef>
                <a:spcPts val="0"/>
              </a:spcBef>
              <a:spcAft>
                <a:spcPts val="0"/>
              </a:spcAft>
              <a:buNone/>
            </a:pPr>
            <a:r>
              <a:t/>
            </a:r>
            <a:endParaRPr sz="2000">
              <a:latin typeface="BiauKai"/>
              <a:ea typeface="BiauKai"/>
              <a:cs typeface="BiauKai"/>
              <a:sym typeface="BiauKa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3"/>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29" name="Google Shape;329;p53"/>
          <p:cNvSpPr txBox="1"/>
          <p:nvPr/>
        </p:nvSpPr>
        <p:spPr>
          <a:xfrm>
            <a:off x="3149475" y="388575"/>
            <a:ext cx="1666800" cy="5010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zh-TW" sz="3000">
                <a:latin typeface="BiauKai"/>
                <a:ea typeface="BiauKai"/>
                <a:cs typeface="BiauKai"/>
                <a:sym typeface="BiauKai"/>
              </a:rPr>
              <a:t>Git</a:t>
            </a:r>
            <a:endParaRPr sz="3000">
              <a:latin typeface="BiauKai"/>
              <a:ea typeface="BiauKai"/>
              <a:cs typeface="BiauKai"/>
              <a:sym typeface="BiauKai"/>
            </a:endParaRPr>
          </a:p>
        </p:txBody>
      </p:sp>
      <p:sp>
        <p:nvSpPr>
          <p:cNvPr id="330" name="Google Shape;330;p53"/>
          <p:cNvSpPr txBox="1"/>
          <p:nvPr/>
        </p:nvSpPr>
        <p:spPr>
          <a:xfrm>
            <a:off x="582850" y="961200"/>
            <a:ext cx="4898100" cy="41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2200">
                <a:latin typeface="BiauKai"/>
                <a:ea typeface="BiauKai"/>
                <a:cs typeface="BiauKai"/>
                <a:sym typeface="BiauKai"/>
              </a:rPr>
              <a:t>Git 分散式版本的版本控制系統</a:t>
            </a:r>
            <a:endParaRPr b="1" sz="2200">
              <a:latin typeface="BiauKai"/>
              <a:ea typeface="BiauKai"/>
              <a:cs typeface="BiauKai"/>
              <a:sym typeface="BiauKai"/>
            </a:endParaRPr>
          </a:p>
          <a:p>
            <a:pPr indent="457200" lvl="0" marL="0" rtl="0" algn="l">
              <a:lnSpc>
                <a:spcPct val="115000"/>
              </a:lnSpc>
              <a:spcBef>
                <a:spcPts val="0"/>
              </a:spcBef>
              <a:spcAft>
                <a:spcPts val="0"/>
              </a:spcAft>
              <a:buNone/>
            </a:pPr>
            <a:r>
              <a:rPr lang="zh-TW" sz="2000">
                <a:latin typeface="BiauKai"/>
                <a:ea typeface="BiauKai"/>
                <a:cs typeface="BiauKai"/>
                <a:sym typeface="BiauKai"/>
              </a:rPr>
              <a:t>雖然用肉眼就可以知道每個「版本」的用途，但，你能一下子就講出在 resume-2016-05-08 這個目錄裡的那兩個修改過的檔案改了什麼內容嗎？          resume-2016-08-22 跟 resume-2016-11-28 這兩個目錄有什麼不一樣的地方嗎？最麻煩的是，這個目錄是跟其它人一起共同，不管是有心無意，被其它同事覆蓋掉了，也完全不知道該怎麼處理</a:t>
            </a:r>
            <a:endParaRPr sz="2000">
              <a:latin typeface="BiauKai"/>
              <a:ea typeface="BiauKai"/>
              <a:cs typeface="BiauKai"/>
              <a:sym typeface="BiauKai"/>
            </a:endParaRPr>
          </a:p>
          <a:p>
            <a:pPr indent="0" lvl="0" marL="0" rtl="0" algn="l">
              <a:spcBef>
                <a:spcPts val="2300"/>
              </a:spcBef>
              <a:spcAft>
                <a:spcPts val="0"/>
              </a:spcAft>
              <a:buNone/>
            </a:pPr>
            <a:r>
              <a:t/>
            </a:r>
            <a:endParaRPr sz="2000">
              <a:latin typeface="BiauKai"/>
              <a:ea typeface="BiauKai"/>
              <a:cs typeface="BiauKai"/>
              <a:sym typeface="BiauKai"/>
            </a:endParaRPr>
          </a:p>
        </p:txBody>
      </p:sp>
      <p:pic>
        <p:nvPicPr>
          <p:cNvPr id="331" name="Google Shape;331;p53"/>
          <p:cNvPicPr preferRelativeResize="0"/>
          <p:nvPr/>
        </p:nvPicPr>
        <p:blipFill>
          <a:blip r:embed="rId3">
            <a:alphaModFix/>
          </a:blip>
          <a:stretch>
            <a:fillRect/>
          </a:stretch>
        </p:blipFill>
        <p:spPr>
          <a:xfrm>
            <a:off x="5613900" y="961198"/>
            <a:ext cx="2867725" cy="37492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4"/>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37" name="Google Shape;337;p54"/>
          <p:cNvSpPr txBox="1"/>
          <p:nvPr/>
        </p:nvSpPr>
        <p:spPr>
          <a:xfrm>
            <a:off x="603300" y="393750"/>
            <a:ext cx="7301100" cy="435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2000">
                <a:latin typeface="BiauKai"/>
                <a:ea typeface="BiauKai"/>
                <a:cs typeface="BiauKai"/>
                <a:sym typeface="BiauKai"/>
              </a:rPr>
              <a:t>1. 免費、開</a:t>
            </a:r>
            <a:r>
              <a:rPr lang="zh-TW" sz="2000">
                <a:latin typeface="BiauKai"/>
                <a:ea typeface="BiauKai"/>
                <a:cs typeface="BiauKai"/>
                <a:sym typeface="BiauKai"/>
              </a:rPr>
              <a:t>源</a:t>
            </a:r>
            <a:endParaRPr sz="2000">
              <a:latin typeface="BiauKai"/>
              <a:ea typeface="BiauKai"/>
              <a:cs typeface="BiauKai"/>
              <a:sym typeface="BiauKai"/>
            </a:endParaRPr>
          </a:p>
          <a:p>
            <a:pPr indent="457200" lvl="0" marL="0" rtl="0" algn="l">
              <a:lnSpc>
                <a:spcPct val="115000"/>
              </a:lnSpc>
              <a:spcBef>
                <a:spcPts val="0"/>
              </a:spcBef>
              <a:spcAft>
                <a:spcPts val="0"/>
              </a:spcAft>
              <a:buNone/>
            </a:pPr>
            <a:r>
              <a:rPr lang="zh-TW" sz="2000">
                <a:latin typeface="BiauKai"/>
                <a:ea typeface="BiauKai"/>
                <a:cs typeface="BiauKai"/>
                <a:sym typeface="BiauKai"/>
              </a:rPr>
              <a:t>免費使用外，整個 Git 的原始程式碼也可在網路上取得</a:t>
            </a:r>
            <a:endParaRPr sz="2000">
              <a:latin typeface="BiauKai"/>
              <a:ea typeface="BiauKai"/>
              <a:cs typeface="BiauKai"/>
              <a:sym typeface="BiauKai"/>
            </a:endParaRPr>
          </a:p>
          <a:p>
            <a:pPr indent="0" lvl="0" marL="0" rtl="0" algn="l">
              <a:lnSpc>
                <a:spcPct val="115000"/>
              </a:lnSpc>
              <a:spcBef>
                <a:spcPts val="0"/>
              </a:spcBef>
              <a:spcAft>
                <a:spcPts val="0"/>
              </a:spcAft>
              <a:buNone/>
            </a:pPr>
            <a:r>
              <a:rPr lang="zh-TW" sz="2000">
                <a:latin typeface="BiauKai"/>
                <a:ea typeface="BiauKai"/>
                <a:cs typeface="BiauKai"/>
                <a:sym typeface="BiauKai"/>
              </a:rPr>
              <a:t>2. 速度快、檔案體積小</a:t>
            </a:r>
            <a:endParaRPr sz="2000">
              <a:latin typeface="BiauKai"/>
              <a:ea typeface="BiauKai"/>
              <a:cs typeface="BiauKai"/>
              <a:sym typeface="BiauKai"/>
            </a:endParaRPr>
          </a:p>
          <a:p>
            <a:pPr indent="457200" lvl="0" marL="0" rtl="0" algn="l">
              <a:lnSpc>
                <a:spcPct val="115000"/>
              </a:lnSpc>
              <a:spcBef>
                <a:spcPts val="0"/>
              </a:spcBef>
              <a:spcAft>
                <a:spcPts val="0"/>
              </a:spcAft>
              <a:buNone/>
            </a:pPr>
            <a:r>
              <a:rPr lang="zh-TW" sz="2000">
                <a:latin typeface="BiauKai"/>
                <a:ea typeface="BiauKai"/>
                <a:cs typeface="BiauKai"/>
                <a:sym typeface="BiauKai"/>
              </a:rPr>
              <a:t>使用「複製、貼上」，這些備份的目錄會很佔空間</a:t>
            </a:r>
            <a:endParaRPr sz="2000">
              <a:latin typeface="BiauKai"/>
              <a:ea typeface="BiauKai"/>
              <a:cs typeface="BiauKai"/>
              <a:sym typeface="BiauKai"/>
            </a:endParaRPr>
          </a:p>
          <a:p>
            <a:pPr indent="0" lvl="0" marL="0" rtl="0" algn="l">
              <a:lnSpc>
                <a:spcPct val="115000"/>
              </a:lnSpc>
              <a:spcBef>
                <a:spcPts val="0"/>
              </a:spcBef>
              <a:spcAft>
                <a:spcPts val="0"/>
              </a:spcAft>
              <a:buNone/>
            </a:pPr>
            <a:r>
              <a:rPr lang="zh-TW" sz="2000">
                <a:latin typeface="BiauKai"/>
                <a:ea typeface="BiauKai"/>
                <a:cs typeface="BiauKai"/>
                <a:sym typeface="BiauKai"/>
              </a:rPr>
              <a:t> 	Git 特別的設計，在於它並不是記錄版本的差異，而是記錄檔案內容的「快照」（snapshot），它可以讓 Git 在非常快速的切換版本</a:t>
            </a:r>
            <a:endParaRPr sz="2000">
              <a:latin typeface="BiauKai"/>
              <a:ea typeface="BiauKai"/>
              <a:cs typeface="BiauKai"/>
              <a:sym typeface="BiauKai"/>
            </a:endParaRPr>
          </a:p>
          <a:p>
            <a:pPr indent="0" lvl="0" marL="0" rtl="0" algn="l">
              <a:lnSpc>
                <a:spcPct val="115000"/>
              </a:lnSpc>
              <a:spcBef>
                <a:spcPts val="0"/>
              </a:spcBef>
              <a:spcAft>
                <a:spcPts val="0"/>
              </a:spcAft>
              <a:buNone/>
            </a:pPr>
            <a:r>
              <a:rPr lang="zh-TW" sz="2000">
                <a:latin typeface="BiauKai"/>
                <a:ea typeface="BiauKai"/>
                <a:cs typeface="BiauKai"/>
                <a:sym typeface="BiauKai"/>
              </a:rPr>
              <a:t>3. 分散式系統</a:t>
            </a:r>
            <a:endParaRPr sz="2000">
              <a:latin typeface="BiauKai"/>
              <a:ea typeface="BiauKai"/>
              <a:cs typeface="BiauKai"/>
              <a:sym typeface="BiauKai"/>
            </a:endParaRPr>
          </a:p>
          <a:p>
            <a:pPr indent="457200" lvl="0" marL="0" rtl="0" algn="l">
              <a:lnSpc>
                <a:spcPct val="115000"/>
              </a:lnSpc>
              <a:spcBef>
                <a:spcPts val="0"/>
              </a:spcBef>
              <a:spcAft>
                <a:spcPts val="0"/>
              </a:spcAft>
              <a:buNone/>
            </a:pPr>
            <a:r>
              <a:rPr lang="zh-TW" sz="2000">
                <a:latin typeface="BiauKai"/>
                <a:ea typeface="BiauKai"/>
                <a:cs typeface="BiauKai"/>
                <a:sym typeface="BiauKai"/>
              </a:rPr>
              <a:t>即使在沒有伺服器或是沒有網路的環境，依舊可以使用 Git 來進行版控，待伺服器恢復正常運作或是在有網路的環境後再進行同步，不會受影響。而且，事實上在使用 Git 的過程中，大多的 Git 操作也都是在自己電腦本機就可以完成</a:t>
            </a:r>
            <a:endParaRPr sz="2000">
              <a:latin typeface="BiauKai"/>
              <a:ea typeface="BiauKai"/>
              <a:cs typeface="BiauKai"/>
              <a:sym typeface="BiauKai"/>
            </a:endParaRPr>
          </a:p>
          <a:p>
            <a:pPr indent="0" lvl="0" marL="0" rtl="0" algn="l">
              <a:lnSpc>
                <a:spcPct val="115000"/>
              </a:lnSpc>
              <a:spcBef>
                <a:spcPts val="0"/>
              </a:spcBef>
              <a:spcAft>
                <a:spcPts val="0"/>
              </a:spcAft>
              <a:buNone/>
            </a:pPr>
            <a:r>
              <a:t/>
            </a:r>
            <a:endParaRPr sz="2000">
              <a:latin typeface="BiauKai"/>
              <a:ea typeface="BiauKai"/>
              <a:cs typeface="BiauKai"/>
              <a:sym typeface="BiauKa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5"/>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id="343" name="Google Shape;343;p55"/>
          <p:cNvPicPr preferRelativeResize="0"/>
          <p:nvPr/>
        </p:nvPicPr>
        <p:blipFill>
          <a:blip r:embed="rId3">
            <a:alphaModFix/>
          </a:blip>
          <a:stretch>
            <a:fillRect/>
          </a:stretch>
        </p:blipFill>
        <p:spPr>
          <a:xfrm>
            <a:off x="1673288" y="181738"/>
            <a:ext cx="5102072" cy="478001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6"/>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p56"/>
          <p:cNvSpPr txBox="1"/>
          <p:nvPr/>
        </p:nvSpPr>
        <p:spPr>
          <a:xfrm>
            <a:off x="807825" y="552175"/>
            <a:ext cx="7403100" cy="459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2000">
                <a:latin typeface="BiauKai"/>
                <a:ea typeface="BiauKai"/>
                <a:cs typeface="BiauKai"/>
                <a:sym typeface="BiauKai"/>
              </a:rPr>
              <a:t>設定帳戶，讓 Git 知道這台電腦做的修改要連結到哪一個使用者</a:t>
            </a:r>
            <a:endParaRPr sz="2000">
              <a:latin typeface="BiauKai"/>
              <a:ea typeface="BiauKai"/>
              <a:cs typeface="BiauKai"/>
              <a:sym typeface="BiauKai"/>
            </a:endParaRPr>
          </a:p>
          <a:p>
            <a:pPr indent="0" lvl="0" marL="45720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git config --</a:t>
            </a:r>
            <a:r>
              <a:rPr lang="zh-TW" sz="2000">
                <a:solidFill>
                  <a:srgbClr val="E6C07B"/>
                </a:solidFill>
                <a:highlight>
                  <a:srgbClr val="282C34"/>
                </a:highlight>
                <a:latin typeface="BiauKai"/>
                <a:ea typeface="BiauKai"/>
                <a:cs typeface="BiauKai"/>
                <a:sym typeface="BiauKai"/>
              </a:rPr>
              <a:t>global</a:t>
            </a:r>
            <a:r>
              <a:rPr lang="zh-TW" sz="2000">
                <a:solidFill>
                  <a:srgbClr val="ABB2BF"/>
                </a:solidFill>
                <a:highlight>
                  <a:srgbClr val="282C34"/>
                </a:highlight>
                <a:latin typeface="BiauKai"/>
                <a:ea typeface="BiauKai"/>
                <a:cs typeface="BiauKai"/>
                <a:sym typeface="BiauKai"/>
              </a:rPr>
              <a:t> user.name </a:t>
            </a:r>
            <a:r>
              <a:rPr lang="zh-TW" sz="2000">
                <a:solidFill>
                  <a:srgbClr val="98C379"/>
                </a:solidFill>
                <a:highlight>
                  <a:srgbClr val="282C34"/>
                </a:highlight>
                <a:latin typeface="BiauKai"/>
                <a:ea typeface="BiauKai"/>
                <a:cs typeface="BiauKai"/>
                <a:sym typeface="BiauKai"/>
              </a:rPr>
              <a:t>"&lt;Your Name&gt;"</a:t>
            </a:r>
            <a:endParaRPr sz="2000">
              <a:solidFill>
                <a:srgbClr val="98C379"/>
              </a:solidFill>
              <a:highlight>
                <a:srgbClr val="282C34"/>
              </a:highlight>
              <a:latin typeface="BiauKai"/>
              <a:ea typeface="BiauKai"/>
              <a:cs typeface="BiauKai"/>
              <a:sym typeface="BiauKai"/>
            </a:endParaRPr>
          </a:p>
          <a:p>
            <a:pPr indent="0" lvl="0" marL="45720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git config --</a:t>
            </a:r>
            <a:r>
              <a:rPr lang="zh-TW" sz="2000">
                <a:solidFill>
                  <a:srgbClr val="E6C07B"/>
                </a:solidFill>
                <a:highlight>
                  <a:srgbClr val="282C34"/>
                </a:highlight>
                <a:latin typeface="BiauKai"/>
                <a:ea typeface="BiauKai"/>
                <a:cs typeface="BiauKai"/>
                <a:sym typeface="BiauKai"/>
              </a:rPr>
              <a:t>global</a:t>
            </a:r>
            <a:r>
              <a:rPr lang="zh-TW" sz="2000">
                <a:solidFill>
                  <a:srgbClr val="ABB2BF"/>
                </a:solidFill>
                <a:highlight>
                  <a:srgbClr val="282C34"/>
                </a:highlight>
                <a:latin typeface="BiauKai"/>
                <a:ea typeface="BiauKai"/>
                <a:cs typeface="BiauKai"/>
                <a:sym typeface="BiauKai"/>
              </a:rPr>
              <a:t> user.email </a:t>
            </a:r>
            <a:r>
              <a:rPr lang="zh-TW" sz="2000">
                <a:solidFill>
                  <a:srgbClr val="98C379"/>
                </a:solidFill>
                <a:highlight>
                  <a:srgbClr val="282C34"/>
                </a:highlight>
                <a:latin typeface="BiauKai"/>
                <a:ea typeface="BiauKai"/>
                <a:cs typeface="BiauKai"/>
                <a:sym typeface="BiauKai"/>
              </a:rPr>
              <a:t>"&lt;</a:t>
            </a:r>
            <a:r>
              <a:rPr lang="zh-TW" sz="2000">
                <a:solidFill>
                  <a:srgbClr val="98C379"/>
                </a:solidFill>
                <a:highlight>
                  <a:srgbClr val="282C34"/>
                </a:highlight>
                <a:latin typeface="BiauKai"/>
                <a:ea typeface="BiauKai"/>
                <a:cs typeface="BiauKai"/>
                <a:sym typeface="BiauKai"/>
              </a:rPr>
              <a:t>your</a:t>
            </a:r>
            <a:r>
              <a:rPr lang="zh-TW" sz="2000">
                <a:solidFill>
                  <a:srgbClr val="98C379"/>
                </a:solidFill>
                <a:highlight>
                  <a:srgbClr val="282C34"/>
                </a:highlight>
                <a:latin typeface="BiauKai"/>
                <a:ea typeface="BiauKai"/>
                <a:cs typeface="BiauKai"/>
                <a:sym typeface="BiauKai"/>
              </a:rPr>
              <a:t>@gmail.com&gt;"</a:t>
            </a:r>
            <a:endParaRPr sz="2000">
              <a:solidFill>
                <a:srgbClr val="98C379"/>
              </a:solidFill>
              <a:highlight>
                <a:srgbClr val="282C34"/>
              </a:highlight>
              <a:latin typeface="BiauKai"/>
              <a:ea typeface="BiauKai"/>
              <a:cs typeface="BiauKai"/>
              <a:sym typeface="BiauKai"/>
            </a:endParaRPr>
          </a:p>
          <a:p>
            <a:pPr indent="0" lvl="0" marL="0" rtl="0" algn="l">
              <a:lnSpc>
                <a:spcPct val="115000"/>
              </a:lnSpc>
              <a:spcBef>
                <a:spcPts val="0"/>
              </a:spcBef>
              <a:spcAft>
                <a:spcPts val="0"/>
              </a:spcAft>
              <a:buNone/>
            </a:pPr>
            <a:r>
              <a:rPr lang="zh-TW" sz="2000">
                <a:latin typeface="BiauKai"/>
                <a:ea typeface="BiauKai"/>
                <a:cs typeface="BiauKai"/>
                <a:sym typeface="BiauKai"/>
              </a:rPr>
              <a:t>建立一個本機的 repository</a:t>
            </a:r>
            <a:endParaRPr sz="2000">
              <a:latin typeface="BiauKai"/>
              <a:ea typeface="BiauKai"/>
              <a:cs typeface="BiauKai"/>
              <a:sym typeface="BiauKai"/>
            </a:endParaRPr>
          </a:p>
          <a:p>
            <a:pPr indent="0" lvl="0" marL="457200" rtl="0" algn="l">
              <a:spcBef>
                <a:spcPts val="0"/>
              </a:spcBef>
              <a:spcAft>
                <a:spcPts val="0"/>
              </a:spcAft>
              <a:buNone/>
            </a:pPr>
            <a:r>
              <a:rPr i="1" lang="zh-TW" sz="2000">
                <a:solidFill>
                  <a:srgbClr val="B18EB1"/>
                </a:solidFill>
                <a:highlight>
                  <a:srgbClr val="282C34"/>
                </a:highlight>
                <a:latin typeface="BiauKai"/>
                <a:ea typeface="BiauKai"/>
                <a:cs typeface="BiauKai"/>
                <a:sym typeface="BiauKai"/>
              </a:rPr>
              <a:t>// 建立一個 hello-git 資料夾</a:t>
            </a:r>
            <a:endParaRPr sz="2000">
              <a:solidFill>
                <a:srgbClr val="ABB2BF"/>
              </a:solidFill>
              <a:highlight>
                <a:srgbClr val="282C34"/>
              </a:highlight>
              <a:latin typeface="BiauKai"/>
              <a:ea typeface="BiauKai"/>
              <a:cs typeface="BiauKai"/>
              <a:sym typeface="BiauKai"/>
            </a:endParaRPr>
          </a:p>
          <a:p>
            <a:pPr indent="0" lvl="0" marL="45720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 mkdir hello-git</a:t>
            </a:r>
            <a:endParaRPr sz="2000">
              <a:solidFill>
                <a:srgbClr val="ABB2BF"/>
              </a:solidFill>
              <a:highlight>
                <a:srgbClr val="282C34"/>
              </a:highlight>
              <a:latin typeface="BiauKai"/>
              <a:ea typeface="BiauKai"/>
              <a:cs typeface="BiauKai"/>
              <a:sym typeface="BiauKai"/>
            </a:endParaRPr>
          </a:p>
          <a:p>
            <a:pPr indent="0" lvl="0" marL="45720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a:t>
            </a:r>
            <a:r>
              <a:rPr i="1" lang="zh-TW" sz="2000">
                <a:solidFill>
                  <a:srgbClr val="B18EB1"/>
                </a:solidFill>
                <a:highlight>
                  <a:srgbClr val="282C34"/>
                </a:highlight>
                <a:latin typeface="BiauKai"/>
                <a:ea typeface="BiauKai"/>
                <a:cs typeface="BiauKai"/>
                <a:sym typeface="BiauKai"/>
              </a:rPr>
              <a:t>// 移動到 hello-git 資料夾</a:t>
            </a:r>
            <a:endParaRPr sz="2000">
              <a:solidFill>
                <a:srgbClr val="ABB2BF"/>
              </a:solidFill>
              <a:highlight>
                <a:srgbClr val="282C34"/>
              </a:highlight>
              <a:latin typeface="BiauKai"/>
              <a:ea typeface="BiauKai"/>
              <a:cs typeface="BiauKai"/>
              <a:sym typeface="BiauKai"/>
            </a:endParaRPr>
          </a:p>
          <a:p>
            <a:pPr indent="0" lvl="0" marL="45720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 cd hello-git</a:t>
            </a:r>
            <a:endParaRPr sz="2000">
              <a:solidFill>
                <a:srgbClr val="ABB2BF"/>
              </a:solidFill>
              <a:highlight>
                <a:srgbClr val="282C34"/>
              </a:highlight>
              <a:latin typeface="BiauKai"/>
              <a:ea typeface="BiauKai"/>
              <a:cs typeface="BiauKai"/>
              <a:sym typeface="BiauKai"/>
            </a:endParaRPr>
          </a:p>
          <a:p>
            <a:pPr indent="0" lvl="0" marL="45720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a:t>
            </a:r>
            <a:r>
              <a:rPr i="1" lang="zh-TW" sz="2000">
                <a:solidFill>
                  <a:srgbClr val="B18EB1"/>
                </a:solidFill>
                <a:highlight>
                  <a:srgbClr val="282C34"/>
                </a:highlight>
                <a:latin typeface="BiauKai"/>
                <a:ea typeface="BiauKai"/>
                <a:cs typeface="BiauKai"/>
                <a:sym typeface="BiauKai"/>
              </a:rPr>
              <a:t>// 將專案資料夾建立成 git repository</a:t>
            </a:r>
            <a:endParaRPr sz="2000">
              <a:solidFill>
                <a:srgbClr val="ABB2BF"/>
              </a:solidFill>
              <a:highlight>
                <a:srgbClr val="282C34"/>
              </a:highlight>
              <a:latin typeface="BiauKai"/>
              <a:ea typeface="BiauKai"/>
              <a:cs typeface="BiauKai"/>
              <a:sym typeface="BiauKai"/>
            </a:endParaRPr>
          </a:p>
          <a:p>
            <a:pPr indent="0" lvl="0" marL="45720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 git init</a:t>
            </a:r>
            <a:endParaRPr sz="2000">
              <a:solidFill>
                <a:srgbClr val="ABB2BF"/>
              </a:solidFill>
              <a:highlight>
                <a:srgbClr val="282C34"/>
              </a:highlight>
              <a:latin typeface="BiauKai"/>
              <a:ea typeface="BiauKai"/>
              <a:cs typeface="BiauKai"/>
              <a:sym typeface="BiauKa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7"/>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55" name="Google Shape;355;p57"/>
          <p:cNvSpPr txBox="1"/>
          <p:nvPr/>
        </p:nvSpPr>
        <p:spPr>
          <a:xfrm>
            <a:off x="807825" y="552175"/>
            <a:ext cx="7403100" cy="459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2000">
                <a:latin typeface="BiauKai"/>
                <a:ea typeface="BiauKai"/>
                <a:cs typeface="BiauKai"/>
                <a:sym typeface="BiauKai"/>
              </a:rPr>
              <a:t>顯示目前工作環境狀態</a:t>
            </a:r>
            <a:endParaRPr sz="2000">
              <a:latin typeface="BiauKai"/>
              <a:ea typeface="BiauKai"/>
              <a:cs typeface="BiauKai"/>
              <a:sym typeface="BiauKai"/>
            </a:endParaRPr>
          </a:p>
          <a:p>
            <a:pPr indent="457200" lvl="0" marL="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git status</a:t>
            </a:r>
            <a:endParaRPr sz="2000">
              <a:solidFill>
                <a:srgbClr val="ABB2BF"/>
              </a:solidFill>
              <a:highlight>
                <a:srgbClr val="282C34"/>
              </a:highlight>
              <a:latin typeface="BiauKai"/>
              <a:ea typeface="BiauKai"/>
              <a:cs typeface="BiauKai"/>
              <a:sym typeface="BiauKai"/>
            </a:endParaRPr>
          </a:p>
          <a:p>
            <a:pPr indent="0" lvl="0" marL="0" rtl="0" algn="l">
              <a:lnSpc>
                <a:spcPct val="115000"/>
              </a:lnSpc>
              <a:spcBef>
                <a:spcPts val="0"/>
              </a:spcBef>
              <a:spcAft>
                <a:spcPts val="0"/>
              </a:spcAft>
              <a:buNone/>
            </a:pPr>
            <a:r>
              <a:rPr lang="zh-TW" sz="2000">
                <a:latin typeface="BiauKai"/>
                <a:ea typeface="BiauKai"/>
                <a:cs typeface="BiauKai"/>
                <a:sym typeface="BiauKai"/>
              </a:rPr>
              <a:t>加入追蹤</a:t>
            </a:r>
            <a:endParaRPr sz="2000">
              <a:latin typeface="BiauKai"/>
              <a:ea typeface="BiauKai"/>
              <a:cs typeface="BiauKai"/>
              <a:sym typeface="BiauKai"/>
            </a:endParaRPr>
          </a:p>
          <a:p>
            <a:pPr indent="457200" lvl="0" marL="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git add XXX.js</a:t>
            </a:r>
            <a:endParaRPr sz="2000">
              <a:latin typeface="BiauKai"/>
              <a:ea typeface="BiauKai"/>
              <a:cs typeface="BiauKai"/>
              <a:sym typeface="BiauKai"/>
            </a:endParaRPr>
          </a:p>
          <a:p>
            <a:pPr indent="0" lvl="0" marL="0" rtl="0" algn="l">
              <a:lnSpc>
                <a:spcPct val="115000"/>
              </a:lnSpc>
              <a:spcBef>
                <a:spcPts val="0"/>
              </a:spcBef>
              <a:spcAft>
                <a:spcPts val="0"/>
              </a:spcAft>
              <a:buNone/>
            </a:pPr>
            <a:r>
              <a:rPr lang="zh-TW" sz="2000">
                <a:latin typeface="BiauKai"/>
                <a:ea typeface="BiauKai"/>
                <a:cs typeface="BiauKai"/>
                <a:sym typeface="BiauKai"/>
              </a:rPr>
              <a:t>commit 進去 repository</a:t>
            </a:r>
            <a:endParaRPr sz="2000">
              <a:latin typeface="BiauKai"/>
              <a:ea typeface="BiauKai"/>
              <a:cs typeface="BiauKai"/>
              <a:sym typeface="BiauKai"/>
            </a:endParaRPr>
          </a:p>
          <a:p>
            <a:pPr indent="457200" lvl="0" marL="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git </a:t>
            </a:r>
            <a:r>
              <a:rPr lang="zh-TW" sz="2000">
                <a:solidFill>
                  <a:srgbClr val="F92672"/>
                </a:solidFill>
                <a:highlight>
                  <a:srgbClr val="282C34"/>
                </a:highlight>
                <a:latin typeface="BiauKai"/>
                <a:ea typeface="BiauKai"/>
                <a:cs typeface="BiauKai"/>
                <a:sym typeface="BiauKai"/>
              </a:rPr>
              <a:t>commit</a:t>
            </a:r>
            <a:r>
              <a:rPr lang="zh-TW" sz="2000">
                <a:solidFill>
                  <a:srgbClr val="ABB2BF"/>
                </a:solidFill>
                <a:highlight>
                  <a:srgbClr val="282C34"/>
                </a:highlight>
                <a:latin typeface="BiauKai"/>
                <a:ea typeface="BiauKai"/>
                <a:cs typeface="BiauKai"/>
                <a:sym typeface="BiauKai"/>
              </a:rPr>
              <a:t> -m </a:t>
            </a:r>
            <a:r>
              <a:rPr lang="zh-TW" sz="2000">
                <a:solidFill>
                  <a:srgbClr val="98C379"/>
                </a:solidFill>
                <a:highlight>
                  <a:srgbClr val="282C34"/>
                </a:highlight>
                <a:latin typeface="BiauKai"/>
                <a:ea typeface="BiauKai"/>
                <a:cs typeface="BiauKai"/>
                <a:sym typeface="BiauKai"/>
              </a:rPr>
              <a:t>"message"</a:t>
            </a:r>
            <a:endParaRPr sz="2000">
              <a:solidFill>
                <a:srgbClr val="98C379"/>
              </a:solidFill>
              <a:highlight>
                <a:srgbClr val="282C34"/>
              </a:highlight>
              <a:latin typeface="BiauKai"/>
              <a:ea typeface="BiauKai"/>
              <a:cs typeface="BiauKai"/>
              <a:sym typeface="BiauKai"/>
            </a:endParaRPr>
          </a:p>
          <a:p>
            <a:pPr indent="0" lvl="0" marL="0" rtl="0" algn="l">
              <a:spcBef>
                <a:spcPts val="0"/>
              </a:spcBef>
              <a:spcAft>
                <a:spcPts val="0"/>
              </a:spcAft>
              <a:buNone/>
            </a:pPr>
            <a:r>
              <a:rPr lang="zh-TW" sz="2000">
                <a:latin typeface="BiauKai"/>
                <a:ea typeface="BiauKai"/>
                <a:cs typeface="BiauKai"/>
                <a:sym typeface="BiauKai"/>
              </a:rPr>
              <a:t>反悔不想把檔案加入追蹤</a:t>
            </a:r>
            <a:endParaRPr sz="2000">
              <a:latin typeface="BiauKai"/>
              <a:ea typeface="BiauKai"/>
              <a:cs typeface="BiauKai"/>
              <a:sym typeface="BiauKai"/>
            </a:endParaRPr>
          </a:p>
          <a:p>
            <a:pPr indent="0" lvl="0" marL="457200" rtl="0" algn="l">
              <a:spcBef>
                <a:spcPts val="0"/>
              </a:spcBef>
              <a:spcAft>
                <a:spcPts val="0"/>
              </a:spcAft>
              <a:buNone/>
            </a:pPr>
            <a:r>
              <a:rPr i="1" lang="zh-TW" sz="2000">
                <a:solidFill>
                  <a:srgbClr val="B18EB1"/>
                </a:solidFill>
                <a:highlight>
                  <a:srgbClr val="282C34"/>
                </a:highlight>
                <a:latin typeface="BiauKai"/>
                <a:ea typeface="BiauKai"/>
                <a:cs typeface="BiauKai"/>
                <a:sym typeface="BiauKai"/>
              </a:rPr>
              <a:t>// 未提交，恢復到檔案尚未加入暫存區</a:t>
            </a:r>
            <a:endParaRPr sz="2000">
              <a:solidFill>
                <a:srgbClr val="ABB2BF"/>
              </a:solidFill>
              <a:highlight>
                <a:srgbClr val="282C34"/>
              </a:highlight>
              <a:latin typeface="BiauKai"/>
              <a:ea typeface="BiauKai"/>
              <a:cs typeface="BiauKai"/>
              <a:sym typeface="BiauKai"/>
            </a:endParaRPr>
          </a:p>
          <a:p>
            <a:pPr indent="0" lvl="0" marL="45720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 git rm --cached hello.py</a:t>
            </a:r>
            <a:endParaRPr sz="2000">
              <a:solidFill>
                <a:srgbClr val="ABB2BF"/>
              </a:solidFill>
              <a:highlight>
                <a:srgbClr val="282C34"/>
              </a:highlight>
              <a:latin typeface="BiauKai"/>
              <a:ea typeface="BiauKai"/>
              <a:cs typeface="BiauKai"/>
              <a:sym typeface="BiauKai"/>
            </a:endParaRPr>
          </a:p>
          <a:p>
            <a:pPr indent="0" lvl="0" marL="45720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a:t>
            </a:r>
            <a:r>
              <a:rPr i="1" lang="zh-TW" sz="2000">
                <a:solidFill>
                  <a:srgbClr val="B18EB1"/>
                </a:solidFill>
                <a:highlight>
                  <a:srgbClr val="282C34"/>
                </a:highlight>
                <a:latin typeface="BiauKai"/>
                <a:ea typeface="BiauKai"/>
                <a:cs typeface="BiauKai"/>
                <a:sym typeface="BiauKai"/>
              </a:rPr>
              <a:t>// 若檔案已經在 repository 內，則使用以下指令</a:t>
            </a:r>
            <a:endParaRPr sz="2000">
              <a:solidFill>
                <a:srgbClr val="ABB2BF"/>
              </a:solidFill>
              <a:highlight>
                <a:srgbClr val="282C34"/>
              </a:highlight>
              <a:latin typeface="BiauKai"/>
              <a:ea typeface="BiauKai"/>
              <a:cs typeface="BiauKai"/>
              <a:sym typeface="BiauKai"/>
            </a:endParaRPr>
          </a:p>
          <a:p>
            <a:pPr indent="0" lvl="0" marL="45720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 git reset HARD</a:t>
            </a:r>
            <a:endParaRPr sz="2000">
              <a:solidFill>
                <a:srgbClr val="212529"/>
              </a:solidFill>
              <a:highlight>
                <a:srgbClr val="FFFFFF"/>
              </a:highlight>
              <a:latin typeface="BiauKai"/>
              <a:ea typeface="BiauKai"/>
              <a:cs typeface="BiauKai"/>
              <a:sym typeface="BiauKa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2" type="body"/>
          </p:nvPr>
        </p:nvSpPr>
        <p:spPr>
          <a:xfrm>
            <a:off x="837225" y="381675"/>
            <a:ext cx="6047400" cy="1438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zh-TW" sz="2200">
                <a:solidFill>
                  <a:srgbClr val="000000"/>
                </a:solidFill>
                <a:latin typeface="BiauKai"/>
                <a:ea typeface="BiauKai"/>
                <a:cs typeface="BiauKai"/>
                <a:sym typeface="BiauKai"/>
              </a:rPr>
              <a:t>1993年</a:t>
            </a:r>
            <a:endParaRPr b="1" sz="2200">
              <a:solidFill>
                <a:srgbClr val="000000"/>
              </a:solidFill>
              <a:latin typeface="BiauKai"/>
              <a:ea typeface="BiauKai"/>
              <a:cs typeface="BiauKai"/>
              <a:sym typeface="BiauKai"/>
            </a:endParaRPr>
          </a:p>
          <a:p>
            <a:pPr indent="457200" lvl="0" marL="0" rtl="0" algn="l">
              <a:lnSpc>
                <a:spcPct val="115000"/>
              </a:lnSpc>
              <a:spcBef>
                <a:spcPts val="0"/>
              </a:spcBef>
              <a:spcAft>
                <a:spcPts val="1600"/>
              </a:spcAft>
              <a:buNone/>
            </a:pPr>
            <a:r>
              <a:rPr lang="zh-TW" sz="2000">
                <a:solidFill>
                  <a:srgbClr val="000000"/>
                </a:solidFill>
                <a:latin typeface="BiauKai"/>
                <a:ea typeface="BiauKai"/>
                <a:cs typeface="BiauKai"/>
                <a:sym typeface="BiauKai"/>
              </a:rPr>
              <a:t>CGI（Common Gateway Interface）出現，在後端動態生成頁面，更新都要整頁刷新、早期網速慢，帶動編寫語言的升級、瀏覽器的升級、HTML的升級</a:t>
            </a:r>
            <a:endParaRPr sz="2000">
              <a:solidFill>
                <a:srgbClr val="000000"/>
              </a:solidFill>
              <a:latin typeface="BiauKai"/>
              <a:ea typeface="BiauKai"/>
              <a:cs typeface="BiauKai"/>
              <a:sym typeface="BiauKai"/>
            </a:endParaRPr>
          </a:p>
        </p:txBody>
      </p:sp>
      <p:sp>
        <p:nvSpPr>
          <p:cNvPr id="126" name="Google Shape;126;p22"/>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22"/>
          <p:cNvSpPr txBox="1"/>
          <p:nvPr/>
        </p:nvSpPr>
        <p:spPr>
          <a:xfrm>
            <a:off x="745200" y="1820175"/>
            <a:ext cx="6269700" cy="253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TW" sz="2200">
                <a:latin typeface="BiauKai"/>
                <a:ea typeface="BiauKai"/>
                <a:cs typeface="BiauKai"/>
                <a:sym typeface="BiauKai"/>
              </a:rPr>
              <a:t>1994年</a:t>
            </a:r>
            <a:endParaRPr b="1" sz="2200">
              <a:latin typeface="BiauKai"/>
              <a:ea typeface="BiauKai"/>
              <a:cs typeface="BiauKai"/>
              <a:sym typeface="BiauKai"/>
            </a:endParaRPr>
          </a:p>
          <a:p>
            <a:pPr indent="457200" lvl="0" marL="0" rtl="0" algn="l">
              <a:lnSpc>
                <a:spcPct val="115000"/>
              </a:lnSpc>
              <a:spcBef>
                <a:spcPts val="0"/>
              </a:spcBef>
              <a:spcAft>
                <a:spcPts val="0"/>
              </a:spcAft>
              <a:buNone/>
            </a:pPr>
            <a:r>
              <a:rPr lang="zh-TW" sz="2000">
                <a:latin typeface="BiauKai"/>
                <a:ea typeface="BiauKai"/>
                <a:cs typeface="BiauKai"/>
                <a:sym typeface="BiauKai"/>
              </a:rPr>
              <a:t>網景公司成立，發布第一款商業瀏覽器Navigator</a:t>
            </a:r>
            <a:endParaRPr sz="2000">
              <a:latin typeface="BiauKai"/>
              <a:ea typeface="BiauKai"/>
              <a:cs typeface="BiauKai"/>
              <a:sym typeface="BiauKai"/>
            </a:endParaRPr>
          </a:p>
          <a:p>
            <a:pPr indent="457200" lvl="0" marL="0" rtl="0" algn="l">
              <a:lnSpc>
                <a:spcPct val="115000"/>
              </a:lnSpc>
              <a:spcBef>
                <a:spcPts val="0"/>
              </a:spcBef>
              <a:spcAft>
                <a:spcPts val="0"/>
              </a:spcAft>
              <a:buNone/>
            </a:pPr>
            <a:r>
              <a:rPr lang="zh-TW" sz="2000">
                <a:latin typeface="BiauKai"/>
                <a:ea typeface="BiauKai"/>
                <a:cs typeface="BiauKai"/>
                <a:sym typeface="BiauKai"/>
              </a:rPr>
              <a:t>同年PHP誕生，PHP能將動態的內容嵌入到HTML中，提升了編寫頁面的效率與可讀性，其性能也比一般的CGI高，W3C小組成立，他們負責HTML的發展路徑，其宗旨是通過促進通用協議的發展</a:t>
            </a:r>
            <a:endParaRPr sz="2000">
              <a:latin typeface="BiauKai"/>
              <a:ea typeface="BiauKai"/>
              <a:cs typeface="BiauKai"/>
              <a:sym typeface="BiauKai"/>
            </a:endParaRPr>
          </a:p>
        </p:txBody>
      </p:sp>
      <p:pic>
        <p:nvPicPr>
          <p:cNvPr id="128" name="Google Shape;128;p22"/>
          <p:cNvPicPr preferRelativeResize="0"/>
          <p:nvPr/>
        </p:nvPicPr>
        <p:blipFill>
          <a:blip r:embed="rId3">
            <a:alphaModFix/>
          </a:blip>
          <a:stretch>
            <a:fillRect/>
          </a:stretch>
        </p:blipFill>
        <p:spPr>
          <a:xfrm>
            <a:off x="6823275" y="3189862"/>
            <a:ext cx="1997025" cy="15144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8"/>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61" name="Google Shape;361;p58"/>
          <p:cNvSpPr txBox="1"/>
          <p:nvPr/>
        </p:nvSpPr>
        <p:spPr>
          <a:xfrm>
            <a:off x="807825" y="552175"/>
            <a:ext cx="74031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000">
                <a:solidFill>
                  <a:srgbClr val="212529"/>
                </a:solidFill>
                <a:highlight>
                  <a:srgbClr val="FFFFFF"/>
                </a:highlight>
              </a:rPr>
              <a:t>註冊 GitHub 帳號</a:t>
            </a:r>
            <a:endParaRPr sz="2000">
              <a:solidFill>
                <a:srgbClr val="212529"/>
              </a:solidFill>
              <a:highlight>
                <a:srgbClr val="FFFFFF"/>
              </a:highlight>
            </a:endParaRPr>
          </a:p>
          <a:p>
            <a:pPr indent="0" lvl="0" marL="0" rtl="0" algn="l">
              <a:spcBef>
                <a:spcPts val="0"/>
              </a:spcBef>
              <a:spcAft>
                <a:spcPts val="0"/>
              </a:spcAft>
              <a:buNone/>
            </a:pPr>
            <a:r>
              <a:rPr i="1" lang="zh-TW" sz="2000">
                <a:solidFill>
                  <a:srgbClr val="B18EB1"/>
                </a:solidFill>
                <a:highlight>
                  <a:srgbClr val="282C34"/>
                </a:highlight>
                <a:latin typeface="Courier New"/>
                <a:ea typeface="Courier New"/>
                <a:cs typeface="Courier New"/>
                <a:sym typeface="Courier New"/>
              </a:rPr>
              <a:t>// 注意大小寫要一致</a:t>
            </a:r>
            <a:endParaRPr sz="2000">
              <a:solidFill>
                <a:srgbClr val="ABB2BF"/>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zh-TW" sz="2000">
                <a:solidFill>
                  <a:srgbClr val="ABB2BF"/>
                </a:solidFill>
                <a:highlight>
                  <a:srgbClr val="282C34"/>
                </a:highlight>
                <a:latin typeface="Courier New"/>
                <a:ea typeface="Courier New"/>
                <a:cs typeface="Courier New"/>
                <a:sym typeface="Courier New"/>
              </a:rPr>
              <a:t> $ git config --</a:t>
            </a:r>
            <a:r>
              <a:rPr lang="zh-TW" sz="2000">
                <a:solidFill>
                  <a:srgbClr val="F92672"/>
                </a:solidFill>
                <a:highlight>
                  <a:srgbClr val="282C34"/>
                </a:highlight>
                <a:latin typeface="Courier New"/>
                <a:ea typeface="Courier New"/>
                <a:cs typeface="Courier New"/>
                <a:sym typeface="Courier New"/>
              </a:rPr>
              <a:t>global</a:t>
            </a:r>
            <a:r>
              <a:rPr lang="zh-TW" sz="2000">
                <a:solidFill>
                  <a:srgbClr val="ABB2BF"/>
                </a:solidFill>
                <a:highlight>
                  <a:srgbClr val="282C34"/>
                </a:highlight>
                <a:latin typeface="Courier New"/>
                <a:ea typeface="Courier New"/>
                <a:cs typeface="Courier New"/>
                <a:sym typeface="Courier New"/>
              </a:rPr>
              <a:t> user.username &lt;你的 github 使用者名稱&gt;</a:t>
            </a:r>
            <a:endParaRPr sz="2000">
              <a:solidFill>
                <a:srgbClr val="ABB2BF"/>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zh-TW" sz="2000"/>
              <a:t>將 repository 做本機和遠端的連結</a:t>
            </a:r>
            <a:endParaRPr sz="2000"/>
          </a:p>
          <a:p>
            <a:pPr indent="0" lvl="0" marL="0" rtl="0" algn="l">
              <a:spcBef>
                <a:spcPts val="0"/>
              </a:spcBef>
              <a:spcAft>
                <a:spcPts val="0"/>
              </a:spcAft>
              <a:buNone/>
            </a:pPr>
            <a:r>
              <a:t/>
            </a:r>
            <a:endParaRPr sz="1500">
              <a:solidFill>
                <a:srgbClr val="212529"/>
              </a:solidFill>
              <a:highlight>
                <a:srgbClr val="FFFFFF"/>
              </a:highlight>
            </a:endParaRPr>
          </a:p>
        </p:txBody>
      </p:sp>
      <p:pic>
        <p:nvPicPr>
          <p:cNvPr id="362" name="Google Shape;362;p58"/>
          <p:cNvPicPr preferRelativeResize="0"/>
          <p:nvPr/>
        </p:nvPicPr>
        <p:blipFill>
          <a:blip r:embed="rId3">
            <a:alphaModFix/>
          </a:blip>
          <a:stretch>
            <a:fillRect/>
          </a:stretch>
        </p:blipFill>
        <p:spPr>
          <a:xfrm>
            <a:off x="900450" y="2198500"/>
            <a:ext cx="7239175" cy="27607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9"/>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68" name="Google Shape;368;p59"/>
          <p:cNvSpPr txBox="1"/>
          <p:nvPr/>
        </p:nvSpPr>
        <p:spPr>
          <a:xfrm>
            <a:off x="807825" y="552175"/>
            <a:ext cx="7403100" cy="35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zh-TW" sz="2000">
                <a:solidFill>
                  <a:srgbClr val="B18EB1"/>
                </a:solidFill>
                <a:highlight>
                  <a:srgbClr val="282C34"/>
                </a:highlight>
                <a:latin typeface="BiauKai"/>
                <a:ea typeface="BiauKai"/>
                <a:cs typeface="BiauKai"/>
                <a:sym typeface="BiauKai"/>
              </a:rPr>
              <a:t>// 本地端專案知道 origin 對應到遠端網址</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 git remote </a:t>
            </a:r>
            <a:r>
              <a:rPr lang="zh-TW" sz="2000">
                <a:solidFill>
                  <a:srgbClr val="F92672"/>
                </a:solidFill>
                <a:highlight>
                  <a:srgbClr val="282C34"/>
                </a:highlight>
                <a:latin typeface="BiauKai"/>
                <a:ea typeface="BiauKai"/>
                <a:cs typeface="BiauKai"/>
                <a:sym typeface="BiauKai"/>
              </a:rPr>
              <a:t>add</a:t>
            </a:r>
            <a:r>
              <a:rPr lang="zh-TW" sz="2000">
                <a:solidFill>
                  <a:srgbClr val="ABB2BF"/>
                </a:solidFill>
                <a:highlight>
                  <a:srgbClr val="282C34"/>
                </a:highlight>
                <a:latin typeface="BiauKai"/>
                <a:ea typeface="BiauKai"/>
                <a:cs typeface="BiauKai"/>
                <a:sym typeface="BiauKai"/>
              </a:rPr>
              <a:t> origin &lt;remote 網址&gt;</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i="1" lang="zh-TW" sz="2000">
                <a:solidFill>
                  <a:srgbClr val="B18EB1"/>
                </a:solidFill>
                <a:highlight>
                  <a:srgbClr val="282C34"/>
                </a:highlight>
                <a:latin typeface="BiauKai"/>
                <a:ea typeface="BiauKai"/>
                <a:cs typeface="BiauKai"/>
                <a:sym typeface="BiauKai"/>
              </a:rPr>
              <a:t>// 將本地端程式 push 到遠端檔案庫</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 git push -u origin master</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lang="zh-TW" sz="2000">
                <a:solidFill>
                  <a:srgbClr val="212529"/>
                </a:solidFill>
                <a:latin typeface="BiauKai"/>
                <a:ea typeface="BiauKai"/>
                <a:cs typeface="BiauKai"/>
                <a:sym typeface="BiauKai"/>
              </a:rPr>
              <a:t>參數 </a:t>
            </a:r>
            <a:r>
              <a:rPr lang="zh-TW" sz="2000">
                <a:solidFill>
                  <a:srgbClr val="DC143C"/>
                </a:solidFill>
                <a:latin typeface="BiauKai"/>
                <a:ea typeface="BiauKai"/>
                <a:cs typeface="BiauKai"/>
                <a:sym typeface="BiauKai"/>
              </a:rPr>
              <a:t>-u</a:t>
            </a:r>
            <a:r>
              <a:rPr lang="zh-TW" sz="2000">
                <a:solidFill>
                  <a:srgbClr val="212529"/>
                </a:solidFill>
                <a:latin typeface="BiauKai"/>
                <a:ea typeface="BiauKai"/>
                <a:cs typeface="BiauKai"/>
                <a:sym typeface="BiauKai"/>
              </a:rPr>
              <a:t> 等同於 </a:t>
            </a:r>
            <a:r>
              <a:rPr lang="zh-TW" sz="2000">
                <a:solidFill>
                  <a:srgbClr val="DC143C"/>
                </a:solidFill>
                <a:latin typeface="BiauKai"/>
                <a:ea typeface="BiauKai"/>
                <a:cs typeface="BiauKai"/>
                <a:sym typeface="BiauKai"/>
              </a:rPr>
              <a:t>--set-upstream</a:t>
            </a:r>
            <a:r>
              <a:rPr lang="zh-TW" sz="2000">
                <a:solidFill>
                  <a:srgbClr val="212529"/>
                </a:solidFill>
                <a:latin typeface="BiauKai"/>
                <a:ea typeface="BiauKai"/>
                <a:cs typeface="BiauKai"/>
                <a:sym typeface="BiauKai"/>
              </a:rPr>
              <a:t>，設定 </a:t>
            </a:r>
            <a:r>
              <a:rPr lang="zh-TW" sz="2000">
                <a:solidFill>
                  <a:srgbClr val="DC143C"/>
                </a:solidFill>
                <a:latin typeface="BiauKai"/>
                <a:ea typeface="BiauKai"/>
                <a:cs typeface="BiauKai"/>
                <a:sym typeface="BiauKai"/>
              </a:rPr>
              <a:t>upstream</a:t>
            </a:r>
            <a:r>
              <a:rPr lang="zh-TW" sz="2000">
                <a:solidFill>
                  <a:srgbClr val="212529"/>
                </a:solidFill>
                <a:latin typeface="BiauKai"/>
                <a:ea typeface="BiauKai"/>
                <a:cs typeface="BiauKai"/>
                <a:sym typeface="BiauKai"/>
              </a:rPr>
              <a:t> 可以使分支開始追蹤指定的遠端分支。事實上，只要做過一次 </a:t>
            </a:r>
            <a:r>
              <a:rPr lang="zh-TW" sz="2000">
                <a:solidFill>
                  <a:srgbClr val="DC143C"/>
                </a:solidFill>
                <a:latin typeface="BiauKai"/>
                <a:ea typeface="BiauKai"/>
                <a:cs typeface="BiauKai"/>
                <a:sym typeface="BiauKai"/>
              </a:rPr>
              <a:t>$ git push -u &lt;remote name&gt; &lt;branch name&gt;</a:t>
            </a:r>
            <a:r>
              <a:rPr lang="zh-TW" sz="2000">
                <a:solidFill>
                  <a:srgbClr val="212529"/>
                </a:solidFill>
                <a:latin typeface="BiauKai"/>
                <a:ea typeface="BiauKai"/>
                <a:cs typeface="BiauKai"/>
                <a:sym typeface="BiauKai"/>
              </a:rPr>
              <a:t>，並且成功 push 出去；本機端的 master 就會被設定去追蹤遠端的 </a:t>
            </a:r>
            <a:r>
              <a:rPr lang="zh-TW" sz="2000">
                <a:solidFill>
                  <a:srgbClr val="DC143C"/>
                </a:solidFill>
                <a:latin typeface="BiauKai"/>
                <a:ea typeface="BiauKai"/>
                <a:cs typeface="BiauKai"/>
                <a:sym typeface="BiauKai"/>
              </a:rPr>
              <a:t>&lt;remote name&gt;/&lt;branch name&gt;</a:t>
            </a:r>
            <a:r>
              <a:rPr lang="zh-TW" sz="2000">
                <a:solidFill>
                  <a:srgbClr val="212529"/>
                </a:solidFill>
                <a:latin typeface="BiauKai"/>
                <a:ea typeface="BiauKai"/>
                <a:cs typeface="BiauKai"/>
                <a:sym typeface="BiauKai"/>
              </a:rPr>
              <a:t> 分支。只要成功設定好 upstream 後，第二次以後要上傳分支時，就只需要透過 git push 就可以了，不必再帶 </a:t>
            </a:r>
            <a:r>
              <a:rPr lang="zh-TW" sz="2000">
                <a:solidFill>
                  <a:srgbClr val="DC143C"/>
                </a:solidFill>
                <a:latin typeface="BiauKai"/>
                <a:ea typeface="BiauKai"/>
                <a:cs typeface="BiauKai"/>
                <a:sym typeface="BiauKai"/>
              </a:rPr>
              <a:t>&lt;remote name&gt;</a:t>
            </a:r>
            <a:r>
              <a:rPr lang="zh-TW" sz="2000">
                <a:solidFill>
                  <a:srgbClr val="212529"/>
                </a:solidFill>
                <a:latin typeface="BiauKai"/>
                <a:ea typeface="BiauKai"/>
                <a:cs typeface="BiauKai"/>
                <a:sym typeface="BiauKai"/>
              </a:rPr>
              <a:t> 跟 </a:t>
            </a:r>
            <a:r>
              <a:rPr lang="zh-TW" sz="2000">
                <a:solidFill>
                  <a:srgbClr val="DC143C"/>
                </a:solidFill>
                <a:latin typeface="BiauKai"/>
                <a:ea typeface="BiauKai"/>
                <a:cs typeface="BiauKai"/>
                <a:sym typeface="BiauKai"/>
              </a:rPr>
              <a:t>&lt;branch name&gt;</a:t>
            </a:r>
            <a:r>
              <a:rPr lang="zh-TW" sz="2000">
                <a:solidFill>
                  <a:srgbClr val="212529"/>
                </a:solidFill>
                <a:latin typeface="BiauKai"/>
                <a:ea typeface="BiauKai"/>
                <a:cs typeface="BiauKai"/>
                <a:sym typeface="BiauKai"/>
              </a:rPr>
              <a:t> 等參數。例如：</a:t>
            </a:r>
            <a:r>
              <a:rPr lang="zh-TW" sz="2000">
                <a:solidFill>
                  <a:srgbClr val="DC143C"/>
                </a:solidFill>
                <a:latin typeface="BiauKai"/>
                <a:ea typeface="BiauKai"/>
                <a:cs typeface="BiauKai"/>
                <a:sym typeface="BiauKai"/>
              </a:rPr>
              <a:t>$ git push</a:t>
            </a:r>
            <a:endParaRPr sz="2000">
              <a:solidFill>
                <a:srgbClr val="ABB2BF"/>
              </a:solidFill>
              <a:latin typeface="BiauKai"/>
              <a:ea typeface="BiauKai"/>
              <a:cs typeface="BiauKai"/>
              <a:sym typeface="BiauKai"/>
            </a:endParaRPr>
          </a:p>
          <a:p>
            <a:pPr indent="0" lvl="0" marL="0" rtl="0" algn="l">
              <a:spcBef>
                <a:spcPts val="0"/>
              </a:spcBef>
              <a:spcAft>
                <a:spcPts val="0"/>
              </a:spcAft>
              <a:buNone/>
            </a:pPr>
            <a:r>
              <a:t/>
            </a:r>
            <a:endParaRPr sz="2000">
              <a:solidFill>
                <a:srgbClr val="ABB2BF"/>
              </a:solidFill>
              <a:highlight>
                <a:srgbClr val="282C34"/>
              </a:highlight>
              <a:latin typeface="BiauKai"/>
              <a:ea typeface="BiauKai"/>
              <a:cs typeface="BiauKai"/>
              <a:sym typeface="BiauKa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0"/>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74" name="Google Shape;374;p60"/>
          <p:cNvSpPr txBox="1"/>
          <p:nvPr/>
        </p:nvSpPr>
        <p:spPr>
          <a:xfrm>
            <a:off x="807825" y="552175"/>
            <a:ext cx="7403100" cy="35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000">
                <a:latin typeface="BiauKai"/>
                <a:ea typeface="BiauKai"/>
                <a:cs typeface="BiauKai"/>
                <a:sym typeface="BiauKai"/>
              </a:rPr>
              <a:t>Fork 和 clone</a:t>
            </a:r>
            <a:endParaRPr sz="2000">
              <a:latin typeface="BiauKai"/>
              <a:ea typeface="BiauKai"/>
              <a:cs typeface="BiauKai"/>
              <a:sym typeface="BiauKai"/>
            </a:endParaRPr>
          </a:p>
          <a:p>
            <a:pPr indent="0" lvl="0" marL="0" rtl="0" algn="l">
              <a:spcBef>
                <a:spcPts val="0"/>
              </a:spcBef>
              <a:spcAft>
                <a:spcPts val="0"/>
              </a:spcAft>
              <a:buNone/>
            </a:pPr>
            <a:r>
              <a:rPr lang="zh-TW" sz="2000">
                <a:latin typeface="BiauKai"/>
                <a:ea typeface="BiauKai"/>
                <a:cs typeface="BiauKai"/>
                <a:sym typeface="BiauKai"/>
              </a:rPr>
              <a:t>GitHub.com 建立專案，複本 fork，並下載 clone 到電腦上 </a:t>
            </a:r>
            <a:endParaRPr sz="2000">
              <a:latin typeface="BiauKai"/>
              <a:ea typeface="BiauKai"/>
              <a:cs typeface="BiauKai"/>
              <a:sym typeface="BiauKai"/>
            </a:endParaRPr>
          </a:p>
          <a:p>
            <a:pPr indent="0" lvl="0" marL="0" rtl="0" algn="l">
              <a:spcBef>
                <a:spcPts val="0"/>
              </a:spcBef>
              <a:spcAft>
                <a:spcPts val="0"/>
              </a:spcAft>
              <a:buNone/>
            </a:pPr>
            <a:r>
              <a:t/>
            </a:r>
            <a:endParaRPr sz="2000">
              <a:latin typeface="BiauKai"/>
              <a:ea typeface="BiauKai"/>
              <a:cs typeface="BiauKai"/>
              <a:sym typeface="BiauKai"/>
            </a:endParaRPr>
          </a:p>
        </p:txBody>
      </p:sp>
      <p:pic>
        <p:nvPicPr>
          <p:cNvPr id="375" name="Google Shape;375;p60"/>
          <p:cNvPicPr preferRelativeResize="0"/>
          <p:nvPr/>
        </p:nvPicPr>
        <p:blipFill>
          <a:blip r:embed="rId3">
            <a:alphaModFix/>
          </a:blip>
          <a:stretch>
            <a:fillRect/>
          </a:stretch>
        </p:blipFill>
        <p:spPr>
          <a:xfrm>
            <a:off x="899875" y="1360000"/>
            <a:ext cx="6370549" cy="32415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1"/>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81" name="Google Shape;381;p61"/>
          <p:cNvSpPr txBox="1"/>
          <p:nvPr/>
        </p:nvSpPr>
        <p:spPr>
          <a:xfrm>
            <a:off x="807825" y="552175"/>
            <a:ext cx="7403100" cy="35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zh-TW" sz="2000">
                <a:solidFill>
                  <a:srgbClr val="B18EB1"/>
                </a:solidFill>
                <a:highlight>
                  <a:srgbClr val="282C34"/>
                </a:highlight>
                <a:latin typeface="BiauKai"/>
                <a:ea typeface="BiauKai"/>
                <a:cs typeface="BiauKai"/>
                <a:sym typeface="BiauKai"/>
              </a:rPr>
              <a:t>// 複製到本地端</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 git clone https:</a:t>
            </a:r>
            <a:r>
              <a:rPr i="1" lang="zh-TW" sz="2000">
                <a:solidFill>
                  <a:srgbClr val="B18EB1"/>
                </a:solidFill>
                <a:highlight>
                  <a:srgbClr val="282C34"/>
                </a:highlight>
                <a:latin typeface="BiauKai"/>
                <a:ea typeface="BiauKai"/>
                <a:cs typeface="BiauKai"/>
                <a:sym typeface="BiauKai"/>
              </a:rPr>
              <a:t>//github.com/happycodergit/react.git</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a:t>
            </a:r>
            <a:r>
              <a:rPr i="1" lang="zh-TW" sz="2000">
                <a:solidFill>
                  <a:srgbClr val="B18EB1"/>
                </a:solidFill>
                <a:highlight>
                  <a:srgbClr val="282C34"/>
                </a:highlight>
                <a:latin typeface="BiauKai"/>
                <a:ea typeface="BiauKai"/>
                <a:cs typeface="BiauKai"/>
                <a:sym typeface="BiauKai"/>
              </a:rPr>
              <a:t>// 移動到 react 資料夾</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 cd react</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a:t>
            </a:r>
            <a:r>
              <a:rPr i="1" lang="zh-TW" sz="2000">
                <a:solidFill>
                  <a:srgbClr val="B18EB1"/>
                </a:solidFill>
                <a:highlight>
                  <a:srgbClr val="282C34"/>
                </a:highlight>
                <a:latin typeface="BiauKai"/>
                <a:ea typeface="BiauKai"/>
                <a:cs typeface="BiauKai"/>
                <a:sym typeface="BiauKai"/>
              </a:rPr>
              <a:t>// 切出自己的新分支（使用 -b）</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 git checkout -b happycoder</a:t>
            </a:r>
            <a:r>
              <a:rPr lang="zh-TW" sz="2000">
                <a:solidFill>
                  <a:srgbClr val="61AEEE"/>
                </a:solidFill>
                <a:highlight>
                  <a:srgbClr val="282C34"/>
                </a:highlight>
                <a:latin typeface="BiauKai"/>
                <a:ea typeface="BiauKai"/>
                <a:cs typeface="BiauKai"/>
                <a:sym typeface="BiauKai"/>
              </a:rPr>
              <a:t>@feature</a:t>
            </a:r>
            <a:r>
              <a:rPr lang="zh-TW" sz="2000">
                <a:solidFill>
                  <a:srgbClr val="ABB2BF"/>
                </a:solidFill>
                <a:highlight>
                  <a:srgbClr val="282C34"/>
                </a:highlight>
                <a:latin typeface="BiauKai"/>
                <a:ea typeface="BiauKai"/>
                <a:cs typeface="BiauKai"/>
                <a:sym typeface="BiauKai"/>
              </a:rPr>
              <a:t>_branch</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a:t>
            </a:r>
            <a:r>
              <a:rPr i="1" lang="zh-TW" sz="2000">
                <a:solidFill>
                  <a:srgbClr val="B18EB1"/>
                </a:solidFill>
                <a:highlight>
                  <a:srgbClr val="282C34"/>
                </a:highlight>
                <a:latin typeface="BiauKai"/>
                <a:ea typeface="BiauKai"/>
                <a:cs typeface="BiauKai"/>
                <a:sym typeface="BiauKai"/>
              </a:rPr>
              <a:t>// 做一些 README.md 檔案修改，然後 commit 到自己 fork 過來的專案</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 git commit -a -m </a:t>
            </a:r>
            <a:r>
              <a:rPr lang="zh-TW" sz="2000">
                <a:solidFill>
                  <a:srgbClr val="98C379"/>
                </a:solidFill>
                <a:highlight>
                  <a:srgbClr val="282C34"/>
                </a:highlight>
                <a:latin typeface="BiauKai"/>
                <a:ea typeface="BiauKai"/>
                <a:cs typeface="BiauKai"/>
                <a:sym typeface="BiauKai"/>
              </a:rPr>
              <a:t>"Update README"</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 git push origin happycoder</a:t>
            </a:r>
            <a:r>
              <a:rPr lang="zh-TW" sz="2000">
                <a:solidFill>
                  <a:srgbClr val="61AEEE"/>
                </a:solidFill>
                <a:highlight>
                  <a:srgbClr val="282C34"/>
                </a:highlight>
                <a:latin typeface="BiauKai"/>
                <a:ea typeface="BiauKai"/>
                <a:cs typeface="BiauKai"/>
                <a:sym typeface="BiauKai"/>
              </a:rPr>
              <a:t>@feature</a:t>
            </a:r>
            <a:r>
              <a:rPr lang="zh-TW" sz="2000">
                <a:solidFill>
                  <a:srgbClr val="ABB2BF"/>
                </a:solidFill>
                <a:highlight>
                  <a:srgbClr val="282C34"/>
                </a:highlight>
                <a:latin typeface="BiauKai"/>
                <a:ea typeface="BiauKai"/>
                <a:cs typeface="BiauKai"/>
                <a:sym typeface="BiauKai"/>
              </a:rPr>
              <a:t>_branch</a:t>
            </a:r>
            <a:endParaRPr sz="2000">
              <a:latin typeface="BiauKai"/>
              <a:ea typeface="BiauKai"/>
              <a:cs typeface="BiauKai"/>
              <a:sym typeface="BiauKa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2"/>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87" name="Google Shape;387;p62"/>
          <p:cNvSpPr txBox="1"/>
          <p:nvPr/>
        </p:nvSpPr>
        <p:spPr>
          <a:xfrm>
            <a:off x="409025" y="674900"/>
            <a:ext cx="4294800" cy="39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000">
                <a:latin typeface="BiauKai"/>
                <a:ea typeface="BiauKai"/>
                <a:cs typeface="BiauKai"/>
                <a:sym typeface="BiauKai"/>
              </a:rPr>
              <a:t>建立一個 feature branch假設</a:t>
            </a:r>
            <a:endParaRPr sz="2000">
              <a:latin typeface="BiauKai"/>
              <a:ea typeface="BiauKai"/>
              <a:cs typeface="BiauKai"/>
              <a:sym typeface="BiauKai"/>
            </a:endParaRPr>
          </a:p>
          <a:p>
            <a:pPr indent="0" lvl="0" marL="0" rtl="0" algn="l">
              <a:spcBef>
                <a:spcPts val="0"/>
              </a:spcBef>
              <a:spcAft>
                <a:spcPts val="0"/>
              </a:spcAft>
              <a:buNone/>
            </a:pPr>
            <a:r>
              <a:rPr i="1" lang="zh-TW" sz="2000">
                <a:solidFill>
                  <a:srgbClr val="B18EB1"/>
                </a:solidFill>
                <a:highlight>
                  <a:srgbClr val="282C34"/>
                </a:highlight>
                <a:latin typeface="BiauKai"/>
                <a:ea typeface="BiauKai"/>
                <a:cs typeface="BiauKai"/>
                <a:sym typeface="BiauKai"/>
              </a:rPr>
              <a:t>// 建立一個名為 dev 的 branch</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 git checkout -b dev</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lang="zh-TW" sz="2000">
                <a:latin typeface="BiauKai"/>
                <a:ea typeface="BiauKai"/>
                <a:cs typeface="BiauKai"/>
                <a:sym typeface="BiauKai"/>
              </a:rPr>
              <a:t>程市增加功能了</a:t>
            </a:r>
            <a:endParaRPr sz="2000">
              <a:latin typeface="BiauKai"/>
              <a:ea typeface="BiauKai"/>
              <a:cs typeface="BiauKai"/>
              <a:sym typeface="BiauKai"/>
            </a:endParaRPr>
          </a:p>
          <a:p>
            <a:pPr indent="0" lvl="0" marL="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commit 到本地端更新</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lang="zh-TW" sz="2000">
                <a:solidFill>
                  <a:srgbClr val="61AEEE"/>
                </a:solidFill>
                <a:highlight>
                  <a:srgbClr val="282C34"/>
                </a:highlight>
                <a:latin typeface="BiauKai"/>
                <a:ea typeface="BiauKai"/>
                <a:cs typeface="BiauKai"/>
                <a:sym typeface="BiauKai"/>
              </a:rPr>
              <a:t> $</a:t>
            </a:r>
            <a:r>
              <a:rPr lang="zh-TW" sz="2000">
                <a:solidFill>
                  <a:srgbClr val="ABB2BF"/>
                </a:solidFill>
                <a:highlight>
                  <a:srgbClr val="282C34"/>
                </a:highlight>
                <a:latin typeface="BiauKai"/>
                <a:ea typeface="BiauKai"/>
                <a:cs typeface="BiauKai"/>
                <a:sym typeface="BiauKai"/>
              </a:rPr>
              <a:t> git commit -a -m </a:t>
            </a:r>
            <a:r>
              <a:rPr lang="zh-TW" sz="2000">
                <a:solidFill>
                  <a:srgbClr val="98C379"/>
                </a:solidFill>
                <a:highlight>
                  <a:srgbClr val="282C34"/>
                </a:highlight>
                <a:latin typeface="BiauKai"/>
                <a:ea typeface="BiauKai"/>
                <a:cs typeface="BiauKai"/>
                <a:sym typeface="BiauKai"/>
              </a:rPr>
              <a:t>"Init dev branch"</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lang="zh-TW" sz="2000">
                <a:solidFill>
                  <a:srgbClr val="61AEEE"/>
                </a:solidFill>
                <a:highlight>
                  <a:srgbClr val="282C34"/>
                </a:highlight>
                <a:latin typeface="BiauKai"/>
                <a:ea typeface="BiauKai"/>
                <a:cs typeface="BiauKai"/>
                <a:sym typeface="BiauKai"/>
              </a:rPr>
              <a:t> $</a:t>
            </a:r>
            <a:r>
              <a:rPr lang="zh-TW" sz="2000">
                <a:solidFill>
                  <a:srgbClr val="ABB2BF"/>
                </a:solidFill>
                <a:highlight>
                  <a:srgbClr val="282C34"/>
                </a:highlight>
                <a:latin typeface="BiauKai"/>
                <a:ea typeface="BiauKai"/>
                <a:cs typeface="BiauKai"/>
                <a:sym typeface="BiauKai"/>
              </a:rPr>
              <a:t> gut push origin dev</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t/>
            </a:r>
            <a:endParaRPr sz="2000">
              <a:solidFill>
                <a:srgbClr val="212529"/>
              </a:solidFill>
              <a:highlight>
                <a:srgbClr val="FFFFFF"/>
              </a:highlight>
              <a:latin typeface="BiauKai"/>
              <a:ea typeface="BiauKai"/>
              <a:cs typeface="BiauKai"/>
              <a:sym typeface="BiauKai"/>
            </a:endParaRPr>
          </a:p>
        </p:txBody>
      </p:sp>
      <p:sp>
        <p:nvSpPr>
          <p:cNvPr id="388" name="Google Shape;388;p62"/>
          <p:cNvSpPr txBox="1"/>
          <p:nvPr/>
        </p:nvSpPr>
        <p:spPr>
          <a:xfrm>
            <a:off x="4529950" y="623775"/>
            <a:ext cx="4468800" cy="3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000">
                <a:latin typeface="BiauKai"/>
                <a:ea typeface="BiauKai"/>
                <a:cs typeface="BiauKai"/>
                <a:sym typeface="BiauKai"/>
              </a:rPr>
              <a:t>Merge（合併）和刪除 branches</a:t>
            </a:r>
            <a:endParaRPr sz="2000">
              <a:latin typeface="BiauKai"/>
              <a:ea typeface="BiauKai"/>
              <a:cs typeface="BiauKai"/>
              <a:sym typeface="BiauKai"/>
            </a:endParaRPr>
          </a:p>
          <a:p>
            <a:pPr indent="0" lvl="0" marL="0" rtl="0" algn="l">
              <a:spcBef>
                <a:spcPts val="0"/>
              </a:spcBef>
              <a:spcAft>
                <a:spcPts val="0"/>
              </a:spcAft>
              <a:buNone/>
            </a:pPr>
            <a:r>
              <a:rPr i="1" lang="zh-TW" sz="2000">
                <a:solidFill>
                  <a:srgbClr val="B18EB1"/>
                </a:solidFill>
                <a:highlight>
                  <a:srgbClr val="282C34"/>
                </a:highlight>
                <a:latin typeface="BiauKai"/>
                <a:ea typeface="BiauKai"/>
                <a:cs typeface="BiauKai"/>
                <a:sym typeface="BiauKai"/>
              </a:rPr>
              <a:t>// 移動到 master branch</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git checout master</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i="1" lang="zh-TW" sz="2000">
                <a:solidFill>
                  <a:srgbClr val="B18EB1"/>
                </a:solidFill>
                <a:highlight>
                  <a:srgbClr val="282C34"/>
                </a:highlight>
                <a:latin typeface="BiauKai"/>
                <a:ea typeface="BiauKai"/>
                <a:cs typeface="BiauKai"/>
                <a:sym typeface="BiauKai"/>
              </a:rPr>
              <a:t>// 合併 dev 到 master</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git merge dev</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i="1" lang="zh-TW" sz="2000">
                <a:solidFill>
                  <a:srgbClr val="B18EB1"/>
                </a:solidFill>
                <a:highlight>
                  <a:srgbClr val="282C34"/>
                </a:highlight>
                <a:latin typeface="BiauKai"/>
                <a:ea typeface="BiauKai"/>
                <a:cs typeface="BiauKai"/>
                <a:sym typeface="BiauKai"/>
              </a:rPr>
              <a:t>// 刪除 dev branch</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git branch -d dev</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i="1" lang="zh-TW" sz="2000">
                <a:solidFill>
                  <a:srgbClr val="B18EB1"/>
                </a:solidFill>
                <a:highlight>
                  <a:srgbClr val="282C34"/>
                </a:highlight>
                <a:latin typeface="BiauKai"/>
                <a:ea typeface="BiauKai"/>
                <a:cs typeface="BiauKai"/>
                <a:sym typeface="BiauKai"/>
              </a:rPr>
              <a:t>// 將合併後的 master 推送到遠端</a:t>
            </a:r>
            <a:endParaRPr sz="2000">
              <a:solidFill>
                <a:srgbClr val="ABB2BF"/>
              </a:solidFill>
              <a:highlight>
                <a:srgbClr val="282C34"/>
              </a:highlight>
              <a:latin typeface="BiauKai"/>
              <a:ea typeface="BiauKai"/>
              <a:cs typeface="BiauKai"/>
              <a:sym typeface="BiauKai"/>
            </a:endParaRPr>
          </a:p>
          <a:p>
            <a:pPr indent="0" lvl="0" marL="0" rtl="0" algn="l">
              <a:spcBef>
                <a:spcPts val="0"/>
              </a:spcBef>
              <a:spcAft>
                <a:spcPts val="0"/>
              </a:spcAft>
              <a:buNone/>
            </a:pPr>
            <a:r>
              <a:rPr lang="zh-TW" sz="2000">
                <a:solidFill>
                  <a:srgbClr val="ABB2BF"/>
                </a:solidFill>
                <a:highlight>
                  <a:srgbClr val="282C34"/>
                </a:highlight>
                <a:latin typeface="BiauKai"/>
                <a:ea typeface="BiauKai"/>
                <a:cs typeface="BiauKai"/>
                <a:sym typeface="BiauKai"/>
              </a:rPr>
              <a:t>$ git push origin master</a:t>
            </a:r>
            <a:endParaRPr sz="2000">
              <a:solidFill>
                <a:srgbClr val="212529"/>
              </a:solidFill>
              <a:highlight>
                <a:srgbClr val="FFFFFF"/>
              </a:highlight>
              <a:latin typeface="BiauKai"/>
              <a:ea typeface="BiauKai"/>
              <a:cs typeface="BiauKai"/>
              <a:sym typeface="BiauKai"/>
            </a:endParaRPr>
          </a:p>
          <a:p>
            <a:pPr indent="0" lvl="0" marL="0" rtl="0" algn="l">
              <a:spcBef>
                <a:spcPts val="0"/>
              </a:spcBef>
              <a:spcAft>
                <a:spcPts val="0"/>
              </a:spcAft>
              <a:buNone/>
            </a:pPr>
            <a:r>
              <a:t/>
            </a:r>
            <a:endParaRPr sz="2000">
              <a:latin typeface="BiauKai"/>
              <a:ea typeface="BiauKai"/>
              <a:cs typeface="BiauKai"/>
              <a:sym typeface="BiauKa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3"/>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94" name="Google Shape;394;p63"/>
          <p:cNvSpPr txBox="1"/>
          <p:nvPr/>
        </p:nvSpPr>
        <p:spPr>
          <a:xfrm>
            <a:off x="1533825" y="363050"/>
            <a:ext cx="5951400" cy="57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zh-TW" sz="3000">
                <a:solidFill>
                  <a:srgbClr val="443F3F"/>
                </a:solidFill>
                <a:latin typeface="BiauKai"/>
                <a:ea typeface="BiauKai"/>
                <a:cs typeface="BiauKai"/>
                <a:sym typeface="BiauKai"/>
              </a:rPr>
              <a:t>分支合併: merge 與 rebase</a:t>
            </a:r>
            <a:endParaRPr b="1" sz="3000">
              <a:solidFill>
                <a:srgbClr val="443F3F"/>
              </a:solidFill>
              <a:latin typeface="BiauKai"/>
              <a:ea typeface="BiauKai"/>
              <a:cs typeface="BiauKai"/>
              <a:sym typeface="BiauKai"/>
            </a:endParaRPr>
          </a:p>
          <a:p>
            <a:pPr indent="0" lvl="0" marL="0" rtl="0" algn="ctr">
              <a:spcBef>
                <a:spcPts val="0"/>
              </a:spcBef>
              <a:spcAft>
                <a:spcPts val="0"/>
              </a:spcAft>
              <a:buNone/>
            </a:pPr>
            <a:r>
              <a:t/>
            </a:r>
            <a:endParaRPr sz="3000">
              <a:solidFill>
                <a:srgbClr val="212529"/>
              </a:solidFill>
              <a:highlight>
                <a:srgbClr val="FFFFFF"/>
              </a:highlight>
              <a:latin typeface="BiauKai"/>
              <a:ea typeface="BiauKai"/>
              <a:cs typeface="BiauKai"/>
              <a:sym typeface="BiauKai"/>
            </a:endParaRPr>
          </a:p>
        </p:txBody>
      </p:sp>
      <p:sp>
        <p:nvSpPr>
          <p:cNvPr id="395" name="Google Shape;395;p63"/>
          <p:cNvSpPr txBox="1"/>
          <p:nvPr/>
        </p:nvSpPr>
        <p:spPr>
          <a:xfrm>
            <a:off x="1053250" y="1114600"/>
            <a:ext cx="7076100" cy="358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TW" sz="2200">
                <a:latin typeface="BiauKai"/>
                <a:ea typeface="BiauKai"/>
                <a:cs typeface="BiauKai"/>
                <a:sym typeface="BiauKai"/>
              </a:rPr>
              <a:t>merge</a:t>
            </a:r>
            <a:endParaRPr b="1" sz="2200">
              <a:latin typeface="BiauKai"/>
              <a:ea typeface="BiauKai"/>
              <a:cs typeface="BiauKai"/>
              <a:sym typeface="BiauKai"/>
            </a:endParaRPr>
          </a:p>
          <a:p>
            <a:pPr indent="457200" lvl="0" marL="0" rtl="0" algn="l">
              <a:lnSpc>
                <a:spcPct val="115000"/>
              </a:lnSpc>
              <a:spcBef>
                <a:spcPts val="0"/>
              </a:spcBef>
              <a:spcAft>
                <a:spcPts val="0"/>
              </a:spcAft>
              <a:buNone/>
            </a:pPr>
            <a:r>
              <a:rPr lang="zh-TW" sz="2000">
                <a:latin typeface="BiauKai"/>
                <a:ea typeface="BiauKai"/>
                <a:cs typeface="BiauKai"/>
                <a:sym typeface="BiauKai"/>
              </a:rPr>
              <a:t>使用 merge 合併分支的時候，git 預設會以 fast-forward 的模式進行，那什麼是 fast-forward 和 no-fast-forward</a:t>
            </a:r>
            <a:endParaRPr sz="2000">
              <a:latin typeface="BiauKai"/>
              <a:ea typeface="BiauKai"/>
              <a:cs typeface="BiauKai"/>
              <a:sym typeface="BiauKai"/>
            </a:endParaRPr>
          </a:p>
          <a:p>
            <a:pPr indent="457200" lvl="0" marL="0" rtl="0" algn="l">
              <a:lnSpc>
                <a:spcPct val="115000"/>
              </a:lnSpc>
              <a:spcBef>
                <a:spcPts val="0"/>
              </a:spcBef>
              <a:spcAft>
                <a:spcPts val="0"/>
              </a:spcAft>
              <a:buNone/>
            </a:pPr>
            <a:r>
              <a:rPr b="1" lang="zh-TW" sz="1500">
                <a:latin typeface="BiauKai"/>
                <a:ea typeface="BiauKai"/>
                <a:cs typeface="BiauKai"/>
                <a:sym typeface="BiauKai"/>
              </a:rPr>
              <a:t>fast-forward</a:t>
            </a:r>
            <a:endParaRPr b="1" sz="1500">
              <a:latin typeface="BiauKai"/>
              <a:ea typeface="BiauKai"/>
              <a:cs typeface="BiauKai"/>
              <a:sym typeface="BiauKai"/>
            </a:endParaRPr>
          </a:p>
          <a:p>
            <a:pPr indent="0" lvl="0" marL="457200" rtl="0" algn="l">
              <a:lnSpc>
                <a:spcPct val="115000"/>
              </a:lnSpc>
              <a:spcBef>
                <a:spcPts val="0"/>
              </a:spcBef>
              <a:spcAft>
                <a:spcPts val="0"/>
              </a:spcAft>
              <a:buNone/>
            </a:pPr>
            <a:r>
              <a:rPr lang="zh-TW" sz="1500">
                <a:latin typeface="BiauKai"/>
                <a:ea typeface="BiauKai"/>
                <a:cs typeface="BiauKai"/>
                <a:sym typeface="BiauKai"/>
              </a:rPr>
              <a:t># 先切換到主分支 </a:t>
            </a:r>
            <a:endParaRPr sz="1500">
              <a:latin typeface="BiauKai"/>
              <a:ea typeface="BiauKai"/>
              <a:cs typeface="BiauKai"/>
              <a:sym typeface="BiauKai"/>
            </a:endParaRPr>
          </a:p>
          <a:p>
            <a:pPr indent="0" lvl="0" marL="457200" rtl="0" algn="l">
              <a:lnSpc>
                <a:spcPct val="115000"/>
              </a:lnSpc>
              <a:spcBef>
                <a:spcPts val="0"/>
              </a:spcBef>
              <a:spcAft>
                <a:spcPts val="0"/>
              </a:spcAft>
              <a:buNone/>
            </a:pPr>
            <a:r>
              <a:rPr lang="zh-TW" sz="1500">
                <a:latin typeface="BiauKai"/>
                <a:ea typeface="BiauKai"/>
                <a:cs typeface="BiauKai"/>
                <a:sym typeface="BiauKai"/>
              </a:rPr>
              <a:t>$ git checkout master  </a:t>
            </a:r>
            <a:endParaRPr sz="1500">
              <a:latin typeface="BiauKai"/>
              <a:ea typeface="BiauKai"/>
              <a:cs typeface="BiauKai"/>
              <a:sym typeface="BiauKai"/>
            </a:endParaRPr>
          </a:p>
          <a:p>
            <a:pPr indent="0" lvl="0" marL="457200" rtl="0" algn="l">
              <a:lnSpc>
                <a:spcPct val="115000"/>
              </a:lnSpc>
              <a:spcBef>
                <a:spcPts val="0"/>
              </a:spcBef>
              <a:spcAft>
                <a:spcPts val="0"/>
              </a:spcAft>
              <a:buNone/>
            </a:pPr>
            <a:r>
              <a:rPr lang="zh-TW" sz="1500">
                <a:latin typeface="BiauKai"/>
                <a:ea typeface="BiauKai"/>
                <a:cs typeface="BiauKai"/>
                <a:sym typeface="BiauKai"/>
              </a:rPr>
              <a:t># 使用 fast-forward </a:t>
            </a:r>
            <a:endParaRPr sz="1500">
              <a:latin typeface="BiauKai"/>
              <a:ea typeface="BiauKai"/>
              <a:cs typeface="BiauKai"/>
              <a:sym typeface="BiauKai"/>
            </a:endParaRPr>
          </a:p>
          <a:p>
            <a:pPr indent="0" lvl="0" marL="457200" rtl="0" algn="l">
              <a:lnSpc>
                <a:spcPct val="115000"/>
              </a:lnSpc>
              <a:spcBef>
                <a:spcPts val="0"/>
              </a:spcBef>
              <a:spcAft>
                <a:spcPts val="0"/>
              </a:spcAft>
              <a:buNone/>
            </a:pPr>
            <a:r>
              <a:rPr lang="zh-TW" sz="1500">
                <a:latin typeface="BiauKai"/>
                <a:ea typeface="BiauKai"/>
                <a:cs typeface="BiauKai"/>
                <a:sym typeface="BiauKai"/>
              </a:rPr>
              <a:t>$ git merge &lt;branch&gt;</a:t>
            </a:r>
            <a:endParaRPr sz="1500">
              <a:latin typeface="BiauKai"/>
              <a:ea typeface="BiauKai"/>
              <a:cs typeface="BiauKai"/>
              <a:sym typeface="BiauKai"/>
            </a:endParaRPr>
          </a:p>
        </p:txBody>
      </p:sp>
      <p:pic>
        <p:nvPicPr>
          <p:cNvPr id="396" name="Google Shape;396;p63"/>
          <p:cNvPicPr preferRelativeResize="0"/>
          <p:nvPr/>
        </p:nvPicPr>
        <p:blipFill>
          <a:blip r:embed="rId3">
            <a:alphaModFix/>
          </a:blip>
          <a:stretch>
            <a:fillRect/>
          </a:stretch>
        </p:blipFill>
        <p:spPr>
          <a:xfrm>
            <a:off x="3980488" y="2361500"/>
            <a:ext cx="4105275" cy="1095375"/>
          </a:xfrm>
          <a:prstGeom prst="rect">
            <a:avLst/>
          </a:prstGeom>
          <a:noFill/>
          <a:ln>
            <a:noFill/>
          </a:ln>
        </p:spPr>
      </p:pic>
      <p:pic>
        <p:nvPicPr>
          <p:cNvPr id="397" name="Google Shape;397;p63"/>
          <p:cNvPicPr preferRelativeResize="0"/>
          <p:nvPr/>
        </p:nvPicPr>
        <p:blipFill>
          <a:blip r:embed="rId4">
            <a:alphaModFix/>
          </a:blip>
          <a:stretch>
            <a:fillRect/>
          </a:stretch>
        </p:blipFill>
        <p:spPr>
          <a:xfrm>
            <a:off x="4024075" y="3589525"/>
            <a:ext cx="4105275" cy="9810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4"/>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03" name="Google Shape;403;p64"/>
          <p:cNvSpPr txBox="1"/>
          <p:nvPr/>
        </p:nvSpPr>
        <p:spPr>
          <a:xfrm>
            <a:off x="1053250" y="1114600"/>
            <a:ext cx="7076100" cy="358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TW" sz="1500">
                <a:latin typeface="BiauKai"/>
                <a:ea typeface="BiauKai"/>
                <a:cs typeface="BiauKai"/>
                <a:sym typeface="BiauKai"/>
              </a:rPr>
              <a:t>no-fast-forward</a:t>
            </a:r>
            <a:endParaRPr b="1" sz="1500">
              <a:latin typeface="BiauKai"/>
              <a:ea typeface="BiauKai"/>
              <a:cs typeface="BiauKai"/>
              <a:sym typeface="BiauKai"/>
            </a:endParaRPr>
          </a:p>
          <a:p>
            <a:pPr indent="0" lvl="0" marL="0" rtl="0" algn="l">
              <a:lnSpc>
                <a:spcPct val="115000"/>
              </a:lnSpc>
              <a:spcBef>
                <a:spcPts val="0"/>
              </a:spcBef>
              <a:spcAft>
                <a:spcPts val="0"/>
              </a:spcAft>
              <a:buNone/>
            </a:pPr>
            <a:r>
              <a:rPr lang="zh-TW" sz="1500">
                <a:solidFill>
                  <a:srgbClr val="212529"/>
                </a:solidFill>
                <a:latin typeface="BiauKai"/>
                <a:ea typeface="BiauKai"/>
                <a:cs typeface="BiauKai"/>
                <a:sym typeface="BiauKai"/>
              </a:rPr>
              <a:t># 先切換到主分支 </a:t>
            </a:r>
            <a:endParaRPr sz="1500">
              <a:solidFill>
                <a:srgbClr val="212529"/>
              </a:solidFill>
              <a:latin typeface="BiauKai"/>
              <a:ea typeface="BiauKai"/>
              <a:cs typeface="BiauKai"/>
              <a:sym typeface="BiauKai"/>
            </a:endParaRPr>
          </a:p>
          <a:p>
            <a:pPr indent="0" lvl="0" marL="0" rtl="0" algn="l">
              <a:lnSpc>
                <a:spcPct val="115000"/>
              </a:lnSpc>
              <a:spcBef>
                <a:spcPts val="0"/>
              </a:spcBef>
              <a:spcAft>
                <a:spcPts val="0"/>
              </a:spcAft>
              <a:buNone/>
            </a:pPr>
            <a:r>
              <a:rPr lang="zh-TW" sz="1500">
                <a:solidFill>
                  <a:srgbClr val="212529"/>
                </a:solidFill>
                <a:latin typeface="BiauKai"/>
                <a:ea typeface="BiauKai"/>
                <a:cs typeface="BiauKai"/>
                <a:sym typeface="BiauKai"/>
              </a:rPr>
              <a:t>$ git checkout master  </a:t>
            </a:r>
            <a:endParaRPr sz="1500">
              <a:solidFill>
                <a:srgbClr val="212529"/>
              </a:solidFill>
              <a:latin typeface="BiauKai"/>
              <a:ea typeface="BiauKai"/>
              <a:cs typeface="BiauKai"/>
              <a:sym typeface="BiauKai"/>
            </a:endParaRPr>
          </a:p>
          <a:p>
            <a:pPr indent="0" lvl="0" marL="0" rtl="0" algn="l">
              <a:lnSpc>
                <a:spcPct val="115000"/>
              </a:lnSpc>
              <a:spcBef>
                <a:spcPts val="0"/>
              </a:spcBef>
              <a:spcAft>
                <a:spcPts val="0"/>
              </a:spcAft>
              <a:buNone/>
            </a:pPr>
            <a:r>
              <a:rPr lang="zh-TW" sz="1500">
                <a:solidFill>
                  <a:srgbClr val="212529"/>
                </a:solidFill>
                <a:latin typeface="BiauKai"/>
                <a:ea typeface="BiauKai"/>
                <a:cs typeface="BiauKai"/>
                <a:sym typeface="BiauKai"/>
              </a:rPr>
              <a:t># 使用 no-fast-forward </a:t>
            </a:r>
            <a:endParaRPr sz="1500">
              <a:solidFill>
                <a:srgbClr val="212529"/>
              </a:solidFill>
              <a:latin typeface="BiauKai"/>
              <a:ea typeface="BiauKai"/>
              <a:cs typeface="BiauKai"/>
              <a:sym typeface="BiauKai"/>
            </a:endParaRPr>
          </a:p>
          <a:p>
            <a:pPr indent="0" lvl="0" marL="0" rtl="0" algn="l">
              <a:lnSpc>
                <a:spcPct val="115000"/>
              </a:lnSpc>
              <a:spcBef>
                <a:spcPts val="0"/>
              </a:spcBef>
              <a:spcAft>
                <a:spcPts val="0"/>
              </a:spcAft>
              <a:buNone/>
            </a:pPr>
            <a:r>
              <a:rPr lang="zh-TW" sz="1500">
                <a:solidFill>
                  <a:srgbClr val="212529"/>
                </a:solidFill>
                <a:latin typeface="BiauKai"/>
                <a:ea typeface="BiauKai"/>
                <a:cs typeface="BiauKai"/>
                <a:sym typeface="BiauKai"/>
              </a:rPr>
              <a:t>$ git merge &lt;branch&gt; --no-ff </a:t>
            </a:r>
            <a:endParaRPr b="1" sz="1500">
              <a:latin typeface="BiauKai"/>
              <a:ea typeface="BiauKai"/>
              <a:cs typeface="BiauKai"/>
              <a:sym typeface="BiauKai"/>
            </a:endParaRPr>
          </a:p>
          <a:p>
            <a:pPr indent="0" lvl="0" marL="457200" rtl="0" algn="l">
              <a:lnSpc>
                <a:spcPct val="115000"/>
              </a:lnSpc>
              <a:spcBef>
                <a:spcPts val="0"/>
              </a:spcBef>
              <a:spcAft>
                <a:spcPts val="0"/>
              </a:spcAft>
              <a:buNone/>
            </a:pPr>
            <a:r>
              <a:t/>
            </a:r>
            <a:endParaRPr b="1" sz="2200">
              <a:latin typeface="BiauKai"/>
              <a:ea typeface="BiauKai"/>
              <a:cs typeface="BiauKai"/>
              <a:sym typeface="BiauKai"/>
            </a:endParaRPr>
          </a:p>
        </p:txBody>
      </p:sp>
      <p:pic>
        <p:nvPicPr>
          <p:cNvPr id="404" name="Google Shape;404;p64"/>
          <p:cNvPicPr preferRelativeResize="0"/>
          <p:nvPr/>
        </p:nvPicPr>
        <p:blipFill>
          <a:blip r:embed="rId3">
            <a:alphaModFix/>
          </a:blip>
          <a:stretch>
            <a:fillRect/>
          </a:stretch>
        </p:blipFill>
        <p:spPr>
          <a:xfrm>
            <a:off x="3735088" y="1197663"/>
            <a:ext cx="4105275" cy="1285875"/>
          </a:xfrm>
          <a:prstGeom prst="rect">
            <a:avLst/>
          </a:prstGeom>
          <a:noFill/>
          <a:ln>
            <a:noFill/>
          </a:ln>
        </p:spPr>
      </p:pic>
      <p:pic>
        <p:nvPicPr>
          <p:cNvPr id="405" name="Google Shape;405;p64"/>
          <p:cNvPicPr preferRelativeResize="0"/>
          <p:nvPr/>
        </p:nvPicPr>
        <p:blipFill>
          <a:blip r:embed="rId4">
            <a:alphaModFix/>
          </a:blip>
          <a:stretch>
            <a:fillRect/>
          </a:stretch>
        </p:blipFill>
        <p:spPr>
          <a:xfrm>
            <a:off x="3735100" y="2740375"/>
            <a:ext cx="4105274" cy="1338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5"/>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11" name="Google Shape;411;p65"/>
          <p:cNvSpPr txBox="1"/>
          <p:nvPr/>
        </p:nvSpPr>
        <p:spPr>
          <a:xfrm>
            <a:off x="623775" y="388575"/>
            <a:ext cx="7035300" cy="263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zh-TW" sz="2200">
                <a:latin typeface="BiauKai"/>
                <a:ea typeface="BiauKai"/>
                <a:cs typeface="BiauKai"/>
                <a:sym typeface="BiauKai"/>
              </a:rPr>
              <a:t>rebase</a:t>
            </a:r>
            <a:endParaRPr b="1" sz="2200">
              <a:latin typeface="BiauKai"/>
              <a:ea typeface="BiauKai"/>
              <a:cs typeface="BiauKai"/>
              <a:sym typeface="BiauKai"/>
            </a:endParaRPr>
          </a:p>
          <a:p>
            <a:pPr indent="457200" lvl="0" marL="0" rtl="0" algn="l">
              <a:lnSpc>
                <a:spcPct val="100000"/>
              </a:lnSpc>
              <a:spcBef>
                <a:spcPts val="0"/>
              </a:spcBef>
              <a:spcAft>
                <a:spcPts val="0"/>
              </a:spcAft>
              <a:buNone/>
            </a:pPr>
            <a:r>
              <a:rPr lang="zh-TW" sz="2000">
                <a:latin typeface="BiauKai"/>
                <a:ea typeface="BiauKai"/>
                <a:cs typeface="BiauKai"/>
                <a:sym typeface="BiauKai"/>
              </a:rPr>
              <a:t>Rebase 是 “Re-” 與 “Base” 的複合字，這裡的 “Base” 代表「基礎版本」的意思，表示你想要重新修改特定分支的「基礎版本」，把另外一個分支的變更，當成我這個分支的基礎</a:t>
            </a:r>
            <a:endParaRPr sz="2000">
              <a:latin typeface="BiauKai"/>
              <a:ea typeface="BiauKai"/>
              <a:cs typeface="BiauKai"/>
              <a:sym typeface="BiauKai"/>
            </a:endParaRPr>
          </a:p>
          <a:p>
            <a:pPr indent="457200" lvl="0" marL="0" rtl="0" algn="l">
              <a:lnSpc>
                <a:spcPct val="100000"/>
              </a:lnSpc>
              <a:spcBef>
                <a:spcPts val="0"/>
              </a:spcBef>
              <a:spcAft>
                <a:spcPts val="0"/>
              </a:spcAft>
              <a:buNone/>
            </a:pPr>
            <a:r>
              <a:rPr lang="zh-TW" sz="1500">
                <a:solidFill>
                  <a:srgbClr val="212529"/>
                </a:solidFill>
              </a:rPr>
              <a:t># 切換至 bugfix 分支：</a:t>
            </a:r>
            <a:endParaRPr sz="1500">
              <a:solidFill>
                <a:srgbClr val="212529"/>
              </a:solidFill>
            </a:endParaRPr>
          </a:p>
          <a:p>
            <a:pPr indent="457200" lvl="0" marL="0" rtl="0" algn="l">
              <a:lnSpc>
                <a:spcPct val="100000"/>
              </a:lnSpc>
              <a:spcBef>
                <a:spcPts val="0"/>
              </a:spcBef>
              <a:spcAft>
                <a:spcPts val="0"/>
              </a:spcAft>
              <a:buNone/>
            </a:pPr>
            <a:r>
              <a:rPr lang="zh-TW" sz="1500">
                <a:solidFill>
                  <a:srgbClr val="212529"/>
                </a:solidFill>
              </a:rPr>
              <a:t> git checkout bugfix  </a:t>
            </a:r>
            <a:endParaRPr sz="1500">
              <a:solidFill>
                <a:srgbClr val="212529"/>
              </a:solidFill>
            </a:endParaRPr>
          </a:p>
          <a:p>
            <a:pPr indent="457200" lvl="0" marL="0" rtl="0" algn="l">
              <a:lnSpc>
                <a:spcPct val="100000"/>
              </a:lnSpc>
              <a:spcBef>
                <a:spcPts val="0"/>
              </a:spcBef>
              <a:spcAft>
                <a:spcPts val="0"/>
              </a:spcAft>
              <a:buNone/>
            </a:pPr>
            <a:r>
              <a:rPr lang="zh-TW" sz="1500">
                <a:solidFill>
                  <a:srgbClr val="212529"/>
                </a:solidFill>
              </a:rPr>
              <a:t># 執行 Rebase 動作，把 master 當成我們的基礎版本： </a:t>
            </a:r>
            <a:endParaRPr sz="1500">
              <a:solidFill>
                <a:srgbClr val="212529"/>
              </a:solidFill>
            </a:endParaRPr>
          </a:p>
          <a:p>
            <a:pPr indent="457200" lvl="0" marL="0" rtl="0" algn="l">
              <a:lnSpc>
                <a:spcPct val="100000"/>
              </a:lnSpc>
              <a:spcBef>
                <a:spcPts val="0"/>
              </a:spcBef>
              <a:spcAft>
                <a:spcPts val="0"/>
              </a:spcAft>
              <a:buNone/>
            </a:pPr>
            <a:r>
              <a:rPr lang="zh-TW" sz="1500">
                <a:solidFill>
                  <a:srgbClr val="212529"/>
                </a:solidFill>
              </a:rPr>
              <a:t> git rebase master</a:t>
            </a:r>
            <a:endParaRPr sz="2000">
              <a:latin typeface="BiauKai"/>
              <a:ea typeface="BiauKai"/>
              <a:cs typeface="BiauKai"/>
              <a:sym typeface="BiauKai"/>
            </a:endParaRPr>
          </a:p>
          <a:p>
            <a:pPr indent="0" lvl="0" marL="457200" rtl="0" algn="l">
              <a:lnSpc>
                <a:spcPct val="115000"/>
              </a:lnSpc>
              <a:spcBef>
                <a:spcPts val="0"/>
              </a:spcBef>
              <a:spcAft>
                <a:spcPts val="0"/>
              </a:spcAft>
              <a:buNone/>
            </a:pPr>
            <a:r>
              <a:t/>
            </a:r>
            <a:endParaRPr b="1" sz="2000">
              <a:latin typeface="BiauKai"/>
              <a:ea typeface="BiauKai"/>
              <a:cs typeface="BiauKai"/>
              <a:sym typeface="BiauKai"/>
            </a:endParaRPr>
          </a:p>
        </p:txBody>
      </p:sp>
      <p:pic>
        <p:nvPicPr>
          <p:cNvPr id="412" name="Google Shape;412;p65"/>
          <p:cNvPicPr preferRelativeResize="0"/>
          <p:nvPr/>
        </p:nvPicPr>
        <p:blipFill>
          <a:blip r:embed="rId3">
            <a:alphaModFix/>
          </a:blip>
          <a:stretch>
            <a:fillRect/>
          </a:stretch>
        </p:blipFill>
        <p:spPr>
          <a:xfrm>
            <a:off x="1267600" y="3026775"/>
            <a:ext cx="3476700" cy="895350"/>
          </a:xfrm>
          <a:prstGeom prst="rect">
            <a:avLst/>
          </a:prstGeom>
          <a:noFill/>
          <a:ln>
            <a:noFill/>
          </a:ln>
        </p:spPr>
      </p:pic>
      <p:pic>
        <p:nvPicPr>
          <p:cNvPr id="413" name="Google Shape;413;p65"/>
          <p:cNvPicPr preferRelativeResize="0"/>
          <p:nvPr/>
        </p:nvPicPr>
        <p:blipFill>
          <a:blip r:embed="rId4">
            <a:alphaModFix/>
          </a:blip>
          <a:stretch>
            <a:fillRect/>
          </a:stretch>
        </p:blipFill>
        <p:spPr>
          <a:xfrm>
            <a:off x="1267600" y="3968025"/>
            <a:ext cx="5524500" cy="8953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6"/>
          <p:cNvSpPr txBox="1"/>
          <p:nvPr>
            <p:ph idx="2" type="body"/>
          </p:nvPr>
        </p:nvSpPr>
        <p:spPr>
          <a:xfrm>
            <a:off x="1083925" y="1155500"/>
            <a:ext cx="7158000" cy="3589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zh-TW" sz="1100">
                <a:solidFill>
                  <a:srgbClr val="000000"/>
                </a:solidFill>
                <a:uFill>
                  <a:noFill/>
                </a:uFill>
                <a:latin typeface="Arial"/>
                <a:ea typeface="Arial"/>
                <a:cs typeface="Arial"/>
                <a:sym typeface="Arial"/>
                <a:hlinkClick r:id="rId3">
                  <a:extLst>
                    <a:ext uri="{A12FA001-AC4F-418D-AE19-62706E023703}">
                      <ahyp:hlinkClr val="tx"/>
                    </a:ext>
                  </a:extLst>
                </a:hlinkClick>
              </a:rPr>
              <a:t>https://kknews.cc/tech/vlypb5l.html</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zh-TW" sz="1100">
                <a:solidFill>
                  <a:srgbClr val="000000"/>
                </a:solidFill>
                <a:latin typeface="Arial"/>
                <a:ea typeface="Arial"/>
                <a:cs typeface="Arial"/>
                <a:sym typeface="Arial"/>
              </a:rPr>
              <a:t>https://blog.miniasp.com/post/2013/04/23/Front-end-Engineering-Fineart-An-Introduction-to-AngularJS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zh-TW" sz="1100" u="sng">
                <a:solidFill>
                  <a:srgbClr val="000000"/>
                </a:solidFill>
                <a:latin typeface="Arial"/>
                <a:ea typeface="Arial"/>
                <a:cs typeface="Arial"/>
                <a:sym typeface="Arial"/>
                <a:hlinkClick r:id="rId4">
                  <a:extLst>
                    <a:ext uri="{A12FA001-AC4F-418D-AE19-62706E023703}">
                      <ahyp:hlinkClr val="tx"/>
                    </a:ext>
                  </a:extLst>
                </a:hlinkClick>
              </a:rPr>
              <a:t>https://codertw.com/前端開發/272978/</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zh-TW" sz="1100">
                <a:solidFill>
                  <a:srgbClr val="000000"/>
                </a:solidFill>
                <a:latin typeface="Arial"/>
                <a:ea typeface="Arial"/>
                <a:cs typeface="Arial"/>
                <a:sym typeface="Arial"/>
              </a:rPr>
              <a:t>https://medium.com/something-about-javascript/react-react-介紹及理解-e7f90565350b</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zh-TW" sz="1100" u="sng">
                <a:solidFill>
                  <a:srgbClr val="000000"/>
                </a:solidFill>
                <a:latin typeface="Arial"/>
                <a:ea typeface="Arial"/>
                <a:cs typeface="Arial"/>
                <a:sym typeface="Arial"/>
                <a:hlinkClick r:id="rId5">
                  <a:extLst>
                    <a:ext uri="{A12FA001-AC4F-418D-AE19-62706E023703}">
                      <ahyp:hlinkClr val="tx"/>
                    </a:ext>
                  </a:extLst>
                </a:hlinkClick>
              </a:rPr>
              <a:t>https://blog.techbridge.cc/2016/04/21/react-jsx-introduction/</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zh-TW" sz="1100" u="sng">
                <a:solidFill>
                  <a:srgbClr val="000000"/>
                </a:solidFill>
                <a:latin typeface="Arial"/>
                <a:ea typeface="Arial"/>
                <a:cs typeface="Arial"/>
                <a:sym typeface="Arial"/>
                <a:hlinkClick r:id="rId6">
                  <a:extLst>
                    <a:ext uri="{A12FA001-AC4F-418D-AE19-62706E023703}">
                      <ahyp:hlinkClr val="tx"/>
                    </a:ext>
                  </a:extLst>
                </a:hlinkClick>
              </a:rPr>
              <a:t>https://www.itread01.com/content/1542331946.html</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zh-TW" sz="1100" u="sng">
                <a:solidFill>
                  <a:srgbClr val="000000"/>
                </a:solidFill>
                <a:latin typeface="Arial"/>
                <a:ea typeface="Arial"/>
                <a:cs typeface="Arial"/>
                <a:sym typeface="Arial"/>
                <a:hlinkClick r:id="rId7">
                  <a:extLst>
                    <a:ext uri="{A12FA001-AC4F-418D-AE19-62706E023703}">
                      <ahyp:hlinkClr val="tx"/>
                    </a:ext>
                  </a:extLst>
                </a:hlinkClick>
              </a:rPr>
              <a:t>http://www.w3big.com/zh-TW/angularjs/angularjs-dependency-injection.html</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zh-TW" sz="1100">
                <a:solidFill>
                  <a:srgbClr val="000000"/>
                </a:solidFill>
                <a:latin typeface="Arial"/>
                <a:ea typeface="Arial"/>
                <a:cs typeface="Arial"/>
                <a:sym typeface="Arial"/>
              </a:rPr>
              <a:t>https://ithelp.ithome.com.tw/articles/10191666</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zh-TW" sz="1100" u="sng">
                <a:solidFill>
                  <a:srgbClr val="000000"/>
                </a:solidFill>
                <a:latin typeface="Arial"/>
                <a:ea typeface="Arial"/>
                <a:cs typeface="Arial"/>
                <a:sym typeface="Arial"/>
                <a:hlinkClick r:id="rId8">
                  <a:extLst>
                    <a:ext uri="{A12FA001-AC4F-418D-AE19-62706E023703}">
                      <ahyp:hlinkClr val="tx"/>
                    </a:ext>
                  </a:extLst>
                </a:hlinkClick>
              </a:rPr>
              <a:t>https://zhuanlan.zhihu.com/p/113009496</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zh-TW" sz="1100" u="sng">
                <a:solidFill>
                  <a:srgbClr val="000000"/>
                </a:solidFill>
                <a:latin typeface="BiauKai"/>
                <a:ea typeface="BiauKai"/>
                <a:cs typeface="BiauKai"/>
                <a:sym typeface="BiauKai"/>
                <a:hlinkClick r:id="rId9">
                  <a:extLst>
                    <a:ext uri="{A12FA001-AC4F-418D-AE19-62706E023703}">
                      <ahyp:hlinkClr val="tx"/>
                    </a:ext>
                  </a:extLst>
                </a:hlinkClick>
              </a:rPr>
              <a:t>https://gitbook.tw/chapters/introduction/difference-between-other-system.html</a:t>
            </a:r>
            <a:endParaRPr sz="11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lang="zh-TW" sz="1100">
                <a:solidFill>
                  <a:srgbClr val="000000"/>
                </a:solidFill>
                <a:latin typeface="BiauKai"/>
                <a:ea typeface="BiauKai"/>
                <a:cs typeface="BiauKai"/>
                <a:sym typeface="BiauKai"/>
              </a:rPr>
              <a:t>https://blog.techbridge.cc/2018/01/17/learning-programming-and-coding-with-python-git-and-github-tutorial/</a:t>
            </a:r>
            <a:endParaRPr sz="11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lang="zh-TW" sz="1100" u="sng">
                <a:solidFill>
                  <a:srgbClr val="000000"/>
                </a:solidFill>
                <a:latin typeface="Arial"/>
                <a:ea typeface="Arial"/>
                <a:cs typeface="Arial"/>
                <a:sym typeface="Arial"/>
                <a:hlinkClick r:id="rId10">
                  <a:extLst>
                    <a:ext uri="{A12FA001-AC4F-418D-AE19-62706E023703}">
                      <ahyp:hlinkClr val="tx"/>
                    </a:ext>
                  </a:extLst>
                </a:hlinkClick>
              </a:rPr>
              <a:t>https://blog.techbridge.cc/2018/01/17/learning-programming-and-coding-with-python-git-and-github-tutorial/</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zh-TW" sz="1100" u="sng">
                <a:solidFill>
                  <a:srgbClr val="000000"/>
                </a:solidFill>
                <a:latin typeface="Arial"/>
                <a:ea typeface="Arial"/>
                <a:cs typeface="Arial"/>
                <a:sym typeface="Arial"/>
                <a:hlinkClick r:id="rId11">
                  <a:extLst>
                    <a:ext uri="{A12FA001-AC4F-418D-AE19-62706E023703}">
                      <ahyp:hlinkClr val="tx"/>
                    </a:ext>
                  </a:extLst>
                </a:hlinkClick>
              </a:rPr>
              <a:t>https://backlog.com/git-tutorial/tw/stepup/stepup1_4.html</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zh-TW" sz="1100">
                <a:solidFill>
                  <a:srgbClr val="000000"/>
                </a:solidFill>
                <a:latin typeface="Arial"/>
                <a:ea typeface="Arial"/>
                <a:cs typeface="Arial"/>
                <a:sym typeface="Arial"/>
              </a:rPr>
              <a:t>https://www.maxlist.xyz/2020/05/02/git-merge-rebase/</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zh-TW" sz="1100">
                <a:solidFill>
                  <a:srgbClr val="000000"/>
                </a:solidFill>
                <a:latin typeface="Arial"/>
                <a:ea typeface="Arial"/>
                <a:cs typeface="Arial"/>
                <a:sym typeface="Arial"/>
              </a:rPr>
              <a:t>維基百科</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zh-TW" sz="1100" u="sng">
                <a:solidFill>
                  <a:srgbClr val="000000"/>
                </a:solidFill>
                <a:latin typeface="Arial"/>
                <a:ea typeface="Arial"/>
                <a:cs typeface="Arial"/>
                <a:sym typeface="Arial"/>
                <a:hlinkClick r:id="rId12">
                  <a:extLst>
                    <a:ext uri="{A12FA001-AC4F-418D-AE19-62706E023703}">
                      <ahyp:hlinkClr val="tx"/>
                    </a:ext>
                  </a:extLst>
                </a:hlinkClick>
              </a:rPr>
              <a:t>https://zh.wikipedia.org/wiki/蒂姆·伯纳斯-李</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zh-TW" sz="1100" u="sng">
                <a:solidFill>
                  <a:srgbClr val="000000"/>
                </a:solidFill>
                <a:latin typeface="Arial"/>
                <a:ea typeface="Arial"/>
                <a:cs typeface="Arial"/>
                <a:sym typeface="Arial"/>
                <a:hlinkClick r:id="rId13">
                  <a:extLst>
                    <a:ext uri="{A12FA001-AC4F-418D-AE19-62706E023703}">
                      <ahyp:hlinkClr val="tx"/>
                    </a:ext>
                  </a:extLst>
                </a:hlinkClick>
              </a:rPr>
              <a:t>https://zh.wikipedia.org/wiki/JavaScript#历史</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zh-TW" sz="1100">
                <a:solidFill>
                  <a:srgbClr val="000000"/>
                </a:solidFill>
                <a:latin typeface="Arial"/>
                <a:ea typeface="Arial"/>
                <a:cs typeface="Arial"/>
                <a:sym typeface="Arial"/>
              </a:rPr>
              <a:t>https://zh.wikipedia.org/wiki/JQuery</a:t>
            </a:r>
            <a:endParaRPr b="1" sz="1100">
              <a:solidFill>
                <a:srgbClr val="000000"/>
              </a:solidFill>
              <a:latin typeface="Arial"/>
              <a:ea typeface="Arial"/>
              <a:cs typeface="Arial"/>
              <a:sym typeface="Arial"/>
            </a:endParaRPr>
          </a:p>
        </p:txBody>
      </p:sp>
      <p:sp>
        <p:nvSpPr>
          <p:cNvPr id="419" name="Google Shape;419;p66"/>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20" name="Google Shape;420;p66"/>
          <p:cNvSpPr txBox="1"/>
          <p:nvPr/>
        </p:nvSpPr>
        <p:spPr>
          <a:xfrm>
            <a:off x="2617750" y="265875"/>
            <a:ext cx="2934900" cy="7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TW" sz="3000">
                <a:latin typeface="BiauKai"/>
                <a:ea typeface="BiauKai"/>
                <a:cs typeface="BiauKai"/>
                <a:sym typeface="BiauKai"/>
              </a:rPr>
              <a:t>參考來源</a:t>
            </a:r>
            <a:endParaRPr sz="3000">
              <a:latin typeface="BiauKai"/>
              <a:ea typeface="BiauKai"/>
              <a:cs typeface="BiauKai"/>
              <a:sym typeface="BiauKa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7"/>
          <p:cNvSpPr txBox="1"/>
          <p:nvPr>
            <p:ph idx="2" type="body"/>
          </p:nvPr>
        </p:nvSpPr>
        <p:spPr>
          <a:xfrm>
            <a:off x="1850850" y="1267975"/>
            <a:ext cx="4775400" cy="17793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lang="zh-TW" sz="4000">
                <a:solidFill>
                  <a:srgbClr val="000000"/>
                </a:solidFill>
                <a:latin typeface="BiauKai"/>
                <a:ea typeface="BiauKai"/>
                <a:cs typeface="BiauKai"/>
                <a:sym typeface="BiauKai"/>
              </a:rPr>
              <a:t>簡報完畢</a:t>
            </a:r>
            <a:endParaRPr sz="4000">
              <a:solidFill>
                <a:srgbClr val="000000"/>
              </a:solidFill>
              <a:latin typeface="BiauKai"/>
              <a:ea typeface="BiauKai"/>
              <a:cs typeface="BiauKai"/>
              <a:sym typeface="BiauKai"/>
            </a:endParaRPr>
          </a:p>
          <a:p>
            <a:pPr indent="0" lvl="0" marL="0" rtl="0" algn="ctr">
              <a:lnSpc>
                <a:spcPct val="115000"/>
              </a:lnSpc>
              <a:spcBef>
                <a:spcPts val="0"/>
              </a:spcBef>
              <a:spcAft>
                <a:spcPts val="0"/>
              </a:spcAft>
              <a:buNone/>
            </a:pPr>
            <a:r>
              <a:rPr lang="zh-TW" sz="4000">
                <a:solidFill>
                  <a:srgbClr val="000000"/>
                </a:solidFill>
                <a:latin typeface="BiauKai"/>
                <a:ea typeface="BiauKai"/>
                <a:cs typeface="BiauKai"/>
                <a:sym typeface="BiauKai"/>
              </a:rPr>
              <a:t>Thank you</a:t>
            </a:r>
            <a:endParaRPr sz="4000">
              <a:solidFill>
                <a:srgbClr val="000000"/>
              </a:solidFill>
              <a:latin typeface="BiauKai"/>
              <a:ea typeface="BiauKai"/>
              <a:cs typeface="BiauKai"/>
              <a:sym typeface="BiauKai"/>
            </a:endParaRPr>
          </a:p>
        </p:txBody>
      </p:sp>
      <p:sp>
        <p:nvSpPr>
          <p:cNvPr id="426" name="Google Shape;426;p67"/>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idx="2" type="body"/>
          </p:nvPr>
        </p:nvSpPr>
        <p:spPr>
          <a:xfrm>
            <a:off x="745200" y="1547400"/>
            <a:ext cx="6047400" cy="2297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zh-TW" sz="2200">
                <a:solidFill>
                  <a:srgbClr val="000000"/>
                </a:solidFill>
                <a:latin typeface="BiauKai"/>
                <a:ea typeface="BiauKai"/>
                <a:cs typeface="BiauKai"/>
                <a:sym typeface="BiauKai"/>
              </a:rPr>
              <a:t>1995年</a:t>
            </a:r>
            <a:endParaRPr b="1" sz="22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JavaScript</a:t>
            </a:r>
            <a:r>
              <a:rPr lang="zh-TW" sz="2000">
                <a:solidFill>
                  <a:srgbClr val="000000"/>
                </a:solidFill>
                <a:latin typeface="BiauKai"/>
                <a:ea typeface="BiauKai"/>
                <a:cs typeface="BiauKai"/>
                <a:sym typeface="BiauKai"/>
              </a:rPr>
              <a:t>誕生，網景工程師布蘭登·艾克(Brendan Eich)只花了10天時間設計出，所以BUG很多，因AJAX的才又繼續使用</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不僅是Mozilla創始人，還是JavaScript技術的創始人</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lang="zh-TW" sz="1500">
                <a:solidFill>
                  <a:srgbClr val="000000"/>
                </a:solidFill>
                <a:latin typeface="BiauKai"/>
                <a:ea typeface="BiauKai"/>
                <a:cs typeface="BiauKai"/>
                <a:sym typeface="BiauKai"/>
              </a:rPr>
              <a:t>(Scheme語言嵌入到Netscape Navigator瀏覽器當中)</a:t>
            </a:r>
            <a:endParaRPr sz="15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t/>
            </a:r>
            <a:endParaRPr sz="2000">
              <a:solidFill>
                <a:srgbClr val="000000"/>
              </a:solidFill>
              <a:latin typeface="BiauKai"/>
              <a:ea typeface="BiauKai"/>
              <a:cs typeface="BiauKai"/>
              <a:sym typeface="BiauKai"/>
            </a:endParaRPr>
          </a:p>
        </p:txBody>
      </p:sp>
      <p:sp>
        <p:nvSpPr>
          <p:cNvPr id="134" name="Google Shape;134;p23"/>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id="135" name="Google Shape;135;p23"/>
          <p:cNvPicPr preferRelativeResize="0"/>
          <p:nvPr/>
        </p:nvPicPr>
        <p:blipFill>
          <a:blip r:embed="rId3">
            <a:alphaModFix/>
          </a:blip>
          <a:stretch>
            <a:fillRect/>
          </a:stretch>
        </p:blipFill>
        <p:spPr>
          <a:xfrm>
            <a:off x="6847725" y="1596126"/>
            <a:ext cx="1547325" cy="195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2" type="body"/>
          </p:nvPr>
        </p:nvSpPr>
        <p:spPr>
          <a:xfrm>
            <a:off x="734975" y="749800"/>
            <a:ext cx="6740100" cy="1919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zh-TW" sz="2200">
                <a:solidFill>
                  <a:srgbClr val="000000"/>
                </a:solidFill>
                <a:latin typeface="BiauKai"/>
                <a:ea typeface="BiauKai"/>
                <a:cs typeface="BiauKai"/>
                <a:sym typeface="BiauKai"/>
              </a:rPr>
              <a:t>1995年9月</a:t>
            </a:r>
            <a:endParaRPr sz="22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在Netscape Navigator 2.0的Beta版中改名為</a:t>
            </a:r>
            <a:r>
              <a:rPr b="1" lang="zh-TW" sz="2000">
                <a:solidFill>
                  <a:srgbClr val="000000"/>
                </a:solidFill>
                <a:latin typeface="BiauKai"/>
                <a:ea typeface="BiauKai"/>
                <a:cs typeface="BiauKai"/>
                <a:sym typeface="BiauKai"/>
              </a:rPr>
              <a:t>LiveScript</a:t>
            </a:r>
            <a:r>
              <a:rPr lang="zh-TW" sz="2000">
                <a:solidFill>
                  <a:srgbClr val="000000"/>
                </a:solidFill>
                <a:latin typeface="BiauKai"/>
                <a:ea typeface="BiauKai"/>
                <a:cs typeface="BiauKai"/>
                <a:sym typeface="BiauKai"/>
              </a:rPr>
              <a:t>(原命名為</a:t>
            </a:r>
            <a:r>
              <a:rPr b="1" lang="zh-TW" sz="2000">
                <a:solidFill>
                  <a:srgbClr val="000000"/>
                </a:solidFill>
                <a:latin typeface="BiauKai"/>
                <a:ea typeface="BiauKai"/>
                <a:cs typeface="BiauKai"/>
                <a:sym typeface="BiauKai"/>
              </a:rPr>
              <a:t>Mocha</a:t>
            </a:r>
            <a:r>
              <a:rPr lang="zh-TW" sz="2000">
                <a:solidFill>
                  <a:srgbClr val="000000"/>
                </a:solidFill>
                <a:latin typeface="BiauKai"/>
                <a:ea typeface="BiauKai"/>
                <a:cs typeface="BiauKai"/>
                <a:sym typeface="BiauKai"/>
              </a:rPr>
              <a:t>)，同年12月，Netscape Navigator 2.0 Beta 3中部署時被重新命名為</a:t>
            </a:r>
            <a:r>
              <a:rPr b="1" lang="zh-TW" sz="2000">
                <a:solidFill>
                  <a:srgbClr val="000000"/>
                </a:solidFill>
                <a:latin typeface="BiauKai"/>
                <a:ea typeface="BiauKai"/>
                <a:cs typeface="BiauKai"/>
                <a:sym typeface="BiauKai"/>
              </a:rPr>
              <a:t>JavaScript </a:t>
            </a:r>
            <a:r>
              <a:rPr lang="zh-TW" sz="2000">
                <a:solidFill>
                  <a:srgbClr val="000000"/>
                </a:solidFill>
                <a:latin typeface="BiauKai"/>
                <a:ea typeface="BiauKai"/>
                <a:cs typeface="BiauKai"/>
                <a:sym typeface="BiauKai"/>
              </a:rPr>
              <a:t>(</a:t>
            </a:r>
            <a:r>
              <a:rPr lang="zh-TW" sz="2000">
                <a:solidFill>
                  <a:srgbClr val="202122"/>
                </a:solidFill>
                <a:latin typeface="BiauKai"/>
                <a:ea typeface="BiauKai"/>
                <a:cs typeface="BiauKai"/>
                <a:sym typeface="BiauKai"/>
              </a:rPr>
              <a:t>為了讓這門語言搭上Java這個程式語言「熱詞」</a:t>
            </a:r>
            <a:r>
              <a:rPr lang="zh-TW" sz="2000">
                <a:solidFill>
                  <a:srgbClr val="000000"/>
                </a:solidFill>
                <a:latin typeface="BiauKai"/>
                <a:ea typeface="BiauKai"/>
                <a:cs typeface="BiauKai"/>
                <a:sym typeface="BiauKai"/>
              </a:rPr>
              <a:t>)</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t/>
            </a:r>
            <a:endParaRPr b="1" sz="2000">
              <a:solidFill>
                <a:srgbClr val="000000"/>
              </a:solidFill>
              <a:latin typeface="BiauKai"/>
              <a:ea typeface="BiauKai"/>
              <a:cs typeface="BiauKai"/>
              <a:sym typeface="BiauKai"/>
            </a:endParaRPr>
          </a:p>
        </p:txBody>
      </p:sp>
      <p:sp>
        <p:nvSpPr>
          <p:cNvPr id="141" name="Google Shape;141;p24"/>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24"/>
          <p:cNvSpPr txBox="1"/>
          <p:nvPr/>
        </p:nvSpPr>
        <p:spPr>
          <a:xfrm>
            <a:off x="734975" y="2668975"/>
            <a:ext cx="6382200" cy="202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TW" sz="2200">
                <a:latin typeface="BiauKai"/>
                <a:ea typeface="BiauKai"/>
                <a:cs typeface="BiauKai"/>
                <a:sym typeface="BiauKai"/>
              </a:rPr>
              <a:t>JavaScript主要語言特徵：</a:t>
            </a:r>
            <a:endParaRPr b="1" sz="2200">
              <a:latin typeface="BiauKai"/>
              <a:ea typeface="BiauKai"/>
              <a:cs typeface="BiauKai"/>
              <a:sym typeface="BiauKai"/>
            </a:endParaRPr>
          </a:p>
          <a:p>
            <a:pPr indent="457200" lvl="0" marL="0" rtl="0" algn="l">
              <a:lnSpc>
                <a:spcPct val="115000"/>
              </a:lnSpc>
              <a:spcBef>
                <a:spcPts val="0"/>
              </a:spcBef>
              <a:spcAft>
                <a:spcPts val="0"/>
              </a:spcAft>
              <a:buNone/>
            </a:pPr>
            <a:r>
              <a:rPr lang="zh-TW" sz="2000">
                <a:latin typeface="BiauKai"/>
                <a:ea typeface="BiauKai"/>
                <a:cs typeface="BiauKai"/>
                <a:sym typeface="BiauKai"/>
              </a:rPr>
              <a:t>1 借鑑C語言的基本語法</a:t>
            </a:r>
            <a:endParaRPr sz="2000">
              <a:latin typeface="BiauKai"/>
              <a:ea typeface="BiauKai"/>
              <a:cs typeface="BiauKai"/>
              <a:sym typeface="BiauKai"/>
            </a:endParaRPr>
          </a:p>
          <a:p>
            <a:pPr indent="457200" lvl="0" marL="0" rtl="0" algn="l">
              <a:lnSpc>
                <a:spcPct val="115000"/>
              </a:lnSpc>
              <a:spcBef>
                <a:spcPts val="0"/>
              </a:spcBef>
              <a:spcAft>
                <a:spcPts val="0"/>
              </a:spcAft>
              <a:buNone/>
            </a:pPr>
            <a:r>
              <a:rPr lang="zh-TW" sz="2000">
                <a:latin typeface="BiauKai"/>
                <a:ea typeface="BiauKai"/>
                <a:cs typeface="BiauKai"/>
                <a:sym typeface="BiauKai"/>
              </a:rPr>
              <a:t>2 借鑑Java語言的數據類型和內存管理</a:t>
            </a:r>
            <a:endParaRPr sz="2000">
              <a:latin typeface="BiauKai"/>
              <a:ea typeface="BiauKai"/>
              <a:cs typeface="BiauKai"/>
              <a:sym typeface="BiauKai"/>
            </a:endParaRPr>
          </a:p>
          <a:p>
            <a:pPr indent="457200" lvl="0" marL="0" rtl="0" algn="l">
              <a:lnSpc>
                <a:spcPct val="115000"/>
              </a:lnSpc>
              <a:spcBef>
                <a:spcPts val="0"/>
              </a:spcBef>
              <a:spcAft>
                <a:spcPts val="0"/>
              </a:spcAft>
              <a:buNone/>
            </a:pPr>
            <a:r>
              <a:rPr lang="zh-TW" sz="2000">
                <a:latin typeface="BiauKai"/>
                <a:ea typeface="BiauKai"/>
                <a:cs typeface="BiauKai"/>
                <a:sym typeface="BiauKai"/>
              </a:rPr>
              <a:t>3 借鑑Scheme語言，將函數提升到"第一等公民"</a:t>
            </a:r>
            <a:endParaRPr sz="2000">
              <a:latin typeface="BiauKai"/>
              <a:ea typeface="BiauKai"/>
              <a:cs typeface="BiauKai"/>
              <a:sym typeface="BiauKai"/>
            </a:endParaRPr>
          </a:p>
          <a:p>
            <a:pPr indent="457200" lvl="0" marL="0" rtl="0" algn="l">
              <a:lnSpc>
                <a:spcPct val="115000"/>
              </a:lnSpc>
              <a:spcBef>
                <a:spcPts val="0"/>
              </a:spcBef>
              <a:spcAft>
                <a:spcPts val="0"/>
              </a:spcAft>
              <a:buNone/>
            </a:pPr>
            <a:r>
              <a:rPr lang="zh-TW" sz="2000">
                <a:latin typeface="BiauKai"/>
                <a:ea typeface="BiauKai"/>
                <a:cs typeface="BiauKai"/>
                <a:sym typeface="BiauKai"/>
              </a:rPr>
              <a:t>4 借鑑Self語言，使用基於原型(Prototype)的繼承</a:t>
            </a:r>
            <a:endParaRPr sz="2000">
              <a:latin typeface="BiauKai"/>
              <a:ea typeface="BiauKai"/>
              <a:cs typeface="BiauKai"/>
              <a:sym typeface="BiauKa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2" type="body"/>
          </p:nvPr>
        </p:nvSpPr>
        <p:spPr>
          <a:xfrm>
            <a:off x="734975" y="749800"/>
            <a:ext cx="7230900" cy="3872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zh-TW" sz="2200">
                <a:solidFill>
                  <a:srgbClr val="000000"/>
                </a:solidFill>
                <a:latin typeface="BiauKai"/>
                <a:ea typeface="BiauKai"/>
                <a:cs typeface="BiauKai"/>
                <a:sym typeface="BiauKai"/>
              </a:rPr>
              <a:t>1995~1997年</a:t>
            </a:r>
            <a:endParaRPr b="1" sz="22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瀏覽器第一輪大戰(IE瀏覽器vs網景瀏覽器)</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當時瀏覽器必須具備更多新功能，否則會被認為是落後的，因此當時著重產品功能特色多於修正錯誤，導致產品也多是不穩定的、造成網頁標準分歧、時常當機和安全漏洞等問題，為使用者帶來困擾</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帶來後果：</a:t>
            </a:r>
            <a:endParaRPr sz="2000">
              <a:solidFill>
                <a:srgbClr val="000000"/>
              </a:solidFill>
              <a:latin typeface="BiauKai"/>
              <a:ea typeface="BiauKai"/>
              <a:cs typeface="BiauKai"/>
              <a:sym typeface="BiauKai"/>
            </a:endParaRPr>
          </a:p>
          <a:p>
            <a:pPr indent="457200" lvl="0" marL="457200" rtl="0" algn="l">
              <a:lnSpc>
                <a:spcPct val="115000"/>
              </a:lnSpc>
              <a:spcBef>
                <a:spcPts val="0"/>
              </a:spcBef>
              <a:spcAft>
                <a:spcPts val="0"/>
              </a:spcAft>
              <a:buNone/>
            </a:pPr>
            <a:r>
              <a:rPr lang="zh-TW" sz="2000">
                <a:solidFill>
                  <a:srgbClr val="000000"/>
                </a:solidFill>
                <a:latin typeface="BiauKai"/>
                <a:ea typeface="BiauKai"/>
                <a:cs typeface="BiauKai"/>
                <a:sym typeface="BiauKai"/>
              </a:rPr>
              <a:t>1.加入新功能的重要性放在修正錯誤之前</a:t>
            </a:r>
            <a:endParaRPr sz="2000">
              <a:solidFill>
                <a:srgbClr val="000000"/>
              </a:solidFill>
              <a:latin typeface="BiauKai"/>
              <a:ea typeface="BiauKai"/>
              <a:cs typeface="BiauKai"/>
              <a:sym typeface="BiauKai"/>
            </a:endParaRPr>
          </a:p>
          <a:p>
            <a:pPr indent="457200" lvl="0" marL="457200" rtl="0" algn="l">
              <a:lnSpc>
                <a:spcPct val="115000"/>
              </a:lnSpc>
              <a:spcBef>
                <a:spcPts val="0"/>
              </a:spcBef>
              <a:spcAft>
                <a:spcPts val="0"/>
              </a:spcAft>
              <a:buNone/>
            </a:pPr>
            <a:r>
              <a:rPr lang="zh-TW" sz="2000">
                <a:solidFill>
                  <a:srgbClr val="000000"/>
                </a:solidFill>
                <a:latin typeface="BiauKai"/>
                <a:ea typeface="BiauKai"/>
                <a:cs typeface="BiauKai"/>
                <a:sym typeface="BiauKai"/>
              </a:rPr>
              <a:t>2.</a:t>
            </a:r>
            <a:r>
              <a:rPr lang="zh-TW" sz="2000">
                <a:solidFill>
                  <a:srgbClr val="000000"/>
                </a:solidFill>
                <a:latin typeface="BiauKai"/>
                <a:ea typeface="BiauKai"/>
                <a:cs typeface="BiauKai"/>
                <a:sym typeface="BiauKai"/>
              </a:rPr>
              <a:t>使</a:t>
            </a:r>
            <a:r>
              <a:rPr lang="zh-TW" sz="2000">
                <a:solidFill>
                  <a:srgbClr val="000000"/>
                </a:solidFill>
                <a:latin typeface="BiauKai"/>
                <a:ea typeface="BiauKai"/>
                <a:cs typeface="BiauKai"/>
                <a:sym typeface="BiauKai"/>
              </a:rPr>
              <a:t>用專屬格式，不尊重公開標準</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t/>
            </a:r>
            <a:endParaRPr b="1" sz="2000">
              <a:solidFill>
                <a:srgbClr val="000000"/>
              </a:solidFill>
              <a:latin typeface="BiauKai"/>
              <a:ea typeface="BiauKai"/>
              <a:cs typeface="BiauKai"/>
              <a:sym typeface="BiauKai"/>
            </a:endParaRPr>
          </a:p>
        </p:txBody>
      </p:sp>
      <p:sp>
        <p:nvSpPr>
          <p:cNvPr id="148" name="Google Shape;148;p25"/>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idx="2" type="body"/>
          </p:nvPr>
        </p:nvSpPr>
        <p:spPr>
          <a:xfrm>
            <a:off x="734975" y="749800"/>
            <a:ext cx="7230900" cy="3872100"/>
          </a:xfrm>
          <a:prstGeom prst="rect">
            <a:avLst/>
          </a:prstGeom>
          <a:noFill/>
          <a:ln>
            <a:noFill/>
          </a:ln>
        </p:spPr>
        <p:txBody>
          <a:bodyPr anchorCtr="0" anchor="t" bIns="0" lIns="0" spcFirstLastPara="1" rIns="0" wrap="square" tIns="0">
            <a:noAutofit/>
          </a:bodyPr>
          <a:lstStyle/>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儘管當時有ECMA-262（JavaScript規範文檔）與W3C（HTML與CSS的規範文檔），微軟卻沒有照規範來實現JavaScript、HTML與CSS，導致前端兼容問題的誕生。所以CSS Hack、瀏覽器判定、特性偵測，這些技術就應運而生。</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Dean Edwrad，是最早的近乎完美解決事件綁定的兼容性大神，其addEvent()內置於jQuery最早的版本中</a:t>
            </a:r>
            <a:endParaRPr sz="20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IE7.js、IE8.js</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是早期處理瀏覽器兼容的良藥，可以說是一切Polyfill的起源</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(polyfill是在不支持該功能的Web瀏覽器上實現該功能的代碼)</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t/>
            </a:r>
            <a:endParaRPr sz="2000">
              <a:solidFill>
                <a:srgbClr val="000000"/>
              </a:solidFill>
              <a:latin typeface="BiauKai"/>
              <a:ea typeface="BiauKai"/>
              <a:cs typeface="BiauKai"/>
              <a:sym typeface="BiauKai"/>
            </a:endParaRPr>
          </a:p>
        </p:txBody>
      </p:sp>
      <p:sp>
        <p:nvSpPr>
          <p:cNvPr id="154" name="Google Shape;154;p26"/>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idx="2" type="body"/>
          </p:nvPr>
        </p:nvSpPr>
        <p:spPr>
          <a:xfrm>
            <a:off x="787375" y="552175"/>
            <a:ext cx="5758800" cy="4458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zh-TW" sz="2200">
                <a:solidFill>
                  <a:srgbClr val="000000"/>
                </a:solidFill>
                <a:latin typeface="BiauKai"/>
                <a:ea typeface="BiauKai"/>
                <a:cs typeface="BiauKai"/>
                <a:sym typeface="BiauKai"/>
              </a:rPr>
              <a:t>prototype.js</a:t>
            </a:r>
            <a:endParaRPr b="1" sz="2200">
              <a:solidFill>
                <a:srgbClr val="000000"/>
              </a:solidFill>
              <a:latin typeface="BiauKai"/>
              <a:ea typeface="BiauKai"/>
              <a:cs typeface="BiauKai"/>
              <a:sym typeface="BiauKai"/>
            </a:endParaRPr>
          </a:p>
          <a:p>
            <a:pPr indent="457200" lvl="0" marL="0" rtl="0" algn="l">
              <a:lnSpc>
                <a:spcPct val="115000"/>
              </a:lnSpc>
              <a:spcBef>
                <a:spcPts val="0"/>
              </a:spcBef>
              <a:spcAft>
                <a:spcPts val="0"/>
              </a:spcAft>
              <a:buNone/>
            </a:pPr>
            <a:r>
              <a:rPr lang="zh-TW" sz="2000">
                <a:solidFill>
                  <a:srgbClr val="191919"/>
                </a:solidFill>
                <a:latin typeface="BiauKai"/>
                <a:ea typeface="BiauKai"/>
                <a:cs typeface="BiauKai"/>
                <a:sym typeface="BiauKai"/>
              </a:rPr>
              <a:t>不是JavaScript程式設計中的原型(prototype)，而是由“Sam Stephenson”寫的一個JavaScript類庫</a:t>
            </a:r>
            <a:endParaRPr sz="2000">
              <a:solidFill>
                <a:srgbClr val="191919"/>
              </a:solidFill>
              <a:latin typeface="BiauKai"/>
              <a:ea typeface="BiauKai"/>
              <a:cs typeface="BiauKai"/>
              <a:sym typeface="BiauKai"/>
            </a:endParaRPr>
          </a:p>
          <a:p>
            <a:pPr indent="0" lvl="0" marL="0" rtl="0" algn="l">
              <a:lnSpc>
                <a:spcPct val="115000"/>
              </a:lnSpc>
              <a:spcBef>
                <a:spcPts val="0"/>
              </a:spcBef>
              <a:spcAft>
                <a:spcPts val="0"/>
              </a:spcAft>
              <a:buNone/>
            </a:pPr>
            <a:r>
              <a:rPr lang="zh-TW" sz="2000">
                <a:solidFill>
                  <a:srgbClr val="000000"/>
                </a:solidFill>
                <a:latin typeface="BiauKai"/>
                <a:ea typeface="BiauKai"/>
                <a:cs typeface="BiauKai"/>
                <a:sym typeface="BiauKai"/>
              </a:rPr>
              <a:t>專精Ruby，Prototype的許多方法名來自Ruby界</a:t>
            </a:r>
            <a:endParaRPr sz="2000">
              <a:solidFill>
                <a:srgbClr val="000000"/>
              </a:solidFill>
              <a:latin typeface="BiauKai"/>
              <a:ea typeface="BiauKai"/>
              <a:cs typeface="BiauKai"/>
              <a:sym typeface="BiauKai"/>
            </a:endParaRPr>
          </a:p>
          <a:p>
            <a:pPr indent="0" lvl="0" marL="0" rtl="0" algn="l">
              <a:lnSpc>
                <a:spcPct val="115000"/>
              </a:lnSpc>
              <a:spcBef>
                <a:spcPts val="0"/>
              </a:spcBef>
              <a:spcAft>
                <a:spcPts val="0"/>
              </a:spcAft>
              <a:buNone/>
            </a:pPr>
            <a:r>
              <a:rPr lang="zh-TW" sz="2000">
                <a:solidFill>
                  <a:srgbClr val="191919"/>
                </a:solidFill>
                <a:latin typeface="BiauKai"/>
                <a:ea typeface="BiauKai"/>
                <a:cs typeface="BiauKai"/>
                <a:sym typeface="BiauKai"/>
              </a:rPr>
              <a:t>最應用廣泛的Ajax開發框架、具備相容各個瀏覽器</a:t>
            </a:r>
            <a:endParaRPr sz="2000">
              <a:solidFill>
                <a:srgbClr val="191919"/>
              </a:solidFill>
              <a:latin typeface="BiauKai"/>
              <a:ea typeface="BiauKai"/>
              <a:cs typeface="BiauKai"/>
              <a:sym typeface="BiauKai"/>
            </a:endParaRPr>
          </a:p>
          <a:p>
            <a:pPr indent="457200" lvl="0" marL="0" rtl="0" algn="l">
              <a:lnSpc>
                <a:spcPct val="115000"/>
              </a:lnSpc>
              <a:spcBef>
                <a:spcPts val="0"/>
              </a:spcBef>
              <a:spcAft>
                <a:spcPts val="0"/>
              </a:spcAft>
              <a:buNone/>
            </a:pPr>
            <a:r>
              <a:rPr lang="zh-TW" sz="1900">
                <a:solidFill>
                  <a:srgbClr val="191919"/>
                </a:solidFill>
                <a:latin typeface="BiauKai"/>
                <a:ea typeface="BiauKai"/>
                <a:cs typeface="BiauKai"/>
                <a:sym typeface="BiauKai"/>
              </a:rPr>
              <a:t>（1）對字串進行各種處理</a:t>
            </a:r>
            <a:endParaRPr sz="1900">
              <a:solidFill>
                <a:srgbClr val="191919"/>
              </a:solidFill>
              <a:latin typeface="BiauKai"/>
              <a:ea typeface="BiauKai"/>
              <a:cs typeface="BiauKai"/>
              <a:sym typeface="BiauKai"/>
            </a:endParaRPr>
          </a:p>
          <a:p>
            <a:pPr indent="457200" lvl="0" marL="0" rtl="0" algn="l">
              <a:lnSpc>
                <a:spcPct val="115000"/>
              </a:lnSpc>
              <a:spcBef>
                <a:spcPts val="0"/>
              </a:spcBef>
              <a:spcAft>
                <a:spcPts val="0"/>
              </a:spcAft>
              <a:buNone/>
            </a:pPr>
            <a:r>
              <a:rPr lang="zh-TW" sz="1900">
                <a:solidFill>
                  <a:srgbClr val="191919"/>
                </a:solidFill>
                <a:latin typeface="BiauKai"/>
                <a:ea typeface="BiauKai"/>
                <a:cs typeface="BiauKai"/>
                <a:sym typeface="BiauKai"/>
              </a:rPr>
              <a:t>（2）使用列舉的方式訪問集合物件</a:t>
            </a:r>
            <a:endParaRPr sz="1900">
              <a:solidFill>
                <a:srgbClr val="191919"/>
              </a:solidFill>
              <a:latin typeface="BiauKai"/>
              <a:ea typeface="BiauKai"/>
              <a:cs typeface="BiauKai"/>
              <a:sym typeface="BiauKai"/>
            </a:endParaRPr>
          </a:p>
          <a:p>
            <a:pPr indent="457200" lvl="0" marL="0" rtl="0" algn="l">
              <a:lnSpc>
                <a:spcPct val="115000"/>
              </a:lnSpc>
              <a:spcBef>
                <a:spcPts val="0"/>
              </a:spcBef>
              <a:spcAft>
                <a:spcPts val="0"/>
              </a:spcAft>
              <a:buNone/>
            </a:pPr>
            <a:r>
              <a:rPr lang="zh-TW" sz="1900">
                <a:solidFill>
                  <a:srgbClr val="191919"/>
                </a:solidFill>
                <a:latin typeface="BiauKai"/>
                <a:ea typeface="BiauKai"/>
                <a:cs typeface="BiauKai"/>
                <a:sym typeface="BiauKai"/>
              </a:rPr>
              <a:t>（3）以更簡單的方式進行常見的DOM操作</a:t>
            </a:r>
            <a:endParaRPr sz="1900">
              <a:solidFill>
                <a:srgbClr val="191919"/>
              </a:solidFill>
              <a:latin typeface="BiauKai"/>
              <a:ea typeface="BiauKai"/>
              <a:cs typeface="BiauKai"/>
              <a:sym typeface="BiauKai"/>
            </a:endParaRPr>
          </a:p>
          <a:p>
            <a:pPr indent="457200" lvl="0" marL="0" rtl="0" algn="l">
              <a:lnSpc>
                <a:spcPct val="115000"/>
              </a:lnSpc>
              <a:spcBef>
                <a:spcPts val="0"/>
              </a:spcBef>
              <a:spcAft>
                <a:spcPts val="0"/>
              </a:spcAft>
              <a:buNone/>
            </a:pPr>
            <a:r>
              <a:rPr lang="zh-TW" sz="1900">
                <a:solidFill>
                  <a:srgbClr val="191919"/>
                </a:solidFill>
                <a:latin typeface="BiauKai"/>
                <a:ea typeface="BiauKai"/>
                <a:cs typeface="BiauKai"/>
                <a:sym typeface="BiauKai"/>
              </a:rPr>
              <a:t>（4）使用CSS選擇符定位頁面元素</a:t>
            </a:r>
            <a:endParaRPr sz="1900">
              <a:solidFill>
                <a:srgbClr val="191919"/>
              </a:solidFill>
              <a:latin typeface="BiauKai"/>
              <a:ea typeface="BiauKai"/>
              <a:cs typeface="BiauKai"/>
              <a:sym typeface="BiauKai"/>
            </a:endParaRPr>
          </a:p>
          <a:p>
            <a:pPr indent="457200" lvl="0" marL="0" rtl="0" algn="l">
              <a:lnSpc>
                <a:spcPct val="115000"/>
              </a:lnSpc>
              <a:spcBef>
                <a:spcPts val="0"/>
              </a:spcBef>
              <a:spcAft>
                <a:spcPts val="0"/>
              </a:spcAft>
              <a:buNone/>
            </a:pPr>
            <a:r>
              <a:rPr lang="zh-TW" sz="1900">
                <a:solidFill>
                  <a:srgbClr val="191919"/>
                </a:solidFill>
                <a:latin typeface="BiauKai"/>
                <a:ea typeface="BiauKai"/>
                <a:cs typeface="BiauKai"/>
                <a:sym typeface="BiauKai"/>
              </a:rPr>
              <a:t>（5）發起Ajax方式的HTTP請求並對響應進行處理</a:t>
            </a:r>
            <a:endParaRPr sz="1900">
              <a:solidFill>
                <a:srgbClr val="191919"/>
              </a:solidFill>
              <a:latin typeface="BiauKai"/>
              <a:ea typeface="BiauKai"/>
              <a:cs typeface="BiauKai"/>
              <a:sym typeface="BiauKai"/>
            </a:endParaRPr>
          </a:p>
          <a:p>
            <a:pPr indent="457200" lvl="0" marL="0" rtl="0" algn="l">
              <a:lnSpc>
                <a:spcPct val="115000"/>
              </a:lnSpc>
              <a:spcBef>
                <a:spcPts val="0"/>
              </a:spcBef>
              <a:spcAft>
                <a:spcPts val="0"/>
              </a:spcAft>
              <a:buNone/>
            </a:pPr>
            <a:r>
              <a:rPr lang="zh-TW" sz="1900">
                <a:solidFill>
                  <a:srgbClr val="191919"/>
                </a:solidFill>
                <a:latin typeface="BiauKai"/>
                <a:ea typeface="BiauKai"/>
                <a:cs typeface="BiauKai"/>
                <a:sym typeface="BiauKai"/>
              </a:rPr>
              <a:t>（</a:t>
            </a:r>
            <a:r>
              <a:rPr lang="zh-TW" sz="1900">
                <a:solidFill>
                  <a:srgbClr val="191919"/>
                </a:solidFill>
                <a:latin typeface="BiauKai"/>
                <a:ea typeface="BiauKai"/>
                <a:cs typeface="BiauKai"/>
                <a:sym typeface="BiauKai"/>
              </a:rPr>
              <a:t>6</a:t>
            </a:r>
            <a:r>
              <a:rPr lang="zh-TW" sz="1900">
                <a:solidFill>
                  <a:srgbClr val="191919"/>
                </a:solidFill>
                <a:latin typeface="BiauKai"/>
                <a:ea typeface="BiauKai"/>
                <a:cs typeface="BiauKai"/>
                <a:sym typeface="BiauKai"/>
              </a:rPr>
              <a:t>）監聽DOM事件並對事件進行處理 </a:t>
            </a:r>
            <a:endParaRPr sz="1900">
              <a:solidFill>
                <a:srgbClr val="191919"/>
              </a:solidFill>
              <a:latin typeface="BiauKai"/>
              <a:ea typeface="BiauKai"/>
              <a:cs typeface="BiauKai"/>
              <a:sym typeface="BiauKai"/>
            </a:endParaRPr>
          </a:p>
          <a:p>
            <a:pPr indent="0" lvl="0" marL="0" rtl="0" algn="l">
              <a:lnSpc>
                <a:spcPct val="115000"/>
              </a:lnSpc>
              <a:spcBef>
                <a:spcPts val="0"/>
              </a:spcBef>
              <a:spcAft>
                <a:spcPts val="0"/>
              </a:spcAft>
              <a:buNone/>
            </a:pPr>
            <a:r>
              <a:rPr lang="zh-TW" sz="1100">
                <a:solidFill>
                  <a:srgbClr val="444444"/>
                </a:solidFill>
                <a:highlight>
                  <a:srgbClr val="F0F0F0"/>
                </a:highlight>
                <a:latin typeface="BiauKai"/>
                <a:ea typeface="BiauKai"/>
                <a:cs typeface="BiauKai"/>
                <a:sym typeface="BiauKai"/>
              </a:rPr>
              <a:t>&lt;</a:t>
            </a:r>
            <a:r>
              <a:rPr b="1" lang="zh-TW" sz="1100">
                <a:solidFill>
                  <a:srgbClr val="444444"/>
                </a:solidFill>
                <a:highlight>
                  <a:srgbClr val="F0F0F0"/>
                </a:highlight>
                <a:latin typeface="BiauKai"/>
                <a:ea typeface="BiauKai"/>
                <a:cs typeface="BiauKai"/>
                <a:sym typeface="BiauKai"/>
              </a:rPr>
              <a:t>script</a:t>
            </a:r>
            <a:r>
              <a:rPr lang="zh-TW" sz="1100">
                <a:solidFill>
                  <a:srgbClr val="444444"/>
                </a:solidFill>
                <a:highlight>
                  <a:srgbClr val="F0F0F0"/>
                </a:highlight>
                <a:latin typeface="BiauKai"/>
                <a:ea typeface="BiauKai"/>
                <a:cs typeface="BiauKai"/>
                <a:sym typeface="BiauKai"/>
              </a:rPr>
              <a:t> type=</a:t>
            </a:r>
            <a:r>
              <a:rPr lang="zh-TW" sz="1100">
                <a:solidFill>
                  <a:srgbClr val="880000"/>
                </a:solidFill>
                <a:highlight>
                  <a:srgbClr val="F0F0F0"/>
                </a:highlight>
                <a:latin typeface="BiauKai"/>
                <a:ea typeface="BiauKai"/>
                <a:cs typeface="BiauKai"/>
                <a:sym typeface="BiauKai"/>
              </a:rPr>
              <a:t>”text/javascript”</a:t>
            </a:r>
            <a:r>
              <a:rPr lang="zh-TW" sz="1100">
                <a:solidFill>
                  <a:srgbClr val="444444"/>
                </a:solidFill>
                <a:highlight>
                  <a:srgbClr val="F0F0F0"/>
                </a:highlight>
                <a:latin typeface="BiauKai"/>
                <a:ea typeface="BiauKai"/>
                <a:cs typeface="BiauKai"/>
                <a:sym typeface="BiauKai"/>
              </a:rPr>
              <a:t> src=</a:t>
            </a:r>
            <a:r>
              <a:rPr lang="zh-TW" sz="1100">
                <a:solidFill>
                  <a:srgbClr val="880000"/>
                </a:solidFill>
                <a:highlight>
                  <a:srgbClr val="F0F0F0"/>
                </a:highlight>
                <a:latin typeface="BiauKai"/>
                <a:ea typeface="BiauKai"/>
                <a:cs typeface="BiauKai"/>
                <a:sym typeface="BiauKai"/>
              </a:rPr>
              <a:t>”inc</a:t>
            </a:r>
            <a:r>
              <a:rPr lang="zh-TW" sz="1100">
                <a:solidFill>
                  <a:srgbClr val="444444"/>
                </a:solidFill>
                <a:highlight>
                  <a:srgbClr val="F0F0F0"/>
                </a:highlight>
                <a:latin typeface="BiauKai"/>
                <a:ea typeface="BiauKai"/>
                <a:cs typeface="BiauKai"/>
                <a:sym typeface="BiauKai"/>
              </a:rPr>
              <a:t>"js"Prototype.js” &gt;&lt;/</a:t>
            </a:r>
            <a:r>
              <a:rPr b="1" lang="zh-TW" sz="1100">
                <a:solidFill>
                  <a:srgbClr val="444444"/>
                </a:solidFill>
                <a:highlight>
                  <a:srgbClr val="F0F0F0"/>
                </a:highlight>
                <a:latin typeface="BiauKai"/>
                <a:ea typeface="BiauKai"/>
                <a:cs typeface="BiauKai"/>
                <a:sym typeface="BiauKai"/>
              </a:rPr>
              <a:t>script</a:t>
            </a:r>
            <a:r>
              <a:rPr lang="zh-TW" sz="1100">
                <a:solidFill>
                  <a:srgbClr val="444444"/>
                </a:solidFill>
                <a:highlight>
                  <a:srgbClr val="F0F0F0"/>
                </a:highlight>
                <a:latin typeface="BiauKai"/>
                <a:ea typeface="BiauKai"/>
                <a:cs typeface="BiauKai"/>
                <a:sym typeface="BiauKai"/>
              </a:rPr>
              <a:t>&gt;</a:t>
            </a:r>
            <a:endParaRPr sz="1100">
              <a:solidFill>
                <a:srgbClr val="444444"/>
              </a:solidFill>
              <a:highlight>
                <a:srgbClr val="F0F0F0"/>
              </a:highlight>
              <a:latin typeface="BiauKai"/>
              <a:ea typeface="BiauKai"/>
              <a:cs typeface="BiauKai"/>
              <a:sym typeface="BiauKai"/>
            </a:endParaRPr>
          </a:p>
          <a:p>
            <a:pPr indent="0" lvl="0" marL="0" rtl="0" algn="l">
              <a:lnSpc>
                <a:spcPct val="115000"/>
              </a:lnSpc>
              <a:spcBef>
                <a:spcPts val="0"/>
              </a:spcBef>
              <a:spcAft>
                <a:spcPts val="0"/>
              </a:spcAft>
              <a:buNone/>
            </a:pPr>
            <a:r>
              <a:t/>
            </a:r>
            <a:endParaRPr sz="1300">
              <a:solidFill>
                <a:srgbClr val="444444"/>
              </a:solidFill>
              <a:highlight>
                <a:srgbClr val="F0F0F0"/>
              </a:highlight>
              <a:latin typeface="BiauKai"/>
              <a:ea typeface="BiauKai"/>
              <a:cs typeface="BiauKai"/>
              <a:sym typeface="BiauKai"/>
            </a:endParaRPr>
          </a:p>
        </p:txBody>
      </p:sp>
      <p:sp>
        <p:nvSpPr>
          <p:cNvPr id="160" name="Google Shape;160;p27"/>
          <p:cNvSpPr/>
          <p:nvPr/>
        </p:nvSpPr>
        <p:spPr>
          <a:xfrm flipH="1" rot="10800000">
            <a:off x="5419397" y="5084815"/>
            <a:ext cx="3476700" cy="342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id="161" name="Google Shape;161;p27"/>
          <p:cNvPicPr preferRelativeResize="0"/>
          <p:nvPr/>
        </p:nvPicPr>
        <p:blipFill>
          <a:blip r:embed="rId3">
            <a:alphaModFix/>
          </a:blip>
          <a:stretch>
            <a:fillRect/>
          </a:stretch>
        </p:blipFill>
        <p:spPr>
          <a:xfrm>
            <a:off x="6546200" y="1543338"/>
            <a:ext cx="2056825" cy="2056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hungyo Group">
  <a:themeElements>
    <a:clrScheme name="Chungyo Group CIS">
      <a:dk1>
        <a:srgbClr val="2A1511"/>
      </a:dk1>
      <a:lt1>
        <a:srgbClr val="BFCC00"/>
      </a:lt1>
      <a:dk2>
        <a:srgbClr val="8F9227"/>
      </a:dk2>
      <a:lt2>
        <a:srgbClr val="E3E4EB"/>
      </a:lt2>
      <a:accent1>
        <a:srgbClr val="909228"/>
      </a:accent1>
      <a:accent2>
        <a:srgbClr val="C0CC00"/>
      </a:accent2>
      <a:accent3>
        <a:srgbClr val="717171"/>
      </a:accent3>
      <a:accent4>
        <a:srgbClr val="FFFFFF"/>
      </a:accent4>
      <a:accent5>
        <a:srgbClr val="FFFFFF"/>
      </a:accent5>
      <a:accent6>
        <a:srgbClr val="FFFFFF"/>
      </a:accent6>
      <a:hlink>
        <a:srgbClr val="C0CC00"/>
      </a:hlink>
      <a:folHlink>
        <a:srgbClr val="8F92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