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3CB"/>
          </a:solidFill>
        </a:fill>
      </a:tcStyle>
    </a:wholeTbl>
    <a:band2H>
      <a:tcTxStyle b="def" i="def"/>
      <a:tcStyle>
        <a:tcBdr/>
        <a:fill>
          <a:solidFill>
            <a:srgbClr val="FC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" name="Shape 8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等线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目錄"/>
          <p:cNvSpPr txBox="1"/>
          <p:nvPr/>
        </p:nvSpPr>
        <p:spPr>
          <a:xfrm>
            <a:off x="9767887" y="139700"/>
            <a:ext cx="1368426" cy="726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OJO4YQ"/>
          <p:cNvGrpSpPr/>
          <p:nvPr/>
        </p:nvGrpSpPr>
        <p:grpSpPr>
          <a:xfrm>
            <a:off x="33337" y="85725"/>
            <a:ext cx="12158663" cy="6727825"/>
            <a:chOff x="0" y="0"/>
            <a:chExt cx="12158662" cy="6727825"/>
          </a:xfrm>
        </p:grpSpPr>
        <p:sp>
          <p:nvSpPr>
            <p:cNvPr id="65" name="矩形"/>
            <p:cNvSpPr/>
            <p:nvPr/>
          </p:nvSpPr>
          <p:spPr>
            <a:xfrm>
              <a:off x="0" y="0"/>
              <a:ext cx="12158663" cy="6727825"/>
            </a:xfrm>
            <a:prstGeom prst="rect">
              <a:avLst/>
            </a:prstGeom>
            <a:gradFill flip="none" rotWithShape="1">
              <a:gsLst>
                <a:gs pos="0">
                  <a:srgbClr val="FAD3BB"/>
                </a:gs>
                <a:gs pos="16999">
                  <a:srgbClr val="F7BD99"/>
                </a:gs>
                <a:gs pos="25999">
                  <a:srgbClr val="F7BD99"/>
                </a:gs>
                <a:gs pos="100000">
                  <a:srgbClr val="FEF8F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66" name="OJO4YQ.jpeg" descr="OJO4YQ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2158663" cy="67278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8" name="矩形"/>
          <p:cNvSpPr/>
          <p:nvPr/>
        </p:nvSpPr>
        <p:spPr>
          <a:xfrm>
            <a:off x="0" y="2160587"/>
            <a:ext cx="12192000" cy="2374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"/>
          <p:cNvSpPr/>
          <p:nvPr/>
        </p:nvSpPr>
        <p:spPr>
          <a:xfrm>
            <a:off x="334962" y="157162"/>
            <a:ext cx="481013" cy="481013"/>
          </a:xfrm>
          <a:prstGeom prst="rect">
            <a:avLst/>
          </a:prstGeom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7" name="正方形"/>
          <p:cNvSpPr/>
          <p:nvPr/>
        </p:nvSpPr>
        <p:spPr>
          <a:xfrm>
            <a:off x="568325" y="354012"/>
            <a:ext cx="387350" cy="387351"/>
          </a:xfrm>
          <a:prstGeom prst="rect">
            <a:avLst/>
          </a:pr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8" name="線條"/>
          <p:cNvSpPr/>
          <p:nvPr/>
        </p:nvSpPr>
        <p:spPr>
          <a:xfrm>
            <a:off x="1052512" y="708025"/>
            <a:ext cx="10804526" cy="0"/>
          </a:xfrm>
          <a:prstGeom prst="line">
            <a:avLst/>
          </a:prstGeom>
          <a:ln w="15875">
            <a:solidFill>
              <a:srgbClr val="80808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大標題文字"/>
          <p:cNvSpPr txBox="1"/>
          <p:nvPr>
            <p:ph type="title"/>
          </p:nvPr>
        </p:nvSpPr>
        <p:spPr>
          <a:xfrm>
            <a:off x="669925" y="862012"/>
            <a:ext cx="10852150" cy="6953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80" name="內文層級一…"/>
          <p:cNvSpPr txBox="1"/>
          <p:nvPr>
            <p:ph type="body" idx="1"/>
          </p:nvPr>
        </p:nvSpPr>
        <p:spPr>
          <a:xfrm>
            <a:off x="669925" y="1773237"/>
            <a:ext cx="10852150" cy="456882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1" name="幻燈片編號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>
            <a:alpha val="3137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JO4YQ"/>
          <p:cNvGrpSpPr/>
          <p:nvPr/>
        </p:nvGrpSpPr>
        <p:grpSpPr>
          <a:xfrm>
            <a:off x="1066800" y="752475"/>
            <a:ext cx="10058400" cy="5916613"/>
            <a:chOff x="0" y="0"/>
            <a:chExt cx="10058400" cy="5916612"/>
          </a:xfrm>
        </p:grpSpPr>
        <p:sp>
          <p:nvSpPr>
            <p:cNvPr id="2" name="矩形"/>
            <p:cNvSpPr/>
            <p:nvPr/>
          </p:nvSpPr>
          <p:spPr>
            <a:xfrm>
              <a:off x="0" y="0"/>
              <a:ext cx="10058400" cy="5916613"/>
            </a:xfrm>
            <a:prstGeom prst="rect">
              <a:avLst/>
            </a:prstGeom>
            <a:gradFill flip="none" rotWithShape="1">
              <a:gsLst>
                <a:gs pos="0">
                  <a:srgbClr val="FAD3BB"/>
                </a:gs>
                <a:gs pos="16999">
                  <a:srgbClr val="F7BD99"/>
                </a:gs>
                <a:gs pos="25999">
                  <a:srgbClr val="F7BD99"/>
                </a:gs>
                <a:gs pos="100000">
                  <a:srgbClr val="FEF8F4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3" name="OJO4YQ.png" descr="OJO4YQ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0058400" cy="59166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5" name="Logo v2.png" descr="Logo v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" y="71437"/>
            <a:ext cx="1665288" cy="66516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矩形"/>
          <p:cNvSpPr/>
          <p:nvPr/>
        </p:nvSpPr>
        <p:spPr>
          <a:xfrm>
            <a:off x="1831975" y="260350"/>
            <a:ext cx="10360025" cy="3857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大標題文字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/>
            <a:r>
              <a:t>大標題文字</a:t>
            </a:r>
          </a:p>
        </p:txBody>
      </p:sp>
      <p:sp>
        <p:nvSpPr>
          <p:cNvPr id="8" name="內文層級一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799" tIns="46799" rIns="46799" bIns="46799"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" name="幻燈片編號"/>
          <p:cNvSpPr txBox="1"/>
          <p:nvPr>
            <p:ph type="sldNum" sz="quarter" idx="2"/>
          </p:nvPr>
        </p:nvSpPr>
        <p:spPr>
          <a:xfrm>
            <a:off x="11037282" y="6375829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262626"/>
          </a:solidFill>
          <a:uFillTx/>
          <a:latin typeface="微軟正黑體"/>
          <a:ea typeface="微軟正黑體"/>
          <a:cs typeface="微軟正黑體"/>
          <a:sym typeface="微軟正黑體"/>
        </a:defRPr>
      </a:lvl9pPr>
    </p:titleStyle>
    <p:bodyStyle>
      <a:lvl1pPr marL="228600" marR="0" indent="-2286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1pPr>
      <a:lvl2pPr marL="762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"/>
        <a:tabLst/>
        <a:defRPr b="0" baseline="0" cap="none" i="0" spc="0" strike="noStrike" sz="2400" u="none">
          <a:solidFill>
            <a:srgbClr val="26262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矩形"/>
          <p:cNvSpPr/>
          <p:nvPr/>
        </p:nvSpPr>
        <p:spPr>
          <a:xfrm>
            <a:off x="-17463" y="0"/>
            <a:ext cx="12226926" cy="6858000"/>
          </a:xfrm>
          <a:prstGeom prst="rect">
            <a:avLst/>
          </a:prstGeom>
          <a:solidFill>
            <a:srgbClr val="FFFFFF">
              <a:alpha val="84999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形狀"/>
          <p:cNvSpPr/>
          <p:nvPr/>
        </p:nvSpPr>
        <p:spPr>
          <a:xfrm>
            <a:off x="-14288" y="-1588"/>
            <a:ext cx="12233276" cy="52249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26" fill="norm" stroke="1" extrusionOk="0">
                <a:moveTo>
                  <a:pt x="0" y="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21600" y="12211"/>
                  <a:pt x="21600" y="12211"/>
                  <a:pt x="21600" y="12211"/>
                </a:cubicBezTo>
                <a:cubicBezTo>
                  <a:pt x="21600" y="12211"/>
                  <a:pt x="20888" y="13015"/>
                  <a:pt x="20429" y="13916"/>
                </a:cubicBezTo>
                <a:cubicBezTo>
                  <a:pt x="19971" y="14816"/>
                  <a:pt x="19135" y="18190"/>
                  <a:pt x="15363" y="16629"/>
                </a:cubicBezTo>
                <a:cubicBezTo>
                  <a:pt x="13129" y="15705"/>
                  <a:pt x="10436" y="19061"/>
                  <a:pt x="8981" y="20039"/>
                </a:cubicBezTo>
                <a:cubicBezTo>
                  <a:pt x="7526" y="21018"/>
                  <a:pt x="6493" y="21600"/>
                  <a:pt x="4309" y="17110"/>
                </a:cubicBezTo>
                <a:cubicBezTo>
                  <a:pt x="2125" y="12619"/>
                  <a:pt x="1002" y="11322"/>
                  <a:pt x="8" y="118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形狀"/>
          <p:cNvSpPr/>
          <p:nvPr/>
        </p:nvSpPr>
        <p:spPr>
          <a:xfrm>
            <a:off x="-14288" y="-23813"/>
            <a:ext cx="12238038" cy="4849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8" fill="norm" stroke="1" extrusionOk="0">
                <a:moveTo>
                  <a:pt x="0" y="0"/>
                </a:moveTo>
                <a:cubicBezTo>
                  <a:pt x="21600" y="0"/>
                  <a:pt x="21600" y="0"/>
                  <a:pt x="21600" y="0"/>
                </a:cubicBezTo>
                <a:cubicBezTo>
                  <a:pt x="21600" y="12154"/>
                  <a:pt x="21600" y="12154"/>
                  <a:pt x="21600" y="12154"/>
                </a:cubicBezTo>
                <a:cubicBezTo>
                  <a:pt x="21600" y="12154"/>
                  <a:pt x="20663" y="13200"/>
                  <a:pt x="20201" y="14111"/>
                </a:cubicBezTo>
                <a:cubicBezTo>
                  <a:pt x="19743" y="15028"/>
                  <a:pt x="18040" y="18005"/>
                  <a:pt x="15338" y="16691"/>
                </a:cubicBezTo>
                <a:cubicBezTo>
                  <a:pt x="13118" y="15608"/>
                  <a:pt x="10512" y="18525"/>
                  <a:pt x="9057" y="19521"/>
                </a:cubicBezTo>
                <a:cubicBezTo>
                  <a:pt x="7602" y="20518"/>
                  <a:pt x="6490" y="21600"/>
                  <a:pt x="4309" y="17027"/>
                </a:cubicBezTo>
                <a:cubicBezTo>
                  <a:pt x="2125" y="12448"/>
                  <a:pt x="1002" y="11531"/>
                  <a:pt x="8" y="12118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/>
          </a:gra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三角形"/>
          <p:cNvSpPr/>
          <p:nvPr/>
        </p:nvSpPr>
        <p:spPr>
          <a:xfrm>
            <a:off x="-123032" y="2820193"/>
            <a:ext cx="12701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CECF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異常資料偵測想法"/>
          <p:cNvSpPr txBox="1"/>
          <p:nvPr>
            <p:ph type="body" sz="quarter" idx="4294967295"/>
          </p:nvPr>
        </p:nvSpPr>
        <p:spPr>
          <a:xfrm>
            <a:off x="1974850" y="3184525"/>
            <a:ext cx="8242300" cy="7064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SzTx/>
              <a:buNone/>
              <a:defRPr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異常資料偵測想法</a:t>
            </a:r>
          </a:p>
        </p:txBody>
      </p:sp>
      <p:sp>
        <p:nvSpPr>
          <p:cNvPr id="96" name="Teuton"/>
          <p:cNvSpPr txBox="1"/>
          <p:nvPr/>
        </p:nvSpPr>
        <p:spPr>
          <a:xfrm>
            <a:off x="5340032" y="5584825"/>
            <a:ext cx="2991486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Teuton</a:t>
            </a:r>
          </a:p>
        </p:txBody>
      </p:sp>
      <p:pic>
        <p:nvPicPr>
          <p:cNvPr id="97" name="Logo v2.png" descr="Logo v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812" y="177800"/>
            <a:ext cx="2316163" cy="833438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奇雲國際股份有限公司"/>
          <p:cNvSpPr txBox="1"/>
          <p:nvPr/>
        </p:nvSpPr>
        <p:spPr>
          <a:xfrm>
            <a:off x="6157594" y="6581775"/>
            <a:ext cx="6006149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2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奇雲國際股份有限公司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ARMA 混合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ARMA 混合模型</a:t>
            </a:r>
          </a:p>
        </p:txBody>
      </p:sp>
      <p:sp>
        <p:nvSpPr>
          <p:cNvPr id="142" name="Auto-Regression (AR)模型：觀察過去資料的規則以預測目前資料，例如 1, 3, 5, 7 -&gt; 9，可調整每次觀察過去資料的筆數，適合處理無趨勢且無季節性的單一變數時間序列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Auto-Regression (AR)模型：觀察過去資料的規則以預測目前資料，例如 1, 3, 5, 7 -&gt; 9，可調整每次觀察過去資料的筆數，適合處理無趨勢且無季節性的單一變數時間序列</a:t>
            </a:r>
          </a:p>
          <a:p>
            <a:pPr/>
            <a:r>
              <a:t>Moving Average (MA)模型：使用前幾天的資料，直接取平均作為預測資料，例如 3, 5, 3, 3 -&gt; (3 + 5 + 3 + 3) / 4 = 3.5，可根據時間遠近分配加權數，例如 3, 5, 4 -&gt; (1*3 + 5*2 + 4*3)/6 = 4，適合處理無趨勢且無季節性的單一變數時間序列</a:t>
            </a:r>
          </a:p>
          <a:p>
            <a:pPr/>
            <a:r>
              <a:t>ARMA = AR + MA，適合處理無趨勢且無季節性的單一變數時間序列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VAR 模型與變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VAR 模型與變化</a:t>
            </a:r>
          </a:p>
        </p:txBody>
      </p:sp>
      <p:sp>
        <p:nvSpPr>
          <p:cNvPr id="145" name="進行 AR 模型運算，不同於AR只根據單一變數做推測，VAR考量不同變數會影響彼此，例如野狼與兔子的時間序列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進行 AR 模型運算，不同於AR只根據單一變數做推測，VAR考量不同變數會影響彼此，例如野狼與兔子的時間序列：</a:t>
            </a:r>
          </a:p>
          <a:p>
            <a:pPr/>
            <a:r>
              <a:t>  野狼多 -&gt; 兔子減少；野狼少 -&gt; 兔子增加</a:t>
            </a:r>
          </a:p>
          <a:p>
            <a:pPr/>
            <a:r>
              <a:t>  兔子多 -&gt; 野狼增加；兔子少 -&gt; 野狼減少</a:t>
            </a:r>
          </a:p>
          <a:p>
            <a:pPr/>
            <a:r>
              <a:t>前述的一些模型都可建立在多變數時間序列上，例如VAR, VARMA, VARMAX，適合處理無趨勢且無季節性但可能有潛在因素的多變數時間序列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olt-Winters 模型 (三次指數平滑法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Holt-Winters 模型 (三次指數平滑法)</a:t>
            </a:r>
          </a:p>
        </p:txBody>
      </p:sp>
      <p:sp>
        <p:nvSpPr>
          <p:cNvPr id="148" name="Exponential Smoothing 模型：訓練一次平滑指數來預測結果(由上一資料的實際值與預測值加權預測本次資料)，適合處理無趨勢且無季節性的單一變數時間序列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Exponential Smoothing 模型：訓練一次平滑指數來預測結果(由上一資料的實際值與預測值加權預測本次資料)，適合處理無趨勢且無季節性的單一變數時間序列</a:t>
            </a:r>
          </a:p>
          <a:p>
            <a:pPr/>
            <a:r>
              <a:t>Holt-Winters 模型：訓練三次平滑指數的三個係數來預測結果，與一次平滑指數法相比，本方法額外使用的兩個係數分別處理趨勢和季節性，適合處理有趨勢和/或季節性的單一變數時間序列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一般資料常用做法"/>
          <p:cNvSpPr txBox="1"/>
          <p:nvPr/>
        </p:nvSpPr>
        <p:spPr>
          <a:xfrm>
            <a:off x="3503930" y="2938779"/>
            <a:ext cx="5184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一般資料常用做法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K近鄰算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K近鄰算法</a:t>
            </a:r>
          </a:p>
        </p:txBody>
      </p:sp>
      <p:sp>
        <p:nvSpPr>
          <p:cNvPr id="153" name="假設正常資料彼此靠近，異常資料距離較遠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假設正常資料彼此靠近，異常資料距離較遠</a:t>
            </a:r>
          </a:p>
          <a:p>
            <a:pPr/>
            <a:r>
              <a:t>計算每對數據間的距離後排序，第k近的距離超過一定值就視為異常資料</a:t>
            </a:r>
          </a:p>
          <a:p>
            <a:pPr/>
            <a:r>
              <a:t>方法簡單明瞭</a:t>
            </a:r>
          </a:p>
          <a:p>
            <a:pPr/>
            <a:r>
              <a:t>假設不一定適用所有狀況，計算每對數據間的距離花費較大，維度災難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ocal Outlier Fa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Local Outlier Factor</a:t>
            </a:r>
          </a:p>
        </p:txBody>
      </p:sp>
      <p:sp>
        <p:nvSpPr>
          <p:cNvPr id="156" name="假設異常資料佔所有資料比例稀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假設異常資料佔所有資料比例稀少</a:t>
            </a:r>
          </a:p>
          <a:p>
            <a:pPr/>
            <a:r>
              <a:t>根據資料所在的相對密度判斷，如果與附近資料的密度相似就被視為正常資料，如果與附近資料的密度相比較差則視為異常資料</a:t>
            </a:r>
          </a:p>
          <a:p>
            <a:pPr/>
            <a:r>
              <a:t>適合處理正常資料分布不均勻或正常資料多群的資料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比較方法"/>
          <p:cNvSpPr txBox="1"/>
          <p:nvPr/>
        </p:nvSpPr>
        <p:spPr>
          <a:xfrm>
            <a:off x="4773929" y="2938779"/>
            <a:ext cx="2644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比較方法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一些異常偵測數名詞介紹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一些異常偵測數名詞介紹</a:t>
            </a:r>
          </a:p>
        </p:txBody>
      </p:sp>
      <p:sp>
        <p:nvSpPr>
          <p:cNvPr id="161" name="偵測為異常，且為真的異常 -&gt; 真陽性 T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偵測為</a:t>
            </a:r>
            <a:r>
              <a:rPr>
                <a:solidFill>
                  <a:schemeClr val="accent2">
                    <a:satOff val="-18418"/>
                    <a:lumOff val="-11333"/>
                  </a:schemeClr>
                </a:solidFill>
              </a:rPr>
              <a:t>異常</a:t>
            </a:r>
            <a:r>
              <a:t>，且為</a:t>
            </a:r>
            <a:r>
              <a:rPr>
                <a:solidFill>
                  <a:schemeClr val="accent1">
                    <a:satOff val="-7118"/>
                    <a:lumOff val="-10431"/>
                  </a:schemeClr>
                </a:solidFill>
              </a:rPr>
              <a:t>真</a:t>
            </a:r>
            <a:r>
              <a:t>的異常 -&gt; </a:t>
            </a:r>
            <a:r>
              <a:rPr>
                <a:solidFill>
                  <a:schemeClr val="accent1">
                    <a:satOff val="-7118"/>
                    <a:lumOff val="-10431"/>
                  </a:schemeClr>
                </a:solidFill>
              </a:rPr>
              <a:t>真</a:t>
            </a:r>
            <a:r>
              <a:rPr>
                <a:solidFill>
                  <a:schemeClr val="accent2">
                    <a:satOff val="-18418"/>
                    <a:lumOff val="-11333"/>
                  </a:schemeClr>
                </a:solidFill>
              </a:rPr>
              <a:t>陽性</a:t>
            </a:r>
            <a:r>
              <a:t> TP</a:t>
            </a:r>
          </a:p>
          <a:p>
            <a:pPr/>
            <a:r>
              <a:t>偵測為</a:t>
            </a:r>
            <a:r>
              <a:rPr>
                <a:solidFill>
                  <a:schemeClr val="accent2">
                    <a:satOff val="-18418"/>
                    <a:lumOff val="-11333"/>
                  </a:schemeClr>
                </a:solidFill>
              </a:rPr>
              <a:t>異常</a:t>
            </a:r>
            <a:r>
              <a:t>，</a:t>
            </a:r>
            <a:r>
              <a:rPr>
                <a:solidFill>
                  <a:schemeClr val="accent3">
                    <a:satOff val="-6373"/>
                    <a:lumOff val="-10823"/>
                  </a:schemeClr>
                </a:solidFill>
              </a:rPr>
              <a:t>但</a:t>
            </a:r>
            <a:r>
              <a:t>為正常資料 -&gt; </a:t>
            </a:r>
            <a:r>
              <a:rPr>
                <a:solidFill>
                  <a:schemeClr val="accent3">
                    <a:satOff val="-6373"/>
                    <a:lumOff val="-10823"/>
                  </a:schemeClr>
                </a:solidFill>
              </a:rPr>
              <a:t>假</a:t>
            </a:r>
            <a:r>
              <a:rPr>
                <a:solidFill>
                  <a:schemeClr val="accent2">
                    <a:satOff val="-18418"/>
                    <a:lumOff val="-11333"/>
                  </a:schemeClr>
                </a:solidFill>
              </a:rPr>
              <a:t>陽性</a:t>
            </a:r>
            <a:r>
              <a:t> FP</a:t>
            </a:r>
          </a:p>
          <a:p>
            <a:pPr/>
            <a:r>
              <a:t>偵測為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正常</a:t>
            </a:r>
            <a:r>
              <a:t>，</a:t>
            </a:r>
            <a:r>
              <a:rPr>
                <a:solidFill>
                  <a:schemeClr val="accent3">
                    <a:satOff val="-6373"/>
                    <a:lumOff val="-10823"/>
                  </a:schemeClr>
                </a:solidFill>
              </a:rPr>
              <a:t>但</a:t>
            </a:r>
            <a:r>
              <a:t>為異常資料 -&gt; </a:t>
            </a:r>
            <a:r>
              <a:rPr>
                <a:solidFill>
                  <a:schemeClr val="accent3">
                    <a:satOff val="-6373"/>
                    <a:lumOff val="-10823"/>
                  </a:schemeClr>
                </a:solidFill>
              </a:rPr>
              <a:t>假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陰性</a:t>
            </a:r>
            <a:r>
              <a:t> FN</a:t>
            </a:r>
          </a:p>
          <a:p>
            <a:pPr/>
            <a:r>
              <a:t>偵測為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正常</a:t>
            </a:r>
            <a:r>
              <a:t>，且為</a:t>
            </a:r>
            <a:r>
              <a:rPr>
                <a:solidFill>
                  <a:schemeClr val="accent1">
                    <a:satOff val="-7118"/>
                    <a:lumOff val="-10431"/>
                  </a:schemeClr>
                </a:solidFill>
              </a:rPr>
              <a:t>真</a:t>
            </a:r>
            <a:r>
              <a:t>的正常 -&gt; </a:t>
            </a:r>
            <a:r>
              <a:rPr>
                <a:solidFill>
                  <a:schemeClr val="accent1">
                    <a:satOff val="-7118"/>
                    <a:lumOff val="-10431"/>
                  </a:schemeClr>
                </a:solidFill>
              </a:rPr>
              <a:t>真</a:t>
            </a:r>
            <a:r>
              <a:rPr>
                <a:solidFill>
                  <a:schemeClr val="accent5">
                    <a:satOff val="-6843"/>
                    <a:lumOff val="-10705"/>
                  </a:schemeClr>
                </a:solidFill>
              </a:rPr>
              <a:t>陰性</a:t>
            </a:r>
            <a:r>
              <a:t> TN</a:t>
            </a:r>
          </a:p>
          <a:p>
            <a:pPr/>
            <a:r>
              <a:t>準確度 = (TP + TN) / (TP + FP + FN + TN)</a:t>
            </a:r>
          </a:p>
          <a:p>
            <a:pPr/>
            <a:r>
              <a:t>精確度 = TP / (TP + FP)</a:t>
            </a:r>
          </a:p>
          <a:p>
            <a:pPr/>
            <a:r>
              <a:t>召回率 = TP / (TP + FN)</a:t>
            </a:r>
          </a:p>
        </p:txBody>
      </p:sp>
      <p:graphicFrame>
        <p:nvGraphicFramePr>
          <p:cNvPr id="162" name="表格"/>
          <p:cNvGraphicFramePr/>
          <p:nvPr/>
        </p:nvGraphicFramePr>
        <p:xfrm>
          <a:off x="7170529" y="2084094"/>
          <a:ext cx="3898744" cy="1358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95347"/>
                <a:gridCol w="1295347"/>
                <a:gridCol w="1295347"/>
              </a:tblGrid>
              <a:tr h="44873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24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偵測正常</a:t>
                      </a:r>
                    </a:p>
                  </a:txBody>
                  <a:tcPr marL="0" marR="0" marT="0" marB="0" anchor="t" anchorCtr="0" horzOverflow="overflow"/>
                </a:tc>
              </a:tr>
              <a:tr h="44873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TP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FN</a:t>
                      </a:r>
                    </a:p>
                  </a:txBody>
                  <a:tcPr marL="0" marR="0" marT="0" marB="0" anchor="t" anchorCtr="0" horzOverflow="overflow"/>
                </a:tc>
              </a:tr>
              <a:tr h="44873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資料正常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FP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TN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準確度「準」嗎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準確度「準」嗎？</a:t>
            </a:r>
          </a:p>
        </p:txBody>
      </p:sp>
      <p:sp>
        <p:nvSpPr>
          <p:cNvPr id="165" name="因異常資料很「稀有」，假設其比例佔所有資料的 3%，一個「預測所有資料正常」模型，其準確度高達 97%，但一點用也沒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因異常資料很「稀有」，假設其比例佔所有資料的 3%，一個「預測所有資料正常」模型，其準確度高達 97%，但一點用也沒有</a:t>
            </a:r>
          </a:p>
          <a:p>
            <a:pPr/>
            <a:r>
              <a:t>此模型精確度為 0%，召回率為 0%，這兩者比較適合用來衡量模型表現</a:t>
            </a:r>
          </a:p>
        </p:txBody>
      </p:sp>
      <p:graphicFrame>
        <p:nvGraphicFramePr>
          <p:cNvPr id="166" name="表格"/>
          <p:cNvGraphicFramePr/>
          <p:nvPr/>
        </p:nvGraphicFramePr>
        <p:xfrm>
          <a:off x="4163151" y="3972531"/>
          <a:ext cx="3878398" cy="1358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88565"/>
                <a:gridCol w="1288565"/>
                <a:gridCol w="1288565"/>
              </a:tblGrid>
              <a:tr h="44873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2400"/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偵測正常</a:t>
                      </a:r>
                    </a:p>
                  </a:txBody>
                  <a:tcPr marL="0" marR="0" marT="0" marB="0" anchor="t" anchorCtr="0" horzOverflow="overflow"/>
                </a:tc>
              </a:tr>
              <a:tr h="44873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3</a:t>
                      </a:r>
                    </a:p>
                  </a:txBody>
                  <a:tcPr marL="0" marR="0" marT="0" marB="0" anchor="t" anchorCtr="0" horzOverflow="overflow"/>
                </a:tc>
              </a:tr>
              <a:tr h="44873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資料正常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97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採用精確度還是召回率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採用精確度還是召回率？</a:t>
            </a:r>
          </a:p>
        </p:txBody>
      </p:sp>
      <p:sp>
        <p:nvSpPr>
          <p:cNvPr id="169" name="以下A、B兩模型表現差不多，選擇要看使用者需求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以下A、B兩模型表現差不多，選擇要看使用者需求：</a:t>
            </a:r>
          </a:p>
          <a:p>
            <a:pPr/>
            <a:r>
              <a:t>  寧願錯失一些異常狀況，也不要出現假的異常警報 -&gt; 注重精確度  -&gt; A</a:t>
            </a:r>
          </a:p>
          <a:p>
            <a:pPr/>
            <a:r>
              <a:t>  寧願出現假的異常警報，也不要放過任何異常時刻 -&gt; 注重召回率 -&gt; B</a:t>
            </a:r>
          </a:p>
          <a:p>
            <a:pPr/>
            <a:r>
              <a:t>如商品分類模型注重精確度，異常分數可能會變成 FP + 0.5 * FN，這裡 FP表示錯誤的商品進來，FN 表示此處的商品不在這，調整加權數會影響模型表現</a:t>
            </a:r>
          </a:p>
        </p:txBody>
      </p:sp>
      <p:graphicFrame>
        <p:nvGraphicFramePr>
          <p:cNvPr id="170" name="表格"/>
          <p:cNvGraphicFramePr/>
          <p:nvPr/>
        </p:nvGraphicFramePr>
        <p:xfrm>
          <a:off x="1828042" y="4686827"/>
          <a:ext cx="3862193" cy="1358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83163"/>
                <a:gridCol w="1283163"/>
                <a:gridCol w="1283163"/>
              </a:tblGrid>
              <a:tr h="453479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偵測正常</a:t>
                      </a:r>
                    </a:p>
                  </a:txBody>
                  <a:tcPr marL="0" marR="0" marT="0" marB="0" anchor="t" anchorCtr="0" horzOverflow="overflow"/>
                </a:tc>
              </a:tr>
              <a:tr h="453479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6</a:t>
                      </a:r>
                    </a:p>
                  </a:txBody>
                  <a:tcPr marL="0" marR="0" marT="0" marB="0" anchor="t" anchorCtr="0" horzOverflow="overflow"/>
                </a:tc>
              </a:tr>
              <a:tr h="44052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資料正常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90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graphicFrame>
        <p:nvGraphicFramePr>
          <p:cNvPr id="171" name="表格"/>
          <p:cNvGraphicFramePr/>
          <p:nvPr/>
        </p:nvGraphicFramePr>
        <p:xfrm>
          <a:off x="6220295" y="4686827"/>
          <a:ext cx="3862192" cy="1358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283163"/>
                <a:gridCol w="1283163"/>
                <a:gridCol w="1283163"/>
              </a:tblGrid>
              <a:tr h="453479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B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偵測正常</a:t>
                      </a:r>
                    </a:p>
                  </a:txBody>
                  <a:tcPr marL="0" marR="0" marT="0" marB="0" anchor="t" anchorCtr="0" horzOverflow="overflow"/>
                </a:tc>
              </a:tr>
              <a:tr h="453479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資料異常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0</a:t>
                      </a:r>
                    </a:p>
                  </a:txBody>
                  <a:tcPr marL="0" marR="0" marT="0" marB="0" anchor="t" anchorCtr="0" horzOverflow="overflow"/>
                </a:tc>
              </a:tr>
              <a:tr h="440523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資料正常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90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群組"/>
          <p:cNvGrpSpPr/>
          <p:nvPr/>
        </p:nvGrpSpPr>
        <p:grpSpPr>
          <a:xfrm>
            <a:off x="1873249" y="1916112"/>
            <a:ext cx="4579939" cy="949326"/>
            <a:chOff x="0" y="0"/>
            <a:chExt cx="4579937" cy="949325"/>
          </a:xfrm>
        </p:grpSpPr>
        <p:sp>
          <p:nvSpPr>
            <p:cNvPr id="100" name="異常檢測"/>
            <p:cNvSpPr txBox="1"/>
            <p:nvPr/>
          </p:nvSpPr>
          <p:spPr>
            <a:xfrm>
              <a:off x="1123820" y="-1"/>
              <a:ext cx="345611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15191D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異常檢測</a:t>
              </a:r>
            </a:p>
          </p:txBody>
        </p:sp>
        <p:sp>
          <p:nvSpPr>
            <p:cNvPr id="101" name="01"/>
            <p:cNvSpPr txBox="1"/>
            <p:nvPr/>
          </p:nvSpPr>
          <p:spPr>
            <a:xfrm>
              <a:off x="0" y="46036"/>
              <a:ext cx="863501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5800">
                  <a:solidFill>
                    <a:srgbClr val="15191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01</a:t>
              </a:r>
            </a:p>
          </p:txBody>
        </p:sp>
        <p:sp>
          <p:nvSpPr>
            <p:cNvPr id="102" name="線條"/>
            <p:cNvSpPr/>
            <p:nvPr/>
          </p:nvSpPr>
          <p:spPr>
            <a:xfrm flipH="1">
              <a:off x="922760" y="57176"/>
              <a:ext cx="1" cy="892149"/>
            </a:xfrm>
            <a:prstGeom prst="line">
              <a:avLst/>
            </a:prstGeom>
            <a:noFill/>
            <a:ln w="63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4" name="目標"/>
          <p:cNvSpPr txBox="1"/>
          <p:nvPr/>
        </p:nvSpPr>
        <p:spPr>
          <a:xfrm>
            <a:off x="3096254" y="2354262"/>
            <a:ext cx="8267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目標</a:t>
            </a:r>
          </a:p>
        </p:txBody>
      </p:sp>
      <p:sp>
        <p:nvSpPr>
          <p:cNvPr id="105" name="挑戰"/>
          <p:cNvSpPr txBox="1"/>
          <p:nvPr/>
        </p:nvSpPr>
        <p:spPr>
          <a:xfrm>
            <a:off x="4258304" y="2359025"/>
            <a:ext cx="826759" cy="40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4" tIns="60954" rIns="60954" bIns="60954">
            <a:spAutoFit/>
          </a:bodyPr>
          <a:lstStyle>
            <a:lvl1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挑戰</a:t>
            </a:r>
          </a:p>
        </p:txBody>
      </p:sp>
      <p:sp>
        <p:nvSpPr>
          <p:cNvPr id="106" name="文字"/>
          <p:cNvSpPr txBox="1"/>
          <p:nvPr/>
        </p:nvSpPr>
        <p:spPr>
          <a:xfrm>
            <a:off x="3096254" y="2659062"/>
            <a:ext cx="826759" cy="401309"/>
          </a:xfrm>
          <a:prstGeom prst="rect">
            <a:avLst/>
          </a:prstGeom>
          <a:ln w="12700">
            <a:miter lim="400000"/>
          </a:ln>
        </p:spPr>
        <p:txBody>
          <a:bodyPr wrap="none" lIns="60954" tIns="60954" rIns="60954" bIns="60954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</a:p>
        </p:txBody>
      </p:sp>
      <p:sp>
        <p:nvSpPr>
          <p:cNvPr id="107" name="文字"/>
          <p:cNvSpPr txBox="1"/>
          <p:nvPr/>
        </p:nvSpPr>
        <p:spPr>
          <a:xfrm>
            <a:off x="4258304" y="2649537"/>
            <a:ext cx="826759" cy="401309"/>
          </a:xfrm>
          <a:prstGeom prst="rect">
            <a:avLst/>
          </a:prstGeom>
          <a:ln w="12700">
            <a:miter lim="400000"/>
          </a:ln>
        </p:spPr>
        <p:txBody>
          <a:bodyPr wrap="none" lIns="60954" tIns="60954" rIns="60954" bIns="60954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</a:p>
        </p:txBody>
      </p:sp>
      <p:grpSp>
        <p:nvGrpSpPr>
          <p:cNvPr id="111" name="群組"/>
          <p:cNvGrpSpPr/>
          <p:nvPr/>
        </p:nvGrpSpPr>
        <p:grpSpPr>
          <a:xfrm>
            <a:off x="6261099" y="1916112"/>
            <a:ext cx="4579939" cy="949326"/>
            <a:chOff x="0" y="0"/>
            <a:chExt cx="4579937" cy="949325"/>
          </a:xfrm>
        </p:grpSpPr>
        <p:sp>
          <p:nvSpPr>
            <p:cNvPr id="108" name="時間序列演算法"/>
            <p:cNvSpPr txBox="1"/>
            <p:nvPr/>
          </p:nvSpPr>
          <p:spPr>
            <a:xfrm>
              <a:off x="1123820" y="-1"/>
              <a:ext cx="345611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15191D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時間序列演算法</a:t>
              </a:r>
            </a:p>
          </p:txBody>
        </p:sp>
        <p:sp>
          <p:nvSpPr>
            <p:cNvPr id="109" name="02"/>
            <p:cNvSpPr txBox="1"/>
            <p:nvPr/>
          </p:nvSpPr>
          <p:spPr>
            <a:xfrm>
              <a:off x="0" y="46036"/>
              <a:ext cx="863501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5800">
                  <a:solidFill>
                    <a:srgbClr val="15191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02</a:t>
              </a:r>
            </a:p>
          </p:txBody>
        </p:sp>
        <p:sp>
          <p:nvSpPr>
            <p:cNvPr id="110" name="線條"/>
            <p:cNvSpPr/>
            <p:nvPr/>
          </p:nvSpPr>
          <p:spPr>
            <a:xfrm flipH="1">
              <a:off x="922760" y="57176"/>
              <a:ext cx="1" cy="892149"/>
            </a:xfrm>
            <a:prstGeom prst="line">
              <a:avLst/>
            </a:prstGeom>
            <a:noFill/>
            <a:ln w="63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12" name="文字"/>
          <p:cNvSpPr txBox="1"/>
          <p:nvPr/>
        </p:nvSpPr>
        <p:spPr>
          <a:xfrm>
            <a:off x="8582653" y="2359025"/>
            <a:ext cx="826759" cy="401309"/>
          </a:xfrm>
          <a:prstGeom prst="rect">
            <a:avLst/>
          </a:prstGeom>
          <a:ln w="12700">
            <a:miter lim="400000"/>
          </a:ln>
        </p:spPr>
        <p:txBody>
          <a:bodyPr wrap="none" lIns="60954" tIns="60954" rIns="60954" bIns="60954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</a:p>
        </p:txBody>
      </p:sp>
      <p:sp>
        <p:nvSpPr>
          <p:cNvPr id="113" name="文字"/>
          <p:cNvSpPr txBox="1"/>
          <p:nvPr/>
        </p:nvSpPr>
        <p:spPr>
          <a:xfrm>
            <a:off x="7420603" y="2659062"/>
            <a:ext cx="826759" cy="401309"/>
          </a:xfrm>
          <a:prstGeom prst="rect">
            <a:avLst/>
          </a:prstGeom>
          <a:ln w="12700">
            <a:miter lim="400000"/>
          </a:ln>
        </p:spPr>
        <p:txBody>
          <a:bodyPr wrap="none" lIns="60954" tIns="60954" rIns="60954" bIns="60954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</a:p>
        </p:txBody>
      </p:sp>
      <p:sp>
        <p:nvSpPr>
          <p:cNvPr id="114" name="文字"/>
          <p:cNvSpPr txBox="1"/>
          <p:nvPr/>
        </p:nvSpPr>
        <p:spPr>
          <a:xfrm>
            <a:off x="8582653" y="2649537"/>
            <a:ext cx="826759" cy="401309"/>
          </a:xfrm>
          <a:prstGeom prst="rect">
            <a:avLst/>
          </a:prstGeom>
          <a:ln w="12700">
            <a:miter lim="400000"/>
          </a:ln>
        </p:spPr>
        <p:txBody>
          <a:bodyPr wrap="none" lIns="60954" tIns="60954" rIns="60954" bIns="60954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 sz="1600">
                <a:solidFill>
                  <a:srgbClr val="262626"/>
                </a:solidFill>
              </a:defRPr>
            </a:pPr>
          </a:p>
        </p:txBody>
      </p:sp>
      <p:grpSp>
        <p:nvGrpSpPr>
          <p:cNvPr id="118" name="群組"/>
          <p:cNvGrpSpPr/>
          <p:nvPr/>
        </p:nvGrpSpPr>
        <p:grpSpPr>
          <a:xfrm>
            <a:off x="1904999" y="4271962"/>
            <a:ext cx="4579939" cy="949326"/>
            <a:chOff x="0" y="0"/>
            <a:chExt cx="4579937" cy="949325"/>
          </a:xfrm>
        </p:grpSpPr>
        <p:sp>
          <p:nvSpPr>
            <p:cNvPr id="115" name="一般資料演算法"/>
            <p:cNvSpPr txBox="1"/>
            <p:nvPr/>
          </p:nvSpPr>
          <p:spPr>
            <a:xfrm>
              <a:off x="1123820" y="-1"/>
              <a:ext cx="3456118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 sz="2400">
                  <a:solidFill>
                    <a:srgbClr val="15191D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一般資料演算法</a:t>
              </a:r>
            </a:p>
          </p:txBody>
        </p:sp>
        <p:sp>
          <p:nvSpPr>
            <p:cNvPr id="116" name="03"/>
            <p:cNvSpPr txBox="1"/>
            <p:nvPr/>
          </p:nvSpPr>
          <p:spPr>
            <a:xfrm>
              <a:off x="0" y="46036"/>
              <a:ext cx="863501" cy="90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5800">
                  <a:solidFill>
                    <a:srgbClr val="15191D"/>
                  </a:solidFill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03</a:t>
              </a:r>
            </a:p>
          </p:txBody>
        </p:sp>
        <p:sp>
          <p:nvSpPr>
            <p:cNvPr id="117" name="線條"/>
            <p:cNvSpPr/>
            <p:nvPr/>
          </p:nvSpPr>
          <p:spPr>
            <a:xfrm flipH="1">
              <a:off x="922760" y="57176"/>
              <a:ext cx="1" cy="892149"/>
            </a:xfrm>
            <a:prstGeom prst="line">
              <a:avLst/>
            </a:prstGeom>
            <a:noFill/>
            <a:ln w="63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4" grpId="9"/>
      <p:bldP build="whole" bldLvl="1" animBg="1" rev="0" advAuto="0" spid="106" grpId="4"/>
      <p:bldP build="whole" bldLvl="1" animBg="1" rev="0" advAuto="0" spid="103" grpId="1"/>
      <p:bldP build="whole" bldLvl="1" animBg="1" rev="0" advAuto="0" spid="107" grpId="5"/>
      <p:bldP build="whole" bldLvl="1" animBg="1" rev="0" advAuto="0" spid="104" grpId="2"/>
      <p:bldP build="whole" bldLvl="1" animBg="1" rev="0" advAuto="0" spid="105" grpId="3"/>
      <p:bldP build="whole" bldLvl="1" animBg="1" rev="0" advAuto="0" spid="113" grpId="8"/>
      <p:bldP build="whole" bldLvl="1" animBg="1" rev="0" advAuto="0" spid="111" grpId="6"/>
      <p:bldP build="whole" bldLvl="1" animBg="1" rev="0" advAuto="0" spid="118" grpId="10"/>
      <p:bldP build="whole" bldLvl="1" animBg="1" rev="0" advAuto="0" spid="112" grpId="7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一千種(商業/經濟方面)時間序列，預測一步的平均誤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一千種(商業/經濟方面)時間序列，預測一步的平均誤差</a:t>
            </a:r>
          </a:p>
        </p:txBody>
      </p:sp>
      <p:sp>
        <p:nvSpPr>
          <p:cNvPr id="174" name="用最適合的方法預先處理資料再建立模型，包含上一組人馬的數據結果，Naive為含有季節性的隨機漫步(對照組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用最適合的方法預先處理資料再建立模型，包含上一組人馬的數據結果，Naive為含有季節性的隨機漫步(對照組)</a:t>
            </a:r>
          </a:p>
        </p:txBody>
      </p:sp>
      <p:pic>
        <p:nvPicPr>
          <p:cNvPr id="175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36973" y="2722770"/>
            <a:ext cx="7318054" cy="36512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短期、中期、長期預測誤差與運算時間(已調整序列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短期、中期、長期預測誤差與運算時間(已調整序列)</a:t>
            </a:r>
          </a:p>
        </p:txBody>
      </p:sp>
      <p:sp>
        <p:nvSpPr>
          <p:cNvPr id="178" name="CC越高，運算時間越長，但既然要及時偵測異常就不能使用簡單演算法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CC越高，運算時間越長，但既然要及時偵測異常就不能使用簡單演算法</a:t>
            </a:r>
          </a:p>
        </p:txBody>
      </p:sp>
      <p:pic>
        <p:nvPicPr>
          <p:cNvPr id="179" name="影像" descr="影像"/>
          <p:cNvPicPr>
            <a:picLocks noChangeAspect="1"/>
          </p:cNvPicPr>
          <p:nvPr/>
        </p:nvPicPr>
        <p:blipFill>
          <a:blip r:embed="rId2">
            <a:extLst/>
          </a:blip>
          <a:srcRect l="0" t="0" r="0" b="1240"/>
          <a:stretch>
            <a:fillRect/>
          </a:stretch>
        </p:blipFill>
        <p:spPr>
          <a:xfrm>
            <a:off x="1156448" y="2403641"/>
            <a:ext cx="9879104" cy="38230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建議模型一：ETS模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建議模型一：ETS模型</a:t>
            </a:r>
          </a:p>
        </p:txBody>
      </p:sp>
      <p:sp>
        <p:nvSpPr>
          <p:cNvPr id="182" name="E : Error, T : Trend, S : Seasonal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 : Error, T : Trend, S : Seasonality</a:t>
            </a:r>
          </a:p>
          <a:p>
            <a:pPr/>
            <a:r>
              <a:t>決定誤差、趨勢和季節性模式後以指數平滑法建立對應模型</a:t>
            </a:r>
          </a:p>
          <a:p>
            <a:pPr/>
            <a:r>
              <a:t>  誤差：累加性、累乘性</a:t>
            </a:r>
          </a:p>
          <a:p>
            <a:pPr/>
            <a:r>
              <a:t>  趨勢：無、累加性、累乘性、遞減累加性、遞減累乘性</a:t>
            </a:r>
          </a:p>
          <a:p>
            <a:pPr/>
            <a:r>
              <a:t>  季節性：無、累加性、累乘性</a:t>
            </a:r>
          </a:p>
          <a:p>
            <a:pPr/>
            <a:r>
              <a:t>共有三十種選擇，其中十五種適合建立模型，選擇最佳模型相對容易</a:t>
            </a:r>
          </a:p>
          <a:p>
            <a:pPr/>
            <a:r>
              <a:t>在競賽得到第一名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建議模型二：SARIMA(X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建議模型二：SARIMA(X)</a:t>
            </a:r>
          </a:p>
        </p:txBody>
      </p:sp>
      <p:sp>
        <p:nvSpPr>
          <p:cNvPr id="185" name="ARIMA 是最常見的時間序列演算法，在競賽中的表現居第二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ARIMA 是最常見的時間序列演算法，在競賽中的表現居第二</a:t>
            </a:r>
          </a:p>
          <a:p>
            <a:pPr/>
            <a:r>
              <a:t>Auto-Regressive Integrated Moving Average (Box-Jenkins Approach) 重視序列自我相關性，將序列轉換成平穩序列(平均值與變異數固定的序列)，再使用 ARMA 建造預測模型，適合處理有趨勢但無季節性的單一變數時間序列</a:t>
            </a:r>
          </a:p>
          <a:p>
            <a:pPr/>
            <a:r>
              <a:t>而 SARIMA 建立在 ARIMA 模型之上，而且季節性也加入考量，SARIMAX 再考慮潛在的未知因素，適合處理有趨勢和/或季節性且可能含有潛在因素的單一變數時間序列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建議模型三：OneClass S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建議模型三：OneClass SVM</a:t>
            </a:r>
          </a:p>
        </p:txBody>
      </p:sp>
      <p:sp>
        <p:nvSpPr>
          <p:cNvPr id="188" name="透過學習正常資料的特徵來決定決策邊界(嘗試將正常資料包在一個超球面內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透過學習正常資料的特徵來決定決策邊界(嘗試將正常資料包在一個超球面內)</a:t>
            </a:r>
          </a:p>
          <a:p>
            <a:pPr/>
            <a:r>
              <a:t>與正常資料不類似(落在超球面外)就被視為異常資料</a:t>
            </a:r>
          </a:p>
          <a:p>
            <a:pPr/>
            <a:r>
              <a:t>如果正常資料不純(含有異常資料)，則可能會誤判部分異常資料</a:t>
            </a:r>
          </a:p>
          <a:p>
            <a:pPr/>
            <a:r>
              <a:t>很適合處理高維度、超高維度或特徵分佈無假設的資料</a:t>
            </a:r>
          </a:p>
          <a:p>
            <a:pPr/>
            <a:r>
              <a:t>如果正常資料乾淨，本方法可以獲得最佳的一般資料異常偵測效果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建議模型四：Isolation Fo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建議模型四：Isolation Forest</a:t>
            </a:r>
          </a:p>
        </p:txBody>
      </p:sp>
      <p:sp>
        <p:nvSpPr>
          <p:cNvPr id="191" name="「如果不知道要採用哪個演算法，選擇 Isolation Forest 不會讓你失望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「如果不知道要採用哪個演算法，選擇 Isolation Forest 不會讓你失望」</a:t>
            </a:r>
          </a:p>
          <a:p>
            <a:pPr/>
            <a:r>
              <a:t>每次隨機選擇維度和範圍內的值以嘗試將所有資料分隔，異常資料容易分隔</a:t>
            </a:r>
          </a:p>
          <a:p>
            <a:pPr/>
            <a:r>
              <a:t>適合處理高維或多群資料</a:t>
            </a:r>
          </a:p>
          <a:p>
            <a:pPr/>
            <a:r>
              <a:t>樹容易理解，但通常會造成過度擬合</a:t>
            </a:r>
          </a:p>
          <a:p>
            <a:pPr/>
            <a:r>
              <a:t>本方法假設特徵會影響彼此，特徵不需要線性，正常資料的局外點影響較低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演算法基本比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演算法基本比較</a:t>
            </a:r>
          </a:p>
        </p:txBody>
      </p:sp>
      <p:sp>
        <p:nvSpPr>
          <p:cNvPr id="194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95" name="表格"/>
          <p:cNvGraphicFramePr/>
          <p:nvPr/>
        </p:nvGraphicFramePr>
        <p:xfrm>
          <a:off x="522186" y="1773237"/>
          <a:ext cx="10861318" cy="4042070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364311"/>
                <a:gridCol w="2222044"/>
                <a:gridCol w="1405801"/>
                <a:gridCol w="5155470"/>
              </a:tblGrid>
              <a:tr h="737584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演算法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算法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公式類型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實施方法</a:t>
                      </a:r>
                    </a:p>
                  </a:txBody>
                  <a:tcPr marL="0" marR="0" marT="0" marB="0" anchor="t" anchorCtr="0" horzOverflow="overflow"/>
                </a:tc>
              </a:tr>
              <a:tr h="737584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ETS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時間序列演算法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迴歸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告知誤差、趨勢和季節性模式後，自動找尋最佳參數</a:t>
                      </a:r>
                    </a:p>
                  </a:txBody>
                  <a:tcPr marL="0" marR="0" marT="0" marB="0" anchor="t" anchorCtr="0" horzOverflow="overflow"/>
                </a:tc>
              </a:tr>
              <a:tr h="853890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SARIMA(X)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時間序列演算法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迴歸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將序列轉換成平穩序列(平均和變異固定)後套用 ARMA 模型</a:t>
                      </a:r>
                    </a:p>
                  </a:txBody>
                  <a:tcPr marL="0" marR="0" marT="0" marB="0" anchor="t" anchorCtr="0" horzOverflow="overflow"/>
                </a:tc>
              </a:tr>
              <a:tr h="853890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OneClass SVM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無監督式學習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群聚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找到超球面包住大多正常資料，將超球面外資料視為異常資料</a:t>
                      </a:r>
                    </a:p>
                  </a:txBody>
                  <a:tcPr marL="0" marR="0" marT="0" marB="0" anchor="t" anchorCtr="0" horzOverflow="overflow"/>
                </a:tc>
              </a:tr>
              <a:tr h="853890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Isolation Forest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無監督式學習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群聚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每次紀錄將資料完全分離所需次數，重複多次取平均，異常資料平均值低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演算法優缺點比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演算法優缺點比較</a:t>
            </a:r>
          </a:p>
        </p:txBody>
      </p:sp>
      <p:sp>
        <p:nvSpPr>
          <p:cNvPr id="198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99" name="表格"/>
          <p:cNvGraphicFramePr/>
          <p:nvPr/>
        </p:nvGraphicFramePr>
        <p:xfrm>
          <a:off x="689797" y="1773237"/>
          <a:ext cx="9200229" cy="4570393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1697461"/>
                <a:gridCol w="4293480"/>
                <a:gridCol w="4821463"/>
              </a:tblGrid>
              <a:tr h="911538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演算法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優點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缺點</a:t>
                      </a:r>
                    </a:p>
                  </a:txBody>
                  <a:tcPr marL="0" marR="0" marT="0" marB="0" anchor="t" anchorCtr="0" horzOverflow="overflow"/>
                </a:tc>
              </a:tr>
              <a:tr h="911538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ETS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可以根據季節性等資料相關假設找到適合模型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必須使用非平穩時間序列</a:t>
                      </a:r>
                    </a:p>
                  </a:txBody>
                  <a:tcPr marL="0" marR="0" marT="0" marB="0" anchor="t" anchorCtr="0" horzOverflow="overflow"/>
                </a:tc>
              </a:tr>
              <a:tr h="911538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SARIMA(X)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可處理有趨勢、季節性和非平穩的時間序列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難以解釋參數或模組運作模式，不注意就會造成過度擬合或錯誤識別</a:t>
                      </a:r>
                    </a:p>
                  </a:txBody>
                  <a:tcPr marL="0" marR="0" marT="0" marB="0" anchor="t" anchorCtr="0" horzOverflow="overflow"/>
                </a:tc>
              </a:tr>
              <a:tr h="911538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OneClass SVM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在超高維度資料也能有好效果，中小型數據分析效果佳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正常資料必須完整且乾淨才能達到最佳效果，大資料處理時間較慢</a:t>
                      </a:r>
                    </a:p>
                  </a:txBody>
                  <a:tcPr marL="0" marR="0" marT="0" marB="0" anchor="t" anchorCtr="0" horzOverflow="overflow"/>
                </a:tc>
              </a:tr>
              <a:tr h="911538"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</a:rPr>
                        <a:t>Isolation Forest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運行時間快、空間低，可處理多種異常，正常資料要求不高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1600200" algn="l"/>
                        </a:tabLst>
                        <a:defRPr sz="1800"/>
                      </a:pPr>
                      <a:r>
                        <a:rPr sz="2400"/>
                        <a:t>容易造成過度擬合，僅能判斷全局異常點，不擅長偵測局部異常點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謝謝聆聽"/>
          <p:cNvSpPr txBox="1"/>
          <p:nvPr>
            <p:ph type="title" idx="4294967295"/>
          </p:nvPr>
        </p:nvSpPr>
        <p:spPr>
          <a:xfrm>
            <a:off x="3359150" y="2206625"/>
            <a:ext cx="5426075" cy="1870075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7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rPr>
                <a:latin typeface="Microsoft YaHei"/>
                <a:ea typeface="Microsoft YaHei"/>
                <a:cs typeface="Microsoft YaHei"/>
                <a:sym typeface="Microsoft YaHei"/>
              </a:rPr>
              <a:t>謝謝聆聽</a:t>
            </a:r>
          </a:p>
        </p:txBody>
      </p:sp>
      <p:pic>
        <p:nvPicPr>
          <p:cNvPr id="202" name="Logo v2.png" descr="Logo v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0075" y="1012825"/>
            <a:ext cx="3275013" cy="112077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智慧運輸，全程可視"/>
          <p:cNvSpPr txBox="1"/>
          <p:nvPr/>
        </p:nvSpPr>
        <p:spPr>
          <a:xfrm>
            <a:off x="3477895" y="3933825"/>
            <a:ext cx="5190173" cy="510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智慧運輸，全程可視</a:t>
            </a:r>
          </a:p>
        </p:txBody>
      </p:sp>
      <p:sp>
        <p:nvSpPr>
          <p:cNvPr id="204" name="6/19/20"/>
          <p:cNvSpPr txBox="1"/>
          <p:nvPr/>
        </p:nvSpPr>
        <p:spPr>
          <a:xfrm>
            <a:off x="925194" y="6375829"/>
            <a:ext cx="26088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/>
            <a:r>
              <a:t>6/19/20</a:t>
            </a:r>
          </a:p>
        </p:txBody>
      </p:sp>
      <p:sp>
        <p:nvSpPr>
          <p:cNvPr id="205" name="幻燈片編號"/>
          <p:cNvSpPr txBox="1"/>
          <p:nvPr>
            <p:ph type="sldNum" sz="quarter" idx="4294967295"/>
          </p:nvPr>
        </p:nvSpPr>
        <p:spPr>
          <a:xfrm>
            <a:off x="11037282" y="6375829"/>
            <a:ext cx="273656" cy="2642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異常檢測簡介"/>
          <p:cNvSpPr txBox="1"/>
          <p:nvPr/>
        </p:nvSpPr>
        <p:spPr>
          <a:xfrm>
            <a:off x="4138929" y="2938779"/>
            <a:ext cx="3914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異常檢測簡介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什麼是異常檢測？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什麼是異常檢測？</a:t>
            </a:r>
          </a:p>
        </p:txBody>
      </p:sp>
      <p:sp>
        <p:nvSpPr>
          <p:cNvPr id="123" name="在大量數據中找到「長的不一樣」的數據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在大量數據中找到「長的不一樣」的數據</a:t>
            </a:r>
          </a:p>
          <a:p>
            <a:pPr/>
            <a:r>
              <a:t>理想中可以找到一個框住大部分正常樣本的決策邊界</a:t>
            </a:r>
          </a:p>
          <a:p>
            <a:pPr/>
            <a:r>
              <a:t>邊界外的數據點即視為異常</a:t>
            </a:r>
          </a:p>
        </p:txBody>
      </p:sp>
      <p:pic>
        <p:nvPicPr>
          <p:cNvPr id="124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78637" y="3010805"/>
            <a:ext cx="4196502" cy="322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異常檢測應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異常檢測應用</a:t>
            </a:r>
          </a:p>
        </p:txBody>
      </p:sp>
      <p:sp>
        <p:nvSpPr>
          <p:cNvPr id="127" name="銀行詐欺偵測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銀行詐欺偵測</a:t>
            </a:r>
          </a:p>
          <a:p>
            <a:pPr/>
            <a:r>
              <a:t>故障偵測</a:t>
            </a:r>
          </a:p>
          <a:p>
            <a:pPr/>
            <a:r>
              <a:t>醫療問題偵測</a:t>
            </a:r>
          </a:p>
          <a:p>
            <a:pPr/>
            <a:r>
              <a:t>網路入侵檢測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異常檢測的挑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異常檢測的挑戰</a:t>
            </a:r>
          </a:p>
        </p:txBody>
      </p:sp>
      <p:sp>
        <p:nvSpPr>
          <p:cNvPr id="130" name="定義「正常」需要了解資料的人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定義「正常」需要了解資料的人</a:t>
            </a:r>
          </a:p>
          <a:p>
            <a:pPr/>
            <a:r>
              <a:t>正常行為隨著時間經過而有所變化</a:t>
            </a:r>
          </a:p>
          <a:p>
            <a:pPr/>
            <a:r>
              <a:t>「異常」觀念取決於應用範圍和對象</a:t>
            </a:r>
          </a:p>
          <a:p>
            <a:pPr/>
            <a:r>
              <a:t>用於訓練及驗證的已標記資料有限—-尤其是已標記的異常資料</a:t>
            </a:r>
          </a:p>
          <a:p>
            <a:pPr/>
            <a:r>
              <a:t>一般雜訊誤認成異常資料</a:t>
            </a:r>
          </a:p>
          <a:p>
            <a:pPr/>
            <a:r>
              <a:t>正常資料與局外點的界線不精確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欲解決目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欲解決目標</a:t>
            </a:r>
          </a:p>
        </p:txBody>
      </p:sp>
      <p:sp>
        <p:nvSpPr>
          <p:cNvPr id="133" name="預測 CPU Percentage數值範圍，或是預測異常狀態(發生異常時，會從大約40%直接飆升至大約80%，故以60%作為異常邊界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預測 CPU Percentage數值範圍，或是預測異常狀態(發生異常時，會從大約40%直接飆升至大約80%，故以60%作為異常邊界)</a:t>
            </a:r>
          </a:p>
          <a:p>
            <a:pPr/>
            <a:r>
              <a:t>資料維度為二十，時間是其中一個維度，所以會假設資料前後有關係，並且假設每個維度都不是常態分佈，屬於低維度資料</a:t>
            </a:r>
          </a:p>
          <a:p>
            <a:pPr/>
            <a:r>
              <a:t>可採用時間序列特有的演算法或是一般異常偵測演算法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沒有「最常用」也沒有「最佳演算法」...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68680">
              <a:defRPr sz="3420"/>
            </a:lvl1pPr>
          </a:lstStyle>
          <a:p>
            <a:pPr/>
            <a:r>
              <a:t>沒有「最常用」也沒有「最佳演算法」...</a:t>
            </a:r>
          </a:p>
        </p:txBody>
      </p:sp>
      <p:sp>
        <p:nvSpPr>
          <p:cNvPr id="136" name="內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37" name="影像" descr="影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4385" y="1928530"/>
            <a:ext cx="8343230" cy="42582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時間序列演算法"/>
          <p:cNvSpPr txBox="1"/>
          <p:nvPr/>
        </p:nvSpPr>
        <p:spPr>
          <a:xfrm>
            <a:off x="3821429" y="2938779"/>
            <a:ext cx="4549141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5000"/>
            </a:lvl1pPr>
          </a:lstStyle>
          <a:p>
            <a:pPr/>
            <a:r>
              <a:t>時間序列演算法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6D1C"/>
      </a:accent1>
      <a:accent2>
        <a:srgbClr val="E7C03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主题​​">
  <a:themeElements>
    <a:clrScheme name="1_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6D1C"/>
      </a:accent1>
      <a:accent2>
        <a:srgbClr val="E7C03A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1_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