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3CB"/>
          </a:solidFill>
        </a:fill>
      </a:tcStyle>
    </a:wholeTbl>
    <a:band2H>
      <a:tcTxStyle b="def" i="def"/>
      <a:tcStyle>
        <a:tcBdr/>
        <a:fill>
          <a:solidFill>
            <a:srgbClr val="FC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等线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目錄"/>
          <p:cNvSpPr txBox="1"/>
          <p:nvPr/>
        </p:nvSpPr>
        <p:spPr>
          <a:xfrm>
            <a:off x="9767887" y="139700"/>
            <a:ext cx="1368426" cy="726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OJO4YQ"/>
          <p:cNvGrpSpPr/>
          <p:nvPr/>
        </p:nvGrpSpPr>
        <p:grpSpPr>
          <a:xfrm>
            <a:off x="1066800" y="752475"/>
            <a:ext cx="10058400" cy="5916613"/>
            <a:chOff x="0" y="0"/>
            <a:chExt cx="10058400" cy="5916612"/>
          </a:xfrm>
        </p:grpSpPr>
        <p:sp>
          <p:nvSpPr>
            <p:cNvPr id="56" name="矩形"/>
            <p:cNvSpPr/>
            <p:nvPr/>
          </p:nvSpPr>
          <p:spPr>
            <a:xfrm>
              <a:off x="0" y="0"/>
              <a:ext cx="10058400" cy="5916613"/>
            </a:xfrm>
            <a:prstGeom prst="rect">
              <a:avLst/>
            </a:prstGeom>
            <a:gradFill flip="none" rotWithShape="1">
              <a:gsLst>
                <a:gs pos="0">
                  <a:srgbClr val="FAD3BB"/>
                </a:gs>
                <a:gs pos="16999">
                  <a:srgbClr val="F7BD99"/>
                </a:gs>
                <a:gs pos="25999">
                  <a:srgbClr val="F7BD99"/>
                </a:gs>
                <a:gs pos="100000">
                  <a:srgbClr val="FEF8F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57" name="OJO4YQ.png" descr="OJO4YQ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58400" cy="5916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9" name="Logo v2.png" descr="Logo v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" y="71437"/>
            <a:ext cx="1665288" cy="66516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矩形"/>
          <p:cNvSpPr/>
          <p:nvPr/>
        </p:nvSpPr>
        <p:spPr>
          <a:xfrm>
            <a:off x="1831975" y="260350"/>
            <a:ext cx="10360025" cy="3857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2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OJO4YQ"/>
          <p:cNvGrpSpPr/>
          <p:nvPr/>
        </p:nvGrpSpPr>
        <p:grpSpPr>
          <a:xfrm>
            <a:off x="33337" y="85725"/>
            <a:ext cx="12158663" cy="6727825"/>
            <a:chOff x="0" y="0"/>
            <a:chExt cx="12158662" cy="6727825"/>
          </a:xfrm>
        </p:grpSpPr>
        <p:sp>
          <p:nvSpPr>
            <p:cNvPr id="70" name="矩形"/>
            <p:cNvSpPr/>
            <p:nvPr/>
          </p:nvSpPr>
          <p:spPr>
            <a:xfrm>
              <a:off x="0" y="0"/>
              <a:ext cx="12158663" cy="6727825"/>
            </a:xfrm>
            <a:prstGeom prst="rect">
              <a:avLst/>
            </a:prstGeom>
            <a:gradFill flip="none" rotWithShape="1">
              <a:gsLst>
                <a:gs pos="0">
                  <a:srgbClr val="FAD3BB"/>
                </a:gs>
                <a:gs pos="16999">
                  <a:srgbClr val="F7BD99"/>
                </a:gs>
                <a:gs pos="25999">
                  <a:srgbClr val="F7BD99"/>
                </a:gs>
                <a:gs pos="100000">
                  <a:srgbClr val="FEF8F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1" name="OJO4YQ.jpeg" descr="OJO4YQ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58663" cy="67278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" name="矩形"/>
          <p:cNvSpPr/>
          <p:nvPr/>
        </p:nvSpPr>
        <p:spPr>
          <a:xfrm>
            <a:off x="0" y="2160587"/>
            <a:ext cx="12192000" cy="2374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"/>
          <p:cNvSpPr/>
          <p:nvPr/>
        </p:nvSpPr>
        <p:spPr>
          <a:xfrm>
            <a:off x="334962" y="157162"/>
            <a:ext cx="481013" cy="481013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正方形"/>
          <p:cNvSpPr/>
          <p:nvPr/>
        </p:nvSpPr>
        <p:spPr>
          <a:xfrm>
            <a:off x="568325" y="354012"/>
            <a:ext cx="387350" cy="38735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3" name="線條"/>
          <p:cNvSpPr/>
          <p:nvPr/>
        </p:nvSpPr>
        <p:spPr>
          <a:xfrm>
            <a:off x="1052512" y="708025"/>
            <a:ext cx="10804526" cy="0"/>
          </a:xfrm>
          <a:prstGeom prst="line">
            <a:avLst/>
          </a:prstGeom>
          <a:ln w="158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85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>
            <a:alpha val="3137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JO4YQ"/>
          <p:cNvGrpSpPr/>
          <p:nvPr/>
        </p:nvGrpSpPr>
        <p:grpSpPr>
          <a:xfrm>
            <a:off x="1066800" y="752475"/>
            <a:ext cx="10058400" cy="5916613"/>
            <a:chOff x="0" y="0"/>
            <a:chExt cx="10058400" cy="5916612"/>
          </a:xfrm>
        </p:grpSpPr>
        <p:sp>
          <p:nvSpPr>
            <p:cNvPr id="2" name="矩形"/>
            <p:cNvSpPr/>
            <p:nvPr/>
          </p:nvSpPr>
          <p:spPr>
            <a:xfrm>
              <a:off x="0" y="0"/>
              <a:ext cx="10058400" cy="5916613"/>
            </a:xfrm>
            <a:prstGeom prst="rect">
              <a:avLst/>
            </a:prstGeom>
            <a:gradFill flip="none" rotWithShape="1">
              <a:gsLst>
                <a:gs pos="0">
                  <a:srgbClr val="FAD3BB"/>
                </a:gs>
                <a:gs pos="16999">
                  <a:srgbClr val="F7BD99"/>
                </a:gs>
                <a:gs pos="25999">
                  <a:srgbClr val="F7BD99"/>
                </a:gs>
                <a:gs pos="100000">
                  <a:srgbClr val="FEF8F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" name="OJO4YQ.png" descr="OJO4YQ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58400" cy="5916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" name="Logo v2.png" descr="Logo v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" y="71437"/>
            <a:ext cx="1665288" cy="66516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"/>
          <p:cNvSpPr/>
          <p:nvPr/>
        </p:nvSpPr>
        <p:spPr>
          <a:xfrm>
            <a:off x="1831975" y="260350"/>
            <a:ext cx="10360025" cy="3857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大標題文字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/>
            <a:r>
              <a:t>大標題文字</a:t>
            </a:r>
          </a:p>
        </p:txBody>
      </p:sp>
      <p:sp>
        <p:nvSpPr>
          <p:cNvPr id="8" name="內文層級一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" name="幻燈片編號"/>
          <p:cNvSpPr txBox="1"/>
          <p:nvPr>
            <p:ph type="sldNum" sz="quarter" idx="2"/>
          </p:nvPr>
        </p:nvSpPr>
        <p:spPr>
          <a:xfrm>
            <a:off x="11037282" y="6375829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762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矩形"/>
          <p:cNvSpPr/>
          <p:nvPr/>
        </p:nvSpPr>
        <p:spPr>
          <a:xfrm>
            <a:off x="-17463" y="0"/>
            <a:ext cx="12226926" cy="6858000"/>
          </a:xfrm>
          <a:prstGeom prst="rect">
            <a:avLst/>
          </a:prstGeom>
          <a:solidFill>
            <a:srgbClr val="FFFFFF">
              <a:alpha val="84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形狀"/>
          <p:cNvSpPr/>
          <p:nvPr/>
        </p:nvSpPr>
        <p:spPr>
          <a:xfrm>
            <a:off x="-14288" y="-1588"/>
            <a:ext cx="12233276" cy="5224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26" fill="norm" stroke="1" extrusionOk="0">
                <a:moveTo>
                  <a:pt x="0" y="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21600" y="12211"/>
                  <a:pt x="21600" y="12211"/>
                  <a:pt x="21600" y="12211"/>
                </a:cubicBezTo>
                <a:cubicBezTo>
                  <a:pt x="21600" y="12211"/>
                  <a:pt x="20888" y="13015"/>
                  <a:pt x="20429" y="13916"/>
                </a:cubicBezTo>
                <a:cubicBezTo>
                  <a:pt x="19971" y="14816"/>
                  <a:pt x="19135" y="18190"/>
                  <a:pt x="15363" y="16629"/>
                </a:cubicBezTo>
                <a:cubicBezTo>
                  <a:pt x="13129" y="15705"/>
                  <a:pt x="10436" y="19061"/>
                  <a:pt x="8981" y="20039"/>
                </a:cubicBezTo>
                <a:cubicBezTo>
                  <a:pt x="7526" y="21018"/>
                  <a:pt x="6493" y="21600"/>
                  <a:pt x="4309" y="17110"/>
                </a:cubicBezTo>
                <a:cubicBezTo>
                  <a:pt x="2125" y="12619"/>
                  <a:pt x="1002" y="11322"/>
                  <a:pt x="8" y="118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形狀"/>
          <p:cNvSpPr/>
          <p:nvPr/>
        </p:nvSpPr>
        <p:spPr>
          <a:xfrm>
            <a:off x="-14288" y="-23813"/>
            <a:ext cx="12238038" cy="484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8" fill="norm" stroke="1" extrusionOk="0">
                <a:moveTo>
                  <a:pt x="0" y="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21600" y="12154"/>
                  <a:pt x="21600" y="12154"/>
                  <a:pt x="21600" y="12154"/>
                </a:cubicBezTo>
                <a:cubicBezTo>
                  <a:pt x="21600" y="12154"/>
                  <a:pt x="20663" y="13200"/>
                  <a:pt x="20201" y="14111"/>
                </a:cubicBezTo>
                <a:cubicBezTo>
                  <a:pt x="19743" y="15028"/>
                  <a:pt x="18040" y="18005"/>
                  <a:pt x="15338" y="16691"/>
                </a:cubicBezTo>
                <a:cubicBezTo>
                  <a:pt x="13118" y="15608"/>
                  <a:pt x="10512" y="18525"/>
                  <a:pt x="9057" y="19521"/>
                </a:cubicBezTo>
                <a:cubicBezTo>
                  <a:pt x="7602" y="20518"/>
                  <a:pt x="6490" y="21600"/>
                  <a:pt x="4309" y="17027"/>
                </a:cubicBezTo>
                <a:cubicBezTo>
                  <a:pt x="2125" y="12448"/>
                  <a:pt x="1002" y="11531"/>
                  <a:pt x="8" y="12118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三角形"/>
          <p:cNvSpPr/>
          <p:nvPr/>
        </p:nvSpPr>
        <p:spPr>
          <a:xfrm>
            <a:off x="-123032" y="2820193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CEC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敏捷流程、BDD、實作"/>
          <p:cNvSpPr txBox="1"/>
          <p:nvPr>
            <p:ph type="body" sz="quarter" idx="4294967295"/>
          </p:nvPr>
        </p:nvSpPr>
        <p:spPr>
          <a:xfrm>
            <a:off x="1974850" y="3184525"/>
            <a:ext cx="8242300" cy="7064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敏捷流程、BDD、實作</a:t>
            </a:r>
          </a:p>
        </p:txBody>
      </p:sp>
      <p:sp>
        <p:nvSpPr>
          <p:cNvPr id="101" name="Teuton    日期"/>
          <p:cNvSpPr txBox="1"/>
          <p:nvPr/>
        </p:nvSpPr>
        <p:spPr>
          <a:xfrm>
            <a:off x="5340032" y="5584825"/>
            <a:ext cx="2991486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Teuton</a:t>
            </a:r>
            <a:r>
              <a:t>    </a:t>
            </a:r>
            <a:r>
              <a:t>日期</a:t>
            </a:r>
          </a:p>
        </p:txBody>
      </p:sp>
      <p:pic>
        <p:nvPicPr>
          <p:cNvPr id="102" name="Logo v2.png" descr="Logo v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12" y="177800"/>
            <a:ext cx="2316163" cy="833438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奇雲國際股份有限公司"/>
          <p:cNvSpPr txBox="1"/>
          <p:nvPr/>
        </p:nvSpPr>
        <p:spPr>
          <a:xfrm>
            <a:off x="6157594" y="6581775"/>
            <a:ext cx="6006149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奇雲國際股份有限公司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https://dotblogsfile.blob.core.windows.net/user/jameswang/8e7e8506-9df0-4aac-879a-3c3c2f7220b3/1499307802_24939.png" descr="https://dotblogsfile.blob.core.windows.net/user/jameswang/8e7e8506-9df0-4aac-879a-3c3c2f7220b3/1499307802_249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5691" y="1773237"/>
            <a:ext cx="5889654" cy="4372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什麼是BDD:Behavior Driven Developm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什麼是BDD:Behavior Driven Development?</a:t>
            </a:r>
          </a:p>
        </p:txBody>
      </p:sp>
      <p:sp>
        <p:nvSpPr>
          <p:cNvPr id="170" name="重要精神在於能更有效地發現問題、方便協作和示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重要精神在於能更有效地發現問題、方便協作和示範</a:t>
            </a:r>
          </a:p>
          <a:p>
            <a:pPr/>
            <a:r>
              <a:t>在寫測試前先寫</a:t>
            </a:r>
            <a:r>
              <a:rPr b="1"/>
              <a:t>可以被執行的測試規格書</a:t>
            </a:r>
          </a:p>
          <a:p>
            <a:pPr/>
            <a:r>
              <a:t>用人類語言來描述軟體功能和測試案例</a:t>
            </a:r>
          </a:p>
          <a:p>
            <a:pPr/>
            <a:r>
              <a:t>三方溝通的方法—SBE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BE：Specification B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SBE：Specification By Example</a:t>
            </a:r>
          </a:p>
        </p:txBody>
      </p:sp>
      <p:sp>
        <p:nvSpPr>
          <p:cNvPr id="173" name="按兩下來編輯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4210" y="2299090"/>
            <a:ext cx="7563580" cy="385682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活文件"/>
          <p:cNvSpPr txBox="1"/>
          <p:nvPr/>
        </p:nvSpPr>
        <p:spPr>
          <a:xfrm>
            <a:off x="9321016" y="5522702"/>
            <a:ext cx="1247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000">
                <a:solidFill>
                  <a:schemeClr val="accent4">
                    <a:satOff val="-1335"/>
                    <a:lumOff val="-10274"/>
                  </a:schemeClr>
                </a:solidFill>
              </a:defRPr>
            </a:lvl1pPr>
          </a:lstStyle>
          <a:p>
            <a:pPr/>
            <a:r>
              <a:t>活文件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BE Gherkin 關鍵字：Given, When, Th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SBE Gherkin 關鍵字：Given, When, Then</a:t>
            </a:r>
          </a:p>
        </p:txBody>
      </p:sp>
      <p:sp>
        <p:nvSpPr>
          <p:cNvPr id="178" name="# language: zh-T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 language: zh-TW</a:t>
            </a:r>
            <a:endParaRPr>
              <a:solidFill>
                <a:srgbClr val="000000"/>
              </a:solidFill>
            </a:endParaRPr>
          </a:p>
          <a:p>
            <a:pPr/>
            <a:r>
              <a:rPr>
                <a:solidFill>
                  <a:srgbClr val="000000"/>
                </a:solidFill>
              </a:rPr>
              <a:t>功能</a:t>
            </a:r>
            <a:r>
              <a:rPr>
                <a:solidFill>
                  <a:srgbClr val="CFCC51"/>
                </a:solidFill>
              </a:rPr>
              <a:t>: </a:t>
            </a:r>
            <a:r>
              <a:t>即時警報與觸發呈現</a:t>
            </a:r>
            <a:endParaRPr>
              <a:solidFill>
                <a:srgbClr val="000000"/>
              </a:solidFill>
            </a:endParaRPr>
          </a:p>
          <a:p>
            <a:pPr/>
            <a:endParaRPr>
              <a:solidFill>
                <a:srgbClr val="000000"/>
              </a:solidFill>
            </a:endParaRPr>
          </a:p>
          <a:p>
            <a:pPr/>
            <a:r>
              <a:rPr>
                <a:solidFill>
                  <a:srgbClr val="B8B8B8"/>
                </a:solidFill>
              </a:rPr>
              <a:t>	</a:t>
            </a:r>
            <a:r>
              <a:t>場景: </a:t>
            </a:r>
            <a:r>
              <a:rPr>
                <a:solidFill>
                  <a:srgbClr val="000000"/>
                </a:solidFill>
              </a:rPr>
              <a:t>網頁登入</a:t>
            </a:r>
            <a:endParaRPr>
              <a:solidFill>
                <a:srgbClr val="000000"/>
              </a:solidFill>
            </a:endParaRPr>
          </a:p>
          <a:p>
            <a:pPr/>
            <a:r>
              <a:rPr>
                <a:solidFill>
                  <a:srgbClr val="B8B8B8"/>
                </a:solidFill>
              </a:rPr>
              <a:t>		</a:t>
            </a:r>
            <a:r>
              <a:rPr>
                <a:solidFill>
                  <a:srgbClr val="4BCDCF"/>
                </a:solidFill>
              </a:rPr>
              <a:t>假如 </a:t>
            </a:r>
            <a:r>
              <a:t>使用</a:t>
            </a:r>
            <a:r>
              <a:rPr>
                <a:solidFill>
                  <a:srgbClr val="B8B8B8"/>
                </a:solidFill>
              </a:rPr>
              <a:t> </a:t>
            </a:r>
            <a:r>
              <a:t>chrome</a:t>
            </a:r>
            <a:r>
              <a:rPr>
                <a:solidFill>
                  <a:srgbClr val="B8B8B8"/>
                </a:solidFill>
              </a:rPr>
              <a:t> </a:t>
            </a:r>
            <a:r>
              <a:t>瀏覽器前往網站</a:t>
            </a:r>
            <a:endParaRPr>
              <a:solidFill>
                <a:srgbClr val="000000"/>
              </a:solidFill>
            </a:endParaRPr>
          </a:p>
          <a:p>
            <a:pPr/>
            <a:r>
              <a:rPr>
                <a:solidFill>
                  <a:srgbClr val="B8B8B8"/>
                </a:solidFill>
              </a:rPr>
              <a:t>		</a:t>
            </a:r>
            <a:r>
              <a:rPr>
                <a:solidFill>
                  <a:srgbClr val="4BCDCF"/>
                </a:solidFill>
              </a:rPr>
              <a:t>當 </a:t>
            </a:r>
            <a:r>
              <a:t>還沒登入時輸入帳號</a:t>
            </a:r>
            <a:r>
              <a:rPr>
                <a:solidFill>
                  <a:srgbClr val="B8B8B8"/>
                </a:solidFill>
              </a:rPr>
              <a:t> </a:t>
            </a:r>
            <a:r>
              <a:rPr>
                <a:solidFill>
                  <a:srgbClr val="4ACB51"/>
                </a:solidFill>
              </a:rPr>
              <a:t>"rd003"</a:t>
            </a:r>
            <a:r>
              <a:rPr>
                <a:solidFill>
                  <a:srgbClr val="B8B8B8"/>
                </a:solidFill>
              </a:rPr>
              <a:t> </a:t>
            </a:r>
            <a:r>
              <a:t>密碼</a:t>
            </a:r>
            <a:r>
              <a:rPr>
                <a:solidFill>
                  <a:srgbClr val="B8B8B8"/>
                </a:solidFill>
              </a:rPr>
              <a:t> </a:t>
            </a:r>
            <a:r>
              <a:rPr>
                <a:solidFill>
                  <a:srgbClr val="4ACB51"/>
                </a:solidFill>
              </a:rPr>
              <a:t>"123456"</a:t>
            </a:r>
            <a:r>
              <a:rPr>
                <a:solidFill>
                  <a:srgbClr val="B8B8B8"/>
                </a:solidFill>
              </a:rPr>
              <a:t> </a:t>
            </a:r>
            <a:r>
              <a:t>按確定</a:t>
            </a:r>
            <a:endParaRPr>
              <a:solidFill>
                <a:srgbClr val="000000"/>
              </a:solidFill>
            </a:endParaRPr>
          </a:p>
          <a:p>
            <a:pPr/>
            <a:r>
              <a:rPr>
                <a:solidFill>
                  <a:srgbClr val="B8B8B8"/>
                </a:solidFill>
              </a:rPr>
              <a:t>		</a:t>
            </a:r>
            <a:r>
              <a:rPr>
                <a:solidFill>
                  <a:srgbClr val="4BCDCF"/>
                </a:solidFill>
              </a:rPr>
              <a:t>那麼 </a:t>
            </a:r>
            <a:r>
              <a:t>進入首頁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DD 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BDD 流程</a:t>
            </a:r>
          </a:p>
        </p:txBody>
      </p:sp>
      <p:sp>
        <p:nvSpPr>
          <p:cNvPr id="181" name="按兩下來編輯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Behavior Driven Development ( BDD ) , Cucumber – VikramVI Knowledge Sharing" descr="Behavior Driven Development ( BDD ) , Cucumber – VikramVI Knowledge Shar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401" y="2180056"/>
            <a:ext cx="8408460" cy="3755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3717" y="1694970"/>
            <a:ext cx="6982017" cy="463649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寫好的 test -&gt; 寫爛 code -&gt; 改成好的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</a:t>
            </a:r>
            <a:r>
              <a:rPr b="1"/>
              <a:t>好</a:t>
            </a:r>
            <a:r>
              <a:t>的 test -&gt; 寫</a:t>
            </a:r>
            <a:r>
              <a:rPr b="1"/>
              <a:t>爛</a:t>
            </a:r>
            <a:r>
              <a:t> code -&gt; 改成</a:t>
            </a:r>
            <a:r>
              <a:rPr b="1"/>
              <a:t>好</a:t>
            </a:r>
            <a:r>
              <a:t>的 code</a:t>
            </a:r>
          </a:p>
          <a:p>
            <a:pPr/>
            <a:r>
              <a:t>Do the right thing. 把事作對</a:t>
            </a:r>
          </a:p>
          <a:p>
            <a:pPr/>
            <a:r>
              <a:t>Do the thing right. 把事做好</a:t>
            </a:r>
          </a:p>
        </p:txBody>
      </p:sp>
      <p:sp>
        <p:nvSpPr>
          <p:cNvPr id="186" name="TDD:Test Driven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TDD:Test Driven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DD 實作方法：Cuc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BDD 實作方法：Cucumber</a:t>
            </a:r>
          </a:p>
        </p:txBody>
      </p:sp>
      <p:sp>
        <p:nvSpPr>
          <p:cNvPr id="189" name="將需求分解成 fea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將需求分解成 feature</a:t>
            </a:r>
          </a:p>
          <a:p>
            <a:pPr/>
            <a:r>
              <a:t>執行 feature 即可產生程式框架</a:t>
            </a:r>
          </a:p>
          <a:p>
            <a:pPr/>
            <a:r>
              <a:t>填補框架內容，完成測試</a:t>
            </a:r>
          </a:p>
        </p:txBody>
      </p:sp>
      <p:pic>
        <p:nvPicPr>
          <p:cNvPr id="19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845" y="3460062"/>
            <a:ext cx="6685541" cy="3547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3980" y="1999904"/>
            <a:ext cx="5315377" cy="4115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eature 執行結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Feature 執行結果</a:t>
            </a:r>
          </a:p>
        </p:txBody>
      </p:sp>
      <p:sp>
        <p:nvSpPr>
          <p:cNvPr id="194" name="@當(&quot;還沒登入時輸入帳號 {string} 密碼 {string} 按確定&quot;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1168" indent="-201168" defTabSz="804672">
              <a:spcBef>
                <a:spcPts val="800"/>
              </a:spcBef>
              <a:defRPr sz="2112"/>
            </a:pPr>
            <a:r>
              <a:t>@當("還沒登入時輸入帳號 {string} 密碼 {string} 按確定")</a:t>
            </a:r>
          </a:p>
          <a:p>
            <a:pPr marL="201168" indent="-201168" defTabSz="804672">
              <a:spcBef>
                <a:spcPts val="800"/>
              </a:spcBef>
              <a:defRPr sz="2112"/>
            </a:pPr>
            <a:r>
              <a:t>public void 還沒登入時輸入帳號_密碼_按確定(String string, String string2) {</a:t>
            </a:r>
          </a:p>
          <a:p>
            <a:pPr marL="201168" indent="-201168" defTabSz="804672">
              <a:spcBef>
                <a:spcPts val="800"/>
              </a:spcBef>
              <a:defRPr sz="2112"/>
            </a:pPr>
            <a:r>
              <a:t>    // Write code here that turns the phrase above into concrete actions</a:t>
            </a:r>
          </a:p>
          <a:p>
            <a:pPr marL="201168" indent="-201168" defTabSz="804672">
              <a:spcBef>
                <a:spcPts val="800"/>
              </a:spcBef>
              <a:defRPr sz="2112"/>
            </a:pPr>
            <a:r>
              <a:t>    throw new io.cucumber.java.PendingException();}</a:t>
            </a:r>
          </a:p>
          <a:p>
            <a:pPr marL="201168" indent="-201168" defTabSz="804672">
              <a:spcBef>
                <a:spcPts val="800"/>
              </a:spcBef>
              <a:defRPr sz="2112"/>
            </a:pPr>
          </a:p>
          <a:p>
            <a:pPr marL="201168" indent="-201168" defTabSz="804672">
              <a:spcBef>
                <a:spcPts val="800"/>
              </a:spcBef>
              <a:defRPr sz="2112"/>
            </a:pPr>
            <a:r>
              <a:t>@那麼("進入首頁")</a:t>
            </a:r>
          </a:p>
          <a:p>
            <a:pPr marL="201168" indent="-201168" defTabSz="804672">
              <a:spcBef>
                <a:spcPts val="800"/>
              </a:spcBef>
              <a:defRPr sz="2112"/>
            </a:pPr>
            <a:r>
              <a:t>public void 進入首頁() {</a:t>
            </a:r>
          </a:p>
          <a:p>
            <a:pPr marL="201168" indent="-201168" defTabSz="804672">
              <a:spcBef>
                <a:spcPts val="800"/>
              </a:spcBef>
              <a:defRPr sz="2112"/>
            </a:pPr>
            <a:r>
              <a:t>    // Write code here that turns the phrase above into concrete actions</a:t>
            </a:r>
          </a:p>
          <a:p>
            <a:pPr marL="201168" indent="-201168" defTabSz="804672">
              <a:spcBef>
                <a:spcPts val="800"/>
              </a:spcBef>
              <a:defRPr sz="2112"/>
            </a:pPr>
            <a:r>
              <a:t>    throw new io.cucumber.java.PendingException();}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測試概念"/>
          <p:cNvSpPr txBox="1"/>
          <p:nvPr/>
        </p:nvSpPr>
        <p:spPr>
          <a:xfrm>
            <a:off x="4773929" y="2938779"/>
            <a:ext cx="2644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測試概念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軟體測試基本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軟體測試基本概念</a:t>
            </a:r>
          </a:p>
        </p:txBody>
      </p:sp>
      <p:sp>
        <p:nvSpPr>
          <p:cNvPr id="199" name="敏捷開發流程，測試和開發是一起進行的，面對面溝通可取代測試文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敏捷開發流程，測試和開發是一起進行的，</a:t>
            </a:r>
            <a:r>
              <a:rPr b="1"/>
              <a:t>面對面溝通</a:t>
            </a:r>
            <a:r>
              <a:t>可取代測試文件</a:t>
            </a:r>
          </a:p>
          <a:p>
            <a:pPr/>
            <a:r>
              <a:t>敏捷開發流程，測試案例位於待開發項目或是</a:t>
            </a:r>
            <a:r>
              <a:rPr b="1"/>
              <a:t>單元測試</a:t>
            </a:r>
            <a:r>
              <a:t>程式碼註解標記</a:t>
            </a:r>
          </a:p>
          <a:p>
            <a:pPr/>
            <a:r>
              <a:t>敏捷開發流程，遵照 BDD 開發可產生</a:t>
            </a:r>
            <a:r>
              <a:rPr b="1"/>
              <a:t>活文件</a:t>
            </a:r>
          </a:p>
          <a:p>
            <a:pPr/>
            <a:r>
              <a:t>一個好的測試能夠在</a:t>
            </a:r>
            <a:r>
              <a:rPr b="1"/>
              <a:t>第一時間</a:t>
            </a:r>
            <a:r>
              <a:t>發現程式中存在的錯誤，bug 拖得越久修復成本越高</a:t>
            </a:r>
          </a:p>
          <a:p>
            <a:pPr/>
            <a:r>
              <a:t>一個好的測試是發現了至今</a:t>
            </a:r>
            <a:r>
              <a:rPr b="1"/>
              <a:t>尚未發現</a:t>
            </a:r>
            <a:r>
              <a:t>的錯誤的測試，避免未來潛在損失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軟體測試注意事項和經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軟體測試注意事項和經驗</a:t>
            </a:r>
          </a:p>
        </p:txBody>
      </p:sp>
      <p:sp>
        <p:nvSpPr>
          <p:cNvPr id="202" name="「儘早和不斷的測試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</a:t>
            </a:r>
            <a:r>
              <a:rPr b="1"/>
              <a:t>儘早</a:t>
            </a:r>
            <a:r>
              <a:t>和</a:t>
            </a:r>
            <a:r>
              <a:rPr b="1"/>
              <a:t>不斷</a:t>
            </a:r>
            <a:r>
              <a:t>的測試」</a:t>
            </a:r>
          </a:p>
          <a:p>
            <a:pPr/>
            <a:r>
              <a:t>注意回歸測試的</a:t>
            </a:r>
            <a:r>
              <a:rPr b="1"/>
              <a:t>關連性</a:t>
            </a:r>
            <a:r>
              <a:t>，修一個錯多三個錯不少見</a:t>
            </a:r>
          </a:p>
          <a:p>
            <a:pPr/>
            <a:r>
              <a:t>測試從小規模到大規模</a:t>
            </a:r>
          </a:p>
          <a:p>
            <a:pPr/>
            <a:r>
              <a:t>徹底檢查每個測試結果，許多最終發現的錯誤是早期測試遺漏的</a:t>
            </a:r>
          </a:p>
          <a:p>
            <a:pPr/>
            <a:r>
              <a:t>注意測試中的錯誤</a:t>
            </a:r>
            <a:r>
              <a:rPr b="1"/>
              <a:t>集中發生</a:t>
            </a:r>
            <a:r>
              <a:t>現象，這和開發者有很大關係</a:t>
            </a:r>
          </a:p>
          <a:p>
            <a:pPr/>
            <a:r>
              <a:t>對測試錯誤結果要有一個</a:t>
            </a:r>
            <a:r>
              <a:rPr b="1"/>
              <a:t>確切的流程</a:t>
            </a:r>
            <a:r>
              <a:t>，嚴重的錯誤可以開會進行討論和分析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群組"/>
          <p:cNvGrpSpPr/>
          <p:nvPr/>
        </p:nvGrpSpPr>
        <p:grpSpPr>
          <a:xfrm>
            <a:off x="1873250" y="1916112"/>
            <a:ext cx="4753625" cy="949326"/>
            <a:chOff x="0" y="0"/>
            <a:chExt cx="4753624" cy="949325"/>
          </a:xfrm>
        </p:grpSpPr>
        <p:sp>
          <p:nvSpPr>
            <p:cNvPr id="105" name="敏捷開發流程(Scrum)概述"/>
            <p:cNvSpPr/>
            <p:nvPr/>
          </p:nvSpPr>
          <p:spPr>
            <a:xfrm>
              <a:off x="1123820" y="-1"/>
              <a:ext cx="36298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15191D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敏捷開發流程(Scrum)概述</a:t>
              </a:r>
            </a:p>
          </p:txBody>
        </p:sp>
        <p:sp>
          <p:nvSpPr>
            <p:cNvPr id="106" name="01"/>
            <p:cNvSpPr/>
            <p:nvPr/>
          </p:nvSpPr>
          <p:spPr>
            <a:xfrm>
              <a:off x="0" y="46036"/>
              <a:ext cx="8635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5800">
                  <a:solidFill>
                    <a:srgbClr val="15191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07" name="線條"/>
            <p:cNvSpPr/>
            <p:nvPr/>
          </p:nvSpPr>
          <p:spPr>
            <a:xfrm flipH="1">
              <a:off x="922760" y="57176"/>
              <a:ext cx="1" cy="892149"/>
            </a:xfrm>
            <a:prstGeom prst="line">
              <a:avLst/>
            </a:prstGeom>
            <a:noFill/>
            <a:ln w="63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9" name="介紹"/>
          <p:cNvSpPr txBox="1"/>
          <p:nvPr/>
        </p:nvSpPr>
        <p:spPr>
          <a:xfrm>
            <a:off x="3096254" y="2354262"/>
            <a:ext cx="8267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介紹</a:t>
            </a:r>
          </a:p>
        </p:txBody>
      </p:sp>
      <p:sp>
        <p:nvSpPr>
          <p:cNvPr id="110" name="流程"/>
          <p:cNvSpPr txBox="1"/>
          <p:nvPr/>
        </p:nvSpPr>
        <p:spPr>
          <a:xfrm>
            <a:off x="4752361" y="2359024"/>
            <a:ext cx="826759" cy="40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流程</a:t>
            </a:r>
          </a:p>
        </p:txBody>
      </p:sp>
      <p:grpSp>
        <p:nvGrpSpPr>
          <p:cNvPr id="114" name="群組"/>
          <p:cNvGrpSpPr/>
          <p:nvPr/>
        </p:nvGrpSpPr>
        <p:grpSpPr>
          <a:xfrm>
            <a:off x="6611668" y="1984374"/>
            <a:ext cx="4579939" cy="949326"/>
            <a:chOff x="0" y="0"/>
            <a:chExt cx="4579937" cy="949325"/>
          </a:xfrm>
        </p:grpSpPr>
        <p:sp>
          <p:nvSpPr>
            <p:cNvPr id="111" name="BDD與相關子概念"/>
            <p:cNvSpPr txBox="1"/>
            <p:nvPr/>
          </p:nvSpPr>
          <p:spPr>
            <a:xfrm>
              <a:off x="1123820" y="-1"/>
              <a:ext cx="345611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15191D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BDD與相關子概念</a:t>
              </a:r>
            </a:p>
          </p:txBody>
        </p:sp>
        <p:sp>
          <p:nvSpPr>
            <p:cNvPr id="112" name="02"/>
            <p:cNvSpPr txBox="1"/>
            <p:nvPr/>
          </p:nvSpPr>
          <p:spPr>
            <a:xfrm>
              <a:off x="0" y="46036"/>
              <a:ext cx="863501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5800">
                  <a:solidFill>
                    <a:srgbClr val="15191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13" name="線條"/>
            <p:cNvSpPr/>
            <p:nvPr/>
          </p:nvSpPr>
          <p:spPr>
            <a:xfrm flipH="1">
              <a:off x="922760" y="57176"/>
              <a:ext cx="1" cy="892149"/>
            </a:xfrm>
            <a:prstGeom prst="line">
              <a:avLst/>
            </a:prstGeom>
            <a:noFill/>
            <a:ln w="63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5" name="簡介"/>
          <p:cNvSpPr txBox="1"/>
          <p:nvPr/>
        </p:nvSpPr>
        <p:spPr>
          <a:xfrm>
            <a:off x="7829055" y="2354262"/>
            <a:ext cx="8267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簡介</a:t>
            </a:r>
          </a:p>
        </p:txBody>
      </p:sp>
      <p:sp>
        <p:nvSpPr>
          <p:cNvPr id="116" name="SBE"/>
          <p:cNvSpPr txBox="1"/>
          <p:nvPr/>
        </p:nvSpPr>
        <p:spPr>
          <a:xfrm>
            <a:off x="9062352" y="2359024"/>
            <a:ext cx="826957" cy="36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SBE</a:t>
            </a:r>
          </a:p>
        </p:txBody>
      </p:sp>
      <p:sp>
        <p:nvSpPr>
          <p:cNvPr id="117" name="TDD"/>
          <p:cNvSpPr txBox="1"/>
          <p:nvPr/>
        </p:nvSpPr>
        <p:spPr>
          <a:xfrm>
            <a:off x="7829055" y="2659062"/>
            <a:ext cx="837971" cy="36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TDD</a:t>
            </a:r>
          </a:p>
        </p:txBody>
      </p:sp>
      <p:sp>
        <p:nvSpPr>
          <p:cNvPr id="118" name="Cucumber"/>
          <p:cNvSpPr txBox="1"/>
          <p:nvPr/>
        </p:nvSpPr>
        <p:spPr>
          <a:xfrm>
            <a:off x="9062352" y="2659062"/>
            <a:ext cx="1357679" cy="36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Cucumber</a:t>
            </a:r>
          </a:p>
        </p:txBody>
      </p:sp>
      <p:grpSp>
        <p:nvGrpSpPr>
          <p:cNvPr id="122" name="群組"/>
          <p:cNvGrpSpPr/>
          <p:nvPr/>
        </p:nvGrpSpPr>
        <p:grpSpPr>
          <a:xfrm>
            <a:off x="1904999" y="4271962"/>
            <a:ext cx="4579939" cy="949326"/>
            <a:chOff x="0" y="0"/>
            <a:chExt cx="4579937" cy="949325"/>
          </a:xfrm>
        </p:grpSpPr>
        <p:sp>
          <p:nvSpPr>
            <p:cNvPr id="119" name="測試概念"/>
            <p:cNvSpPr txBox="1"/>
            <p:nvPr/>
          </p:nvSpPr>
          <p:spPr>
            <a:xfrm>
              <a:off x="1123820" y="-1"/>
              <a:ext cx="345611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15191D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測試概念</a:t>
              </a:r>
            </a:p>
          </p:txBody>
        </p:sp>
        <p:sp>
          <p:nvSpPr>
            <p:cNvPr id="120" name="03"/>
            <p:cNvSpPr txBox="1"/>
            <p:nvPr/>
          </p:nvSpPr>
          <p:spPr>
            <a:xfrm>
              <a:off x="0" y="46036"/>
              <a:ext cx="863501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5800">
                  <a:solidFill>
                    <a:srgbClr val="15191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1" name="線條"/>
            <p:cNvSpPr/>
            <p:nvPr/>
          </p:nvSpPr>
          <p:spPr>
            <a:xfrm flipH="1">
              <a:off x="922760" y="57176"/>
              <a:ext cx="1" cy="892149"/>
            </a:xfrm>
            <a:prstGeom prst="line">
              <a:avLst/>
            </a:prstGeom>
            <a:noFill/>
            <a:ln w="63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3" name="單元測試"/>
          <p:cNvSpPr txBox="1"/>
          <p:nvPr/>
        </p:nvSpPr>
        <p:spPr>
          <a:xfrm>
            <a:off x="3128004" y="4708525"/>
            <a:ext cx="12331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單元測試</a:t>
            </a:r>
          </a:p>
        </p:txBody>
      </p:sp>
      <p:sp>
        <p:nvSpPr>
          <p:cNvPr id="124" name="有外界互動"/>
          <p:cNvSpPr txBox="1"/>
          <p:nvPr/>
        </p:nvSpPr>
        <p:spPr>
          <a:xfrm>
            <a:off x="4597450" y="4708525"/>
            <a:ext cx="14363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有外界互動</a:t>
            </a:r>
          </a:p>
        </p:txBody>
      </p:sp>
      <p:sp>
        <p:nvSpPr>
          <p:cNvPr id="125" name="無外界互動"/>
          <p:cNvSpPr txBox="1"/>
          <p:nvPr/>
        </p:nvSpPr>
        <p:spPr>
          <a:xfrm>
            <a:off x="3128004" y="5013325"/>
            <a:ext cx="14363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無外界互動</a:t>
            </a:r>
          </a:p>
        </p:txBody>
      </p:sp>
      <p:sp>
        <p:nvSpPr>
          <p:cNvPr id="126" name="測試範例"/>
          <p:cNvSpPr txBox="1"/>
          <p:nvPr/>
        </p:nvSpPr>
        <p:spPr>
          <a:xfrm>
            <a:off x="4699050" y="5005387"/>
            <a:ext cx="12331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測試範例</a:t>
            </a:r>
          </a:p>
        </p:txBody>
      </p:sp>
      <p:grpSp>
        <p:nvGrpSpPr>
          <p:cNvPr id="130" name="群組"/>
          <p:cNvGrpSpPr/>
          <p:nvPr/>
        </p:nvGrpSpPr>
        <p:grpSpPr>
          <a:xfrm>
            <a:off x="6611668" y="4253217"/>
            <a:ext cx="4579939" cy="949326"/>
            <a:chOff x="0" y="0"/>
            <a:chExt cx="4579937" cy="949325"/>
          </a:xfrm>
        </p:grpSpPr>
        <p:sp>
          <p:nvSpPr>
            <p:cNvPr id="127" name="CI"/>
            <p:cNvSpPr txBox="1"/>
            <p:nvPr/>
          </p:nvSpPr>
          <p:spPr>
            <a:xfrm>
              <a:off x="1123820" y="-1"/>
              <a:ext cx="3456118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15191D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Microsoft YaHei"/>
                  <a:ea typeface="Microsoft YaHei"/>
                  <a:cs typeface="Microsoft YaHei"/>
                  <a:sym typeface="Microsoft YaHei"/>
                </a:rPr>
                <a:t>CI</a:t>
              </a:r>
            </a:p>
          </p:txBody>
        </p:sp>
        <p:sp>
          <p:nvSpPr>
            <p:cNvPr id="128" name="04"/>
            <p:cNvSpPr txBox="1"/>
            <p:nvPr/>
          </p:nvSpPr>
          <p:spPr>
            <a:xfrm>
              <a:off x="0" y="46036"/>
              <a:ext cx="863501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5800">
                  <a:solidFill>
                    <a:srgbClr val="15191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9" name="線條"/>
            <p:cNvSpPr/>
            <p:nvPr/>
          </p:nvSpPr>
          <p:spPr>
            <a:xfrm flipH="1">
              <a:off x="922760" y="57176"/>
              <a:ext cx="1" cy="892149"/>
            </a:xfrm>
            <a:prstGeom prst="line">
              <a:avLst/>
            </a:prstGeom>
            <a:noFill/>
            <a:ln w="63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1" name="簡介"/>
          <p:cNvSpPr txBox="1"/>
          <p:nvPr/>
        </p:nvSpPr>
        <p:spPr>
          <a:xfrm>
            <a:off x="7829055" y="4708525"/>
            <a:ext cx="8267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簡介</a:t>
            </a:r>
          </a:p>
        </p:txBody>
      </p:sp>
      <p:sp>
        <p:nvSpPr>
          <p:cNvPr id="132" name="工具"/>
          <p:cNvSpPr txBox="1"/>
          <p:nvPr/>
        </p:nvSpPr>
        <p:spPr>
          <a:xfrm>
            <a:off x="9062352" y="4708524"/>
            <a:ext cx="826759" cy="40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1"/>
      <p:bldP build="whole" bldLvl="1" animBg="1" rev="0" advAuto="0" spid="126" grpId="13"/>
      <p:bldP build="whole" bldLvl="1" animBg="1" rev="0" advAuto="0" spid="109" grpId="2"/>
      <p:bldP build="whole" bldLvl="1" animBg="1" rev="0" advAuto="0" spid="116" grpId="6"/>
      <p:bldP build="whole" bldLvl="1" animBg="1" rev="0" advAuto="0" spid="114" grpId="4"/>
      <p:bldP build="whole" bldLvl="1" animBg="1" rev="0" advAuto="0" spid="130" grpId="14"/>
      <p:bldP build="whole" bldLvl="1" animBg="1" rev="0" advAuto="0" spid="118" grpId="8"/>
      <p:bldP build="whole" bldLvl="1" animBg="1" rev="0" advAuto="0" spid="124" grpId="11"/>
      <p:bldP build="whole" bldLvl="1" animBg="1" rev="0" advAuto="0" spid="122" grpId="9"/>
      <p:bldP build="whole" bldLvl="1" animBg="1" rev="0" advAuto="0" spid="110" grpId="3"/>
      <p:bldP build="whole" bldLvl="1" animBg="1" rev="0" advAuto="0" spid="131" grpId="15"/>
      <p:bldP build="whole" bldLvl="1" animBg="1" rev="0" advAuto="0" spid="123" grpId="10"/>
      <p:bldP build="whole" bldLvl="1" animBg="1" rev="0" advAuto="0" spid="117" grpId="7"/>
      <p:bldP build="whole" bldLvl="1" animBg="1" rev="0" advAuto="0" spid="125" grpId="12"/>
      <p:bldP build="whole" bldLvl="1" animBg="1" rev="0" advAuto="0" spid="132" grpId="16"/>
      <p:bldP build="whole" bldLvl="1" animBg="1" rev="0" advAuto="0" spid="115" grpId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單元測試方法"/>
          <p:cNvSpPr txBox="1"/>
          <p:nvPr/>
        </p:nvSpPr>
        <p:spPr>
          <a:xfrm>
            <a:off x="4138929" y="2938779"/>
            <a:ext cx="3914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單元測試方法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Unit Test Assertion (無外界互動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Unit Test Assertion (無外界互動)</a:t>
            </a:r>
          </a:p>
        </p:txBody>
      </p:sp>
      <p:sp>
        <p:nvSpPr>
          <p:cNvPr id="207" name="當測試的目標回傳值，其必須符合預期型態和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當測試的目標回傳值，其必須符合預期型態和值</a:t>
            </a:r>
          </a:p>
          <a:p>
            <a:pPr/>
          </a:p>
          <a:p>
            <a:pPr/>
          </a:p>
          <a:p>
            <a:pPr/>
            <a:r>
              <a:t>當測試的目標狀態改變，測試程式要驗證其狀態符合預期改變</a:t>
            </a:r>
          </a:p>
        </p:txBody>
      </p:sp>
      <p:pic>
        <p:nvPicPr>
          <p:cNvPr id="208" name="https://dotblogsfile.blob.core.windows.net/user/jameswang/eea6b679-90cf-4666-be20-58c2efc87bed/1497322916_14703.png" descr="https://dotblogsfile.blob.core.windows.net/user/jameswang/eea6b679-90cf-4666-be20-58c2efc87bed/1497322916_147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2867" y="2237720"/>
            <a:ext cx="6226266" cy="138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https://dotblogsfile.blob.core.windows.net/user/jameswang/eea6b679-90cf-4666-be20-58c2efc87bed/1497346959_94201.png" descr="https://dotblogsfile.blob.core.windows.net/user/jameswang/eea6b679-90cf-4666-be20-58c2efc87bed/1497346959_942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5562" y="4091486"/>
            <a:ext cx="7000876" cy="1466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Unit Test Assertion (有外界互動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Unit Test Assertion (有外界互動)</a:t>
            </a:r>
          </a:p>
        </p:txBody>
      </p:sp>
      <p:sp>
        <p:nvSpPr>
          <p:cNvPr id="212" name="如果驗證回傳值或狀態就是stub，驗證互動方式稱為mock，針對一般直接相依的物件可以使用 fake 物件模擬(例如星期五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如果驗證回傳值或狀態就是stub，驗證互動方式稱為mock，針對一般直接相依的物件可以使用 fake 物件模擬(例如星期五)</a:t>
            </a:r>
          </a:p>
        </p:txBody>
      </p:sp>
      <p:pic>
        <p:nvPicPr>
          <p:cNvPr id="213" name="https://dotblogsfile.blob.core.windows.net/user/jameswang/eea6b679-90cf-4666-be20-58c2efc87bed/1497431259_9398.png" descr="https://dotblogsfile.blob.core.windows.net/user/jameswang/eea6b679-90cf-4666-be20-58c2efc87bed/1497431259_939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492" y="3325163"/>
            <a:ext cx="4676776" cy="29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https://dotblogsfile.blob.core.windows.net/user/jameswang/eea6b679-90cf-4666-be20-58c2efc87bed/1497431413_32979.png" descr="https://dotblogsfile.blob.core.windows.net/user/jameswang/eea6b679-90cf-4666-be20-58c2efc87bed/1497431413_3297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3046" y="3320400"/>
            <a:ext cx="4676776" cy="2943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常見基本驗證測試案例項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常見基本驗證測試案例項目</a:t>
            </a:r>
          </a:p>
        </p:txBody>
      </p:sp>
      <p:sp>
        <p:nvSpPr>
          <p:cNvPr id="217" name="數據類型：亞洲或特殊字元、2月30日、@郵件、浮點數轉整數、除以零..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數據類型：亞洲或特殊字元、2月30日、@郵件、浮點數轉整數、除以零...</a:t>
            </a:r>
          </a:p>
          <a:p>
            <a:pPr/>
            <a:r>
              <a:t>啟發式：觸發異常、邊界值、重複ID、排序...</a:t>
            </a:r>
          </a:p>
          <a:p>
            <a:pPr/>
            <a:r>
              <a:t>Web tests：html/JS命令、超連結、表單、查詢資料、無失效圖片、警告視窗訊息...</a:t>
            </a:r>
          </a:p>
          <a:p>
            <a:pPr/>
            <a:r>
              <a:t>資料登錄：非法輸入、負值接受、空資料...</a:t>
            </a:r>
          </a:p>
          <a:p>
            <a:pPr/>
            <a:r>
              <a:t>基本驗證測試案例優先自動化，而對一些複雜的功能測試案例，可以先手工測試，直到在未來 Sprint 週期中該功能達到穩定時候再考慮自動化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I"/>
          <p:cNvSpPr txBox="1"/>
          <p:nvPr/>
        </p:nvSpPr>
        <p:spPr>
          <a:xfrm>
            <a:off x="5726429" y="3025366"/>
            <a:ext cx="739141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CI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環境建置和CI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環境建置和CI流程</a:t>
            </a:r>
          </a:p>
        </p:txBody>
      </p:sp>
      <p:sp>
        <p:nvSpPr>
          <p:cNvPr id="222" name="使用符合軟體最低需求、且普及的作業系統，使用docker可以藉由pull相同的image統一container環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使用符合軟體最低需求、且普及的作業系統，使用</a:t>
            </a:r>
            <a:r>
              <a:rPr b="1"/>
              <a:t>docker</a:t>
            </a:r>
            <a:r>
              <a:t>可以藉由pull相同的image統一container環境</a:t>
            </a:r>
          </a:p>
          <a:p>
            <a:pPr/>
            <a:r>
              <a:t>測試工作引進自動化測試工具，可節省測試時間並提高準確度</a:t>
            </a:r>
          </a:p>
        </p:txBody>
      </p:sp>
      <p:pic>
        <p:nvPicPr>
          <p:cNvPr id="22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158" y="3392865"/>
            <a:ext cx="5426207" cy="3214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I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CI工具</a:t>
            </a:r>
          </a:p>
        </p:txBody>
      </p:sp>
      <p:sp>
        <p:nvSpPr>
          <p:cNvPr id="226" name="按兩下來編輯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34" name="群組"/>
          <p:cNvGrpSpPr/>
          <p:nvPr/>
        </p:nvGrpSpPr>
        <p:grpSpPr>
          <a:xfrm>
            <a:off x="1058827" y="2255043"/>
            <a:ext cx="10074346" cy="3371598"/>
            <a:chOff x="0" y="0"/>
            <a:chExt cx="10074344" cy="3371596"/>
          </a:xfrm>
        </p:grpSpPr>
        <p:pic>
          <p:nvPicPr>
            <p:cNvPr id="227" name="https://miro.medium.com/max/1529/1*oX8Soy6HcDXSDrtHBEbukw.png" descr="https://miro.medium.com/max/1529/1*oX8Soy6HcDXSDrtHBEbukw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4345" cy="33715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3" name="群組"/>
            <p:cNvGrpSpPr/>
            <p:nvPr/>
          </p:nvGrpSpPr>
          <p:grpSpPr>
            <a:xfrm>
              <a:off x="55150" y="89887"/>
              <a:ext cx="1799780" cy="3218443"/>
              <a:chOff x="0" y="0"/>
              <a:chExt cx="1799778" cy="3218442"/>
            </a:xfrm>
          </p:grpSpPr>
          <p:sp>
            <p:nvSpPr>
              <p:cNvPr id="228" name="矩形"/>
              <p:cNvSpPr/>
              <p:nvPr/>
            </p:nvSpPr>
            <p:spPr>
              <a:xfrm>
                <a:off x="0" y="53506"/>
                <a:ext cx="1799779" cy="308113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569912">
                  <a:defRPr sz="16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pic>
            <p:nvPicPr>
              <p:cNvPr id="229" name="TMS Software | Blog | TMS WEB Core for Visual Studio Code: Videos" descr="TMS Software | Blog | TMS WEB Core for Visual Studio Code: Videos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2941" y="2547680"/>
                <a:ext cx="1609292" cy="6707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https://img1.xenby.com/98/image0000.png" descr="https://img1.xenby.com/98/image0000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49162" y="0"/>
                <a:ext cx="1359285" cy="5353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Resources : Node-RED" descr="Resources : Node-RED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86037" y="724322"/>
                <a:ext cx="1040472" cy="8673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RStudio Logo Usage Guidelines - RStudio" descr="RStudio Logo Usage Guidelines - RStudio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9140" y="2030956"/>
                <a:ext cx="1326195" cy="3882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35" name="線條"/>
          <p:cNvSpPr/>
          <p:nvPr/>
        </p:nvSpPr>
        <p:spPr>
          <a:xfrm>
            <a:off x="1045797" y="5821932"/>
            <a:ext cx="762297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6" name="CI"/>
          <p:cNvSpPr txBox="1"/>
          <p:nvPr/>
        </p:nvSpPr>
        <p:spPr>
          <a:xfrm>
            <a:off x="4614714" y="5841940"/>
            <a:ext cx="485141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CI</a:t>
            </a:r>
          </a:p>
        </p:txBody>
      </p:sp>
      <p:sp>
        <p:nvSpPr>
          <p:cNvPr id="237" name="CD"/>
          <p:cNvSpPr txBox="1"/>
          <p:nvPr/>
        </p:nvSpPr>
        <p:spPr>
          <a:xfrm>
            <a:off x="9898832" y="5277135"/>
            <a:ext cx="654433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CD</a:t>
            </a:r>
          </a:p>
        </p:txBody>
      </p:sp>
      <p:sp>
        <p:nvSpPr>
          <p:cNvPr id="238" name="線條"/>
          <p:cNvSpPr/>
          <p:nvPr/>
        </p:nvSpPr>
        <p:spPr>
          <a:xfrm>
            <a:off x="9239351" y="5170076"/>
            <a:ext cx="197339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謝謝聆聽"/>
          <p:cNvSpPr txBox="1"/>
          <p:nvPr>
            <p:ph type="title" idx="4294967295"/>
          </p:nvPr>
        </p:nvSpPr>
        <p:spPr>
          <a:xfrm>
            <a:off x="3359150" y="2206625"/>
            <a:ext cx="5426075" cy="187007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7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謝謝聆聽</a:t>
            </a:r>
          </a:p>
        </p:txBody>
      </p:sp>
      <p:pic>
        <p:nvPicPr>
          <p:cNvPr id="241" name="Logo v2.png" descr="Logo v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0075" y="1012825"/>
            <a:ext cx="3275013" cy="1120775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智慧運輸，全程可視"/>
          <p:cNvSpPr txBox="1"/>
          <p:nvPr/>
        </p:nvSpPr>
        <p:spPr>
          <a:xfrm>
            <a:off x="3477895" y="3933825"/>
            <a:ext cx="5190173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智慧運輸，全程可視</a:t>
            </a:r>
          </a:p>
        </p:txBody>
      </p:sp>
      <p:sp>
        <p:nvSpPr>
          <p:cNvPr id="243" name="10/13/20"/>
          <p:cNvSpPr txBox="1"/>
          <p:nvPr/>
        </p:nvSpPr>
        <p:spPr>
          <a:xfrm>
            <a:off x="925194" y="6375829"/>
            <a:ext cx="260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10/13/20</a:t>
            </a:r>
          </a:p>
        </p:txBody>
      </p:sp>
      <p:sp>
        <p:nvSpPr>
          <p:cNvPr id="244" name="幻燈片編號"/>
          <p:cNvSpPr txBox="1"/>
          <p:nvPr>
            <p:ph type="sldNum" sz="quarter" idx="4294967295"/>
          </p:nvPr>
        </p:nvSpPr>
        <p:spPr>
          <a:xfrm>
            <a:off x="11037282" y="6375829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敏捷開發(Scrum)流程概述"/>
          <p:cNvSpPr txBox="1"/>
          <p:nvPr/>
        </p:nvSpPr>
        <p:spPr>
          <a:xfrm>
            <a:off x="2375161" y="2938779"/>
            <a:ext cx="744167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敏捷開發(Scrum)流程概述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什麼是敏捷開發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什麼是敏捷開發?</a:t>
            </a:r>
          </a:p>
        </p:txBody>
      </p:sp>
      <p:sp>
        <p:nvSpPr>
          <p:cNvPr id="137" name="一種應對快速變化需求的軟體開發能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一種應對</a:t>
            </a:r>
            <a:r>
              <a:rPr b="1"/>
              <a:t>快速變化需求</a:t>
            </a:r>
            <a:r>
              <a:t>的軟體開發能力</a:t>
            </a:r>
          </a:p>
          <a:p>
            <a:pPr/>
            <a:r>
              <a:t>以流程為主軸 vs. 以人為主軸</a:t>
            </a:r>
          </a:p>
          <a:p>
            <a:pPr/>
            <a:r>
              <a:t>流程完成接著流程 vs. 快速迭代修正錯誤</a:t>
            </a:r>
          </a:p>
        </p:txBody>
      </p:sp>
      <p:pic>
        <p:nvPicPr>
          <p:cNvPr id="138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010" y="3631635"/>
            <a:ext cx="3551195" cy="2577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1303" y="3225280"/>
            <a:ext cx="6027835" cy="339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為何採用敏捷開發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為何採用敏捷開發?</a:t>
            </a:r>
          </a:p>
        </p:txBody>
      </p:sp>
      <p:sp>
        <p:nvSpPr>
          <p:cNvPr id="142" name="按兩下來編輯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8353" y="1773237"/>
            <a:ext cx="8251283" cy="456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敏捷宣言(敏捷開發的精神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敏捷宣言(敏捷開發的精神)</a:t>
            </a:r>
          </a:p>
        </p:txBody>
      </p:sp>
      <p:sp>
        <p:nvSpPr>
          <p:cNvPr id="146" name="獨立的工作成員與人員互動 勝於 流程與工具的管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獨立的工作成員與人員互動 勝於 流程與工具的管理</a:t>
            </a:r>
          </a:p>
          <a:p>
            <a:pPr>
              <a:defRPr b="1"/>
            </a:pPr>
            <a:r>
              <a:t>工作產生的軟體 勝於 廣泛而全面的文件</a:t>
            </a:r>
          </a:p>
          <a:p>
            <a:pPr/>
            <a:r>
              <a:t>客戶的合作 勝於 契約的談判</a:t>
            </a:r>
          </a:p>
          <a:p>
            <a:pPr/>
            <a:r>
              <a:t>回應變動 勝於 遵循計畫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crum 角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Scrum 角色</a:t>
            </a:r>
          </a:p>
        </p:txBody>
      </p:sp>
      <p:sp>
        <p:nvSpPr>
          <p:cNvPr id="149" name="Development team：負責需求的軟體建置開發、部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team：負責需求的軟體建置開發、部署</a:t>
            </a:r>
          </a:p>
          <a:p>
            <a:pPr/>
            <a:r>
              <a:t>Product Owner：負責決定軟體開發的功能</a:t>
            </a:r>
          </a:p>
          <a:p>
            <a:pPr/>
            <a:r>
              <a:t>Scrum master：負責提倡以及確保 Scrum 在團隊中順利進行</a:t>
            </a:r>
          </a:p>
          <a:p>
            <a:pPr/>
            <a:r>
              <a:t>Stakeholder : 利害關係人。統稱 Scrum 成員以外，對於 Scrum 會有一定程度影響的人的統稱，例如：專案主管、客戶窗口、客戶老闆等等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E:\00 keywin\08 Operation\01 Cloud DevOps  Management\SCRUM Framework.png" descr="E:\00 keywin\08 Operation\01 Cloud DevOps  Management\SCRUM Framewo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313" y="1399321"/>
            <a:ext cx="10271374" cy="462292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敏捷流程(Scru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敏捷流程(Scrum)</a:t>
            </a:r>
          </a:p>
        </p:txBody>
      </p:sp>
      <p:sp>
        <p:nvSpPr>
          <p:cNvPr id="153" name="按兩下來編輯"/>
          <p:cNvSpPr txBox="1"/>
          <p:nvPr>
            <p:ph type="body" idx="1"/>
          </p:nvPr>
        </p:nvSpPr>
        <p:spPr>
          <a:xfrm>
            <a:off x="669925" y="1486209"/>
            <a:ext cx="10852150" cy="4568826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154" name="Dev Team…"/>
          <p:cNvSpPr txBox="1"/>
          <p:nvPr/>
        </p:nvSpPr>
        <p:spPr>
          <a:xfrm>
            <a:off x="8046107" y="4585891"/>
            <a:ext cx="2137505" cy="180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/>
            </a:pPr>
            <a:r>
              <a:t>Dev Team</a:t>
            </a:r>
          </a:p>
          <a:p>
            <a:pPr algn="ctr">
              <a:defRPr sz="3000"/>
            </a:pPr>
            <a:r>
              <a:t>PO</a:t>
            </a:r>
          </a:p>
          <a:p>
            <a:pPr algn="ctr">
              <a:defRPr sz="3000"/>
            </a:pPr>
            <a:r>
              <a:t>SM</a:t>
            </a:r>
          </a:p>
          <a:p>
            <a:pPr algn="ctr">
              <a:defRPr sz="3000"/>
            </a:pPr>
            <a:r>
              <a:t>Stakeholder</a:t>
            </a:r>
          </a:p>
        </p:txBody>
      </p:sp>
      <p:sp>
        <p:nvSpPr>
          <p:cNvPr id="155" name="PO"/>
          <p:cNvSpPr txBox="1"/>
          <p:nvPr/>
        </p:nvSpPr>
        <p:spPr>
          <a:xfrm>
            <a:off x="1152401" y="4801791"/>
            <a:ext cx="654619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PO</a:t>
            </a:r>
          </a:p>
        </p:txBody>
      </p:sp>
      <p:sp>
        <p:nvSpPr>
          <p:cNvPr id="156" name="需求整理"/>
          <p:cNvSpPr txBox="1"/>
          <p:nvPr/>
        </p:nvSpPr>
        <p:spPr>
          <a:xfrm>
            <a:off x="970440" y="234105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需求整理</a:t>
            </a:r>
          </a:p>
        </p:txBody>
      </p:sp>
      <p:sp>
        <p:nvSpPr>
          <p:cNvPr id="157" name="衝刺目標"/>
          <p:cNvSpPr txBox="1"/>
          <p:nvPr/>
        </p:nvSpPr>
        <p:spPr>
          <a:xfrm>
            <a:off x="3681390" y="322452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衝刺目標</a:t>
            </a:r>
          </a:p>
        </p:txBody>
      </p:sp>
      <p:sp>
        <p:nvSpPr>
          <p:cNvPr id="158" name="產出檢討"/>
          <p:cNvSpPr txBox="1"/>
          <p:nvPr/>
        </p:nvSpPr>
        <p:spPr>
          <a:xfrm>
            <a:off x="8442994" y="322452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產出檢討</a:t>
            </a:r>
          </a:p>
        </p:txBody>
      </p:sp>
      <p:sp>
        <p:nvSpPr>
          <p:cNvPr id="159" name="可交付的產出"/>
          <p:cNvSpPr txBox="1"/>
          <p:nvPr/>
        </p:nvSpPr>
        <p:spPr>
          <a:xfrm>
            <a:off x="9933697" y="322452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可交付的產出</a:t>
            </a:r>
          </a:p>
        </p:txBody>
      </p:sp>
      <p:sp>
        <p:nvSpPr>
          <p:cNvPr id="160" name="衝刺流程檢討"/>
          <p:cNvSpPr txBox="1"/>
          <p:nvPr/>
        </p:nvSpPr>
        <p:spPr>
          <a:xfrm>
            <a:off x="4795932" y="1005205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衝刺流程檢討</a:t>
            </a:r>
          </a:p>
        </p:txBody>
      </p:sp>
      <p:sp>
        <p:nvSpPr>
          <p:cNvPr id="161" name="站立會議"/>
          <p:cNvSpPr txBox="1"/>
          <p:nvPr/>
        </p:nvSpPr>
        <p:spPr>
          <a:xfrm>
            <a:off x="6711227" y="1974068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站立會議</a:t>
            </a:r>
          </a:p>
        </p:txBody>
      </p:sp>
      <p:sp>
        <p:nvSpPr>
          <p:cNvPr id="162" name="Dev Team…"/>
          <p:cNvSpPr txBox="1"/>
          <p:nvPr/>
        </p:nvSpPr>
        <p:spPr>
          <a:xfrm>
            <a:off x="4627644" y="1858333"/>
            <a:ext cx="1812316" cy="137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/>
            </a:pPr>
            <a:r>
              <a:t>Dev Team</a:t>
            </a:r>
          </a:p>
          <a:p>
            <a:pPr algn="ctr">
              <a:defRPr sz="3000"/>
            </a:pPr>
            <a:r>
              <a:t>PO</a:t>
            </a:r>
          </a:p>
          <a:p>
            <a:pPr algn="ctr">
              <a:defRPr sz="3000"/>
            </a:pPr>
            <a:r>
              <a:t>SM</a:t>
            </a:r>
          </a:p>
        </p:txBody>
      </p:sp>
      <p:sp>
        <p:nvSpPr>
          <p:cNvPr id="163" name="Dev Team…"/>
          <p:cNvSpPr txBox="1"/>
          <p:nvPr/>
        </p:nvSpPr>
        <p:spPr>
          <a:xfrm>
            <a:off x="1843394" y="4585891"/>
            <a:ext cx="2137505" cy="180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/>
            </a:pPr>
            <a:r>
              <a:t>Dev Team</a:t>
            </a:r>
          </a:p>
          <a:p>
            <a:pPr algn="ctr">
              <a:defRPr sz="3000"/>
            </a:pPr>
            <a:r>
              <a:t>PO</a:t>
            </a:r>
          </a:p>
          <a:p>
            <a:pPr algn="ctr">
              <a:defRPr sz="3000"/>
            </a:pPr>
            <a:r>
              <a:t>SM</a:t>
            </a:r>
          </a:p>
          <a:p>
            <a:pPr algn="ctr">
              <a:defRPr sz="3000"/>
            </a:pPr>
            <a:r>
              <a:t>Stakeholder</a:t>
            </a:r>
          </a:p>
        </p:txBody>
      </p:sp>
      <p:sp>
        <p:nvSpPr>
          <p:cNvPr id="164" name="Dev Team…"/>
          <p:cNvSpPr txBox="1"/>
          <p:nvPr/>
        </p:nvSpPr>
        <p:spPr>
          <a:xfrm>
            <a:off x="6410656" y="2799739"/>
            <a:ext cx="1812316" cy="137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/>
            </a:pPr>
            <a:r>
              <a:t>Dev Team</a:t>
            </a:r>
          </a:p>
          <a:p>
            <a:pPr algn="ctr">
              <a:defRPr sz="3000"/>
            </a:pPr>
            <a:r>
              <a:t>PO</a:t>
            </a:r>
          </a:p>
          <a:p>
            <a:pPr algn="ctr">
              <a:defRPr sz="3000"/>
            </a:pPr>
            <a:r>
              <a:t>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DD與相關子概念"/>
          <p:cNvSpPr txBox="1"/>
          <p:nvPr/>
        </p:nvSpPr>
        <p:spPr>
          <a:xfrm>
            <a:off x="3468583" y="2938779"/>
            <a:ext cx="5254834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BDD與相關子概念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6D1C"/>
      </a:accent1>
      <a:accent2>
        <a:srgbClr val="E7C03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6D1C"/>
      </a:accent1>
      <a:accent2>
        <a:srgbClr val="E7C03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