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9" r:id="rId5"/>
    <p:sldId id="267" r:id="rId6"/>
    <p:sldId id="271" r:id="rId7"/>
    <p:sldId id="258" r:id="rId8"/>
    <p:sldId id="264" r:id="rId9"/>
    <p:sldId id="265" r:id="rId10"/>
    <p:sldId id="262" r:id="rId11"/>
    <p:sldId id="263" r:id="rId12"/>
    <p:sldId id="261" r:id="rId13"/>
    <p:sldId id="266" r:id="rId14"/>
    <p:sldId id="268" r:id="rId15"/>
    <p:sldId id="270" r:id="rId16"/>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39"/>
    <p:restoredTop sz="94694"/>
  </p:normalViewPr>
  <p:slideViewPr>
    <p:cSldViewPr snapToGrid="0" snapToObjects="1" showGuides="1">
      <p:cViewPr varScale="1">
        <p:scale>
          <a:sx n="109" d="100"/>
          <a:sy n="109" d="100"/>
        </p:scale>
        <p:origin x="208" y="352"/>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EE60-EBF9-A824-F1DF-155F593AB9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JP"/>
          </a:p>
        </p:txBody>
      </p:sp>
      <p:sp>
        <p:nvSpPr>
          <p:cNvPr id="3" name="Subtitle 2">
            <a:extLst>
              <a:ext uri="{FF2B5EF4-FFF2-40B4-BE49-F238E27FC236}">
                <a16:creationId xmlns:a16="http://schemas.microsoft.com/office/drawing/2014/main" id="{025AB783-391A-4451-7B42-E80143C03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JP"/>
          </a:p>
        </p:txBody>
      </p:sp>
      <p:sp>
        <p:nvSpPr>
          <p:cNvPr id="4" name="Date Placeholder 3">
            <a:extLst>
              <a:ext uri="{FF2B5EF4-FFF2-40B4-BE49-F238E27FC236}">
                <a16:creationId xmlns:a16="http://schemas.microsoft.com/office/drawing/2014/main" id="{782D92DB-7E71-5A85-7294-CFAAEE69384A}"/>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5" name="Footer Placeholder 4">
            <a:extLst>
              <a:ext uri="{FF2B5EF4-FFF2-40B4-BE49-F238E27FC236}">
                <a16:creationId xmlns:a16="http://schemas.microsoft.com/office/drawing/2014/main" id="{5A6ED0DD-9938-8447-78FE-A9F832D517C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09A4E8E-64F3-9A43-4E28-01639D2EB56B}"/>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338999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5C7E-5FF0-033F-BB84-6F82298D7A8A}"/>
              </a:ext>
            </a:extLst>
          </p:cNvPr>
          <p:cNvSpPr>
            <a:spLocks noGrp="1"/>
          </p:cNvSpPr>
          <p:nvPr>
            <p:ph type="title"/>
          </p:nvPr>
        </p:nvSpPr>
        <p:spPr/>
        <p:txBody>
          <a:bodyPr/>
          <a:lstStyle/>
          <a:p>
            <a:r>
              <a:rPr lang="en-GB"/>
              <a:t>Click to edit Master title style</a:t>
            </a:r>
            <a:endParaRPr lang="en-JP"/>
          </a:p>
        </p:txBody>
      </p:sp>
      <p:sp>
        <p:nvSpPr>
          <p:cNvPr id="3" name="Vertical Text Placeholder 2">
            <a:extLst>
              <a:ext uri="{FF2B5EF4-FFF2-40B4-BE49-F238E27FC236}">
                <a16:creationId xmlns:a16="http://schemas.microsoft.com/office/drawing/2014/main" id="{ECA7F729-F868-371C-0FAF-6FD2AB41DD2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289379D6-29D0-DFE0-AF6F-A711BC583E07}"/>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5" name="Footer Placeholder 4">
            <a:extLst>
              <a:ext uri="{FF2B5EF4-FFF2-40B4-BE49-F238E27FC236}">
                <a16:creationId xmlns:a16="http://schemas.microsoft.com/office/drawing/2014/main" id="{82D8585B-3437-7646-8B9A-48A81836204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82050079-BA3A-AD1A-94A7-4EB2369AEBAE}"/>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141419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AC00B-44CD-124A-4007-AF0D8641E4B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JP"/>
          </a:p>
        </p:txBody>
      </p:sp>
      <p:sp>
        <p:nvSpPr>
          <p:cNvPr id="3" name="Vertical Text Placeholder 2">
            <a:extLst>
              <a:ext uri="{FF2B5EF4-FFF2-40B4-BE49-F238E27FC236}">
                <a16:creationId xmlns:a16="http://schemas.microsoft.com/office/drawing/2014/main" id="{0C303566-CF9C-7760-65DE-9EB6100A84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1B690EF0-5AB5-9F45-F04B-C727B014A9D7}"/>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5" name="Footer Placeholder 4">
            <a:extLst>
              <a:ext uri="{FF2B5EF4-FFF2-40B4-BE49-F238E27FC236}">
                <a16:creationId xmlns:a16="http://schemas.microsoft.com/office/drawing/2014/main" id="{F6B8CD87-7CE2-254F-D6BF-620B0D30F25F}"/>
              </a:ext>
            </a:extLst>
          </p:cNvPr>
          <p:cNvSpPr>
            <a:spLocks noGrp="1"/>
          </p:cNvSpPr>
          <p:nvPr>
            <p:ph type="ftr" sz="quarter" idx="11"/>
          </p:nvPr>
        </p:nvSpPr>
        <p:spPr/>
        <p:txBody>
          <a:bodyPr/>
          <a:lstStyle/>
          <a:p>
            <a:endParaRPr lang="en-JP" dirty="0"/>
          </a:p>
        </p:txBody>
      </p:sp>
      <p:sp>
        <p:nvSpPr>
          <p:cNvPr id="6" name="Slide Number Placeholder 5">
            <a:extLst>
              <a:ext uri="{FF2B5EF4-FFF2-40B4-BE49-F238E27FC236}">
                <a16:creationId xmlns:a16="http://schemas.microsoft.com/office/drawing/2014/main" id="{BD2F46E6-A966-1E77-0ACE-B23623E1B67F}"/>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83473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BB40-D519-465C-1EFA-22F32EAC15D2}"/>
              </a:ext>
            </a:extLst>
          </p:cNvPr>
          <p:cNvSpPr>
            <a:spLocks noGrp="1"/>
          </p:cNvSpPr>
          <p:nvPr>
            <p:ph type="title"/>
          </p:nvPr>
        </p:nvSpPr>
        <p:spPr/>
        <p:txBody>
          <a:bodyPr/>
          <a:lstStyle/>
          <a:p>
            <a:r>
              <a:rPr lang="en-GB"/>
              <a:t>Click to edit Master title style</a:t>
            </a:r>
            <a:endParaRPr lang="en-JP"/>
          </a:p>
        </p:txBody>
      </p:sp>
      <p:sp>
        <p:nvSpPr>
          <p:cNvPr id="3" name="Content Placeholder 2">
            <a:extLst>
              <a:ext uri="{FF2B5EF4-FFF2-40B4-BE49-F238E27FC236}">
                <a16:creationId xmlns:a16="http://schemas.microsoft.com/office/drawing/2014/main" id="{6452F6D7-A767-FB8A-4D2F-B106AD2DE4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5DC1C10A-B664-0C28-617A-052697EC84DD}"/>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5" name="Footer Placeholder 4">
            <a:extLst>
              <a:ext uri="{FF2B5EF4-FFF2-40B4-BE49-F238E27FC236}">
                <a16:creationId xmlns:a16="http://schemas.microsoft.com/office/drawing/2014/main" id="{2024D21A-D6B6-8C22-315D-8AEA4DA4A03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118E2388-F1A6-7B12-54AB-DFDF2DAFDE39}"/>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214635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3903-F9FA-F6C3-F7EB-D368DA1C76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JP"/>
          </a:p>
        </p:txBody>
      </p:sp>
      <p:sp>
        <p:nvSpPr>
          <p:cNvPr id="3" name="Text Placeholder 2">
            <a:extLst>
              <a:ext uri="{FF2B5EF4-FFF2-40B4-BE49-F238E27FC236}">
                <a16:creationId xmlns:a16="http://schemas.microsoft.com/office/drawing/2014/main" id="{D8BF36DE-7A61-8633-5CC4-300B61894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FFD84F7-8CDA-B8EC-2E6A-596698709077}"/>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5" name="Footer Placeholder 4">
            <a:extLst>
              <a:ext uri="{FF2B5EF4-FFF2-40B4-BE49-F238E27FC236}">
                <a16:creationId xmlns:a16="http://schemas.microsoft.com/office/drawing/2014/main" id="{51D2FCEC-8B21-9873-3901-C1B755418B8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2F0B50EE-B4DD-FE3F-159C-F094890CF310}"/>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68108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C4EC-A5DD-A8CD-47F6-49312E8244A5}"/>
              </a:ext>
            </a:extLst>
          </p:cNvPr>
          <p:cNvSpPr>
            <a:spLocks noGrp="1"/>
          </p:cNvSpPr>
          <p:nvPr>
            <p:ph type="title"/>
          </p:nvPr>
        </p:nvSpPr>
        <p:spPr/>
        <p:txBody>
          <a:bodyPr/>
          <a:lstStyle/>
          <a:p>
            <a:r>
              <a:rPr lang="en-GB"/>
              <a:t>Click to edit Master title style</a:t>
            </a:r>
            <a:endParaRPr lang="en-JP"/>
          </a:p>
        </p:txBody>
      </p:sp>
      <p:sp>
        <p:nvSpPr>
          <p:cNvPr id="3" name="Content Placeholder 2">
            <a:extLst>
              <a:ext uri="{FF2B5EF4-FFF2-40B4-BE49-F238E27FC236}">
                <a16:creationId xmlns:a16="http://schemas.microsoft.com/office/drawing/2014/main" id="{F483F2E3-ECDA-F5B1-9F87-7195786B1C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Content Placeholder 3">
            <a:extLst>
              <a:ext uri="{FF2B5EF4-FFF2-40B4-BE49-F238E27FC236}">
                <a16:creationId xmlns:a16="http://schemas.microsoft.com/office/drawing/2014/main" id="{30951578-8CD2-96C5-B77B-430E12D84B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5" name="Date Placeholder 4">
            <a:extLst>
              <a:ext uri="{FF2B5EF4-FFF2-40B4-BE49-F238E27FC236}">
                <a16:creationId xmlns:a16="http://schemas.microsoft.com/office/drawing/2014/main" id="{A5DC804C-A75A-CCCC-8C2B-0F30EDA6CCE2}"/>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6" name="Footer Placeholder 5">
            <a:extLst>
              <a:ext uri="{FF2B5EF4-FFF2-40B4-BE49-F238E27FC236}">
                <a16:creationId xmlns:a16="http://schemas.microsoft.com/office/drawing/2014/main" id="{C01063C5-B4A2-9EEE-D9BE-694EF3322585}"/>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09849E6-DBC5-FA1A-6807-A98B7633C27A}"/>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198310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3F63-55D8-ECFE-E047-2DF60F2D7D85}"/>
              </a:ext>
            </a:extLst>
          </p:cNvPr>
          <p:cNvSpPr>
            <a:spLocks noGrp="1"/>
          </p:cNvSpPr>
          <p:nvPr>
            <p:ph type="title"/>
          </p:nvPr>
        </p:nvSpPr>
        <p:spPr>
          <a:xfrm>
            <a:off x="839788" y="365125"/>
            <a:ext cx="10515600" cy="1325563"/>
          </a:xfrm>
        </p:spPr>
        <p:txBody>
          <a:bodyPr/>
          <a:lstStyle/>
          <a:p>
            <a:r>
              <a:rPr lang="en-GB"/>
              <a:t>Click to edit Master title style</a:t>
            </a:r>
            <a:endParaRPr lang="en-JP"/>
          </a:p>
        </p:txBody>
      </p:sp>
      <p:sp>
        <p:nvSpPr>
          <p:cNvPr id="3" name="Text Placeholder 2">
            <a:extLst>
              <a:ext uri="{FF2B5EF4-FFF2-40B4-BE49-F238E27FC236}">
                <a16:creationId xmlns:a16="http://schemas.microsoft.com/office/drawing/2014/main" id="{851ADB32-9B07-989F-4518-61BB1743F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4ECFE8-5EA3-4215-FC31-999A0B9D118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5" name="Text Placeholder 4">
            <a:extLst>
              <a:ext uri="{FF2B5EF4-FFF2-40B4-BE49-F238E27FC236}">
                <a16:creationId xmlns:a16="http://schemas.microsoft.com/office/drawing/2014/main" id="{AE4BCB1B-6A19-FC77-C85A-8536264BD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F51870-7488-C158-6846-7F412C5A83C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7" name="Date Placeholder 6">
            <a:extLst>
              <a:ext uri="{FF2B5EF4-FFF2-40B4-BE49-F238E27FC236}">
                <a16:creationId xmlns:a16="http://schemas.microsoft.com/office/drawing/2014/main" id="{FD483792-203B-2F23-9985-D261B874FC21}"/>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8" name="Footer Placeholder 7">
            <a:extLst>
              <a:ext uri="{FF2B5EF4-FFF2-40B4-BE49-F238E27FC236}">
                <a16:creationId xmlns:a16="http://schemas.microsoft.com/office/drawing/2014/main" id="{D40A01B7-5C89-DF9D-EA84-74610AA7DA8D}"/>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F52A1F6B-2E87-EAFD-1642-AD53ED6B87F4}"/>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164571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0C5A-31D1-7ACC-574D-FDF5CB46B4FF}"/>
              </a:ext>
            </a:extLst>
          </p:cNvPr>
          <p:cNvSpPr>
            <a:spLocks noGrp="1"/>
          </p:cNvSpPr>
          <p:nvPr>
            <p:ph type="title"/>
          </p:nvPr>
        </p:nvSpPr>
        <p:spPr/>
        <p:txBody>
          <a:bodyPr/>
          <a:lstStyle/>
          <a:p>
            <a:r>
              <a:rPr lang="en-GB"/>
              <a:t>Click to edit Master title style</a:t>
            </a:r>
            <a:endParaRPr lang="en-JP"/>
          </a:p>
        </p:txBody>
      </p:sp>
      <p:sp>
        <p:nvSpPr>
          <p:cNvPr id="3" name="Date Placeholder 2">
            <a:extLst>
              <a:ext uri="{FF2B5EF4-FFF2-40B4-BE49-F238E27FC236}">
                <a16:creationId xmlns:a16="http://schemas.microsoft.com/office/drawing/2014/main" id="{727E4C99-F371-1250-1045-396307CE79F6}"/>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4" name="Footer Placeholder 3">
            <a:extLst>
              <a:ext uri="{FF2B5EF4-FFF2-40B4-BE49-F238E27FC236}">
                <a16:creationId xmlns:a16="http://schemas.microsoft.com/office/drawing/2014/main" id="{76DE7D7B-11F8-FEA4-D1A8-D7FADEF1627F}"/>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88281C6D-F01A-4A94-77F8-B6B2342B6AA2}"/>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94179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860F2-2A54-E930-6AAF-4E93BF7CEB4C}"/>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3" name="Footer Placeholder 2">
            <a:extLst>
              <a:ext uri="{FF2B5EF4-FFF2-40B4-BE49-F238E27FC236}">
                <a16:creationId xmlns:a16="http://schemas.microsoft.com/office/drawing/2014/main" id="{3A16CDB1-D93E-9FB9-44EB-0406678B2763}"/>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5D3B02C3-56B9-9AE6-F22F-D2CCE1393F67}"/>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213485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CE85-FBED-C4AB-990D-254B1FDCC8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JP"/>
          </a:p>
        </p:txBody>
      </p:sp>
      <p:sp>
        <p:nvSpPr>
          <p:cNvPr id="3" name="Content Placeholder 2">
            <a:extLst>
              <a:ext uri="{FF2B5EF4-FFF2-40B4-BE49-F238E27FC236}">
                <a16:creationId xmlns:a16="http://schemas.microsoft.com/office/drawing/2014/main" id="{18882E34-34EA-BCE5-9023-BBB1B67FE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Text Placeholder 3">
            <a:extLst>
              <a:ext uri="{FF2B5EF4-FFF2-40B4-BE49-F238E27FC236}">
                <a16:creationId xmlns:a16="http://schemas.microsoft.com/office/drawing/2014/main" id="{B3E8AD04-1753-1AA7-2B8D-5265AA57B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26F64-89B3-7EF7-BD15-BEAF913DE316}"/>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6" name="Footer Placeholder 5">
            <a:extLst>
              <a:ext uri="{FF2B5EF4-FFF2-40B4-BE49-F238E27FC236}">
                <a16:creationId xmlns:a16="http://schemas.microsoft.com/office/drawing/2014/main" id="{FBB27AA4-D546-13BC-A9FD-A6165F7419E5}"/>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099E7A01-4934-E809-3F1D-28DE13FFE920}"/>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221841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4AD9-E8AA-1977-9426-B0FF550CAE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JP"/>
          </a:p>
        </p:txBody>
      </p:sp>
      <p:sp>
        <p:nvSpPr>
          <p:cNvPr id="3" name="Picture Placeholder 2">
            <a:extLst>
              <a:ext uri="{FF2B5EF4-FFF2-40B4-BE49-F238E27FC236}">
                <a16:creationId xmlns:a16="http://schemas.microsoft.com/office/drawing/2014/main" id="{3BA4EE50-5535-0F99-217E-782F6C0E6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82FAE8BB-1867-3F89-CCA2-790519269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730BB7-3F99-B98E-0656-4857C36EEFC5}"/>
              </a:ext>
            </a:extLst>
          </p:cNvPr>
          <p:cNvSpPr>
            <a:spLocks noGrp="1"/>
          </p:cNvSpPr>
          <p:nvPr>
            <p:ph type="dt" sz="half" idx="10"/>
          </p:nvPr>
        </p:nvSpPr>
        <p:spPr/>
        <p:txBody>
          <a:bodyPr/>
          <a:lstStyle/>
          <a:p>
            <a:fld id="{0C7744C9-52C7-5145-9D18-3A385DE6368F}" type="datetimeFigureOut">
              <a:rPr lang="en-JP" smtClean="0"/>
              <a:t>2022/05/30</a:t>
            </a:fld>
            <a:endParaRPr lang="en-JP"/>
          </a:p>
        </p:txBody>
      </p:sp>
      <p:sp>
        <p:nvSpPr>
          <p:cNvPr id="6" name="Footer Placeholder 5">
            <a:extLst>
              <a:ext uri="{FF2B5EF4-FFF2-40B4-BE49-F238E27FC236}">
                <a16:creationId xmlns:a16="http://schemas.microsoft.com/office/drawing/2014/main" id="{D4F058CB-F71A-4044-6EA9-6DEA166C1485}"/>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27A27E7A-F128-9EF6-52A7-53289EA81938}"/>
              </a:ext>
            </a:extLst>
          </p:cNvPr>
          <p:cNvSpPr>
            <a:spLocks noGrp="1"/>
          </p:cNvSpPr>
          <p:nvPr>
            <p:ph type="sldNum" sz="quarter" idx="12"/>
          </p:nvPr>
        </p:nvSpPr>
        <p:spPr/>
        <p:txBody>
          <a:bodyPr/>
          <a:lstStyle/>
          <a:p>
            <a:fld id="{EF2918EB-31D7-0B41-AC0A-53E0731C0BF9}" type="slidenum">
              <a:rPr lang="en-JP" smtClean="0"/>
              <a:t>‹#›</a:t>
            </a:fld>
            <a:endParaRPr lang="en-JP"/>
          </a:p>
        </p:txBody>
      </p:sp>
    </p:spTree>
    <p:extLst>
      <p:ext uri="{BB962C8B-B14F-4D97-AF65-F5344CB8AC3E}">
        <p14:creationId xmlns:p14="http://schemas.microsoft.com/office/powerpoint/2010/main" val="382861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7C6C1A-28DB-7160-AAC8-D1F7AE4AB6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JP"/>
          </a:p>
        </p:txBody>
      </p:sp>
      <p:sp>
        <p:nvSpPr>
          <p:cNvPr id="3" name="Text Placeholder 2">
            <a:extLst>
              <a:ext uri="{FF2B5EF4-FFF2-40B4-BE49-F238E27FC236}">
                <a16:creationId xmlns:a16="http://schemas.microsoft.com/office/drawing/2014/main" id="{0FA4DF66-446A-678F-2BD6-85365D623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A59A0C57-EF57-8B42-2339-DE90C9713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744C9-52C7-5145-9D18-3A385DE6368F}" type="datetimeFigureOut">
              <a:rPr lang="en-JP" smtClean="0"/>
              <a:t>2022/05/30</a:t>
            </a:fld>
            <a:endParaRPr lang="en-JP"/>
          </a:p>
        </p:txBody>
      </p:sp>
      <p:sp>
        <p:nvSpPr>
          <p:cNvPr id="5" name="Footer Placeholder 4">
            <a:extLst>
              <a:ext uri="{FF2B5EF4-FFF2-40B4-BE49-F238E27FC236}">
                <a16:creationId xmlns:a16="http://schemas.microsoft.com/office/drawing/2014/main" id="{8B48826C-7109-4452-E486-AA4E73084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85CFD868-2DD0-2EB6-18F7-7A8D0EC7E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918EB-31D7-0B41-AC0A-53E0731C0BF9}" type="slidenum">
              <a:rPr lang="en-JP" smtClean="0"/>
              <a:t>‹#›</a:t>
            </a:fld>
            <a:endParaRPr lang="en-JP"/>
          </a:p>
        </p:txBody>
      </p:sp>
    </p:spTree>
    <p:extLst>
      <p:ext uri="{BB962C8B-B14F-4D97-AF65-F5344CB8AC3E}">
        <p14:creationId xmlns:p14="http://schemas.microsoft.com/office/powerpoint/2010/main" val="299177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baseball-freak.com/audience/19/fighte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B6CB-FF6F-61CD-0568-906BB22721EA}"/>
              </a:ext>
            </a:extLst>
          </p:cNvPr>
          <p:cNvSpPr>
            <a:spLocks noGrp="1"/>
          </p:cNvSpPr>
          <p:nvPr>
            <p:ph type="ctrTitle"/>
          </p:nvPr>
        </p:nvSpPr>
        <p:spPr/>
        <p:txBody>
          <a:bodyPr>
            <a:normAutofit fontScale="90000"/>
          </a:bodyPr>
          <a:lstStyle/>
          <a:p>
            <a:r>
              <a:rPr lang="en-JP" sz="4400" dirty="0">
                <a:latin typeface="Meiryo" panose="020B0604030504040204" pitchFamily="34" charset="-128"/>
                <a:ea typeface="Meiryo" panose="020B0604030504040204" pitchFamily="34" charset="-128"/>
              </a:rPr>
              <a:t>日本ハムファイターズの観客動員数を予測するための変数についての分析</a:t>
            </a:r>
            <a:br>
              <a:rPr lang="en-JP" dirty="0">
                <a:latin typeface="Meiryo" panose="020B0604030504040204" pitchFamily="34" charset="-128"/>
                <a:ea typeface="Meiryo" panose="020B0604030504040204" pitchFamily="34" charset="-128"/>
              </a:rPr>
            </a:br>
            <a:r>
              <a:rPr lang="en-JP" sz="3600" dirty="0">
                <a:latin typeface="Meiryo" panose="020B0604030504040204" pitchFamily="34" charset="-128"/>
                <a:ea typeface="Meiryo" panose="020B0604030504040204" pitchFamily="34" charset="-128"/>
              </a:rPr>
              <a:t>（年、月、曜日、対戦相手、球場、先発投手）</a:t>
            </a:r>
            <a:endParaRPr lang="en-JP" dirty="0">
              <a:latin typeface="Meiryo" panose="020B0604030504040204" pitchFamily="34" charset="-128"/>
              <a:ea typeface="Meiryo" panose="020B0604030504040204" pitchFamily="34" charset="-128"/>
            </a:endParaRPr>
          </a:p>
        </p:txBody>
      </p:sp>
      <p:sp>
        <p:nvSpPr>
          <p:cNvPr id="3" name="Subtitle 2">
            <a:extLst>
              <a:ext uri="{FF2B5EF4-FFF2-40B4-BE49-F238E27FC236}">
                <a16:creationId xmlns:a16="http://schemas.microsoft.com/office/drawing/2014/main" id="{97B3D81C-F88E-6026-81D1-2167CF4BD842}"/>
              </a:ext>
            </a:extLst>
          </p:cNvPr>
          <p:cNvSpPr>
            <a:spLocks noGrp="1"/>
          </p:cNvSpPr>
          <p:nvPr>
            <p:ph type="subTitle" idx="1"/>
          </p:nvPr>
        </p:nvSpPr>
        <p:spPr>
          <a:xfrm>
            <a:off x="1524000" y="4079875"/>
            <a:ext cx="9144000" cy="1655762"/>
          </a:xfrm>
        </p:spPr>
        <p:txBody>
          <a:bodyPr/>
          <a:lstStyle/>
          <a:p>
            <a:r>
              <a:rPr lang="en-JP" dirty="0">
                <a:latin typeface="Meiryo" panose="020B0604030504040204" pitchFamily="34" charset="-128"/>
                <a:ea typeface="Meiryo" panose="020B0604030504040204" pitchFamily="34" charset="-128"/>
              </a:rPr>
              <a:t>横田圭祐</a:t>
            </a:r>
          </a:p>
        </p:txBody>
      </p:sp>
    </p:spTree>
    <p:extLst>
      <p:ext uri="{BB962C8B-B14F-4D97-AF65-F5344CB8AC3E}">
        <p14:creationId xmlns:p14="http://schemas.microsoft.com/office/powerpoint/2010/main" val="146853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99A9767A-139A-8AF2-CA27-2F72DF2FC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42" y="2253903"/>
            <a:ext cx="7231641" cy="39372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分析結果（曜日）</a:t>
            </a:r>
          </a:p>
        </p:txBody>
      </p:sp>
      <p:sp>
        <p:nvSpPr>
          <p:cNvPr id="22" name="Rounded Rectangular Callout 21">
            <a:extLst>
              <a:ext uri="{FF2B5EF4-FFF2-40B4-BE49-F238E27FC236}">
                <a16:creationId xmlns:a16="http://schemas.microsoft.com/office/drawing/2014/main" id="{CD382991-D19F-3C8A-42EB-304DBE9B7D5E}"/>
              </a:ext>
            </a:extLst>
          </p:cNvPr>
          <p:cNvSpPr/>
          <p:nvPr/>
        </p:nvSpPr>
        <p:spPr>
          <a:xfrm>
            <a:off x="327890" y="6194188"/>
            <a:ext cx="5056910" cy="359228"/>
          </a:xfrm>
          <a:prstGeom prst="wedgeRoundRectCallout">
            <a:avLst>
              <a:gd name="adj1" fmla="val -20583"/>
              <a:gd name="adj2" fmla="val -127044"/>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dirty="0">
                <a:solidFill>
                  <a:sysClr val="windowText" lastClr="000000"/>
                </a:solidFill>
                <a:latin typeface="Meiryo" panose="020B0604030504040204" pitchFamily="34" charset="-128"/>
                <a:ea typeface="Meiryo" panose="020B0604030504040204" pitchFamily="34" charset="-128"/>
              </a:rPr>
              <a:t>月曜日に試合が行われる場合は祝日である事が多い</a:t>
            </a:r>
          </a:p>
        </p:txBody>
      </p:sp>
      <p:sp>
        <p:nvSpPr>
          <p:cNvPr id="14" name="Rectangle 13">
            <a:extLst>
              <a:ext uri="{FF2B5EF4-FFF2-40B4-BE49-F238E27FC236}">
                <a16:creationId xmlns:a16="http://schemas.microsoft.com/office/drawing/2014/main" id="{3E105D02-7432-B073-0113-C7EEF2A5BFA4}"/>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a:solidFill>
                  <a:schemeClr val="tx1"/>
                </a:solidFill>
                <a:latin typeface="Meiryo" panose="020B0604030504040204" pitchFamily="34" charset="-128"/>
                <a:ea typeface="Meiryo" panose="020B0604030504040204" pitchFamily="34" charset="-128"/>
              </a:rPr>
              <a:t>休日と休前日の金土日が多く、平日に観客数が少ないのは直感と一致する。プロ野球は月曜日は基本的に休みで、月曜日に試合がある場合は祝日である事が多いので他の平日よりも多い。</a:t>
            </a:r>
            <a:endParaRPr lang="en-JP" sz="2000" dirty="0">
              <a:solidFill>
                <a:schemeClr val="tx1"/>
              </a:solidFill>
              <a:latin typeface="Meiryo" panose="020B0604030504040204" pitchFamily="34" charset="-128"/>
              <a:ea typeface="Meiryo" panose="020B0604030504040204" pitchFamily="34" charset="-128"/>
            </a:endParaRPr>
          </a:p>
        </p:txBody>
      </p:sp>
      <p:grpSp>
        <p:nvGrpSpPr>
          <p:cNvPr id="9" name="Group 8">
            <a:extLst>
              <a:ext uri="{FF2B5EF4-FFF2-40B4-BE49-F238E27FC236}">
                <a16:creationId xmlns:a16="http://schemas.microsoft.com/office/drawing/2014/main" id="{46DB6FD1-8D6C-B7A0-4DBF-402D8CF47638}"/>
              </a:ext>
            </a:extLst>
          </p:cNvPr>
          <p:cNvGrpSpPr/>
          <p:nvPr/>
        </p:nvGrpSpPr>
        <p:grpSpPr>
          <a:xfrm>
            <a:off x="8008205" y="2733159"/>
            <a:ext cx="3721152" cy="3045560"/>
            <a:chOff x="8008205" y="1805130"/>
            <a:chExt cx="3721152" cy="3045560"/>
          </a:xfrm>
        </p:grpSpPr>
        <p:sp>
          <p:nvSpPr>
            <p:cNvPr id="10" name="Rectangle 9">
              <a:extLst>
                <a:ext uri="{FF2B5EF4-FFF2-40B4-BE49-F238E27FC236}">
                  <a16:creationId xmlns:a16="http://schemas.microsoft.com/office/drawing/2014/main" id="{279DC183-09FE-F23A-DC9F-28BAFE6ED3BB}"/>
                </a:ext>
              </a:extLst>
            </p:cNvPr>
            <p:cNvSpPr/>
            <p:nvPr/>
          </p:nvSpPr>
          <p:spPr>
            <a:xfrm>
              <a:off x="8008205" y="1805130"/>
              <a:ext cx="3721152" cy="780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休日</a:t>
              </a:r>
            </a:p>
          </p:txBody>
        </p:sp>
        <p:sp>
          <p:nvSpPr>
            <p:cNvPr id="11" name="Rectangle 10">
              <a:extLst>
                <a:ext uri="{FF2B5EF4-FFF2-40B4-BE49-F238E27FC236}">
                  <a16:creationId xmlns:a16="http://schemas.microsoft.com/office/drawing/2014/main" id="{56B9096D-1362-FD8A-D75C-E38B483D1F01}"/>
                </a:ext>
              </a:extLst>
            </p:cNvPr>
            <p:cNvSpPr/>
            <p:nvPr/>
          </p:nvSpPr>
          <p:spPr>
            <a:xfrm>
              <a:off x="8008205" y="4070322"/>
              <a:ext cx="3721152" cy="780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観客多い</a:t>
              </a:r>
            </a:p>
          </p:txBody>
        </p:sp>
        <p:sp>
          <p:nvSpPr>
            <p:cNvPr id="12" name="Down Arrow 11">
              <a:extLst>
                <a:ext uri="{FF2B5EF4-FFF2-40B4-BE49-F238E27FC236}">
                  <a16:creationId xmlns:a16="http://schemas.microsoft.com/office/drawing/2014/main" id="{0A35B2B3-2643-EE76-F80E-3C174C7C86D4}"/>
                </a:ext>
              </a:extLst>
            </p:cNvPr>
            <p:cNvSpPr/>
            <p:nvPr/>
          </p:nvSpPr>
          <p:spPr>
            <a:xfrm>
              <a:off x="8969829" y="2844899"/>
              <a:ext cx="1800212" cy="1168202"/>
            </a:xfrm>
            <a:prstGeom prst="downArrow">
              <a:avLst>
                <a:gd name="adj1" fmla="val 61954"/>
                <a:gd name="adj2" fmla="val 395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Meiryo" panose="020B0604030504040204" pitchFamily="34" charset="-128"/>
                <a:ea typeface="Meiryo" panose="020B0604030504040204" pitchFamily="34" charset="-128"/>
              </a:endParaRPr>
            </a:p>
          </p:txBody>
        </p:sp>
      </p:grpSp>
      <p:sp>
        <p:nvSpPr>
          <p:cNvPr id="3" name="Doughnut 2">
            <a:extLst>
              <a:ext uri="{FF2B5EF4-FFF2-40B4-BE49-F238E27FC236}">
                <a16:creationId xmlns:a16="http://schemas.microsoft.com/office/drawing/2014/main" id="{94A21DD9-A65B-114B-1349-5892A6E73796}"/>
              </a:ext>
            </a:extLst>
          </p:cNvPr>
          <p:cNvSpPr/>
          <p:nvPr/>
        </p:nvSpPr>
        <p:spPr>
          <a:xfrm>
            <a:off x="9259181" y="3671838"/>
            <a:ext cx="1219200" cy="116820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solidFill>
                <a:schemeClr val="tx1"/>
              </a:solidFill>
            </a:endParaRPr>
          </a:p>
        </p:txBody>
      </p:sp>
    </p:spTree>
    <p:extLst>
      <p:ext uri="{BB962C8B-B14F-4D97-AF65-F5344CB8AC3E}">
        <p14:creationId xmlns:p14="http://schemas.microsoft.com/office/powerpoint/2010/main" val="117901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a:extLst>
              <a:ext uri="{FF2B5EF4-FFF2-40B4-BE49-F238E27FC236}">
                <a16:creationId xmlns:a16="http://schemas.microsoft.com/office/drawing/2014/main" id="{0C847674-B605-3429-8229-B3BA75913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40" y="2245859"/>
            <a:ext cx="7231643" cy="3937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分析結果（対戦相手）</a:t>
            </a:r>
          </a:p>
        </p:txBody>
      </p:sp>
      <p:sp>
        <p:nvSpPr>
          <p:cNvPr id="22" name="Rounded Rectangular Callout 21">
            <a:extLst>
              <a:ext uri="{FF2B5EF4-FFF2-40B4-BE49-F238E27FC236}">
                <a16:creationId xmlns:a16="http://schemas.microsoft.com/office/drawing/2014/main" id="{CD382991-D19F-3C8A-42EB-304DBE9B7D5E}"/>
              </a:ext>
            </a:extLst>
          </p:cNvPr>
          <p:cNvSpPr/>
          <p:nvPr/>
        </p:nvSpPr>
        <p:spPr>
          <a:xfrm>
            <a:off x="632691" y="6131245"/>
            <a:ext cx="5056910" cy="628784"/>
          </a:xfrm>
          <a:prstGeom prst="wedgeRoundRectCallout">
            <a:avLst>
              <a:gd name="adj1" fmla="val -20009"/>
              <a:gd name="adj2" fmla="val -87667"/>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ysClr val="windowText" lastClr="000000"/>
                </a:solidFill>
                <a:latin typeface="Meiryo" panose="020B0604030504040204" pitchFamily="34" charset="-128"/>
                <a:ea typeface="Meiryo" panose="020B0604030504040204" pitchFamily="34" charset="-128"/>
              </a:rPr>
              <a:t>ソフトバンクはパリーグの中で強い球団であり、</a:t>
            </a:r>
            <a:endParaRPr lang="en-US" altLang="ja-JP" sz="1600" dirty="0">
              <a:solidFill>
                <a:sysClr val="windowText" lastClr="000000"/>
              </a:solidFill>
              <a:latin typeface="Meiryo" panose="020B0604030504040204" pitchFamily="34" charset="-128"/>
              <a:ea typeface="Meiryo" panose="020B0604030504040204" pitchFamily="34" charset="-128"/>
            </a:endParaRPr>
          </a:p>
          <a:p>
            <a:r>
              <a:rPr lang="ja-JP" altLang="en-US" sz="1600">
                <a:solidFill>
                  <a:sysClr val="windowText" lastClr="000000"/>
                </a:solidFill>
                <a:latin typeface="Meiryo" panose="020B0604030504040204" pitchFamily="34" charset="-128"/>
                <a:ea typeface="Meiryo" panose="020B0604030504040204" pitchFamily="34" charset="-128"/>
              </a:rPr>
              <a:t>これまで日ハムと何度も優勝争いを繰り広げてきた。</a:t>
            </a:r>
            <a:endParaRPr lang="en-JP" sz="1600" dirty="0">
              <a:solidFill>
                <a:sysClr val="windowText" lastClr="000000"/>
              </a:solidFill>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E105D02-7432-B073-0113-C7EEF2A5BFA4}"/>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a:solidFill>
                  <a:schemeClr val="tx1"/>
                </a:solidFill>
                <a:latin typeface="Meiryo" panose="020B0604030504040204" pitchFamily="34" charset="-128"/>
                <a:ea typeface="Meiryo" panose="020B0604030504040204" pitchFamily="34" charset="-128"/>
              </a:rPr>
              <a:t>全国的に人気のある巨人や阪神との試合で観客数が多いのは理解できる。また、日ハムと同じパリーグに所属する球団内でも観客数に差が出ており、ソフトバンク戦が一番多い。</a:t>
            </a:r>
            <a:endParaRPr lang="en-JP" sz="2000" dirty="0">
              <a:solidFill>
                <a:schemeClr val="tx1"/>
              </a:solidFill>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C2DDCE88-1F59-45E5-4481-069169BA0A87}"/>
              </a:ext>
            </a:extLst>
          </p:cNvPr>
          <p:cNvSpPr/>
          <p:nvPr/>
        </p:nvSpPr>
        <p:spPr>
          <a:xfrm>
            <a:off x="1230086" y="2733160"/>
            <a:ext cx="1585685" cy="4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rgbClr val="0070C0"/>
                </a:solidFill>
                <a:latin typeface="Meiryo" panose="020B0604030504040204" pitchFamily="34" charset="-128"/>
                <a:ea typeface="Meiryo" panose="020B0604030504040204" pitchFamily="34" charset="-128"/>
              </a:rPr>
              <a:t>青：パリーグ</a:t>
            </a:r>
            <a:endParaRPr lang="en-JP" sz="1400" dirty="0">
              <a:solidFill>
                <a:srgbClr val="0070C0"/>
              </a:solidFill>
              <a:latin typeface="Meiryo" panose="020B0604030504040204" pitchFamily="34" charset="-128"/>
              <a:ea typeface="Meiryo" panose="020B0604030504040204" pitchFamily="34" charset="-128"/>
            </a:endParaRPr>
          </a:p>
          <a:p>
            <a:pPr algn="ctr"/>
            <a:r>
              <a:rPr lang="en-JP" sz="1400" dirty="0">
                <a:solidFill>
                  <a:srgbClr val="FF0000"/>
                </a:solidFill>
                <a:latin typeface="Meiryo" panose="020B0604030504040204" pitchFamily="34" charset="-128"/>
                <a:ea typeface="Meiryo" panose="020B0604030504040204" pitchFamily="34" charset="-128"/>
              </a:rPr>
              <a:t>赤：セリーグ</a:t>
            </a:r>
          </a:p>
        </p:txBody>
      </p:sp>
      <p:grpSp>
        <p:nvGrpSpPr>
          <p:cNvPr id="16" name="Group 15">
            <a:extLst>
              <a:ext uri="{FF2B5EF4-FFF2-40B4-BE49-F238E27FC236}">
                <a16:creationId xmlns:a16="http://schemas.microsoft.com/office/drawing/2014/main" id="{CD43B3BD-5F8E-C24C-BADF-AEEC6D51DBBF}"/>
              </a:ext>
            </a:extLst>
          </p:cNvPr>
          <p:cNvGrpSpPr/>
          <p:nvPr/>
        </p:nvGrpSpPr>
        <p:grpSpPr>
          <a:xfrm>
            <a:off x="8008205" y="2733159"/>
            <a:ext cx="3721152" cy="3045560"/>
            <a:chOff x="8008205" y="1805130"/>
            <a:chExt cx="3721152" cy="3045560"/>
          </a:xfrm>
        </p:grpSpPr>
        <p:sp>
          <p:nvSpPr>
            <p:cNvPr id="17" name="Rectangle 16">
              <a:extLst>
                <a:ext uri="{FF2B5EF4-FFF2-40B4-BE49-F238E27FC236}">
                  <a16:creationId xmlns:a16="http://schemas.microsoft.com/office/drawing/2014/main" id="{F7D17E40-803A-C24F-2774-FA14CF970B73}"/>
                </a:ext>
              </a:extLst>
            </p:cNvPr>
            <p:cNvSpPr/>
            <p:nvPr/>
          </p:nvSpPr>
          <p:spPr>
            <a:xfrm>
              <a:off x="8008205" y="1805130"/>
              <a:ext cx="3721152" cy="780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人気球団との試合</a:t>
              </a:r>
            </a:p>
          </p:txBody>
        </p:sp>
        <p:sp>
          <p:nvSpPr>
            <p:cNvPr id="18" name="Rectangle 17">
              <a:extLst>
                <a:ext uri="{FF2B5EF4-FFF2-40B4-BE49-F238E27FC236}">
                  <a16:creationId xmlns:a16="http://schemas.microsoft.com/office/drawing/2014/main" id="{C0BED9EF-6771-FD62-8C4D-B97934C39AC2}"/>
                </a:ext>
              </a:extLst>
            </p:cNvPr>
            <p:cNvSpPr/>
            <p:nvPr/>
          </p:nvSpPr>
          <p:spPr>
            <a:xfrm>
              <a:off x="8008205" y="4070322"/>
              <a:ext cx="3721152" cy="780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観客多い</a:t>
              </a:r>
            </a:p>
          </p:txBody>
        </p:sp>
        <p:sp>
          <p:nvSpPr>
            <p:cNvPr id="19" name="Down Arrow 18">
              <a:extLst>
                <a:ext uri="{FF2B5EF4-FFF2-40B4-BE49-F238E27FC236}">
                  <a16:creationId xmlns:a16="http://schemas.microsoft.com/office/drawing/2014/main" id="{FAFEA7AC-E587-0435-8E65-EDB31D41C682}"/>
                </a:ext>
              </a:extLst>
            </p:cNvPr>
            <p:cNvSpPr/>
            <p:nvPr/>
          </p:nvSpPr>
          <p:spPr>
            <a:xfrm>
              <a:off x="8969829" y="2844899"/>
              <a:ext cx="1800212" cy="1168202"/>
            </a:xfrm>
            <a:prstGeom prst="downArrow">
              <a:avLst>
                <a:gd name="adj1" fmla="val 61954"/>
                <a:gd name="adj2" fmla="val 395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Meiryo" panose="020B0604030504040204" pitchFamily="34" charset="-128"/>
                <a:ea typeface="Meiryo" panose="020B0604030504040204" pitchFamily="34" charset="-128"/>
              </a:endParaRPr>
            </a:p>
          </p:txBody>
        </p:sp>
      </p:grpSp>
      <p:sp>
        <p:nvSpPr>
          <p:cNvPr id="20" name="Doughnut 19">
            <a:extLst>
              <a:ext uri="{FF2B5EF4-FFF2-40B4-BE49-F238E27FC236}">
                <a16:creationId xmlns:a16="http://schemas.microsoft.com/office/drawing/2014/main" id="{E572F2B4-AE9D-B9D9-DAF4-931DE4B58501}"/>
              </a:ext>
            </a:extLst>
          </p:cNvPr>
          <p:cNvSpPr/>
          <p:nvPr/>
        </p:nvSpPr>
        <p:spPr>
          <a:xfrm>
            <a:off x="9259181" y="3671838"/>
            <a:ext cx="1219200" cy="116820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solidFill>
                <a:schemeClr val="tx1"/>
              </a:solidFill>
            </a:endParaRPr>
          </a:p>
        </p:txBody>
      </p:sp>
    </p:spTree>
    <p:extLst>
      <p:ext uri="{BB962C8B-B14F-4D97-AF65-F5344CB8AC3E}">
        <p14:creationId xmlns:p14="http://schemas.microsoft.com/office/powerpoint/2010/main" val="358978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9CB5ED47-CB60-19F4-E7EF-2AEFBA7F3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42" y="2245860"/>
            <a:ext cx="7231641" cy="39372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分析結果（月）</a:t>
            </a:r>
          </a:p>
        </p:txBody>
      </p:sp>
      <p:sp>
        <p:nvSpPr>
          <p:cNvPr id="22" name="Rounded Rectangular Callout 21">
            <a:extLst>
              <a:ext uri="{FF2B5EF4-FFF2-40B4-BE49-F238E27FC236}">
                <a16:creationId xmlns:a16="http://schemas.microsoft.com/office/drawing/2014/main" id="{CD382991-D19F-3C8A-42EB-304DBE9B7D5E}"/>
              </a:ext>
            </a:extLst>
          </p:cNvPr>
          <p:cNvSpPr/>
          <p:nvPr/>
        </p:nvSpPr>
        <p:spPr>
          <a:xfrm>
            <a:off x="327890" y="6194188"/>
            <a:ext cx="3474853" cy="359228"/>
          </a:xfrm>
          <a:prstGeom prst="wedgeRoundRectCallout">
            <a:avLst>
              <a:gd name="adj1" fmla="val -10824"/>
              <a:gd name="adj2" fmla="val -131084"/>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dirty="0">
                <a:solidFill>
                  <a:sysClr val="windowText" lastClr="000000"/>
                </a:solidFill>
                <a:latin typeface="Meiryo" panose="020B0604030504040204" pitchFamily="34" charset="-128"/>
                <a:ea typeface="Meiryo" panose="020B0604030504040204" pitchFamily="34" charset="-128"/>
              </a:rPr>
              <a:t>開幕戦がある、かつ試合数が少ない</a:t>
            </a:r>
          </a:p>
        </p:txBody>
      </p:sp>
      <p:sp>
        <p:nvSpPr>
          <p:cNvPr id="24" name="Rectangle 23">
            <a:extLst>
              <a:ext uri="{FF2B5EF4-FFF2-40B4-BE49-F238E27FC236}">
                <a16:creationId xmlns:a16="http://schemas.microsoft.com/office/drawing/2014/main" id="{1FE9536A-16A4-2672-7361-7F5D1E033B8D}"/>
              </a:ext>
            </a:extLst>
          </p:cNvPr>
          <p:cNvSpPr/>
          <p:nvPr/>
        </p:nvSpPr>
        <p:spPr>
          <a:xfrm>
            <a:off x="8008205" y="2851182"/>
            <a:ext cx="3721152" cy="27577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3月は開幕戦があるため多い</a:t>
            </a:r>
          </a:p>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4月は新年度で忙しい</a:t>
            </a:r>
          </a:p>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夏は野球観戦以外にも様々な娯楽があるため観客数が減る</a:t>
            </a:r>
          </a:p>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シーズン後半に観客が多いのは優勝争いCS争いがあるから</a:t>
            </a:r>
          </a:p>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弱小チームではシーズン後半の観客が減るのでは</a:t>
            </a:r>
          </a:p>
        </p:txBody>
      </p:sp>
      <p:sp>
        <p:nvSpPr>
          <p:cNvPr id="14" name="Rectangle 13">
            <a:extLst>
              <a:ext uri="{FF2B5EF4-FFF2-40B4-BE49-F238E27FC236}">
                <a16:creationId xmlns:a16="http://schemas.microsoft.com/office/drawing/2014/main" id="{3E105D02-7432-B073-0113-C7EEF2A5BFA4}"/>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altLang="ja-JP" sz="2000" dirty="0">
                <a:solidFill>
                  <a:schemeClr val="tx1"/>
                </a:solidFill>
                <a:latin typeface="Meiryo" panose="020B0604030504040204" pitchFamily="34" charset="-128"/>
                <a:ea typeface="Meiryo" panose="020B0604030504040204" pitchFamily="34" charset="-128"/>
              </a:rPr>
              <a:t>3</a:t>
            </a:r>
            <a:r>
              <a:rPr lang="ja-JP" altLang="en-JP" sz="2000">
                <a:solidFill>
                  <a:schemeClr val="tx1"/>
                </a:solidFill>
                <a:latin typeface="Meiryo" panose="020B0604030504040204" pitchFamily="34" charset="-128"/>
                <a:ea typeface="Meiryo" panose="020B0604030504040204" pitchFamily="34" charset="-128"/>
              </a:rPr>
              <a:t>月に</a:t>
            </a:r>
            <a:r>
              <a:rPr lang="ja-JP" altLang="en-US" sz="2000">
                <a:solidFill>
                  <a:schemeClr val="tx1"/>
                </a:solidFill>
                <a:latin typeface="Meiryo" panose="020B0604030504040204" pitchFamily="34" charset="-128"/>
                <a:ea typeface="Meiryo" panose="020B0604030504040204" pitchFamily="34" charset="-128"/>
              </a:rPr>
              <a:t>観客数が多く、</a:t>
            </a:r>
            <a:r>
              <a:rPr lang="en-JP" altLang="ja-JP" sz="2000" dirty="0">
                <a:solidFill>
                  <a:schemeClr val="tx1"/>
                </a:solidFill>
                <a:latin typeface="Meiryo" panose="020B0604030504040204" pitchFamily="34" charset="-128"/>
                <a:ea typeface="Meiryo" panose="020B0604030504040204" pitchFamily="34" charset="-128"/>
              </a:rPr>
              <a:t>4</a:t>
            </a:r>
            <a:r>
              <a:rPr lang="ja-JP" altLang="en-JP" sz="2000">
                <a:solidFill>
                  <a:schemeClr val="tx1"/>
                </a:solidFill>
                <a:latin typeface="Meiryo" panose="020B0604030504040204" pitchFamily="34" charset="-128"/>
                <a:ea typeface="Meiryo" panose="020B0604030504040204" pitchFamily="34" charset="-128"/>
              </a:rPr>
              <a:t>月に</a:t>
            </a:r>
            <a:r>
              <a:rPr lang="ja-JP" altLang="en-US" sz="2000">
                <a:solidFill>
                  <a:schemeClr val="tx1"/>
                </a:solidFill>
                <a:latin typeface="Meiryo" panose="020B0604030504040204" pitchFamily="34" charset="-128"/>
                <a:ea typeface="Meiryo" panose="020B0604030504040204" pitchFamily="34" charset="-128"/>
              </a:rPr>
              <a:t>観客数が少ない以外に特に大きな特徴は見られない。強いてあげるとすれば、夏は観客が少し減り、シーズン後半になるつれ増える。</a:t>
            </a:r>
            <a:endParaRPr lang="en-JP" sz="2000" dirty="0">
              <a:solidFill>
                <a:schemeClr val="tx1"/>
              </a:solidFill>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225EA70D-4227-2E15-FC7B-62A06EC1390A}"/>
              </a:ext>
            </a:extLst>
          </p:cNvPr>
          <p:cNvSpPr/>
          <p:nvPr/>
        </p:nvSpPr>
        <p:spPr>
          <a:xfrm>
            <a:off x="8566125" y="2326550"/>
            <a:ext cx="2605312"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u="sng" dirty="0">
                <a:solidFill>
                  <a:schemeClr val="tx1"/>
                </a:solidFill>
                <a:latin typeface="Meiryo" panose="020B0604030504040204" pitchFamily="34" charset="-128"/>
                <a:ea typeface="Meiryo" panose="020B0604030504040204" pitchFamily="34" charset="-128"/>
              </a:rPr>
              <a:t>仮説</a:t>
            </a:r>
          </a:p>
        </p:txBody>
      </p:sp>
    </p:spTree>
    <p:extLst>
      <p:ext uri="{BB962C8B-B14F-4D97-AF65-F5344CB8AC3E}">
        <p14:creationId xmlns:p14="http://schemas.microsoft.com/office/powerpoint/2010/main" val="58581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276776FE-5C6D-2751-A8C6-572E55B1A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43" y="2251410"/>
            <a:ext cx="7231641" cy="39372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分析結果（年）</a:t>
            </a:r>
          </a:p>
        </p:txBody>
      </p:sp>
      <p:sp>
        <p:nvSpPr>
          <p:cNvPr id="22" name="Rounded Rectangular Callout 21">
            <a:extLst>
              <a:ext uri="{FF2B5EF4-FFF2-40B4-BE49-F238E27FC236}">
                <a16:creationId xmlns:a16="http://schemas.microsoft.com/office/drawing/2014/main" id="{CD382991-D19F-3C8A-42EB-304DBE9B7D5E}"/>
              </a:ext>
            </a:extLst>
          </p:cNvPr>
          <p:cNvSpPr/>
          <p:nvPr/>
        </p:nvSpPr>
        <p:spPr>
          <a:xfrm>
            <a:off x="618176" y="6188637"/>
            <a:ext cx="3088017" cy="359228"/>
          </a:xfrm>
          <a:prstGeom prst="wedgeRoundRectCallout">
            <a:avLst>
              <a:gd name="adj1" fmla="val 35708"/>
              <a:gd name="adj2" fmla="val -118962"/>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dirty="0">
                <a:solidFill>
                  <a:sysClr val="windowText" lastClr="000000"/>
                </a:solidFill>
                <a:latin typeface="Meiryo" panose="020B0604030504040204" pitchFamily="34" charset="-128"/>
                <a:ea typeface="Meiryo" panose="020B0604030504040204" pitchFamily="34" charset="-128"/>
              </a:rPr>
              <a:t>ダルビッシュメジャー移籍</a:t>
            </a:r>
          </a:p>
        </p:txBody>
      </p:sp>
      <p:sp>
        <p:nvSpPr>
          <p:cNvPr id="23" name="Rectangle 22">
            <a:extLst>
              <a:ext uri="{FF2B5EF4-FFF2-40B4-BE49-F238E27FC236}">
                <a16:creationId xmlns:a16="http://schemas.microsoft.com/office/drawing/2014/main" id="{E9C63C68-EB1E-83E1-4B77-37CE7CB3452F}"/>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2000" dirty="0">
                <a:solidFill>
                  <a:schemeClr val="tx1"/>
                </a:solidFill>
                <a:latin typeface="Meiryo" panose="020B0604030504040204" pitchFamily="34" charset="-128"/>
                <a:ea typeface="Meiryo" panose="020B0604030504040204" pitchFamily="34" charset="-128"/>
              </a:rPr>
              <a:t>順位と観客数は関係あると予想していたが、この11年間で２番目に観客数が少ない2012年の順位は１であった。</a:t>
            </a:r>
          </a:p>
        </p:txBody>
      </p:sp>
      <p:sp>
        <p:nvSpPr>
          <p:cNvPr id="25" name="Rectangle 24">
            <a:extLst>
              <a:ext uri="{FF2B5EF4-FFF2-40B4-BE49-F238E27FC236}">
                <a16:creationId xmlns:a16="http://schemas.microsoft.com/office/drawing/2014/main" id="{0D5C796A-2B96-3929-0366-EC60AA7DA532}"/>
              </a:ext>
            </a:extLst>
          </p:cNvPr>
          <p:cNvSpPr/>
          <p:nvPr/>
        </p:nvSpPr>
        <p:spPr>
          <a:xfrm>
            <a:off x="1230086" y="2856362"/>
            <a:ext cx="3243943" cy="350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400" dirty="0">
                <a:solidFill>
                  <a:sysClr val="windowText" lastClr="000000"/>
                </a:solidFill>
                <a:latin typeface="Meiryo" panose="020B0604030504040204" pitchFamily="34" charset="-128"/>
                <a:ea typeface="Meiryo" panose="020B0604030504040204" pitchFamily="34" charset="-128"/>
              </a:rPr>
              <a:t>年の横の（）内の数字はその年の順位</a:t>
            </a:r>
          </a:p>
        </p:txBody>
      </p:sp>
      <p:sp>
        <p:nvSpPr>
          <p:cNvPr id="26" name="Rounded Rectangular Callout 25">
            <a:extLst>
              <a:ext uri="{FF2B5EF4-FFF2-40B4-BE49-F238E27FC236}">
                <a16:creationId xmlns:a16="http://schemas.microsoft.com/office/drawing/2014/main" id="{4F40F7E0-42D3-4C09-583B-59409454B842}"/>
              </a:ext>
            </a:extLst>
          </p:cNvPr>
          <p:cNvSpPr/>
          <p:nvPr/>
        </p:nvSpPr>
        <p:spPr>
          <a:xfrm>
            <a:off x="4802362" y="6096732"/>
            <a:ext cx="2262466" cy="359228"/>
          </a:xfrm>
          <a:prstGeom prst="wedgeRoundRectCallout">
            <a:avLst>
              <a:gd name="adj1" fmla="val -20612"/>
              <a:gd name="adj2" fmla="val -99531"/>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dirty="0">
                <a:solidFill>
                  <a:sysClr val="windowText" lastClr="000000"/>
                </a:solidFill>
                <a:latin typeface="Meiryo" panose="020B0604030504040204" pitchFamily="34" charset="-128"/>
                <a:ea typeface="Meiryo" panose="020B0604030504040204" pitchFamily="34" charset="-128"/>
              </a:rPr>
              <a:t>大谷投打でMVP</a:t>
            </a:r>
          </a:p>
        </p:txBody>
      </p:sp>
      <p:grpSp>
        <p:nvGrpSpPr>
          <p:cNvPr id="31" name="Group 30">
            <a:extLst>
              <a:ext uri="{FF2B5EF4-FFF2-40B4-BE49-F238E27FC236}">
                <a16:creationId xmlns:a16="http://schemas.microsoft.com/office/drawing/2014/main" id="{7558F2D9-76C3-09C9-DD5A-F535552B9B1A}"/>
              </a:ext>
            </a:extLst>
          </p:cNvPr>
          <p:cNvGrpSpPr/>
          <p:nvPr/>
        </p:nvGrpSpPr>
        <p:grpSpPr>
          <a:xfrm>
            <a:off x="8008205" y="2733159"/>
            <a:ext cx="3721152" cy="3045560"/>
            <a:chOff x="8008205" y="1805130"/>
            <a:chExt cx="3721152" cy="3045560"/>
          </a:xfrm>
        </p:grpSpPr>
        <p:sp>
          <p:nvSpPr>
            <p:cNvPr id="24" name="Rectangle 23">
              <a:extLst>
                <a:ext uri="{FF2B5EF4-FFF2-40B4-BE49-F238E27FC236}">
                  <a16:creationId xmlns:a16="http://schemas.microsoft.com/office/drawing/2014/main" id="{1FE9536A-16A4-2672-7361-7F5D1E033B8D}"/>
                </a:ext>
              </a:extLst>
            </p:cNvPr>
            <p:cNvSpPr/>
            <p:nvPr/>
          </p:nvSpPr>
          <p:spPr>
            <a:xfrm>
              <a:off x="8008205" y="1805130"/>
              <a:ext cx="3721152" cy="780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チーム順位</a:t>
              </a:r>
            </a:p>
          </p:txBody>
        </p:sp>
        <p:sp>
          <p:nvSpPr>
            <p:cNvPr id="28" name="Rectangle 27">
              <a:extLst>
                <a:ext uri="{FF2B5EF4-FFF2-40B4-BE49-F238E27FC236}">
                  <a16:creationId xmlns:a16="http://schemas.microsoft.com/office/drawing/2014/main" id="{99C66057-9F88-BDC1-20A4-6FA3E9019A77}"/>
                </a:ext>
              </a:extLst>
            </p:cNvPr>
            <p:cNvSpPr/>
            <p:nvPr/>
          </p:nvSpPr>
          <p:spPr>
            <a:xfrm>
              <a:off x="8008205" y="4070322"/>
              <a:ext cx="3721152" cy="780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観客数</a:t>
              </a:r>
            </a:p>
          </p:txBody>
        </p:sp>
        <p:sp>
          <p:nvSpPr>
            <p:cNvPr id="27" name="Down Arrow 26">
              <a:extLst>
                <a:ext uri="{FF2B5EF4-FFF2-40B4-BE49-F238E27FC236}">
                  <a16:creationId xmlns:a16="http://schemas.microsoft.com/office/drawing/2014/main" id="{1B2840D1-E426-EF5C-34AF-43C335451FAA}"/>
                </a:ext>
              </a:extLst>
            </p:cNvPr>
            <p:cNvSpPr/>
            <p:nvPr/>
          </p:nvSpPr>
          <p:spPr>
            <a:xfrm>
              <a:off x="8969829" y="2844899"/>
              <a:ext cx="1800212" cy="1168202"/>
            </a:xfrm>
            <a:prstGeom prst="downArrow">
              <a:avLst>
                <a:gd name="adj1" fmla="val 61954"/>
                <a:gd name="adj2" fmla="val 395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Meiryo" panose="020B0604030504040204" pitchFamily="34" charset="-128"/>
                <a:ea typeface="Meiryo" panose="020B0604030504040204" pitchFamily="34" charset="-128"/>
              </a:endParaRPr>
            </a:p>
          </p:txBody>
        </p:sp>
        <p:pic>
          <p:nvPicPr>
            <p:cNvPr id="30" name="Graphic 29" descr="Help with solid fill">
              <a:extLst>
                <a:ext uri="{FF2B5EF4-FFF2-40B4-BE49-F238E27FC236}">
                  <a16:creationId xmlns:a16="http://schemas.microsoft.com/office/drawing/2014/main" id="{BB3A775B-A864-8641-53CB-89ABE15768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90705" y="2656949"/>
              <a:ext cx="1356152" cy="1356152"/>
            </a:xfrm>
            <a:prstGeom prst="rect">
              <a:avLst/>
            </a:prstGeom>
          </p:spPr>
        </p:pic>
      </p:grpSp>
    </p:spTree>
    <p:extLst>
      <p:ext uri="{BB962C8B-B14F-4D97-AF65-F5344CB8AC3E}">
        <p14:creationId xmlns:p14="http://schemas.microsoft.com/office/powerpoint/2010/main" val="312415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 結論</a:t>
            </a:r>
          </a:p>
        </p:txBody>
      </p:sp>
      <p:sp>
        <p:nvSpPr>
          <p:cNvPr id="9" name="Rectangle 8">
            <a:extLst>
              <a:ext uri="{FF2B5EF4-FFF2-40B4-BE49-F238E27FC236}">
                <a16:creationId xmlns:a16="http://schemas.microsoft.com/office/drawing/2014/main" id="{C994498B-260C-2BC9-59FD-700BB2FBF2DC}"/>
              </a:ext>
            </a:extLst>
          </p:cNvPr>
          <p:cNvSpPr/>
          <p:nvPr/>
        </p:nvSpPr>
        <p:spPr>
          <a:xfrm>
            <a:off x="984739" y="3230754"/>
            <a:ext cx="4413739" cy="12004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solidFill>
                  <a:sysClr val="windowText" lastClr="000000"/>
                </a:solidFill>
                <a:latin typeface="Meiryo" panose="020B0604030504040204" pitchFamily="34" charset="-128"/>
                <a:ea typeface="Meiryo" panose="020B0604030504040204" pitchFamily="34" charset="-128"/>
              </a:rPr>
              <a:t>チーム順位と観客数の</a:t>
            </a:r>
          </a:p>
          <a:p>
            <a:pPr algn="ctr"/>
            <a:r>
              <a:rPr lang="en-JP" sz="2400" dirty="0">
                <a:solidFill>
                  <a:sysClr val="windowText" lastClr="000000"/>
                </a:solidFill>
                <a:latin typeface="Meiryo" panose="020B0604030504040204" pitchFamily="34" charset="-128"/>
                <a:ea typeface="Meiryo" panose="020B0604030504040204" pitchFamily="34" charset="-128"/>
              </a:rPr>
              <a:t>相関</a:t>
            </a:r>
            <a:r>
              <a:rPr lang="en-JP" sz="2400" dirty="0">
                <a:solidFill>
                  <a:srgbClr val="FF0000"/>
                </a:solidFill>
                <a:latin typeface="Meiryo" panose="020B0604030504040204" pitchFamily="34" charset="-128"/>
                <a:ea typeface="Meiryo" panose="020B0604030504040204" pitchFamily="34" charset="-128"/>
              </a:rPr>
              <a:t>低い</a:t>
            </a:r>
          </a:p>
        </p:txBody>
      </p:sp>
      <p:sp>
        <p:nvSpPr>
          <p:cNvPr id="11" name="Rectangle 10">
            <a:extLst>
              <a:ext uri="{FF2B5EF4-FFF2-40B4-BE49-F238E27FC236}">
                <a16:creationId xmlns:a16="http://schemas.microsoft.com/office/drawing/2014/main" id="{CCE37E80-D3BB-4AED-E5FD-B5EEEDC4D2DA}"/>
              </a:ext>
            </a:extLst>
          </p:cNvPr>
          <p:cNvSpPr/>
          <p:nvPr/>
        </p:nvSpPr>
        <p:spPr>
          <a:xfrm>
            <a:off x="6793523" y="3213218"/>
            <a:ext cx="4413739" cy="12004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solidFill>
                  <a:sysClr val="windowText" lastClr="000000"/>
                </a:solidFill>
                <a:latin typeface="Meiryo" panose="020B0604030504040204" pitchFamily="34" charset="-128"/>
                <a:ea typeface="Meiryo" panose="020B0604030504040204" pitchFamily="34" charset="-128"/>
              </a:rPr>
              <a:t>出場選手と観客数の</a:t>
            </a:r>
          </a:p>
          <a:p>
            <a:pPr algn="ctr"/>
            <a:r>
              <a:rPr lang="en-JP" sz="2400" dirty="0">
                <a:solidFill>
                  <a:sysClr val="windowText" lastClr="000000"/>
                </a:solidFill>
                <a:latin typeface="Meiryo" panose="020B0604030504040204" pitchFamily="34" charset="-128"/>
                <a:ea typeface="Meiryo" panose="020B0604030504040204" pitchFamily="34" charset="-128"/>
              </a:rPr>
              <a:t>相関が</a:t>
            </a:r>
            <a:r>
              <a:rPr lang="en-JP" sz="2400" dirty="0">
                <a:solidFill>
                  <a:srgbClr val="FF0000"/>
                </a:solidFill>
                <a:latin typeface="Meiryo" panose="020B0604030504040204" pitchFamily="34" charset="-128"/>
                <a:ea typeface="Meiryo" panose="020B0604030504040204" pitchFamily="34" charset="-128"/>
              </a:rPr>
              <a:t>強い</a:t>
            </a:r>
          </a:p>
        </p:txBody>
      </p:sp>
      <p:sp>
        <p:nvSpPr>
          <p:cNvPr id="30" name="Rectangle 29">
            <a:extLst>
              <a:ext uri="{FF2B5EF4-FFF2-40B4-BE49-F238E27FC236}">
                <a16:creationId xmlns:a16="http://schemas.microsoft.com/office/drawing/2014/main" id="{85C8E436-E78B-0CDB-3FE8-F6705FF9A29B}"/>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2000" dirty="0">
                <a:solidFill>
                  <a:schemeClr val="tx1"/>
                </a:solidFill>
                <a:latin typeface="Meiryo" panose="020B0604030504040204" pitchFamily="34" charset="-128"/>
                <a:ea typeface="Meiryo" panose="020B0604030504040204" pitchFamily="34" charset="-128"/>
              </a:rPr>
              <a:t>チーム順位と観客数の関係は薄い可能性がある。一方で、出場選手によって観客数の差が出ること可能性が予想される。</a:t>
            </a:r>
          </a:p>
        </p:txBody>
      </p:sp>
      <p:sp>
        <p:nvSpPr>
          <p:cNvPr id="4" name="Rounded Rectangular Callout 3">
            <a:extLst>
              <a:ext uri="{FF2B5EF4-FFF2-40B4-BE49-F238E27FC236}">
                <a16:creationId xmlns:a16="http://schemas.microsoft.com/office/drawing/2014/main" id="{D129C7C8-6D86-0701-A5CB-89891135A5E5}"/>
              </a:ext>
            </a:extLst>
          </p:cNvPr>
          <p:cNvSpPr/>
          <p:nvPr/>
        </p:nvSpPr>
        <p:spPr>
          <a:xfrm>
            <a:off x="984739" y="4660820"/>
            <a:ext cx="4413739" cy="814091"/>
          </a:xfrm>
          <a:prstGeom prst="wedgeRoundRectCallout">
            <a:avLst>
              <a:gd name="adj1" fmla="val -15946"/>
              <a:gd name="adj2" fmla="val -78737"/>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b="1" dirty="0">
                <a:solidFill>
                  <a:schemeClr val="tx1"/>
                </a:solidFill>
                <a:latin typeface="Meiryo" panose="020B0604030504040204" pitchFamily="34" charset="-128"/>
                <a:ea typeface="Meiryo" panose="020B0604030504040204" pitchFamily="34" charset="-128"/>
              </a:rPr>
              <a:t>年の分析から</a:t>
            </a:r>
          </a:p>
          <a:p>
            <a:pPr algn="ctr"/>
            <a:r>
              <a:rPr lang="en-JP" sz="1600" dirty="0">
                <a:solidFill>
                  <a:schemeClr val="tx1"/>
                </a:solidFill>
                <a:latin typeface="Meiryo" panose="020B0604030504040204" pitchFamily="34" charset="-128"/>
                <a:ea typeface="Meiryo" panose="020B0604030504040204" pitchFamily="34" charset="-128"/>
              </a:rPr>
              <a:t>順位が高い年に観客数が</a:t>
            </a:r>
          </a:p>
          <a:p>
            <a:pPr algn="ctr"/>
            <a:r>
              <a:rPr lang="en-JP" sz="1600" dirty="0">
                <a:solidFill>
                  <a:schemeClr val="tx1"/>
                </a:solidFill>
                <a:latin typeface="Meiryo" panose="020B0604030504040204" pitchFamily="34" charset="-128"/>
                <a:ea typeface="Meiryo" panose="020B0604030504040204" pitchFamily="34" charset="-128"/>
              </a:rPr>
              <a:t>多いとは限らない</a:t>
            </a:r>
          </a:p>
        </p:txBody>
      </p:sp>
      <p:sp>
        <p:nvSpPr>
          <p:cNvPr id="15" name="Rounded Rectangular Callout 14">
            <a:extLst>
              <a:ext uri="{FF2B5EF4-FFF2-40B4-BE49-F238E27FC236}">
                <a16:creationId xmlns:a16="http://schemas.microsoft.com/office/drawing/2014/main" id="{11D7F96D-0CE4-23A6-51F1-10FA96816EC7}"/>
              </a:ext>
            </a:extLst>
          </p:cNvPr>
          <p:cNvSpPr/>
          <p:nvPr/>
        </p:nvSpPr>
        <p:spPr>
          <a:xfrm>
            <a:off x="6793523" y="4660820"/>
            <a:ext cx="4413739" cy="814091"/>
          </a:xfrm>
          <a:prstGeom prst="wedgeRoundRectCallout">
            <a:avLst>
              <a:gd name="adj1" fmla="val -15946"/>
              <a:gd name="adj2" fmla="val -78737"/>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b="1" dirty="0">
                <a:solidFill>
                  <a:schemeClr val="tx1"/>
                </a:solidFill>
                <a:latin typeface="Meiryo" panose="020B0604030504040204" pitchFamily="34" charset="-128"/>
                <a:ea typeface="Meiryo" panose="020B0604030504040204" pitchFamily="34" charset="-128"/>
              </a:rPr>
              <a:t>先発投手の分析から</a:t>
            </a:r>
          </a:p>
          <a:p>
            <a:pPr algn="ctr"/>
            <a:r>
              <a:rPr lang="en-JP" sz="1600" dirty="0">
                <a:solidFill>
                  <a:schemeClr val="tx1"/>
                </a:solidFill>
                <a:latin typeface="Meiryo" panose="020B0604030504040204" pitchFamily="34" charset="-128"/>
                <a:ea typeface="Meiryo" panose="020B0604030504040204" pitchFamily="34" charset="-128"/>
              </a:rPr>
              <a:t>先発投手による観客数の分散が大きい</a:t>
            </a:r>
          </a:p>
        </p:txBody>
      </p:sp>
    </p:spTree>
    <p:extLst>
      <p:ext uri="{BB962C8B-B14F-4D97-AF65-F5344CB8AC3E}">
        <p14:creationId xmlns:p14="http://schemas.microsoft.com/office/powerpoint/2010/main" val="410565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 結論から導かれること</a:t>
            </a:r>
          </a:p>
        </p:txBody>
      </p:sp>
      <p:sp>
        <p:nvSpPr>
          <p:cNvPr id="30" name="Rectangle 29">
            <a:extLst>
              <a:ext uri="{FF2B5EF4-FFF2-40B4-BE49-F238E27FC236}">
                <a16:creationId xmlns:a16="http://schemas.microsoft.com/office/drawing/2014/main" id="{85C8E436-E78B-0CDB-3FE8-F6705FF9A29B}"/>
              </a:ext>
            </a:extLst>
          </p:cNvPr>
          <p:cNvSpPr/>
          <p:nvPr/>
        </p:nvSpPr>
        <p:spPr>
          <a:xfrm>
            <a:off x="838200" y="1266521"/>
            <a:ext cx="10891157" cy="8453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2000" dirty="0">
                <a:solidFill>
                  <a:schemeClr val="tx1"/>
                </a:solidFill>
                <a:latin typeface="Meiryo" panose="020B0604030504040204" pitchFamily="34" charset="-128"/>
                <a:ea typeface="Meiryo" panose="020B0604030504040204" pitchFamily="34" charset="-128"/>
              </a:rPr>
              <a:t>今回の分析から得られた結論を検証するために特徴量を増やすことや、新たな分析手法を試す必要がある。</a:t>
            </a:r>
          </a:p>
        </p:txBody>
      </p:sp>
      <p:grpSp>
        <p:nvGrpSpPr>
          <p:cNvPr id="6" name="Group 5">
            <a:extLst>
              <a:ext uri="{FF2B5EF4-FFF2-40B4-BE49-F238E27FC236}">
                <a16:creationId xmlns:a16="http://schemas.microsoft.com/office/drawing/2014/main" id="{D152B1DD-8AA1-2435-DDD4-2A4939DAD6D9}"/>
              </a:ext>
            </a:extLst>
          </p:cNvPr>
          <p:cNvGrpSpPr/>
          <p:nvPr/>
        </p:nvGrpSpPr>
        <p:grpSpPr>
          <a:xfrm>
            <a:off x="838200" y="2306995"/>
            <a:ext cx="10891157" cy="4223023"/>
            <a:chOff x="838200" y="2306995"/>
            <a:chExt cx="10891157" cy="4223023"/>
          </a:xfrm>
        </p:grpSpPr>
        <p:grpSp>
          <p:nvGrpSpPr>
            <p:cNvPr id="3" name="Group 2">
              <a:extLst>
                <a:ext uri="{FF2B5EF4-FFF2-40B4-BE49-F238E27FC236}">
                  <a16:creationId xmlns:a16="http://schemas.microsoft.com/office/drawing/2014/main" id="{18D9868F-0B83-4445-75DD-DC7F77F67106}"/>
                </a:ext>
              </a:extLst>
            </p:cNvPr>
            <p:cNvGrpSpPr/>
            <p:nvPr/>
          </p:nvGrpSpPr>
          <p:grpSpPr>
            <a:xfrm>
              <a:off x="838200" y="2306995"/>
              <a:ext cx="10891156" cy="1308800"/>
              <a:chOff x="838201" y="2698243"/>
              <a:chExt cx="10891156" cy="1308800"/>
            </a:xfrm>
          </p:grpSpPr>
          <p:sp>
            <p:nvSpPr>
              <p:cNvPr id="8" name="Rectangle 7">
                <a:extLst>
                  <a:ext uri="{FF2B5EF4-FFF2-40B4-BE49-F238E27FC236}">
                    <a16:creationId xmlns:a16="http://schemas.microsoft.com/office/drawing/2014/main" id="{C0136D8F-06AC-BC7F-25AF-49CA93CEA364}"/>
                  </a:ext>
                </a:extLst>
              </p:cNvPr>
              <p:cNvSpPr/>
              <p:nvPr/>
            </p:nvSpPr>
            <p:spPr>
              <a:xfrm>
                <a:off x="838201" y="2702124"/>
                <a:ext cx="2528278" cy="12923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チーム順位と観客数</a:t>
                </a:r>
                <a:endParaRPr lang="en-JP" sz="2000" dirty="0">
                  <a:solidFill>
                    <a:srgbClr val="FF0000"/>
                  </a:solidFill>
                  <a:latin typeface="Meiryo" panose="020B0604030504040204" pitchFamily="34" charset="-128"/>
                  <a:ea typeface="Meiryo" panose="020B0604030504040204" pitchFamily="34" charset="-128"/>
                </a:endParaRPr>
              </a:p>
            </p:txBody>
          </p:sp>
          <p:sp>
            <p:nvSpPr>
              <p:cNvPr id="9" name="Rectangle 8">
                <a:extLst>
                  <a:ext uri="{FF2B5EF4-FFF2-40B4-BE49-F238E27FC236}">
                    <a16:creationId xmlns:a16="http://schemas.microsoft.com/office/drawing/2014/main" id="{B6A4B7AE-84A6-F8E4-6C6A-4628A122ACC2}"/>
                  </a:ext>
                </a:extLst>
              </p:cNvPr>
              <p:cNvSpPr/>
              <p:nvPr/>
            </p:nvSpPr>
            <p:spPr>
              <a:xfrm>
                <a:off x="4278141" y="2707146"/>
                <a:ext cx="2814322" cy="378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試合日の順位</a:t>
                </a:r>
              </a:p>
            </p:txBody>
          </p:sp>
          <p:sp>
            <p:nvSpPr>
              <p:cNvPr id="10" name="Rectangle 9">
                <a:extLst>
                  <a:ext uri="{FF2B5EF4-FFF2-40B4-BE49-F238E27FC236}">
                    <a16:creationId xmlns:a16="http://schemas.microsoft.com/office/drawing/2014/main" id="{20811DFA-5442-5C5A-086E-9D80D935F332}"/>
                  </a:ext>
                </a:extLst>
              </p:cNvPr>
              <p:cNvSpPr/>
              <p:nvPr/>
            </p:nvSpPr>
            <p:spPr>
              <a:xfrm>
                <a:off x="4278141" y="3161661"/>
                <a:ext cx="2814322" cy="378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試合日の貯金</a:t>
                </a:r>
              </a:p>
            </p:txBody>
          </p:sp>
          <p:sp>
            <p:nvSpPr>
              <p:cNvPr id="11" name="Rectangle 10">
                <a:extLst>
                  <a:ext uri="{FF2B5EF4-FFF2-40B4-BE49-F238E27FC236}">
                    <a16:creationId xmlns:a16="http://schemas.microsoft.com/office/drawing/2014/main" id="{1235D990-CCA7-9DB5-0BCB-523A4D31B1C0}"/>
                  </a:ext>
                </a:extLst>
              </p:cNvPr>
              <p:cNvSpPr/>
              <p:nvPr/>
            </p:nvSpPr>
            <p:spPr>
              <a:xfrm>
                <a:off x="4277948" y="3616176"/>
                <a:ext cx="2814322" cy="378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直近数試合の勝率</a:t>
                </a:r>
              </a:p>
            </p:txBody>
          </p:sp>
          <p:sp>
            <p:nvSpPr>
              <p:cNvPr id="13" name="Rectangle 12">
                <a:extLst>
                  <a:ext uri="{FF2B5EF4-FFF2-40B4-BE49-F238E27FC236}">
                    <a16:creationId xmlns:a16="http://schemas.microsoft.com/office/drawing/2014/main" id="{5DD5FB9D-4161-9B35-C4E0-A6EED87CE456}"/>
                  </a:ext>
                </a:extLst>
              </p:cNvPr>
              <p:cNvSpPr/>
              <p:nvPr/>
            </p:nvSpPr>
            <p:spPr>
              <a:xfrm>
                <a:off x="7186247" y="2698243"/>
                <a:ext cx="4543110" cy="129628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dirty="0">
                    <a:solidFill>
                      <a:sysClr val="windowText" lastClr="000000"/>
                    </a:solidFill>
                    <a:latin typeface="Meiryo" panose="020B0604030504040204" pitchFamily="34" charset="-128"/>
                    <a:ea typeface="Meiryo" panose="020B0604030504040204" pitchFamily="34" charset="-128"/>
                  </a:rPr>
                  <a:t>観客数と順位が関係ないのなら、これらの特徴量による分散も小さくなるはず。</a:t>
                </a:r>
              </a:p>
            </p:txBody>
          </p:sp>
          <p:sp>
            <p:nvSpPr>
              <p:cNvPr id="14" name="Rectangle 13">
                <a:extLst>
                  <a:ext uri="{FF2B5EF4-FFF2-40B4-BE49-F238E27FC236}">
                    <a16:creationId xmlns:a16="http://schemas.microsoft.com/office/drawing/2014/main" id="{537AE39F-B3B3-A236-9902-8649221947F2}"/>
                  </a:ext>
                </a:extLst>
              </p:cNvPr>
              <p:cNvSpPr/>
              <p:nvPr/>
            </p:nvSpPr>
            <p:spPr>
              <a:xfrm>
                <a:off x="3605737" y="2714645"/>
                <a:ext cx="432760" cy="12923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特徴量</a:t>
                </a:r>
              </a:p>
            </p:txBody>
          </p:sp>
        </p:grpSp>
        <p:grpSp>
          <p:nvGrpSpPr>
            <p:cNvPr id="4" name="Group 3">
              <a:extLst>
                <a:ext uri="{FF2B5EF4-FFF2-40B4-BE49-F238E27FC236}">
                  <a16:creationId xmlns:a16="http://schemas.microsoft.com/office/drawing/2014/main" id="{E1EFA01C-3E61-6FE5-9C39-C620803415ED}"/>
                </a:ext>
              </a:extLst>
            </p:cNvPr>
            <p:cNvGrpSpPr/>
            <p:nvPr/>
          </p:nvGrpSpPr>
          <p:grpSpPr>
            <a:xfrm>
              <a:off x="838201" y="3731332"/>
              <a:ext cx="10891156" cy="2798686"/>
              <a:chOff x="838201" y="3836840"/>
              <a:chExt cx="10891156" cy="2798686"/>
            </a:xfrm>
          </p:grpSpPr>
          <p:sp>
            <p:nvSpPr>
              <p:cNvPr id="15" name="Rectangle 14">
                <a:extLst>
                  <a:ext uri="{FF2B5EF4-FFF2-40B4-BE49-F238E27FC236}">
                    <a16:creationId xmlns:a16="http://schemas.microsoft.com/office/drawing/2014/main" id="{19386420-8B85-27B7-5E2B-B5D229798991}"/>
                  </a:ext>
                </a:extLst>
              </p:cNvPr>
              <p:cNvSpPr/>
              <p:nvPr/>
            </p:nvSpPr>
            <p:spPr>
              <a:xfrm>
                <a:off x="838201" y="3845742"/>
                <a:ext cx="2528278" cy="27897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出場選手と観客数</a:t>
                </a:r>
                <a:endParaRPr lang="en-JP" sz="2000" dirty="0">
                  <a:solidFill>
                    <a:srgbClr val="FF0000"/>
                  </a:solidFill>
                  <a:latin typeface="Meiryo" panose="020B0604030504040204" pitchFamily="34" charset="-128"/>
                  <a:ea typeface="Meiryo" panose="020B0604030504040204" pitchFamily="34" charset="-128"/>
                </a:endParaRPr>
              </a:p>
            </p:txBody>
          </p:sp>
          <p:sp>
            <p:nvSpPr>
              <p:cNvPr id="19" name="Rectangle 18">
                <a:extLst>
                  <a:ext uri="{FF2B5EF4-FFF2-40B4-BE49-F238E27FC236}">
                    <a16:creationId xmlns:a16="http://schemas.microsoft.com/office/drawing/2014/main" id="{048E2B5A-94E2-B2A6-AB0A-AF5C095F3E06}"/>
                  </a:ext>
                </a:extLst>
              </p:cNvPr>
              <p:cNvSpPr/>
              <p:nvPr/>
            </p:nvSpPr>
            <p:spPr>
              <a:xfrm>
                <a:off x="4278141" y="3845743"/>
                <a:ext cx="2814322" cy="378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ベンチ入り選手の総年棒</a:t>
                </a:r>
              </a:p>
            </p:txBody>
          </p:sp>
          <p:sp>
            <p:nvSpPr>
              <p:cNvPr id="20" name="Rectangle 19">
                <a:extLst>
                  <a:ext uri="{FF2B5EF4-FFF2-40B4-BE49-F238E27FC236}">
                    <a16:creationId xmlns:a16="http://schemas.microsoft.com/office/drawing/2014/main" id="{82363630-016D-DA49-A601-7F17E01AEE19}"/>
                  </a:ext>
                </a:extLst>
              </p:cNvPr>
              <p:cNvSpPr/>
              <p:nvPr/>
            </p:nvSpPr>
            <p:spPr>
              <a:xfrm>
                <a:off x="7186247" y="3836840"/>
                <a:ext cx="4543110" cy="9816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dirty="0">
                    <a:solidFill>
                      <a:sysClr val="windowText" lastClr="000000"/>
                    </a:solidFill>
                    <a:latin typeface="Meiryo" panose="020B0604030504040204" pitchFamily="34" charset="-128"/>
                    <a:ea typeface="Meiryo" panose="020B0604030504040204" pitchFamily="34" charset="-128"/>
                  </a:rPr>
                  <a:t>観客を呼べる選手の要素を確認する。</a:t>
                </a:r>
              </a:p>
            </p:txBody>
          </p:sp>
          <p:sp>
            <p:nvSpPr>
              <p:cNvPr id="21" name="Rectangle 20">
                <a:extLst>
                  <a:ext uri="{FF2B5EF4-FFF2-40B4-BE49-F238E27FC236}">
                    <a16:creationId xmlns:a16="http://schemas.microsoft.com/office/drawing/2014/main" id="{B2FBFA2C-4E4A-23C8-4547-E85E675E69E5}"/>
                  </a:ext>
                </a:extLst>
              </p:cNvPr>
              <p:cNvSpPr/>
              <p:nvPr/>
            </p:nvSpPr>
            <p:spPr>
              <a:xfrm>
                <a:off x="3605737" y="3853241"/>
                <a:ext cx="432760" cy="16218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特徴量</a:t>
                </a:r>
              </a:p>
            </p:txBody>
          </p:sp>
          <p:sp>
            <p:nvSpPr>
              <p:cNvPr id="22" name="Rectangle 21">
                <a:extLst>
                  <a:ext uri="{FF2B5EF4-FFF2-40B4-BE49-F238E27FC236}">
                    <a16:creationId xmlns:a16="http://schemas.microsoft.com/office/drawing/2014/main" id="{4876F199-969E-79EE-CD5A-0B72E9B72412}"/>
                  </a:ext>
                </a:extLst>
              </p:cNvPr>
              <p:cNvSpPr/>
              <p:nvPr/>
            </p:nvSpPr>
            <p:spPr>
              <a:xfrm>
                <a:off x="4277948" y="4300258"/>
                <a:ext cx="2814322" cy="5182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ベンチ入り選手の</a:t>
                </a:r>
              </a:p>
              <a:p>
                <a:pPr algn="ctr"/>
                <a:r>
                  <a:rPr lang="en-JP" dirty="0">
                    <a:solidFill>
                      <a:sysClr val="windowText" lastClr="000000"/>
                    </a:solidFill>
                    <a:latin typeface="Meiryo" panose="020B0604030504040204" pitchFamily="34" charset="-128"/>
                    <a:ea typeface="Meiryo" panose="020B0604030504040204" pitchFamily="34" charset="-128"/>
                  </a:rPr>
                  <a:t>ドラフト順位合計</a:t>
                </a:r>
              </a:p>
            </p:txBody>
          </p:sp>
          <p:sp>
            <p:nvSpPr>
              <p:cNvPr id="23" name="Rectangle 22">
                <a:extLst>
                  <a:ext uri="{FF2B5EF4-FFF2-40B4-BE49-F238E27FC236}">
                    <a16:creationId xmlns:a16="http://schemas.microsoft.com/office/drawing/2014/main" id="{69105BC6-798C-C21C-9CBD-CC4F40CB3AED}"/>
                  </a:ext>
                </a:extLst>
              </p:cNvPr>
              <p:cNvSpPr/>
              <p:nvPr/>
            </p:nvSpPr>
            <p:spPr>
              <a:xfrm>
                <a:off x="4277948" y="4901954"/>
                <a:ext cx="2814322" cy="580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先発投手の防御率</a:t>
                </a:r>
              </a:p>
            </p:txBody>
          </p:sp>
          <p:sp>
            <p:nvSpPr>
              <p:cNvPr id="24" name="Rectangle 23">
                <a:extLst>
                  <a:ext uri="{FF2B5EF4-FFF2-40B4-BE49-F238E27FC236}">
                    <a16:creationId xmlns:a16="http://schemas.microsoft.com/office/drawing/2014/main" id="{BE3141E6-D300-9B62-B659-1F6CDC19D7C6}"/>
                  </a:ext>
                </a:extLst>
              </p:cNvPr>
              <p:cNvSpPr/>
              <p:nvPr/>
            </p:nvSpPr>
            <p:spPr>
              <a:xfrm>
                <a:off x="7186247" y="4894657"/>
                <a:ext cx="4543110" cy="58038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dirty="0">
                    <a:solidFill>
                      <a:sysClr val="windowText" lastClr="000000"/>
                    </a:solidFill>
                    <a:latin typeface="Meiryo" panose="020B0604030504040204" pitchFamily="34" charset="-128"/>
                    <a:ea typeface="Meiryo" panose="020B0604030504040204" pitchFamily="34" charset="-128"/>
                  </a:rPr>
                  <a:t>今回は先発投手で差が出たが、その要因となる指標を探す。</a:t>
                </a:r>
              </a:p>
            </p:txBody>
          </p:sp>
          <p:sp>
            <p:nvSpPr>
              <p:cNvPr id="25" name="Rectangle 24">
                <a:extLst>
                  <a:ext uri="{FF2B5EF4-FFF2-40B4-BE49-F238E27FC236}">
                    <a16:creationId xmlns:a16="http://schemas.microsoft.com/office/drawing/2014/main" id="{1D96E17C-1DE4-2814-18D3-D44CEDB900A0}"/>
                  </a:ext>
                </a:extLst>
              </p:cNvPr>
              <p:cNvSpPr/>
              <p:nvPr/>
            </p:nvSpPr>
            <p:spPr>
              <a:xfrm>
                <a:off x="3605737" y="5591479"/>
                <a:ext cx="432760" cy="10440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手法</a:t>
                </a:r>
              </a:p>
            </p:txBody>
          </p:sp>
          <p:sp>
            <p:nvSpPr>
              <p:cNvPr id="26" name="Rectangle 25">
                <a:extLst>
                  <a:ext uri="{FF2B5EF4-FFF2-40B4-BE49-F238E27FC236}">
                    <a16:creationId xmlns:a16="http://schemas.microsoft.com/office/drawing/2014/main" id="{582DB276-3E02-57E8-0052-50955C36FCCE}"/>
                  </a:ext>
                </a:extLst>
              </p:cNvPr>
              <p:cNvSpPr/>
              <p:nvPr/>
            </p:nvSpPr>
            <p:spPr>
              <a:xfrm>
                <a:off x="4277755" y="5593329"/>
                <a:ext cx="2814322" cy="578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曜日ごとの観客数で分析</a:t>
                </a:r>
              </a:p>
            </p:txBody>
          </p:sp>
          <p:sp>
            <p:nvSpPr>
              <p:cNvPr id="27" name="Rectangle 26">
                <a:extLst>
                  <a:ext uri="{FF2B5EF4-FFF2-40B4-BE49-F238E27FC236}">
                    <a16:creationId xmlns:a16="http://schemas.microsoft.com/office/drawing/2014/main" id="{4294B253-81A2-E52C-5BD5-0416FA4E9719}"/>
                  </a:ext>
                </a:extLst>
              </p:cNvPr>
              <p:cNvSpPr/>
              <p:nvPr/>
            </p:nvSpPr>
            <p:spPr>
              <a:xfrm>
                <a:off x="4277755" y="6257179"/>
                <a:ext cx="2814322" cy="378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ysClr val="windowText" lastClr="000000"/>
                    </a:solidFill>
                    <a:latin typeface="Meiryo" panose="020B0604030504040204" pitchFamily="34" charset="-128"/>
                    <a:ea typeface="Meiryo" panose="020B0604030504040204" pitchFamily="34" charset="-128"/>
                  </a:rPr>
                  <a:t>2016年以外でも分析</a:t>
                </a:r>
              </a:p>
            </p:txBody>
          </p:sp>
          <p:sp>
            <p:nvSpPr>
              <p:cNvPr id="28" name="Rectangle 27">
                <a:extLst>
                  <a:ext uri="{FF2B5EF4-FFF2-40B4-BE49-F238E27FC236}">
                    <a16:creationId xmlns:a16="http://schemas.microsoft.com/office/drawing/2014/main" id="{356E8063-F3CF-3482-D81E-A026AC99A618}"/>
                  </a:ext>
                </a:extLst>
              </p:cNvPr>
              <p:cNvSpPr/>
              <p:nvPr/>
            </p:nvSpPr>
            <p:spPr>
              <a:xfrm>
                <a:off x="7186247" y="5591479"/>
                <a:ext cx="4543110" cy="58038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dirty="0">
                    <a:solidFill>
                      <a:sysClr val="windowText" lastClr="000000"/>
                    </a:solidFill>
                    <a:latin typeface="Meiryo" panose="020B0604030504040204" pitchFamily="34" charset="-128"/>
                    <a:ea typeface="Meiryo" panose="020B0604030504040204" pitchFamily="34" charset="-128"/>
                  </a:rPr>
                  <a:t>今回観客数が多かった先発投手はたまたま休日の登板が多かっただけかもしれない。</a:t>
                </a:r>
              </a:p>
            </p:txBody>
          </p:sp>
          <p:sp>
            <p:nvSpPr>
              <p:cNvPr id="29" name="Rectangle 28">
                <a:extLst>
                  <a:ext uri="{FF2B5EF4-FFF2-40B4-BE49-F238E27FC236}">
                    <a16:creationId xmlns:a16="http://schemas.microsoft.com/office/drawing/2014/main" id="{BDE9154F-1ED2-E48C-2789-F8966BD2BA78}"/>
                  </a:ext>
                </a:extLst>
              </p:cNvPr>
              <p:cNvSpPr/>
              <p:nvPr/>
            </p:nvSpPr>
            <p:spPr>
              <a:xfrm>
                <a:off x="7186247" y="6257179"/>
                <a:ext cx="4543110" cy="37834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dirty="0">
                    <a:solidFill>
                      <a:sysClr val="windowText" lastClr="000000"/>
                    </a:solidFill>
                    <a:latin typeface="Meiryo" panose="020B0604030504040204" pitchFamily="34" charset="-128"/>
                    <a:ea typeface="Meiryo" panose="020B0604030504040204" pitchFamily="34" charset="-128"/>
                  </a:rPr>
                  <a:t>他の年でも先発投手で差が出るのか確認</a:t>
                </a:r>
              </a:p>
            </p:txBody>
          </p:sp>
        </p:grpSp>
      </p:grpSp>
    </p:spTree>
    <p:extLst>
      <p:ext uri="{BB962C8B-B14F-4D97-AF65-F5344CB8AC3E}">
        <p14:creationId xmlns:p14="http://schemas.microsoft.com/office/powerpoint/2010/main" val="51758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観客数を予測することのメリット</a:t>
            </a:r>
          </a:p>
        </p:txBody>
      </p:sp>
      <p:grpSp>
        <p:nvGrpSpPr>
          <p:cNvPr id="17" name="Group 16">
            <a:extLst>
              <a:ext uri="{FF2B5EF4-FFF2-40B4-BE49-F238E27FC236}">
                <a16:creationId xmlns:a16="http://schemas.microsoft.com/office/drawing/2014/main" id="{F3BED9E2-1733-FEAD-45D6-2D219388D236}"/>
              </a:ext>
            </a:extLst>
          </p:cNvPr>
          <p:cNvGrpSpPr/>
          <p:nvPr/>
        </p:nvGrpSpPr>
        <p:grpSpPr>
          <a:xfrm>
            <a:off x="838200" y="2851262"/>
            <a:ext cx="10727869" cy="3109461"/>
            <a:chOff x="838200" y="2560976"/>
            <a:chExt cx="10727869" cy="3109461"/>
          </a:xfrm>
        </p:grpSpPr>
        <p:grpSp>
          <p:nvGrpSpPr>
            <p:cNvPr id="12" name="Group 11">
              <a:extLst>
                <a:ext uri="{FF2B5EF4-FFF2-40B4-BE49-F238E27FC236}">
                  <a16:creationId xmlns:a16="http://schemas.microsoft.com/office/drawing/2014/main" id="{E9976216-A005-D9E0-BF16-ABFB9F9D83D9}"/>
                </a:ext>
              </a:extLst>
            </p:cNvPr>
            <p:cNvGrpSpPr/>
            <p:nvPr/>
          </p:nvGrpSpPr>
          <p:grpSpPr>
            <a:xfrm>
              <a:off x="838200" y="3065122"/>
              <a:ext cx="10515600" cy="2605315"/>
              <a:chOff x="838200" y="2890951"/>
              <a:chExt cx="10515600" cy="2605315"/>
            </a:xfrm>
          </p:grpSpPr>
          <p:pic>
            <p:nvPicPr>
              <p:cNvPr id="5" name="Graphic 4" descr="Male profile with solid fill">
                <a:extLst>
                  <a:ext uri="{FF2B5EF4-FFF2-40B4-BE49-F238E27FC236}">
                    <a16:creationId xmlns:a16="http://schemas.microsoft.com/office/drawing/2014/main" id="{55F07083-1D9B-3D21-9775-566061666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48486" y="2890951"/>
                <a:ext cx="2605314" cy="2605314"/>
              </a:xfrm>
              <a:prstGeom prst="rect">
                <a:avLst/>
              </a:prstGeom>
            </p:spPr>
          </p:pic>
          <p:pic>
            <p:nvPicPr>
              <p:cNvPr id="9" name="Graphic 8" descr="Bar graph with downward trend with solid fill">
                <a:extLst>
                  <a:ext uri="{FF2B5EF4-FFF2-40B4-BE49-F238E27FC236}">
                    <a16:creationId xmlns:a16="http://schemas.microsoft.com/office/drawing/2014/main" id="{2F3C03BB-8116-566E-93ED-96D161857A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2890951"/>
                <a:ext cx="2605315" cy="2605315"/>
              </a:xfrm>
              <a:prstGeom prst="rect">
                <a:avLst/>
              </a:prstGeom>
            </p:spPr>
          </p:pic>
          <p:pic>
            <p:nvPicPr>
              <p:cNvPr id="11" name="Graphic 10" descr="Money with solid fill">
                <a:extLst>
                  <a:ext uri="{FF2B5EF4-FFF2-40B4-BE49-F238E27FC236}">
                    <a16:creationId xmlns:a16="http://schemas.microsoft.com/office/drawing/2014/main" id="{38477411-940F-2901-3493-DC986E1FC6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93343" y="2890953"/>
                <a:ext cx="2605313" cy="2605313"/>
              </a:xfrm>
              <a:prstGeom prst="rect">
                <a:avLst/>
              </a:prstGeom>
            </p:spPr>
          </p:pic>
        </p:grpSp>
        <p:grpSp>
          <p:nvGrpSpPr>
            <p:cNvPr id="16" name="Group 15">
              <a:extLst>
                <a:ext uri="{FF2B5EF4-FFF2-40B4-BE49-F238E27FC236}">
                  <a16:creationId xmlns:a16="http://schemas.microsoft.com/office/drawing/2014/main" id="{F1561FC5-E46C-E452-C12C-459A7D6A8B9F}"/>
                </a:ext>
              </a:extLst>
            </p:cNvPr>
            <p:cNvGrpSpPr/>
            <p:nvPr/>
          </p:nvGrpSpPr>
          <p:grpSpPr>
            <a:xfrm>
              <a:off x="838200" y="2560976"/>
              <a:ext cx="10727869" cy="504146"/>
              <a:chOff x="838200" y="2813048"/>
              <a:chExt cx="10727869" cy="504146"/>
            </a:xfrm>
          </p:grpSpPr>
          <p:sp>
            <p:nvSpPr>
              <p:cNvPr id="13" name="Rectangle 12">
                <a:extLst>
                  <a:ext uri="{FF2B5EF4-FFF2-40B4-BE49-F238E27FC236}">
                    <a16:creationId xmlns:a16="http://schemas.microsoft.com/office/drawing/2014/main" id="{240ABE2F-296F-C5D4-DE76-C974D7418FE6}"/>
                  </a:ext>
                </a:extLst>
              </p:cNvPr>
              <p:cNvSpPr/>
              <p:nvPr/>
            </p:nvSpPr>
            <p:spPr>
              <a:xfrm>
                <a:off x="838200" y="2813049"/>
                <a:ext cx="2605312"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u="sng" dirty="0">
                    <a:solidFill>
                      <a:schemeClr val="tx1"/>
                    </a:solidFill>
                    <a:latin typeface="Meiryo" panose="020B0604030504040204" pitchFamily="34" charset="-128"/>
                    <a:ea typeface="Meiryo" panose="020B0604030504040204" pitchFamily="34" charset="-128"/>
                  </a:rPr>
                  <a:t>コストカット</a:t>
                </a:r>
              </a:p>
            </p:txBody>
          </p:sp>
          <p:sp>
            <p:nvSpPr>
              <p:cNvPr id="14" name="Rectangle 13">
                <a:extLst>
                  <a:ext uri="{FF2B5EF4-FFF2-40B4-BE49-F238E27FC236}">
                    <a16:creationId xmlns:a16="http://schemas.microsoft.com/office/drawing/2014/main" id="{D188538B-5D02-7E47-FDF3-2875C7BCBF83}"/>
                  </a:ext>
                </a:extLst>
              </p:cNvPr>
              <p:cNvSpPr/>
              <p:nvPr/>
            </p:nvSpPr>
            <p:spPr>
              <a:xfrm>
                <a:off x="4177393" y="2813048"/>
                <a:ext cx="3837212"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u="sng" dirty="0">
                    <a:solidFill>
                      <a:schemeClr val="tx1"/>
                    </a:solidFill>
                    <a:latin typeface="Meiryo" panose="020B0604030504040204" pitchFamily="34" charset="-128"/>
                    <a:ea typeface="Meiryo" panose="020B0604030504040204" pitchFamily="34" charset="-128"/>
                  </a:rPr>
                  <a:t>チケットのプライシング</a:t>
                </a:r>
              </a:p>
            </p:txBody>
          </p:sp>
          <p:sp>
            <p:nvSpPr>
              <p:cNvPr id="15" name="Rectangle 14">
                <a:extLst>
                  <a:ext uri="{FF2B5EF4-FFF2-40B4-BE49-F238E27FC236}">
                    <a16:creationId xmlns:a16="http://schemas.microsoft.com/office/drawing/2014/main" id="{B7C6138C-4E38-47F9-EA5D-C2797A70777D}"/>
                  </a:ext>
                </a:extLst>
              </p:cNvPr>
              <p:cNvSpPr/>
              <p:nvPr/>
            </p:nvSpPr>
            <p:spPr>
              <a:xfrm>
                <a:off x="8536217" y="2813048"/>
                <a:ext cx="3029852"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u="sng" dirty="0">
                    <a:solidFill>
                      <a:schemeClr val="tx1"/>
                    </a:solidFill>
                    <a:latin typeface="Meiryo" panose="020B0604030504040204" pitchFamily="34" charset="-128"/>
                    <a:ea typeface="Meiryo" panose="020B0604030504040204" pitchFamily="34" charset="-128"/>
                  </a:rPr>
                  <a:t>選手の査定</a:t>
                </a:r>
              </a:p>
            </p:txBody>
          </p:sp>
        </p:grpSp>
      </p:grpSp>
      <p:sp>
        <p:nvSpPr>
          <p:cNvPr id="18" name="Rectangle 17">
            <a:extLst>
              <a:ext uri="{FF2B5EF4-FFF2-40B4-BE49-F238E27FC236}">
                <a16:creationId xmlns:a16="http://schemas.microsoft.com/office/drawing/2014/main" id="{DBE0F338-4371-E1C2-E3AF-0714230B957C}"/>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2000" dirty="0">
                <a:solidFill>
                  <a:schemeClr val="tx1"/>
                </a:solidFill>
                <a:latin typeface="Meiryo" panose="020B0604030504040204" pitchFamily="34" charset="-128"/>
                <a:ea typeface="Meiryo" panose="020B0604030504040204" pitchFamily="34" charset="-128"/>
              </a:rPr>
              <a:t>観客動員数を予測する事ができれば様々な面で恩恵がある。</a:t>
            </a:r>
          </a:p>
        </p:txBody>
      </p:sp>
    </p:spTree>
    <p:extLst>
      <p:ext uri="{BB962C8B-B14F-4D97-AF65-F5344CB8AC3E}">
        <p14:creationId xmlns:p14="http://schemas.microsoft.com/office/powerpoint/2010/main" val="363858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904188" y="0"/>
            <a:ext cx="10515600" cy="1325563"/>
          </a:xfrm>
        </p:spPr>
        <p:txBody>
          <a:bodyPr>
            <a:normAutofit/>
          </a:bodyPr>
          <a:lstStyle/>
          <a:p>
            <a:r>
              <a:rPr lang="en-JP" sz="4000" dirty="0">
                <a:latin typeface="Meiryo" panose="020B0604030504040204" pitchFamily="34" charset="-128"/>
                <a:ea typeface="Meiryo" panose="020B0604030504040204" pitchFamily="34" charset="-128"/>
              </a:rPr>
              <a:t>今回行った分析の目標</a:t>
            </a:r>
          </a:p>
        </p:txBody>
      </p:sp>
      <p:graphicFrame>
        <p:nvGraphicFramePr>
          <p:cNvPr id="10" name="Table 17">
            <a:extLst>
              <a:ext uri="{FF2B5EF4-FFF2-40B4-BE49-F238E27FC236}">
                <a16:creationId xmlns:a16="http://schemas.microsoft.com/office/drawing/2014/main" id="{8F635820-2AEE-8353-3E1E-1B5ED4C8CAD8}"/>
              </a:ext>
            </a:extLst>
          </p:cNvPr>
          <p:cNvGraphicFramePr>
            <a:graphicFrameLocks noGrp="1"/>
          </p:cNvGraphicFramePr>
          <p:nvPr>
            <p:extLst>
              <p:ext uri="{D42A27DB-BD31-4B8C-83A1-F6EECF244321}">
                <p14:modId xmlns:p14="http://schemas.microsoft.com/office/powerpoint/2010/main" val="2690234638"/>
              </p:ext>
            </p:extLst>
          </p:nvPr>
        </p:nvGraphicFramePr>
        <p:xfrm>
          <a:off x="838200" y="2767445"/>
          <a:ext cx="10515600" cy="2556912"/>
        </p:xfrm>
        <a:graphic>
          <a:graphicData uri="http://schemas.openxmlformats.org/drawingml/2006/table">
            <a:tbl>
              <a:tblPr bandRow="1">
                <a:tableStyleId>{073A0DAA-6AF3-43AB-8588-CEC1D06C72B9}</a:tableStyleId>
              </a:tblPr>
              <a:tblGrid>
                <a:gridCol w="3252682">
                  <a:extLst>
                    <a:ext uri="{9D8B030D-6E8A-4147-A177-3AD203B41FA5}">
                      <a16:colId xmlns:a16="http://schemas.microsoft.com/office/drawing/2014/main" val="1798921577"/>
                    </a:ext>
                  </a:extLst>
                </a:gridCol>
                <a:gridCol w="7262918">
                  <a:extLst>
                    <a:ext uri="{9D8B030D-6E8A-4147-A177-3AD203B41FA5}">
                      <a16:colId xmlns:a16="http://schemas.microsoft.com/office/drawing/2014/main" val="3578636153"/>
                    </a:ext>
                  </a:extLst>
                </a:gridCol>
              </a:tblGrid>
              <a:tr h="426152">
                <a:tc>
                  <a:txBody>
                    <a:bodyPr/>
                    <a:lstStyle/>
                    <a:p>
                      <a:pPr algn="ctr"/>
                      <a:r>
                        <a:rPr lang="en-JP" sz="1600" dirty="0">
                          <a:latin typeface="Meiryo" panose="020B0604030504040204" pitchFamily="34" charset="-128"/>
                          <a:ea typeface="Meiryo" panose="020B0604030504040204" pitchFamily="34" charset="-128"/>
                        </a:rPr>
                        <a:t>対象</a:t>
                      </a:r>
                    </a:p>
                  </a:txBody>
                  <a:tcPr anchor="ctr"/>
                </a:tc>
                <a:tc>
                  <a:txBody>
                    <a:bodyPr/>
                    <a:lstStyle/>
                    <a:p>
                      <a:pPr algn="ctr"/>
                      <a:r>
                        <a:rPr lang="en-JP" sz="1600" dirty="0">
                          <a:latin typeface="Meiryo" panose="020B0604030504040204" pitchFamily="34" charset="-128"/>
                          <a:ea typeface="Meiryo" panose="020B0604030504040204" pitchFamily="34" charset="-128"/>
                        </a:rPr>
                        <a:t>日本ハムファイターズ主催試合</a:t>
                      </a:r>
                    </a:p>
                  </a:txBody>
                  <a:tcPr anchor="ctr"/>
                </a:tc>
                <a:extLst>
                  <a:ext uri="{0D108BD9-81ED-4DB2-BD59-A6C34878D82A}">
                    <a16:rowId xmlns:a16="http://schemas.microsoft.com/office/drawing/2014/main" val="3738366901"/>
                  </a:ext>
                </a:extLst>
              </a:tr>
              <a:tr h="426152">
                <a:tc>
                  <a:txBody>
                    <a:bodyPr/>
                    <a:lstStyle/>
                    <a:p>
                      <a:pPr algn="ctr"/>
                      <a:r>
                        <a:rPr lang="en-JP" sz="1600" dirty="0">
                          <a:latin typeface="Meiryo" panose="020B0604030504040204" pitchFamily="34" charset="-128"/>
                          <a:ea typeface="Meiryo" panose="020B0604030504040204" pitchFamily="34" charset="-128"/>
                        </a:rPr>
                        <a:t>期間</a:t>
                      </a:r>
                    </a:p>
                  </a:txBody>
                  <a:tcPr anchor="ctr"/>
                </a:tc>
                <a:tc>
                  <a:txBody>
                    <a:bodyPr/>
                    <a:lstStyle/>
                    <a:p>
                      <a:pPr algn="ctr"/>
                      <a:r>
                        <a:rPr lang="en-JP" sz="1600" dirty="0">
                          <a:latin typeface="Meiryo" panose="020B0604030504040204" pitchFamily="34" charset="-128"/>
                          <a:ea typeface="Meiryo" panose="020B0604030504040204" pitchFamily="34" charset="-128"/>
                        </a:rPr>
                        <a:t>2009年から2019年までの11年間</a:t>
                      </a:r>
                    </a:p>
                  </a:txBody>
                  <a:tcPr anchor="ctr"/>
                </a:tc>
                <a:extLst>
                  <a:ext uri="{0D108BD9-81ED-4DB2-BD59-A6C34878D82A}">
                    <a16:rowId xmlns:a16="http://schemas.microsoft.com/office/drawing/2014/main" val="3050370692"/>
                  </a:ext>
                </a:extLst>
              </a:tr>
              <a:tr h="426152">
                <a:tc>
                  <a:txBody>
                    <a:bodyPr/>
                    <a:lstStyle/>
                    <a:p>
                      <a:pPr algn="ctr"/>
                      <a:r>
                        <a:rPr lang="en-JP" sz="1600" dirty="0">
                          <a:latin typeface="Meiryo" panose="020B0604030504040204" pitchFamily="34" charset="-128"/>
                          <a:ea typeface="Meiryo" panose="020B0604030504040204" pitchFamily="34" charset="-128"/>
                        </a:rPr>
                        <a:t>試合数</a:t>
                      </a:r>
                    </a:p>
                  </a:txBody>
                  <a:tcPr anchor="ctr"/>
                </a:tc>
                <a:tc>
                  <a:txBody>
                    <a:bodyPr/>
                    <a:lstStyle/>
                    <a:p>
                      <a:pPr algn="ctr"/>
                      <a:r>
                        <a:rPr lang="en-JP" sz="1600" dirty="0">
                          <a:latin typeface="Meiryo" panose="020B0604030504040204" pitchFamily="34" charset="-128"/>
                          <a:ea typeface="Meiryo" panose="020B0604030504040204" pitchFamily="34" charset="-128"/>
                        </a:rPr>
                        <a:t>11年間で790試合</a:t>
                      </a:r>
                    </a:p>
                  </a:txBody>
                  <a:tcPr anchor="ctr"/>
                </a:tc>
                <a:extLst>
                  <a:ext uri="{0D108BD9-81ED-4DB2-BD59-A6C34878D82A}">
                    <a16:rowId xmlns:a16="http://schemas.microsoft.com/office/drawing/2014/main" val="2659394219"/>
                  </a:ext>
                </a:extLst>
              </a:tr>
              <a:tr h="426152">
                <a:tc>
                  <a:txBody>
                    <a:bodyPr/>
                    <a:lstStyle/>
                    <a:p>
                      <a:pPr algn="ctr"/>
                      <a:r>
                        <a:rPr lang="en-JP" sz="1600" dirty="0">
                          <a:latin typeface="Meiryo" panose="020B0604030504040204" pitchFamily="34" charset="-128"/>
                          <a:ea typeface="Meiryo" panose="020B0604030504040204" pitchFamily="34" charset="-128"/>
                        </a:rPr>
                        <a:t>収集した特徴量</a:t>
                      </a:r>
                    </a:p>
                  </a:txBody>
                  <a:tcPr anchor="ctr"/>
                </a:tc>
                <a:tc>
                  <a:txBody>
                    <a:bodyPr/>
                    <a:lstStyle/>
                    <a:p>
                      <a:pPr algn="ctr"/>
                      <a:r>
                        <a:rPr lang="en-JP" sz="1600" dirty="0">
                          <a:latin typeface="Meiryo" panose="020B0604030504040204" pitchFamily="34" charset="-128"/>
                          <a:ea typeface="Meiryo" panose="020B0604030504040204" pitchFamily="34" charset="-128"/>
                        </a:rPr>
                        <a:t>（年）、月、曜日、対戦相手、球場、先発投手</a:t>
                      </a:r>
                    </a:p>
                  </a:txBody>
                  <a:tcPr anchor="ctr"/>
                </a:tc>
                <a:extLst>
                  <a:ext uri="{0D108BD9-81ED-4DB2-BD59-A6C34878D82A}">
                    <a16:rowId xmlns:a16="http://schemas.microsoft.com/office/drawing/2014/main" val="4184570509"/>
                  </a:ext>
                </a:extLst>
              </a:tr>
              <a:tr h="426152">
                <a:tc>
                  <a:txBody>
                    <a:bodyPr/>
                    <a:lstStyle/>
                    <a:p>
                      <a:pPr algn="ctr"/>
                      <a:r>
                        <a:rPr lang="en-JP" sz="1600" dirty="0">
                          <a:latin typeface="Meiryo" panose="020B0604030504040204" pitchFamily="34" charset="-128"/>
                          <a:ea typeface="Meiryo" panose="020B0604030504040204" pitchFamily="34" charset="-128"/>
                        </a:rPr>
                        <a:t>検収方法</a:t>
                      </a:r>
                    </a:p>
                  </a:txBody>
                  <a:tcPr anchor="ctr"/>
                </a:tc>
                <a:tc>
                  <a:txBody>
                    <a:bodyPr/>
                    <a:lstStyle/>
                    <a:p>
                      <a:pPr algn="ctr"/>
                      <a:r>
                        <a:rPr lang="en-JP" sz="1600" dirty="0">
                          <a:latin typeface="Meiryo" panose="020B0604030504040204" pitchFamily="34" charset="-128"/>
                          <a:ea typeface="Meiryo" panose="020B0604030504040204" pitchFamily="34" charset="-128"/>
                        </a:rPr>
                        <a:t>試合数を確認</a:t>
                      </a:r>
                    </a:p>
                  </a:txBody>
                  <a:tcPr anchor="ctr"/>
                </a:tc>
                <a:extLst>
                  <a:ext uri="{0D108BD9-81ED-4DB2-BD59-A6C34878D82A}">
                    <a16:rowId xmlns:a16="http://schemas.microsoft.com/office/drawing/2014/main" val="2740773221"/>
                  </a:ext>
                </a:extLst>
              </a:tr>
              <a:tr h="426152">
                <a:tc>
                  <a:txBody>
                    <a:bodyPr/>
                    <a:lstStyle/>
                    <a:p>
                      <a:pPr algn="ctr"/>
                      <a:r>
                        <a:rPr lang="en-JP" sz="1600" dirty="0">
                          <a:latin typeface="Meiryo" panose="020B0604030504040204" pitchFamily="34" charset="-128"/>
                          <a:ea typeface="Meiryo" panose="020B0604030504040204" pitchFamily="34" charset="-128"/>
                        </a:rPr>
                        <a:t>データ取得もと</a:t>
                      </a:r>
                    </a:p>
                  </a:txBody>
                  <a:tcPr anchor="ctr"/>
                </a:tc>
                <a:tc>
                  <a:txBody>
                    <a:bodyPr/>
                    <a:lstStyle/>
                    <a:p>
                      <a:pPr algn="ctr"/>
                      <a:r>
                        <a:rPr lang="en-JP" sz="1600">
                          <a:latin typeface="Meiryo" panose="020B0604030504040204" pitchFamily="34" charset="-128"/>
                          <a:ea typeface="Meiryo" panose="020B0604030504040204" pitchFamily="34" charset="-128"/>
                        </a:rPr>
                        <a:t>プロ野球Freak（2022年5月22日にクローリング）</a:t>
                      </a:r>
                      <a:endParaRPr lang="en-JP" sz="1600" dirty="0">
                        <a:latin typeface="Meiryo" panose="020B0604030504040204" pitchFamily="34" charset="-128"/>
                        <a:ea typeface="Meiryo" panose="020B0604030504040204" pitchFamily="34" charset="-128"/>
                      </a:endParaRPr>
                    </a:p>
                  </a:txBody>
                  <a:tcPr anchor="ctr"/>
                </a:tc>
                <a:extLst>
                  <a:ext uri="{0D108BD9-81ED-4DB2-BD59-A6C34878D82A}">
                    <a16:rowId xmlns:a16="http://schemas.microsoft.com/office/drawing/2014/main" val="3169233992"/>
                  </a:ext>
                </a:extLst>
              </a:tr>
            </a:tbl>
          </a:graphicData>
        </a:graphic>
      </p:graphicFrame>
      <p:sp>
        <p:nvSpPr>
          <p:cNvPr id="18" name="Content Placeholder 2">
            <a:extLst>
              <a:ext uri="{FF2B5EF4-FFF2-40B4-BE49-F238E27FC236}">
                <a16:creationId xmlns:a16="http://schemas.microsoft.com/office/drawing/2014/main" id="{307C1026-EF25-BEE8-FC02-36B065956807}"/>
              </a:ext>
            </a:extLst>
          </p:cNvPr>
          <p:cNvSpPr>
            <a:spLocks noGrp="1"/>
          </p:cNvSpPr>
          <p:nvPr>
            <p:ph idx="1"/>
          </p:nvPr>
        </p:nvSpPr>
        <p:spPr>
          <a:xfrm>
            <a:off x="838200" y="5587828"/>
            <a:ext cx="10515600" cy="1019554"/>
          </a:xfrm>
        </p:spPr>
        <p:txBody>
          <a:bodyPr>
            <a:normAutofit fontScale="77500" lnSpcReduction="20000"/>
          </a:bodyPr>
          <a:lstStyle/>
          <a:p>
            <a:pPr marL="0" indent="0">
              <a:buNone/>
            </a:pPr>
            <a:r>
              <a:rPr lang="en-JP" sz="1600" dirty="0">
                <a:latin typeface="Meiryo" panose="020B0604030504040204" pitchFamily="34" charset="-128"/>
                <a:ea typeface="Meiryo" panose="020B0604030504040204" pitchFamily="34" charset="-128"/>
              </a:rPr>
              <a:t>※コロナ禍では観客人数に制限がある試合が多いため分析から省いた</a:t>
            </a:r>
          </a:p>
          <a:p>
            <a:pPr marL="0" indent="0">
              <a:buNone/>
            </a:pPr>
            <a:r>
              <a:rPr lang="en-JP" sz="1600" dirty="0">
                <a:latin typeface="Meiryo" panose="020B0604030504040204" pitchFamily="34" charset="-128"/>
                <a:ea typeface="Meiryo" panose="020B0604030504040204" pitchFamily="34" charset="-128"/>
              </a:rPr>
              <a:t>※年は分析時に自分で付与</a:t>
            </a:r>
          </a:p>
          <a:p>
            <a:pPr marL="0" indent="0">
              <a:buNone/>
            </a:pPr>
            <a:r>
              <a:rPr lang="en-JP" sz="1600" dirty="0">
                <a:latin typeface="Meiryo" panose="020B0604030504040204" pitchFamily="34" charset="-128"/>
                <a:ea typeface="Meiryo" panose="020B0604030504040204" pitchFamily="34" charset="-128"/>
              </a:rPr>
              <a:t>※先発投手は年毎に成績が変わってくるため、今回は2016年を例に分析\</a:t>
            </a:r>
          </a:p>
          <a:p>
            <a:pPr marL="0" indent="0">
              <a:buNone/>
            </a:pPr>
            <a:r>
              <a:rPr lang="en-JP" sz="1600" dirty="0">
                <a:latin typeface="Meiryo" panose="020B0604030504040204" pitchFamily="34" charset="-128"/>
                <a:ea typeface="Meiryo" panose="020B0604030504040204" pitchFamily="34" charset="-128"/>
              </a:rPr>
              <a:t>※プロ野球FreakのURL（</a:t>
            </a:r>
            <a:r>
              <a:rPr lang="en-GB" sz="1600" dirty="0">
                <a:latin typeface="Meiryo" panose="020B0604030504040204" pitchFamily="34" charset="-128"/>
                <a:ea typeface="Meiryo" panose="020B0604030504040204" pitchFamily="34" charset="-128"/>
                <a:hlinkClick r:id="rId2"/>
              </a:rPr>
              <a:t>https://baseball-freak.com/audience/19/fighters.html</a:t>
            </a:r>
            <a:r>
              <a:rPr lang="en-JP" sz="1600" dirty="0">
                <a:latin typeface="Meiryo" panose="020B0604030504040204" pitchFamily="34" charset="-128"/>
                <a:ea typeface="Meiryo" panose="020B0604030504040204" pitchFamily="34" charset="-128"/>
              </a:rPr>
              <a:t>）</a:t>
            </a:r>
          </a:p>
        </p:txBody>
      </p:sp>
      <p:sp>
        <p:nvSpPr>
          <p:cNvPr id="5" name="Rectangle 4">
            <a:extLst>
              <a:ext uri="{FF2B5EF4-FFF2-40B4-BE49-F238E27FC236}">
                <a16:creationId xmlns:a16="http://schemas.microsoft.com/office/drawing/2014/main" id="{7D4BDCC3-592E-E00C-CF1A-96940B345BAD}"/>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2000" dirty="0">
                <a:solidFill>
                  <a:schemeClr val="tx1"/>
                </a:solidFill>
                <a:latin typeface="Meiryo" panose="020B0604030504040204" pitchFamily="34" charset="-128"/>
                <a:ea typeface="Meiryo" panose="020B0604030504040204" pitchFamily="34" charset="-128"/>
              </a:rPr>
              <a:t>観客数を予測するための下調べとして、今すぐ取得できるデータを利用して今後利用するべき特徴量や試してみるべき分析手法を確認した。</a:t>
            </a:r>
          </a:p>
        </p:txBody>
      </p:sp>
      <p:sp>
        <p:nvSpPr>
          <p:cNvPr id="6" name="Rectangle 5">
            <a:extLst>
              <a:ext uri="{FF2B5EF4-FFF2-40B4-BE49-F238E27FC236}">
                <a16:creationId xmlns:a16="http://schemas.microsoft.com/office/drawing/2014/main" id="{A529553F-7E4E-BA07-341B-F311F30142DC}"/>
              </a:ext>
            </a:extLst>
          </p:cNvPr>
          <p:cNvSpPr/>
          <p:nvPr/>
        </p:nvSpPr>
        <p:spPr>
          <a:xfrm>
            <a:off x="4235424" y="2243593"/>
            <a:ext cx="3721151"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u="sng" dirty="0">
                <a:solidFill>
                  <a:schemeClr val="tx1"/>
                </a:solidFill>
                <a:latin typeface="Meiryo" panose="020B0604030504040204" pitchFamily="34" charset="-128"/>
                <a:ea typeface="Meiryo" panose="020B0604030504040204" pitchFamily="34" charset="-128"/>
              </a:rPr>
              <a:t>使用したデータ</a:t>
            </a:r>
          </a:p>
        </p:txBody>
      </p:sp>
    </p:spTree>
    <p:extLst>
      <p:ext uri="{BB962C8B-B14F-4D97-AF65-F5344CB8AC3E}">
        <p14:creationId xmlns:p14="http://schemas.microsoft.com/office/powerpoint/2010/main" val="300695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収集したデータ例</a:t>
            </a:r>
          </a:p>
        </p:txBody>
      </p:sp>
      <p:pic>
        <p:nvPicPr>
          <p:cNvPr id="19" name="Picture 18">
            <a:extLst>
              <a:ext uri="{FF2B5EF4-FFF2-40B4-BE49-F238E27FC236}">
                <a16:creationId xmlns:a16="http://schemas.microsoft.com/office/drawing/2014/main" id="{55D5F0F3-4528-3930-3890-9A2B4F07A6AE}"/>
              </a:ext>
            </a:extLst>
          </p:cNvPr>
          <p:cNvPicPr>
            <a:picLocks noChangeAspect="1"/>
          </p:cNvPicPr>
          <p:nvPr/>
        </p:nvPicPr>
        <p:blipFill>
          <a:blip r:embed="rId2"/>
          <a:stretch>
            <a:fillRect/>
          </a:stretch>
        </p:blipFill>
        <p:spPr>
          <a:xfrm>
            <a:off x="1323033" y="2250445"/>
            <a:ext cx="9545934" cy="3425119"/>
          </a:xfrm>
          <a:prstGeom prst="rect">
            <a:avLst/>
          </a:prstGeom>
        </p:spPr>
      </p:pic>
    </p:spTree>
    <p:extLst>
      <p:ext uri="{BB962C8B-B14F-4D97-AF65-F5344CB8AC3E}">
        <p14:creationId xmlns:p14="http://schemas.microsoft.com/office/powerpoint/2010/main" val="116361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結論</a:t>
            </a:r>
          </a:p>
        </p:txBody>
      </p:sp>
      <p:grpSp>
        <p:nvGrpSpPr>
          <p:cNvPr id="15" name="Group 14">
            <a:extLst>
              <a:ext uri="{FF2B5EF4-FFF2-40B4-BE49-F238E27FC236}">
                <a16:creationId xmlns:a16="http://schemas.microsoft.com/office/drawing/2014/main" id="{0A977C8E-2685-33F3-5E24-C46ADB1266D7}"/>
              </a:ext>
            </a:extLst>
          </p:cNvPr>
          <p:cNvGrpSpPr/>
          <p:nvPr/>
        </p:nvGrpSpPr>
        <p:grpSpPr>
          <a:xfrm>
            <a:off x="1406178" y="1865456"/>
            <a:ext cx="9379643" cy="3874464"/>
            <a:chOff x="1406177" y="2460541"/>
            <a:chExt cx="9379643" cy="3874464"/>
          </a:xfrm>
        </p:grpSpPr>
        <p:pic>
          <p:nvPicPr>
            <p:cNvPr id="5" name="Graphic 4" descr="Back with solid fill">
              <a:extLst>
                <a:ext uri="{FF2B5EF4-FFF2-40B4-BE49-F238E27FC236}">
                  <a16:creationId xmlns:a16="http://schemas.microsoft.com/office/drawing/2014/main" id="{CEF91480-D705-953C-FC73-244A5CCD62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6177" y="2460541"/>
              <a:ext cx="9379643" cy="2619680"/>
            </a:xfrm>
            <a:prstGeom prst="rect">
              <a:avLst/>
            </a:prstGeom>
          </p:spPr>
        </p:pic>
        <p:grpSp>
          <p:nvGrpSpPr>
            <p:cNvPr id="6" name="Group 5">
              <a:extLst>
                <a:ext uri="{FF2B5EF4-FFF2-40B4-BE49-F238E27FC236}">
                  <a16:creationId xmlns:a16="http://schemas.microsoft.com/office/drawing/2014/main" id="{98C762AD-F83E-08FF-2D87-AB7C9F3D720F}"/>
                </a:ext>
              </a:extLst>
            </p:cNvPr>
            <p:cNvGrpSpPr/>
            <p:nvPr/>
          </p:nvGrpSpPr>
          <p:grpSpPr>
            <a:xfrm>
              <a:off x="8771961" y="4009577"/>
              <a:ext cx="2013859" cy="2325428"/>
              <a:chOff x="1654626" y="3039172"/>
              <a:chExt cx="2013859" cy="2325428"/>
            </a:xfrm>
          </p:grpSpPr>
          <p:sp>
            <p:nvSpPr>
              <p:cNvPr id="9" name="Rectangle 8">
                <a:extLst>
                  <a:ext uri="{FF2B5EF4-FFF2-40B4-BE49-F238E27FC236}">
                    <a16:creationId xmlns:a16="http://schemas.microsoft.com/office/drawing/2014/main" id="{F2F0C5E4-2A63-5250-07DF-05E5734D3D0D}"/>
                  </a:ext>
                </a:extLst>
              </p:cNvPr>
              <p:cNvSpPr/>
              <p:nvPr/>
            </p:nvSpPr>
            <p:spPr>
              <a:xfrm>
                <a:off x="1654628" y="3039172"/>
                <a:ext cx="2013857" cy="6540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球場</a:t>
                </a:r>
              </a:p>
            </p:txBody>
          </p:sp>
          <p:sp>
            <p:nvSpPr>
              <p:cNvPr id="10" name="Rectangle 9">
                <a:extLst>
                  <a:ext uri="{FF2B5EF4-FFF2-40B4-BE49-F238E27FC236}">
                    <a16:creationId xmlns:a16="http://schemas.microsoft.com/office/drawing/2014/main" id="{689A0C9D-6321-B6AA-69A1-E126CB341560}"/>
                  </a:ext>
                </a:extLst>
              </p:cNvPr>
              <p:cNvSpPr/>
              <p:nvPr/>
            </p:nvSpPr>
            <p:spPr>
              <a:xfrm>
                <a:off x="1654627" y="3874877"/>
                <a:ext cx="2013857" cy="6540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先発投手</a:t>
                </a:r>
              </a:p>
            </p:txBody>
          </p:sp>
          <p:sp>
            <p:nvSpPr>
              <p:cNvPr id="11" name="Rectangle 10">
                <a:extLst>
                  <a:ext uri="{FF2B5EF4-FFF2-40B4-BE49-F238E27FC236}">
                    <a16:creationId xmlns:a16="http://schemas.microsoft.com/office/drawing/2014/main" id="{C7108C2A-C2DA-7044-797D-39F59D113CAB}"/>
                  </a:ext>
                </a:extLst>
              </p:cNvPr>
              <p:cNvSpPr/>
              <p:nvPr/>
            </p:nvSpPr>
            <p:spPr>
              <a:xfrm>
                <a:off x="1654626" y="4710582"/>
                <a:ext cx="2013857" cy="6540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曜日</a:t>
                </a:r>
              </a:p>
            </p:txBody>
          </p:sp>
        </p:grpSp>
        <p:grpSp>
          <p:nvGrpSpPr>
            <p:cNvPr id="7" name="Group 6">
              <a:extLst>
                <a:ext uri="{FF2B5EF4-FFF2-40B4-BE49-F238E27FC236}">
                  <a16:creationId xmlns:a16="http://schemas.microsoft.com/office/drawing/2014/main" id="{0664619D-CFB2-5E0D-62B6-31C490A68905}"/>
                </a:ext>
              </a:extLst>
            </p:cNvPr>
            <p:cNvGrpSpPr/>
            <p:nvPr/>
          </p:nvGrpSpPr>
          <p:grpSpPr>
            <a:xfrm>
              <a:off x="5089071" y="4422574"/>
              <a:ext cx="2013858" cy="1489723"/>
              <a:chOff x="4909454" y="3039172"/>
              <a:chExt cx="2013858" cy="1489723"/>
            </a:xfrm>
          </p:grpSpPr>
          <p:sp>
            <p:nvSpPr>
              <p:cNvPr id="12" name="Rectangle 11">
                <a:extLst>
                  <a:ext uri="{FF2B5EF4-FFF2-40B4-BE49-F238E27FC236}">
                    <a16:creationId xmlns:a16="http://schemas.microsoft.com/office/drawing/2014/main" id="{9F58C1FC-4E42-A7A9-108F-2DE6135E8B40}"/>
                  </a:ext>
                </a:extLst>
              </p:cNvPr>
              <p:cNvSpPr/>
              <p:nvPr/>
            </p:nvSpPr>
            <p:spPr>
              <a:xfrm>
                <a:off x="4909455" y="3039172"/>
                <a:ext cx="2013857" cy="6540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対戦相手</a:t>
                </a:r>
              </a:p>
            </p:txBody>
          </p:sp>
          <p:sp>
            <p:nvSpPr>
              <p:cNvPr id="13" name="Rectangle 12">
                <a:extLst>
                  <a:ext uri="{FF2B5EF4-FFF2-40B4-BE49-F238E27FC236}">
                    <a16:creationId xmlns:a16="http://schemas.microsoft.com/office/drawing/2014/main" id="{820AABDC-A3BE-F5A0-8437-468A5B6FC622}"/>
                  </a:ext>
                </a:extLst>
              </p:cNvPr>
              <p:cNvSpPr/>
              <p:nvPr/>
            </p:nvSpPr>
            <p:spPr>
              <a:xfrm>
                <a:off x="4909454" y="3874877"/>
                <a:ext cx="2013857" cy="6540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月</a:t>
                </a:r>
              </a:p>
            </p:txBody>
          </p:sp>
        </p:grpSp>
        <p:sp>
          <p:nvSpPr>
            <p:cNvPr id="14" name="Rectangle 13">
              <a:extLst>
                <a:ext uri="{FF2B5EF4-FFF2-40B4-BE49-F238E27FC236}">
                  <a16:creationId xmlns:a16="http://schemas.microsoft.com/office/drawing/2014/main" id="{412BF324-5E8A-930F-CB68-FC9A5AB6A916}"/>
                </a:ext>
              </a:extLst>
            </p:cNvPr>
            <p:cNvSpPr/>
            <p:nvPr/>
          </p:nvSpPr>
          <p:spPr>
            <a:xfrm>
              <a:off x="1406177" y="4845282"/>
              <a:ext cx="2013857" cy="6540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000" dirty="0">
                  <a:solidFill>
                    <a:sysClr val="windowText" lastClr="000000"/>
                  </a:solidFill>
                  <a:latin typeface="Meiryo" panose="020B0604030504040204" pitchFamily="34" charset="-128"/>
                  <a:ea typeface="Meiryo" panose="020B0604030504040204" pitchFamily="34" charset="-128"/>
                </a:rPr>
                <a:t>年</a:t>
              </a:r>
            </a:p>
          </p:txBody>
        </p:sp>
        <p:sp>
          <p:nvSpPr>
            <p:cNvPr id="19" name="Rectangle 18">
              <a:extLst>
                <a:ext uri="{FF2B5EF4-FFF2-40B4-BE49-F238E27FC236}">
                  <a16:creationId xmlns:a16="http://schemas.microsoft.com/office/drawing/2014/main" id="{1997C92D-5414-908A-B599-73F86D14A3E5}"/>
                </a:ext>
              </a:extLst>
            </p:cNvPr>
            <p:cNvSpPr/>
            <p:nvPr/>
          </p:nvSpPr>
          <p:spPr>
            <a:xfrm>
              <a:off x="4235422" y="2511620"/>
              <a:ext cx="3721151"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u="sng" dirty="0">
                  <a:solidFill>
                    <a:schemeClr val="tx1"/>
                  </a:solidFill>
                  <a:latin typeface="Meiryo" panose="020B0604030504040204" pitchFamily="34" charset="-128"/>
                  <a:ea typeface="Meiryo" panose="020B0604030504040204" pitchFamily="34" charset="-128"/>
                </a:rPr>
                <a:t>観客数の差</a:t>
              </a:r>
            </a:p>
          </p:txBody>
        </p:sp>
        <p:sp>
          <p:nvSpPr>
            <p:cNvPr id="8" name="Oval 7">
              <a:extLst>
                <a:ext uri="{FF2B5EF4-FFF2-40B4-BE49-F238E27FC236}">
                  <a16:creationId xmlns:a16="http://schemas.microsoft.com/office/drawing/2014/main" id="{EAED209D-4402-6B79-80D0-5E60E9009B1B}"/>
                </a:ext>
              </a:extLst>
            </p:cNvPr>
            <p:cNvSpPr/>
            <p:nvPr/>
          </p:nvSpPr>
          <p:spPr>
            <a:xfrm>
              <a:off x="9521371" y="2658881"/>
              <a:ext cx="870857" cy="843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latin typeface="Meiryo" panose="020B0604030504040204" pitchFamily="34" charset="-128"/>
                  <a:ea typeface="Meiryo" panose="020B0604030504040204" pitchFamily="34" charset="-128"/>
                </a:rPr>
                <a:t>大</a:t>
              </a:r>
            </a:p>
          </p:txBody>
        </p:sp>
        <p:sp>
          <p:nvSpPr>
            <p:cNvPr id="24" name="Oval 23">
              <a:extLst>
                <a:ext uri="{FF2B5EF4-FFF2-40B4-BE49-F238E27FC236}">
                  <a16:creationId xmlns:a16="http://schemas.microsoft.com/office/drawing/2014/main" id="{D9E9AFCF-5684-9700-0F9A-A79A87FCDD8A}"/>
                </a:ext>
              </a:extLst>
            </p:cNvPr>
            <p:cNvSpPr/>
            <p:nvPr/>
          </p:nvSpPr>
          <p:spPr>
            <a:xfrm>
              <a:off x="1977676" y="2658881"/>
              <a:ext cx="870857" cy="8434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latin typeface="Meiryo" panose="020B0604030504040204" pitchFamily="34" charset="-128"/>
                  <a:ea typeface="Meiryo" panose="020B0604030504040204" pitchFamily="34" charset="-128"/>
                </a:rPr>
                <a:t>小</a:t>
              </a:r>
            </a:p>
          </p:txBody>
        </p:sp>
      </p:grpSp>
    </p:spTree>
    <p:extLst>
      <p:ext uri="{BB962C8B-B14F-4D97-AF65-F5344CB8AC3E}">
        <p14:creationId xmlns:p14="http://schemas.microsoft.com/office/powerpoint/2010/main" val="153941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E34CCA5-BEF5-82B0-8E3F-45AE81E20B0B}"/>
              </a:ext>
            </a:extLst>
          </p:cNvPr>
          <p:cNvGraphicFramePr>
            <a:graphicFrameLocks noGrp="1"/>
          </p:cNvGraphicFramePr>
          <p:nvPr>
            <p:extLst>
              <p:ext uri="{D42A27DB-BD31-4B8C-83A1-F6EECF244321}">
                <p14:modId xmlns:p14="http://schemas.microsoft.com/office/powerpoint/2010/main" val="2823955175"/>
              </p:ext>
            </p:extLst>
          </p:nvPr>
        </p:nvGraphicFramePr>
        <p:xfrm>
          <a:off x="7850760" y="2697462"/>
          <a:ext cx="3878594" cy="2966720"/>
        </p:xfrm>
        <a:graphic>
          <a:graphicData uri="http://schemas.openxmlformats.org/drawingml/2006/table">
            <a:tbl>
              <a:tblPr bandRow="1">
                <a:tableStyleId>{073A0DAA-6AF3-43AB-8588-CEC1D06C72B9}</a:tableStyleId>
              </a:tblPr>
              <a:tblGrid>
                <a:gridCol w="1939297">
                  <a:extLst>
                    <a:ext uri="{9D8B030D-6E8A-4147-A177-3AD203B41FA5}">
                      <a16:colId xmlns:a16="http://schemas.microsoft.com/office/drawing/2014/main" val="1112903159"/>
                    </a:ext>
                  </a:extLst>
                </a:gridCol>
                <a:gridCol w="1939297">
                  <a:extLst>
                    <a:ext uri="{9D8B030D-6E8A-4147-A177-3AD203B41FA5}">
                      <a16:colId xmlns:a16="http://schemas.microsoft.com/office/drawing/2014/main" val="1268810624"/>
                    </a:ext>
                  </a:extLst>
                </a:gridCol>
              </a:tblGrid>
              <a:tr h="370840">
                <a:tc>
                  <a:txBody>
                    <a:bodyPr/>
                    <a:lstStyle/>
                    <a:p>
                      <a:pPr algn="ctr"/>
                      <a:r>
                        <a:rPr lang="en-JP" b="0" dirty="0">
                          <a:latin typeface="Meiryo" panose="020B0604030504040204" pitchFamily="34" charset="-128"/>
                          <a:ea typeface="Meiryo" panose="020B0604030504040204" pitchFamily="34" charset="-128"/>
                        </a:rPr>
                        <a:t>平均値</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800" b="0" i="0" kern="1200" dirty="0">
                          <a:solidFill>
                            <a:schemeClr val="dk1"/>
                          </a:solidFill>
                          <a:effectLst/>
                          <a:latin typeface="Meiryo" panose="020B0604030504040204" pitchFamily="34" charset="-128"/>
                          <a:ea typeface="Meiryo" panose="020B0604030504040204" pitchFamily="34" charset="-128"/>
                          <a:cs typeface="+mn-cs"/>
                        </a:rPr>
                        <a:t>27348</a:t>
                      </a:r>
                    </a:p>
                  </a:txBody>
                  <a:tcPr/>
                </a:tc>
                <a:extLst>
                  <a:ext uri="{0D108BD9-81ED-4DB2-BD59-A6C34878D82A}">
                    <a16:rowId xmlns:a16="http://schemas.microsoft.com/office/drawing/2014/main" val="3194571110"/>
                  </a:ext>
                </a:extLst>
              </a:tr>
              <a:tr h="370840">
                <a:tc>
                  <a:txBody>
                    <a:bodyPr/>
                    <a:lstStyle/>
                    <a:p>
                      <a:pPr algn="ctr"/>
                      <a:r>
                        <a:rPr lang="en-JP" b="0" dirty="0">
                          <a:latin typeface="Meiryo" panose="020B0604030504040204" pitchFamily="34" charset="-128"/>
                          <a:ea typeface="Meiryo" panose="020B0604030504040204" pitchFamily="34" charset="-128"/>
                        </a:rPr>
                        <a:t>中央値</a:t>
                      </a:r>
                    </a:p>
                  </a:txBody>
                  <a:tcPr/>
                </a:tc>
                <a:tc>
                  <a:txBody>
                    <a:bodyPr/>
                    <a:lstStyle/>
                    <a:p>
                      <a:pPr algn="ctr"/>
                      <a:r>
                        <a:rPr lang="en-JP" b="0" dirty="0">
                          <a:latin typeface="Meiryo" panose="020B0604030504040204" pitchFamily="34" charset="-128"/>
                          <a:ea typeface="Meiryo" panose="020B0604030504040204" pitchFamily="34" charset="-128"/>
                        </a:rPr>
                        <a:t>26218</a:t>
                      </a:r>
                    </a:p>
                  </a:txBody>
                  <a:tcPr/>
                </a:tc>
                <a:extLst>
                  <a:ext uri="{0D108BD9-81ED-4DB2-BD59-A6C34878D82A}">
                    <a16:rowId xmlns:a16="http://schemas.microsoft.com/office/drawing/2014/main" val="212912672"/>
                  </a:ext>
                </a:extLst>
              </a:tr>
              <a:tr h="370840">
                <a:tc>
                  <a:txBody>
                    <a:bodyPr/>
                    <a:lstStyle/>
                    <a:p>
                      <a:pPr algn="ctr"/>
                      <a:r>
                        <a:rPr lang="en-JP" b="0" dirty="0">
                          <a:latin typeface="Meiryo" panose="020B0604030504040204" pitchFamily="34" charset="-128"/>
                          <a:ea typeface="Meiryo" panose="020B0604030504040204" pitchFamily="34" charset="-128"/>
                        </a:rPr>
                        <a:t>第一四分位数</a:t>
                      </a:r>
                    </a:p>
                  </a:txBody>
                  <a:tcPr/>
                </a:tc>
                <a:tc>
                  <a:txBody>
                    <a:bodyPr/>
                    <a:lstStyle/>
                    <a:p>
                      <a:pPr algn="ctr"/>
                      <a:r>
                        <a:rPr lang="en-JP" dirty="0">
                          <a:latin typeface="Meiryo" panose="020B0604030504040204" pitchFamily="34" charset="-128"/>
                          <a:ea typeface="Meiryo" panose="020B0604030504040204" pitchFamily="34" charset="-128"/>
                        </a:rPr>
                        <a:t>20785</a:t>
                      </a:r>
                      <a:endParaRPr lang="en-JP" b="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564299144"/>
                  </a:ext>
                </a:extLst>
              </a:tr>
              <a:tr h="370840">
                <a:tc>
                  <a:txBody>
                    <a:bodyPr/>
                    <a:lstStyle/>
                    <a:p>
                      <a:pPr algn="ctr"/>
                      <a:r>
                        <a:rPr lang="en-JP" b="0" dirty="0">
                          <a:latin typeface="Meiryo" panose="020B0604030504040204" pitchFamily="34" charset="-128"/>
                          <a:ea typeface="Meiryo" panose="020B0604030504040204" pitchFamily="34" charset="-128"/>
                        </a:rPr>
                        <a:t>第三四分位数</a:t>
                      </a:r>
                    </a:p>
                  </a:txBody>
                  <a:tcPr/>
                </a:tc>
                <a:tc>
                  <a:txBody>
                    <a:bodyPr/>
                    <a:lstStyle/>
                    <a:p>
                      <a:pPr algn="ctr"/>
                      <a:r>
                        <a:rPr lang="en-JP" dirty="0">
                          <a:latin typeface="Meiryo" panose="020B0604030504040204" pitchFamily="34" charset="-128"/>
                          <a:ea typeface="Meiryo" panose="020B0604030504040204" pitchFamily="34" charset="-128"/>
                        </a:rPr>
                        <a:t>33600</a:t>
                      </a:r>
                      <a:endParaRPr lang="en-JP" b="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69606318"/>
                  </a:ext>
                </a:extLst>
              </a:tr>
              <a:tr h="370840">
                <a:tc>
                  <a:txBody>
                    <a:bodyPr/>
                    <a:lstStyle/>
                    <a:p>
                      <a:pPr algn="ctr"/>
                      <a:r>
                        <a:rPr lang="en-JP" b="0" dirty="0">
                          <a:latin typeface="Meiryo" panose="020B0604030504040204" pitchFamily="34" charset="-128"/>
                          <a:ea typeface="Meiryo" panose="020B0604030504040204" pitchFamily="34" charset="-128"/>
                        </a:rPr>
                        <a:t>最小値</a:t>
                      </a:r>
                    </a:p>
                  </a:txBody>
                  <a:tcPr/>
                </a:tc>
                <a:tc>
                  <a:txBody>
                    <a:bodyPr/>
                    <a:lstStyle/>
                    <a:p>
                      <a:pPr algn="ctr"/>
                      <a:r>
                        <a:rPr lang="en-JP" dirty="0">
                          <a:latin typeface="Meiryo" panose="020B0604030504040204" pitchFamily="34" charset="-128"/>
                          <a:ea typeface="Meiryo" panose="020B0604030504040204" pitchFamily="34" charset="-128"/>
                        </a:rPr>
                        <a:t>10692</a:t>
                      </a:r>
                      <a:endParaRPr lang="en-JP" b="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319313352"/>
                  </a:ext>
                </a:extLst>
              </a:tr>
              <a:tr h="370840">
                <a:tc>
                  <a:txBody>
                    <a:bodyPr/>
                    <a:lstStyle/>
                    <a:p>
                      <a:pPr algn="ctr"/>
                      <a:r>
                        <a:rPr lang="en-JP" b="0" dirty="0">
                          <a:latin typeface="Meiryo" panose="020B0604030504040204" pitchFamily="34" charset="-128"/>
                          <a:ea typeface="Meiryo" panose="020B0604030504040204" pitchFamily="34" charset="-128"/>
                        </a:rPr>
                        <a:t>最大値</a:t>
                      </a:r>
                    </a:p>
                  </a:txBody>
                  <a:tcPr/>
                </a:tc>
                <a:tc>
                  <a:txBody>
                    <a:bodyPr/>
                    <a:lstStyle/>
                    <a:p>
                      <a:pPr algn="ctr"/>
                      <a:r>
                        <a:rPr lang="en-JP" dirty="0">
                          <a:latin typeface="Meiryo" panose="020B0604030504040204" pitchFamily="34" charset="-128"/>
                          <a:ea typeface="Meiryo" panose="020B0604030504040204" pitchFamily="34" charset="-128"/>
                        </a:rPr>
                        <a:t>45102</a:t>
                      </a:r>
                      <a:endParaRPr lang="en-JP" b="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620538"/>
                  </a:ext>
                </a:extLst>
              </a:tr>
              <a:tr h="370840">
                <a:tc>
                  <a:txBody>
                    <a:bodyPr/>
                    <a:lstStyle/>
                    <a:p>
                      <a:pPr algn="ctr"/>
                      <a:r>
                        <a:rPr lang="en-JP" b="0" dirty="0">
                          <a:latin typeface="Meiryo" panose="020B0604030504040204" pitchFamily="34" charset="-128"/>
                          <a:ea typeface="Meiryo" panose="020B0604030504040204" pitchFamily="34" charset="-128"/>
                        </a:rPr>
                        <a:t>平均値(2016)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b="0" dirty="0">
                          <a:latin typeface="Meiryo" panose="020B0604030504040204" pitchFamily="34" charset="-128"/>
                          <a:ea typeface="Meiryo" panose="020B0604030504040204" pitchFamily="34" charset="-128"/>
                        </a:rPr>
                        <a:t>29281</a:t>
                      </a:r>
                    </a:p>
                  </a:txBody>
                  <a:tcPr/>
                </a:tc>
                <a:extLst>
                  <a:ext uri="{0D108BD9-81ED-4DB2-BD59-A6C34878D82A}">
                    <a16:rowId xmlns:a16="http://schemas.microsoft.com/office/drawing/2014/main" val="2549125635"/>
                  </a:ext>
                </a:extLst>
              </a:tr>
              <a:tr h="370840">
                <a:tc>
                  <a:txBody>
                    <a:bodyPr/>
                    <a:lstStyle/>
                    <a:p>
                      <a:pPr algn="ctr"/>
                      <a:r>
                        <a:rPr lang="en-JP" b="0" dirty="0">
                          <a:latin typeface="Meiryo" panose="020B0604030504040204" pitchFamily="34" charset="-128"/>
                          <a:ea typeface="Meiryo" panose="020B0604030504040204" pitchFamily="34" charset="-128"/>
                        </a:rPr>
                        <a:t>中央値(2016)</a:t>
                      </a:r>
                    </a:p>
                  </a:txBody>
                  <a:tcPr/>
                </a:tc>
                <a:tc>
                  <a:txBody>
                    <a:bodyPr/>
                    <a:lstStyle/>
                    <a:p>
                      <a:pPr algn="ctr"/>
                      <a:r>
                        <a:rPr lang="en-JP" b="0" dirty="0">
                          <a:latin typeface="Meiryo" panose="020B0604030504040204" pitchFamily="34" charset="-128"/>
                          <a:ea typeface="Meiryo" panose="020B0604030504040204" pitchFamily="34" charset="-128"/>
                        </a:rPr>
                        <a:t>28430</a:t>
                      </a:r>
                    </a:p>
                  </a:txBody>
                  <a:tcPr/>
                </a:tc>
                <a:extLst>
                  <a:ext uri="{0D108BD9-81ED-4DB2-BD59-A6C34878D82A}">
                    <a16:rowId xmlns:a16="http://schemas.microsoft.com/office/drawing/2014/main" val="429463731"/>
                  </a:ext>
                </a:extLst>
              </a:tr>
            </a:tbl>
          </a:graphicData>
        </a:graphic>
      </p:graphicFrame>
      <p:pic>
        <p:nvPicPr>
          <p:cNvPr id="1026" name="Picture 2">
            <a:extLst>
              <a:ext uri="{FF2B5EF4-FFF2-40B4-BE49-F238E27FC236}">
                <a16:creationId xmlns:a16="http://schemas.microsoft.com/office/drawing/2014/main" id="{E24BA854-D5CD-3C5B-EC56-7B8C63572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37" y="2245859"/>
            <a:ext cx="7231645" cy="40201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観客数の分布</a:t>
            </a:r>
          </a:p>
        </p:txBody>
      </p:sp>
      <p:sp>
        <p:nvSpPr>
          <p:cNvPr id="14" name="Rectangle 13">
            <a:extLst>
              <a:ext uri="{FF2B5EF4-FFF2-40B4-BE49-F238E27FC236}">
                <a16:creationId xmlns:a16="http://schemas.microsoft.com/office/drawing/2014/main" id="{3E105D02-7432-B073-0113-C7EEF2A5BFA4}"/>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a:solidFill>
                  <a:schemeClr val="tx1"/>
                </a:solidFill>
                <a:latin typeface="Meiryo" panose="020B0604030504040204" pitchFamily="34" charset="-128"/>
                <a:ea typeface="Meiryo" panose="020B0604030504040204" pitchFamily="34" charset="-128"/>
              </a:rPr>
              <a:t>観客数の分布は</a:t>
            </a:r>
            <a:r>
              <a:rPr lang="en-US" altLang="ja-JP" sz="2000" dirty="0">
                <a:solidFill>
                  <a:schemeClr val="tx1"/>
                </a:solidFill>
                <a:latin typeface="Meiryo" panose="020B0604030504040204" pitchFamily="34" charset="-128"/>
                <a:ea typeface="Meiryo" panose="020B0604030504040204" pitchFamily="34" charset="-128"/>
              </a:rPr>
              <a:t>2</a:t>
            </a:r>
            <a:r>
              <a:rPr lang="ja-JP" altLang="en-US" sz="2000">
                <a:solidFill>
                  <a:schemeClr val="tx1"/>
                </a:solidFill>
                <a:latin typeface="Meiryo" panose="020B0604030504040204" pitchFamily="34" charset="-128"/>
                <a:ea typeface="Meiryo" panose="020B0604030504040204" pitchFamily="34" charset="-128"/>
              </a:rPr>
              <a:t>万人前後が最も多い。また、</a:t>
            </a:r>
            <a:r>
              <a:rPr lang="en-JP" altLang="ja-JP" sz="2000" dirty="0">
                <a:solidFill>
                  <a:schemeClr val="tx1"/>
                </a:solidFill>
                <a:latin typeface="Meiryo" panose="020B0604030504040204" pitchFamily="34" charset="-128"/>
                <a:ea typeface="Meiryo" panose="020B0604030504040204" pitchFamily="34" charset="-128"/>
              </a:rPr>
              <a:t>4</a:t>
            </a:r>
            <a:r>
              <a:rPr lang="ja-JP" altLang="en-JP" sz="2000">
                <a:solidFill>
                  <a:schemeClr val="tx1"/>
                </a:solidFill>
                <a:latin typeface="Meiryo" panose="020B0604030504040204" pitchFamily="34" charset="-128"/>
                <a:ea typeface="Meiryo" panose="020B0604030504040204" pitchFamily="34" charset="-128"/>
              </a:rPr>
              <a:t>万人</a:t>
            </a:r>
            <a:r>
              <a:rPr lang="ja-JP" altLang="en-US" sz="2000">
                <a:solidFill>
                  <a:schemeClr val="tx1"/>
                </a:solidFill>
                <a:latin typeface="Meiryo" panose="020B0604030504040204" pitchFamily="34" charset="-128"/>
                <a:ea typeface="Meiryo" panose="020B0604030504040204" pitchFamily="34" charset="-128"/>
              </a:rPr>
              <a:t>前後の観客数の試合も多いことがわかる。</a:t>
            </a:r>
            <a:endParaRPr lang="en-JP" sz="2000" dirty="0">
              <a:solidFill>
                <a:schemeClr val="tx1"/>
              </a:solidFill>
              <a:latin typeface="Meiryo" panose="020B0604030504040204" pitchFamily="34" charset="-128"/>
              <a:ea typeface="Meiryo" panose="020B0604030504040204" pitchFamily="34" charset="-128"/>
            </a:endParaRPr>
          </a:p>
        </p:txBody>
      </p:sp>
      <p:sp>
        <p:nvSpPr>
          <p:cNvPr id="11" name="Rectangle 10">
            <a:extLst>
              <a:ext uri="{FF2B5EF4-FFF2-40B4-BE49-F238E27FC236}">
                <a16:creationId xmlns:a16="http://schemas.microsoft.com/office/drawing/2014/main" id="{CCDAE57D-E447-6349-7636-368EF1A39E84}"/>
              </a:ext>
            </a:extLst>
          </p:cNvPr>
          <p:cNvSpPr/>
          <p:nvPr/>
        </p:nvSpPr>
        <p:spPr>
          <a:xfrm>
            <a:off x="7929482" y="2223330"/>
            <a:ext cx="3721151"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u="sng" dirty="0">
                <a:solidFill>
                  <a:schemeClr val="tx1"/>
                </a:solidFill>
                <a:latin typeface="Meiryo" panose="020B0604030504040204" pitchFamily="34" charset="-128"/>
                <a:ea typeface="Meiryo" panose="020B0604030504040204" pitchFamily="34" charset="-128"/>
              </a:rPr>
              <a:t>基本データ</a:t>
            </a:r>
          </a:p>
        </p:txBody>
      </p:sp>
    </p:spTree>
    <p:extLst>
      <p:ext uri="{BB962C8B-B14F-4D97-AF65-F5344CB8AC3E}">
        <p14:creationId xmlns:p14="http://schemas.microsoft.com/office/powerpoint/2010/main" val="424048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2">
            <a:extLst>
              <a:ext uri="{FF2B5EF4-FFF2-40B4-BE49-F238E27FC236}">
                <a16:creationId xmlns:a16="http://schemas.microsoft.com/office/drawing/2014/main" id="{6D18B3C4-D7FF-B5BA-94CC-A369BB7E64DC}"/>
              </a:ext>
            </a:extLst>
          </p:cNvPr>
          <p:cNvGraphicFramePr>
            <a:graphicFrameLocks noGrp="1"/>
          </p:cNvGraphicFramePr>
          <p:nvPr>
            <p:extLst>
              <p:ext uri="{D42A27DB-BD31-4B8C-83A1-F6EECF244321}">
                <p14:modId xmlns:p14="http://schemas.microsoft.com/office/powerpoint/2010/main" val="1401987532"/>
              </p:ext>
            </p:extLst>
          </p:nvPr>
        </p:nvGraphicFramePr>
        <p:xfrm>
          <a:off x="2398485" y="2825436"/>
          <a:ext cx="7395030" cy="2595880"/>
        </p:xfrm>
        <a:graphic>
          <a:graphicData uri="http://schemas.openxmlformats.org/drawingml/2006/table">
            <a:tbl>
              <a:tblPr firstRow="1" bandRow="1">
                <a:tableStyleId>{F5AB1C69-6EDB-4FF4-983F-18BD219EF322}</a:tableStyleId>
              </a:tblPr>
              <a:tblGrid>
                <a:gridCol w="3697515">
                  <a:extLst>
                    <a:ext uri="{9D8B030D-6E8A-4147-A177-3AD203B41FA5}">
                      <a16:colId xmlns:a16="http://schemas.microsoft.com/office/drawing/2014/main" val="3121280993"/>
                    </a:ext>
                  </a:extLst>
                </a:gridCol>
                <a:gridCol w="3697515">
                  <a:extLst>
                    <a:ext uri="{9D8B030D-6E8A-4147-A177-3AD203B41FA5}">
                      <a16:colId xmlns:a16="http://schemas.microsoft.com/office/drawing/2014/main" val="4224903396"/>
                    </a:ext>
                  </a:extLst>
                </a:gridCol>
              </a:tblGrid>
              <a:tr h="370840">
                <a:tc>
                  <a:txBody>
                    <a:bodyPr/>
                    <a:lstStyle/>
                    <a:p>
                      <a:pPr algn="ctr"/>
                      <a:r>
                        <a:rPr lang="en-JP" dirty="0">
                          <a:solidFill>
                            <a:schemeClr val="tx1"/>
                          </a:solidFill>
                          <a:latin typeface="Meiryo" panose="020B0604030504040204" pitchFamily="34" charset="-128"/>
                          <a:ea typeface="Meiryo" panose="020B0604030504040204" pitchFamily="34" charset="-128"/>
                        </a:rPr>
                        <a:t>特徴量</a:t>
                      </a:r>
                    </a:p>
                  </a:txBody>
                  <a:tcPr/>
                </a:tc>
                <a:tc>
                  <a:txBody>
                    <a:bodyPr/>
                    <a:lstStyle/>
                    <a:p>
                      <a:pPr algn="ctr"/>
                      <a:r>
                        <a:rPr lang="en-JP" dirty="0">
                          <a:solidFill>
                            <a:schemeClr val="tx1"/>
                          </a:solidFill>
                          <a:latin typeface="Meiryo" panose="020B0604030504040204" pitchFamily="34" charset="-128"/>
                          <a:ea typeface="Meiryo" panose="020B0604030504040204" pitchFamily="34" charset="-128"/>
                        </a:rPr>
                        <a:t>標準偏差</a:t>
                      </a:r>
                    </a:p>
                  </a:txBody>
                  <a:tcPr/>
                </a:tc>
                <a:extLst>
                  <a:ext uri="{0D108BD9-81ED-4DB2-BD59-A6C34878D82A}">
                    <a16:rowId xmlns:a16="http://schemas.microsoft.com/office/drawing/2014/main" val="2803065766"/>
                  </a:ext>
                </a:extLst>
              </a:tr>
              <a:tr h="370840">
                <a:tc>
                  <a:txBody>
                    <a:bodyPr/>
                    <a:lstStyle/>
                    <a:p>
                      <a:pPr algn="ctr"/>
                      <a:r>
                        <a:rPr lang="en-JP" dirty="0">
                          <a:solidFill>
                            <a:schemeClr val="tx1"/>
                          </a:solidFill>
                          <a:latin typeface="Meiryo" panose="020B0604030504040204" pitchFamily="34" charset="-128"/>
                          <a:ea typeface="Meiryo" panose="020B0604030504040204" pitchFamily="34" charset="-128"/>
                        </a:rPr>
                        <a:t>球場</a:t>
                      </a:r>
                    </a:p>
                  </a:txBody>
                  <a:tcPr/>
                </a:tc>
                <a:tc>
                  <a:txBody>
                    <a:bodyPr/>
                    <a:lstStyle/>
                    <a:p>
                      <a:pPr algn="ctr"/>
                      <a:r>
                        <a:rPr lang="en-JP" dirty="0">
                          <a:solidFill>
                            <a:schemeClr val="tx1"/>
                          </a:solidFill>
                          <a:latin typeface="Meiryo" panose="020B0604030504040204" pitchFamily="34" charset="-128"/>
                          <a:ea typeface="Meiryo" panose="020B0604030504040204" pitchFamily="34" charset="-128"/>
                        </a:rPr>
                        <a:t>5380</a:t>
                      </a:r>
                    </a:p>
                  </a:txBody>
                  <a:tcPr/>
                </a:tc>
                <a:extLst>
                  <a:ext uri="{0D108BD9-81ED-4DB2-BD59-A6C34878D82A}">
                    <a16:rowId xmlns:a16="http://schemas.microsoft.com/office/drawing/2014/main" val="2099412892"/>
                  </a:ext>
                </a:extLst>
              </a:tr>
              <a:tr h="370840">
                <a:tc>
                  <a:txBody>
                    <a:bodyPr/>
                    <a:lstStyle/>
                    <a:p>
                      <a:pPr algn="ctr"/>
                      <a:r>
                        <a:rPr lang="en-JP" dirty="0">
                          <a:solidFill>
                            <a:schemeClr val="tx1"/>
                          </a:solidFill>
                          <a:latin typeface="Meiryo" panose="020B0604030504040204" pitchFamily="34" charset="-128"/>
                          <a:ea typeface="Meiryo" panose="020B0604030504040204" pitchFamily="34" charset="-128"/>
                        </a:rPr>
                        <a:t>先発投手(引退試合除く)</a:t>
                      </a:r>
                    </a:p>
                  </a:txBody>
                  <a:tcPr/>
                </a:tc>
                <a:tc>
                  <a:txBody>
                    <a:bodyPr/>
                    <a:lstStyle/>
                    <a:p>
                      <a:pPr algn="ctr"/>
                      <a:r>
                        <a:rPr lang="en-JP" dirty="0">
                          <a:solidFill>
                            <a:schemeClr val="tx1"/>
                          </a:solidFill>
                          <a:latin typeface="Meiryo" panose="020B0604030504040204" pitchFamily="34" charset="-128"/>
                          <a:ea typeface="Meiryo" panose="020B0604030504040204" pitchFamily="34" charset="-128"/>
                        </a:rPr>
                        <a:t>4723</a:t>
                      </a:r>
                    </a:p>
                  </a:txBody>
                  <a:tcPr/>
                </a:tc>
                <a:extLst>
                  <a:ext uri="{0D108BD9-81ED-4DB2-BD59-A6C34878D82A}">
                    <a16:rowId xmlns:a16="http://schemas.microsoft.com/office/drawing/2014/main" val="1182727245"/>
                  </a:ext>
                </a:extLst>
              </a:tr>
              <a:tr h="370840">
                <a:tc>
                  <a:txBody>
                    <a:bodyPr/>
                    <a:lstStyle/>
                    <a:p>
                      <a:pPr algn="ctr"/>
                      <a:r>
                        <a:rPr lang="en-JP" dirty="0">
                          <a:solidFill>
                            <a:schemeClr val="tx1"/>
                          </a:solidFill>
                          <a:latin typeface="Meiryo" panose="020B0604030504040204" pitchFamily="34" charset="-128"/>
                          <a:ea typeface="Meiryo" panose="020B0604030504040204" pitchFamily="34" charset="-128"/>
                        </a:rPr>
                        <a:t>曜日</a:t>
                      </a:r>
                    </a:p>
                  </a:txBody>
                  <a:tcPr/>
                </a:tc>
                <a:tc>
                  <a:txBody>
                    <a:bodyPr/>
                    <a:lstStyle/>
                    <a:p>
                      <a:pPr algn="ctr"/>
                      <a:r>
                        <a:rPr lang="en-JP" dirty="0">
                          <a:solidFill>
                            <a:schemeClr val="tx1"/>
                          </a:solidFill>
                          <a:latin typeface="Meiryo" panose="020B0604030504040204" pitchFamily="34" charset="-128"/>
                          <a:ea typeface="Meiryo" panose="020B0604030504040204" pitchFamily="34" charset="-128"/>
                        </a:rPr>
                        <a:t>4281</a:t>
                      </a:r>
                    </a:p>
                  </a:txBody>
                  <a:tcPr/>
                </a:tc>
                <a:extLst>
                  <a:ext uri="{0D108BD9-81ED-4DB2-BD59-A6C34878D82A}">
                    <a16:rowId xmlns:a16="http://schemas.microsoft.com/office/drawing/2014/main" val="12228061"/>
                  </a:ext>
                </a:extLst>
              </a:tr>
              <a:tr h="370840">
                <a:tc>
                  <a:txBody>
                    <a:bodyPr/>
                    <a:lstStyle/>
                    <a:p>
                      <a:pPr algn="ctr"/>
                      <a:r>
                        <a:rPr lang="en-JP" dirty="0">
                          <a:solidFill>
                            <a:schemeClr val="tx1"/>
                          </a:solidFill>
                          <a:latin typeface="Meiryo" panose="020B0604030504040204" pitchFamily="34" charset="-128"/>
                          <a:ea typeface="Meiryo" panose="020B0604030504040204" pitchFamily="34" charset="-128"/>
                        </a:rPr>
                        <a:t>対戦相手</a:t>
                      </a:r>
                    </a:p>
                  </a:txBody>
                  <a:tcPr/>
                </a:tc>
                <a:tc>
                  <a:txBody>
                    <a:bodyPr/>
                    <a:lstStyle/>
                    <a:p>
                      <a:pPr algn="ctr"/>
                      <a:r>
                        <a:rPr lang="en-JP" dirty="0">
                          <a:solidFill>
                            <a:schemeClr val="tx1"/>
                          </a:solidFill>
                          <a:latin typeface="Meiryo" panose="020B0604030504040204" pitchFamily="34" charset="-128"/>
                          <a:ea typeface="Meiryo" panose="020B0604030504040204" pitchFamily="34" charset="-128"/>
                        </a:rPr>
                        <a:t>2852</a:t>
                      </a:r>
                    </a:p>
                  </a:txBody>
                  <a:tcPr/>
                </a:tc>
                <a:extLst>
                  <a:ext uri="{0D108BD9-81ED-4DB2-BD59-A6C34878D82A}">
                    <a16:rowId xmlns:a16="http://schemas.microsoft.com/office/drawing/2014/main" val="2453071558"/>
                  </a:ext>
                </a:extLst>
              </a:tr>
              <a:tr h="370840">
                <a:tc>
                  <a:txBody>
                    <a:bodyPr/>
                    <a:lstStyle/>
                    <a:p>
                      <a:pPr algn="ctr"/>
                      <a:r>
                        <a:rPr lang="en-JP" dirty="0">
                          <a:solidFill>
                            <a:schemeClr val="tx1"/>
                          </a:solidFill>
                          <a:latin typeface="Meiryo" panose="020B0604030504040204" pitchFamily="34" charset="-128"/>
                          <a:ea typeface="Meiryo" panose="020B0604030504040204" pitchFamily="34" charset="-128"/>
                        </a:rPr>
                        <a:t>月</a:t>
                      </a:r>
                    </a:p>
                  </a:txBody>
                  <a:tcPr/>
                </a:tc>
                <a:tc>
                  <a:txBody>
                    <a:bodyPr/>
                    <a:lstStyle/>
                    <a:p>
                      <a:pPr algn="ctr"/>
                      <a:r>
                        <a:rPr lang="en-JP" dirty="0">
                          <a:solidFill>
                            <a:schemeClr val="tx1"/>
                          </a:solidFill>
                          <a:latin typeface="Meiryo" panose="020B0604030504040204" pitchFamily="34" charset="-128"/>
                          <a:ea typeface="Meiryo" panose="020B0604030504040204" pitchFamily="34" charset="-128"/>
                        </a:rPr>
                        <a:t>2840</a:t>
                      </a:r>
                    </a:p>
                  </a:txBody>
                  <a:tcPr/>
                </a:tc>
                <a:extLst>
                  <a:ext uri="{0D108BD9-81ED-4DB2-BD59-A6C34878D82A}">
                    <a16:rowId xmlns:a16="http://schemas.microsoft.com/office/drawing/2014/main" val="3878714897"/>
                  </a:ext>
                </a:extLst>
              </a:tr>
              <a:tr h="370840">
                <a:tc>
                  <a:txBody>
                    <a:bodyPr/>
                    <a:lstStyle/>
                    <a:p>
                      <a:pPr algn="ctr"/>
                      <a:r>
                        <a:rPr lang="en-JP" dirty="0">
                          <a:solidFill>
                            <a:schemeClr val="tx1"/>
                          </a:solidFill>
                          <a:latin typeface="Meiryo" panose="020B0604030504040204" pitchFamily="34" charset="-128"/>
                          <a:ea typeface="Meiryo" panose="020B0604030504040204" pitchFamily="34" charset="-128"/>
                        </a:rPr>
                        <a:t>年</a:t>
                      </a:r>
                    </a:p>
                  </a:txBody>
                  <a:tcPr/>
                </a:tc>
                <a:tc>
                  <a:txBody>
                    <a:bodyPr/>
                    <a:lstStyle/>
                    <a:p>
                      <a:pPr algn="ctr"/>
                      <a:r>
                        <a:rPr lang="en-JP" dirty="0">
                          <a:solidFill>
                            <a:schemeClr val="tx1"/>
                          </a:solidFill>
                          <a:latin typeface="Meiryo" panose="020B0604030504040204" pitchFamily="34" charset="-128"/>
                          <a:ea typeface="Meiryo" panose="020B0604030504040204" pitchFamily="34" charset="-128"/>
                        </a:rPr>
                        <a:t>1073</a:t>
                      </a:r>
                    </a:p>
                  </a:txBody>
                  <a:tcPr/>
                </a:tc>
                <a:extLst>
                  <a:ext uri="{0D108BD9-81ED-4DB2-BD59-A6C34878D82A}">
                    <a16:rowId xmlns:a16="http://schemas.microsoft.com/office/drawing/2014/main" val="1773178116"/>
                  </a:ext>
                </a:extLst>
              </a:tr>
            </a:tbl>
          </a:graphicData>
        </a:graphic>
      </p:graphicFrame>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標準偏差の比較</a:t>
            </a:r>
          </a:p>
        </p:txBody>
      </p:sp>
      <p:sp>
        <p:nvSpPr>
          <p:cNvPr id="22" name="Rounded Rectangular Callout 21">
            <a:extLst>
              <a:ext uri="{FF2B5EF4-FFF2-40B4-BE49-F238E27FC236}">
                <a16:creationId xmlns:a16="http://schemas.microsoft.com/office/drawing/2014/main" id="{CD382991-D19F-3C8A-42EB-304DBE9B7D5E}"/>
              </a:ext>
            </a:extLst>
          </p:cNvPr>
          <p:cNvSpPr/>
          <p:nvPr/>
        </p:nvSpPr>
        <p:spPr>
          <a:xfrm>
            <a:off x="10029269" y="3324636"/>
            <a:ext cx="1966788" cy="1251858"/>
          </a:xfrm>
          <a:prstGeom prst="wedgeRoundRectCallout">
            <a:avLst>
              <a:gd name="adj1" fmla="val -67774"/>
              <a:gd name="adj2" fmla="val -41373"/>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1600" dirty="0">
                <a:solidFill>
                  <a:sysClr val="windowText" lastClr="000000"/>
                </a:solidFill>
                <a:latin typeface="Meiryo" panose="020B0604030504040204" pitchFamily="34" charset="-128"/>
                <a:ea typeface="Meiryo" panose="020B0604030504040204" pitchFamily="34" charset="-128"/>
              </a:rPr>
              <a:t>札幌ドームと東京ドームで圧倒的に多く、地方球場は少ない</a:t>
            </a:r>
          </a:p>
        </p:txBody>
      </p:sp>
      <p:sp>
        <p:nvSpPr>
          <p:cNvPr id="23" name="Rectangle 22">
            <a:extLst>
              <a:ext uri="{FF2B5EF4-FFF2-40B4-BE49-F238E27FC236}">
                <a16:creationId xmlns:a16="http://schemas.microsoft.com/office/drawing/2014/main" id="{E9C63C68-EB1E-83E1-4B77-37CE7CB3452F}"/>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2000" dirty="0">
                <a:solidFill>
                  <a:schemeClr val="tx1"/>
                </a:solidFill>
                <a:latin typeface="Meiryo" panose="020B0604030504040204" pitchFamily="34" charset="-128"/>
                <a:ea typeface="Meiryo" panose="020B0604030504040204" pitchFamily="34" charset="-128"/>
              </a:rPr>
              <a:t>球場や曜日によって明らかに差がある項目が標準偏差が高いことは納得しやすい。先発投手の標準偏差が大きいことは意外だが2016年の単年の結果なので判断しかねる</a:t>
            </a:r>
          </a:p>
        </p:txBody>
      </p:sp>
      <p:sp>
        <p:nvSpPr>
          <p:cNvPr id="26" name="Rounded Rectangular Callout 25">
            <a:extLst>
              <a:ext uri="{FF2B5EF4-FFF2-40B4-BE49-F238E27FC236}">
                <a16:creationId xmlns:a16="http://schemas.microsoft.com/office/drawing/2014/main" id="{4F40F7E0-42D3-4C09-583B-59409454B842}"/>
              </a:ext>
            </a:extLst>
          </p:cNvPr>
          <p:cNvSpPr/>
          <p:nvPr/>
        </p:nvSpPr>
        <p:spPr>
          <a:xfrm>
            <a:off x="108857" y="4043329"/>
            <a:ext cx="2289628" cy="359228"/>
          </a:xfrm>
          <a:prstGeom prst="wedgeRoundRectCallout">
            <a:avLst>
              <a:gd name="adj1" fmla="val 64069"/>
              <a:gd name="adj2" fmla="val -20743"/>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ysClr val="windowText" lastClr="000000"/>
                </a:solidFill>
                <a:latin typeface="Meiryo" panose="020B0604030504040204" pitchFamily="34" charset="-128"/>
                <a:ea typeface="Meiryo" panose="020B0604030504040204" pitchFamily="34" charset="-128"/>
              </a:rPr>
              <a:t>土日と平日で大きな差</a:t>
            </a:r>
            <a:endParaRPr lang="en-JP" sz="1600" dirty="0">
              <a:solidFill>
                <a:sysClr val="windowText" lastClr="000000"/>
              </a:solidFill>
              <a:latin typeface="Meiryo" panose="020B0604030504040204" pitchFamily="34" charset="-128"/>
              <a:ea typeface="Meiryo" panose="020B0604030504040204" pitchFamily="34" charset="-128"/>
            </a:endParaRPr>
          </a:p>
        </p:txBody>
      </p:sp>
      <p:sp>
        <p:nvSpPr>
          <p:cNvPr id="36" name="Rounded Rectangular Callout 35">
            <a:extLst>
              <a:ext uri="{FF2B5EF4-FFF2-40B4-BE49-F238E27FC236}">
                <a16:creationId xmlns:a16="http://schemas.microsoft.com/office/drawing/2014/main" id="{EAE19E53-0730-0F14-A633-AA7ED74C3F1E}"/>
              </a:ext>
            </a:extLst>
          </p:cNvPr>
          <p:cNvSpPr/>
          <p:nvPr/>
        </p:nvSpPr>
        <p:spPr>
          <a:xfrm>
            <a:off x="108857" y="3591337"/>
            <a:ext cx="2289628" cy="359228"/>
          </a:xfrm>
          <a:prstGeom prst="wedgeRoundRectCallout">
            <a:avLst>
              <a:gd name="adj1" fmla="val 64069"/>
              <a:gd name="adj2" fmla="val -20743"/>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Meiryo" panose="020B0604030504040204" pitchFamily="34" charset="-128"/>
                <a:ea typeface="Meiryo" panose="020B0604030504040204" pitchFamily="34" charset="-128"/>
              </a:rPr>
              <a:t>2016年単年の結果</a:t>
            </a:r>
            <a:endParaRPr lang="en-JP" sz="1600" dirty="0">
              <a:solidFill>
                <a:sysClr val="windowText" lastClr="000000"/>
              </a:solidFill>
              <a:latin typeface="Meiryo" panose="020B0604030504040204" pitchFamily="34" charset="-128"/>
              <a:ea typeface="Meiryo" panose="020B0604030504040204" pitchFamily="34" charset="-128"/>
            </a:endParaRPr>
          </a:p>
        </p:txBody>
      </p:sp>
      <p:sp>
        <p:nvSpPr>
          <p:cNvPr id="8" name="Content Placeholder 2">
            <a:extLst>
              <a:ext uri="{FF2B5EF4-FFF2-40B4-BE49-F238E27FC236}">
                <a16:creationId xmlns:a16="http://schemas.microsoft.com/office/drawing/2014/main" id="{4187D4CA-C419-26A1-DD46-40AC49D46146}"/>
              </a:ext>
            </a:extLst>
          </p:cNvPr>
          <p:cNvSpPr>
            <a:spLocks noGrp="1"/>
          </p:cNvSpPr>
          <p:nvPr>
            <p:ph idx="1"/>
          </p:nvPr>
        </p:nvSpPr>
        <p:spPr>
          <a:xfrm>
            <a:off x="838200" y="5843015"/>
            <a:ext cx="10515600" cy="660326"/>
          </a:xfrm>
        </p:spPr>
        <p:txBody>
          <a:bodyPr>
            <a:normAutofit lnSpcReduction="10000"/>
          </a:bodyPr>
          <a:lstStyle/>
          <a:p>
            <a:pPr marL="0" indent="0">
              <a:buNone/>
            </a:pPr>
            <a:r>
              <a:rPr lang="en-JP" sz="1600" dirty="0">
                <a:latin typeface="Meiryo" panose="020B0604030504040204" pitchFamily="34" charset="-128"/>
                <a:ea typeface="Meiryo" panose="020B0604030504040204" pitchFamily="34" charset="-128"/>
              </a:rPr>
              <a:t>※2016年の平均観客数は</a:t>
            </a:r>
            <a:r>
              <a:rPr lang="en-JP" sz="1600" b="1" dirty="0">
                <a:latin typeface="Meiryo" panose="020B0604030504040204" pitchFamily="34" charset="-128"/>
                <a:ea typeface="Meiryo" panose="020B0604030504040204" pitchFamily="34" charset="-128"/>
              </a:rPr>
              <a:t>29281</a:t>
            </a:r>
          </a:p>
          <a:p>
            <a:pPr marL="0" indent="0">
              <a:buNone/>
            </a:pPr>
            <a:r>
              <a:rPr lang="en-JP" sz="1600" dirty="0">
                <a:latin typeface="Meiryo" panose="020B0604030504040204" pitchFamily="34" charset="-128"/>
                <a:ea typeface="Meiryo" panose="020B0604030504040204" pitchFamily="34" charset="-128"/>
              </a:rPr>
              <a:t>※2016年の観客数の中央値は</a:t>
            </a:r>
            <a:r>
              <a:rPr lang="en-JP" sz="1600" b="1" dirty="0">
                <a:latin typeface="Meiryo" panose="020B0604030504040204" pitchFamily="34" charset="-128"/>
                <a:ea typeface="Meiryo" panose="020B0604030504040204" pitchFamily="34" charset="-128"/>
              </a:rPr>
              <a:t>28430</a:t>
            </a:r>
          </a:p>
        </p:txBody>
      </p:sp>
    </p:spTree>
    <p:extLst>
      <p:ext uri="{BB962C8B-B14F-4D97-AF65-F5344CB8AC3E}">
        <p14:creationId xmlns:p14="http://schemas.microsoft.com/office/powerpoint/2010/main" val="88073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E92B2EE-E913-3FD8-8CAF-6C9258E83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38" y="2245859"/>
            <a:ext cx="7231645" cy="39372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分析結果（球場）</a:t>
            </a:r>
          </a:p>
        </p:txBody>
      </p:sp>
      <p:sp>
        <p:nvSpPr>
          <p:cNvPr id="14" name="Rectangle 13">
            <a:extLst>
              <a:ext uri="{FF2B5EF4-FFF2-40B4-BE49-F238E27FC236}">
                <a16:creationId xmlns:a16="http://schemas.microsoft.com/office/drawing/2014/main" id="{3E105D02-7432-B073-0113-C7EEF2A5BFA4}"/>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a:solidFill>
                  <a:schemeClr val="tx1"/>
                </a:solidFill>
                <a:latin typeface="Meiryo" panose="020B0604030504040204" pitchFamily="34" charset="-128"/>
                <a:ea typeface="Meiryo" panose="020B0604030504040204" pitchFamily="34" charset="-128"/>
              </a:rPr>
              <a:t>本拠地である札幌ドームが最も多く、主要ドームである東京ドームも多い。地方球場はどこも人数が少ない。これは、単純にファンが少ないのか収容可能人数が少ないのか判断できない。</a:t>
            </a:r>
            <a:endParaRPr lang="en-JP" sz="2000" dirty="0">
              <a:solidFill>
                <a:schemeClr val="tx1"/>
              </a:solidFill>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C2DDCE88-1F59-45E5-4481-069169BA0A87}"/>
              </a:ext>
            </a:extLst>
          </p:cNvPr>
          <p:cNvSpPr/>
          <p:nvPr/>
        </p:nvSpPr>
        <p:spPr>
          <a:xfrm>
            <a:off x="6108598" y="2741392"/>
            <a:ext cx="1585685" cy="4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1400" dirty="0">
                <a:solidFill>
                  <a:srgbClr val="FF0000"/>
                </a:solidFill>
                <a:latin typeface="Meiryo" panose="020B0604030504040204" pitchFamily="34" charset="-128"/>
                <a:ea typeface="Meiryo" panose="020B0604030504040204" pitchFamily="34" charset="-128"/>
              </a:rPr>
              <a:t>赤：主要ドーム</a:t>
            </a:r>
          </a:p>
          <a:p>
            <a:r>
              <a:rPr lang="en-GB" sz="1400" dirty="0" err="1">
                <a:solidFill>
                  <a:srgbClr val="0070C0"/>
                </a:solidFill>
                <a:latin typeface="Meiryo" panose="020B0604030504040204" pitchFamily="34" charset="-128"/>
                <a:ea typeface="Meiryo" panose="020B0604030504040204" pitchFamily="34" charset="-128"/>
              </a:rPr>
              <a:t>青：地方球場</a:t>
            </a:r>
            <a:endParaRPr lang="en-JP" sz="1400" dirty="0">
              <a:solidFill>
                <a:srgbClr val="0070C0"/>
              </a:solidFill>
              <a:latin typeface="Meiryo" panose="020B0604030504040204" pitchFamily="34" charset="-128"/>
              <a:ea typeface="Meiryo" panose="020B0604030504040204" pitchFamily="34" charset="-128"/>
            </a:endParaRPr>
          </a:p>
        </p:txBody>
      </p:sp>
      <p:sp>
        <p:nvSpPr>
          <p:cNvPr id="9" name="Rectangle 8">
            <a:extLst>
              <a:ext uri="{FF2B5EF4-FFF2-40B4-BE49-F238E27FC236}">
                <a16:creationId xmlns:a16="http://schemas.microsoft.com/office/drawing/2014/main" id="{26DDBFC7-E6B5-9747-3BF4-D92C4901244B}"/>
              </a:ext>
            </a:extLst>
          </p:cNvPr>
          <p:cNvSpPr/>
          <p:nvPr/>
        </p:nvSpPr>
        <p:spPr>
          <a:xfrm>
            <a:off x="8008205" y="2851182"/>
            <a:ext cx="3721152" cy="27577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ファンの人数が少ない</a:t>
            </a:r>
          </a:p>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球場の収容人数が少ない</a:t>
            </a:r>
          </a:p>
          <a:p>
            <a:pPr marL="342900" indent="-342900">
              <a:buFont typeface="Arial" panose="020B0604020202020204" pitchFamily="34" charset="0"/>
              <a:buChar char="•"/>
            </a:pPr>
            <a:r>
              <a:rPr lang="en-JP" dirty="0">
                <a:solidFill>
                  <a:sysClr val="windowText" lastClr="000000"/>
                </a:solidFill>
                <a:latin typeface="Meiryo" panose="020B0604030504040204" pitchFamily="34" charset="-128"/>
                <a:ea typeface="Meiryo" panose="020B0604030504040204" pitchFamily="34" charset="-128"/>
              </a:rPr>
              <a:t>地方球場の試合は平日に多いイメージがある</a:t>
            </a:r>
          </a:p>
        </p:txBody>
      </p:sp>
      <p:sp>
        <p:nvSpPr>
          <p:cNvPr id="11" name="Rectangle 10">
            <a:extLst>
              <a:ext uri="{FF2B5EF4-FFF2-40B4-BE49-F238E27FC236}">
                <a16:creationId xmlns:a16="http://schemas.microsoft.com/office/drawing/2014/main" id="{CCDAE57D-E447-6349-7636-368EF1A39E84}"/>
              </a:ext>
            </a:extLst>
          </p:cNvPr>
          <p:cNvSpPr/>
          <p:nvPr/>
        </p:nvSpPr>
        <p:spPr>
          <a:xfrm>
            <a:off x="8008204" y="2326550"/>
            <a:ext cx="3721151"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u="sng" dirty="0">
                <a:solidFill>
                  <a:schemeClr val="tx1"/>
                </a:solidFill>
                <a:latin typeface="Meiryo" panose="020B0604030504040204" pitchFamily="34" charset="-128"/>
                <a:ea typeface="Meiryo" panose="020B0604030504040204" pitchFamily="34" charset="-128"/>
              </a:rPr>
              <a:t>地方球場で観客が少ない理由予想</a:t>
            </a:r>
          </a:p>
        </p:txBody>
      </p:sp>
    </p:spTree>
    <p:extLst>
      <p:ext uri="{BB962C8B-B14F-4D97-AF65-F5344CB8AC3E}">
        <p14:creationId xmlns:p14="http://schemas.microsoft.com/office/powerpoint/2010/main" val="18930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7C617F8-3AEB-9886-E52C-CD19ADF63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38" y="2245858"/>
            <a:ext cx="7231645" cy="39372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D6679A-2C0F-0F95-1550-6B23FE6C658C}"/>
              </a:ext>
            </a:extLst>
          </p:cNvPr>
          <p:cNvSpPr>
            <a:spLocks noGrp="1"/>
          </p:cNvSpPr>
          <p:nvPr>
            <p:ph type="title"/>
          </p:nvPr>
        </p:nvSpPr>
        <p:spPr>
          <a:xfrm>
            <a:off x="838200" y="0"/>
            <a:ext cx="10515600" cy="1325563"/>
          </a:xfrm>
        </p:spPr>
        <p:txBody>
          <a:bodyPr>
            <a:normAutofit/>
          </a:bodyPr>
          <a:lstStyle/>
          <a:p>
            <a:r>
              <a:rPr lang="en-JP" sz="4000" dirty="0">
                <a:latin typeface="Meiryo" panose="020B0604030504040204" pitchFamily="34" charset="-128"/>
                <a:ea typeface="Meiryo" panose="020B0604030504040204" pitchFamily="34" charset="-128"/>
              </a:rPr>
              <a:t>分析結果（先発投手</a:t>
            </a:r>
            <a:r>
              <a:rPr lang="ja-JP" altLang="en-US" sz="4000">
                <a:latin typeface="Meiryo" panose="020B0604030504040204" pitchFamily="34" charset="-128"/>
                <a:ea typeface="Meiryo" panose="020B0604030504040204" pitchFamily="34" charset="-128"/>
              </a:rPr>
              <a:t>　</a:t>
            </a:r>
            <a:r>
              <a:rPr lang="en-US" altLang="ja-JP" sz="4000" dirty="0">
                <a:latin typeface="Meiryo" panose="020B0604030504040204" pitchFamily="34" charset="-128"/>
                <a:ea typeface="Meiryo" panose="020B0604030504040204" pitchFamily="34" charset="-128"/>
              </a:rPr>
              <a:t>2016</a:t>
            </a:r>
            <a:r>
              <a:rPr lang="ja-JP" altLang="en-US" sz="4000">
                <a:latin typeface="Meiryo" panose="020B0604030504040204" pitchFamily="34" charset="-128"/>
                <a:ea typeface="Meiryo" panose="020B0604030504040204" pitchFamily="34" charset="-128"/>
              </a:rPr>
              <a:t>年</a:t>
            </a:r>
            <a:r>
              <a:rPr lang="en-JP" sz="4000" dirty="0">
                <a:latin typeface="Meiryo" panose="020B0604030504040204" pitchFamily="34" charset="-128"/>
                <a:ea typeface="Meiryo" panose="020B0604030504040204" pitchFamily="34" charset="-128"/>
              </a:rPr>
              <a:t>）</a:t>
            </a:r>
          </a:p>
        </p:txBody>
      </p:sp>
      <p:sp>
        <p:nvSpPr>
          <p:cNvPr id="14" name="Rectangle 13">
            <a:extLst>
              <a:ext uri="{FF2B5EF4-FFF2-40B4-BE49-F238E27FC236}">
                <a16:creationId xmlns:a16="http://schemas.microsoft.com/office/drawing/2014/main" id="{3E105D02-7432-B073-0113-C7EEF2A5BFA4}"/>
              </a:ext>
            </a:extLst>
          </p:cNvPr>
          <p:cNvSpPr/>
          <p:nvPr/>
        </p:nvSpPr>
        <p:spPr>
          <a:xfrm>
            <a:off x="838200" y="1266521"/>
            <a:ext cx="10891157" cy="7915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a:solidFill>
                  <a:schemeClr val="tx1"/>
                </a:solidFill>
                <a:latin typeface="Meiryo" panose="020B0604030504040204" pitchFamily="34" charset="-128"/>
                <a:ea typeface="Meiryo" panose="020B0604030504040204" pitchFamily="34" charset="-128"/>
              </a:rPr>
              <a:t>勝てそうな投手の時に観客数が多くなると予想できる。</a:t>
            </a:r>
            <a:endParaRPr lang="en-JP" sz="2000" dirty="0">
              <a:solidFill>
                <a:schemeClr val="tx1"/>
              </a:solidFill>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C2DDCE88-1F59-45E5-4481-069169BA0A87}"/>
              </a:ext>
            </a:extLst>
          </p:cNvPr>
          <p:cNvSpPr/>
          <p:nvPr/>
        </p:nvSpPr>
        <p:spPr>
          <a:xfrm>
            <a:off x="5791200" y="2741392"/>
            <a:ext cx="1903083" cy="4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rgbClr val="0070C0"/>
                </a:solidFill>
                <a:latin typeface="Meiryo" panose="020B0604030504040204" pitchFamily="34" charset="-128"/>
                <a:ea typeface="Meiryo" panose="020B0604030504040204" pitchFamily="34" charset="-128"/>
              </a:rPr>
              <a:t>青：10試合以上登板</a:t>
            </a:r>
          </a:p>
          <a:p>
            <a:r>
              <a:rPr lang="en-GB" sz="1400" dirty="0">
                <a:solidFill>
                  <a:schemeClr val="bg1">
                    <a:lumMod val="50000"/>
                  </a:schemeClr>
                </a:solidFill>
                <a:latin typeface="Meiryo" panose="020B0604030504040204" pitchFamily="34" charset="-128"/>
                <a:ea typeface="Meiryo" panose="020B0604030504040204" pitchFamily="34" charset="-128"/>
              </a:rPr>
              <a:t>灰：10試合未満登板</a:t>
            </a:r>
          </a:p>
        </p:txBody>
      </p:sp>
      <p:sp>
        <p:nvSpPr>
          <p:cNvPr id="11" name="Rectangle 10">
            <a:extLst>
              <a:ext uri="{FF2B5EF4-FFF2-40B4-BE49-F238E27FC236}">
                <a16:creationId xmlns:a16="http://schemas.microsoft.com/office/drawing/2014/main" id="{CCDAE57D-E447-6349-7636-368EF1A39E84}"/>
              </a:ext>
            </a:extLst>
          </p:cNvPr>
          <p:cNvSpPr/>
          <p:nvPr/>
        </p:nvSpPr>
        <p:spPr>
          <a:xfrm>
            <a:off x="8008206" y="2194830"/>
            <a:ext cx="3721151"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u="sng" dirty="0">
                <a:solidFill>
                  <a:schemeClr val="tx1"/>
                </a:solidFill>
                <a:latin typeface="Meiryo" panose="020B0604030504040204" pitchFamily="34" charset="-128"/>
                <a:ea typeface="Meiryo" panose="020B0604030504040204" pitchFamily="34" charset="-128"/>
              </a:rPr>
              <a:t>先発投手の勝率</a:t>
            </a:r>
          </a:p>
        </p:txBody>
      </p:sp>
      <p:sp>
        <p:nvSpPr>
          <p:cNvPr id="10" name="Rounded Rectangular Callout 9">
            <a:extLst>
              <a:ext uri="{FF2B5EF4-FFF2-40B4-BE49-F238E27FC236}">
                <a16:creationId xmlns:a16="http://schemas.microsoft.com/office/drawing/2014/main" id="{9A8E8F40-6172-756E-B23E-0A41EECA6ED0}"/>
              </a:ext>
            </a:extLst>
          </p:cNvPr>
          <p:cNvSpPr/>
          <p:nvPr/>
        </p:nvSpPr>
        <p:spPr>
          <a:xfrm>
            <a:off x="462638" y="6096002"/>
            <a:ext cx="2894281" cy="359228"/>
          </a:xfrm>
          <a:prstGeom prst="wedgeRoundRectCallout">
            <a:avLst>
              <a:gd name="adj1" fmla="val -10824"/>
              <a:gd name="adj2" fmla="val -97751"/>
              <a:gd name="adj3" fmla="val 1666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dirty="0">
                <a:solidFill>
                  <a:sysClr val="windowText" lastClr="000000"/>
                </a:solidFill>
                <a:latin typeface="Meiryo" panose="020B0604030504040204" pitchFamily="34" charset="-128"/>
                <a:ea typeface="Meiryo" panose="020B0604030504040204" pitchFamily="34" charset="-128"/>
              </a:rPr>
              <a:t>引退試合の１試合だけの登板</a:t>
            </a:r>
          </a:p>
        </p:txBody>
      </p:sp>
      <p:graphicFrame>
        <p:nvGraphicFramePr>
          <p:cNvPr id="3" name="Table 3">
            <a:extLst>
              <a:ext uri="{FF2B5EF4-FFF2-40B4-BE49-F238E27FC236}">
                <a16:creationId xmlns:a16="http://schemas.microsoft.com/office/drawing/2014/main" id="{64650113-A310-06CA-E61A-BDB24D2295A6}"/>
              </a:ext>
            </a:extLst>
          </p:cNvPr>
          <p:cNvGraphicFramePr>
            <a:graphicFrameLocks noGrp="1"/>
          </p:cNvGraphicFramePr>
          <p:nvPr>
            <p:extLst>
              <p:ext uri="{D42A27DB-BD31-4B8C-83A1-F6EECF244321}">
                <p14:modId xmlns:p14="http://schemas.microsoft.com/office/powerpoint/2010/main" val="3555355251"/>
              </p:ext>
            </p:extLst>
          </p:nvPr>
        </p:nvGraphicFramePr>
        <p:xfrm>
          <a:off x="8008207" y="2698975"/>
          <a:ext cx="3721150" cy="3048000"/>
        </p:xfrm>
        <a:graphic>
          <a:graphicData uri="http://schemas.openxmlformats.org/drawingml/2006/table">
            <a:tbl>
              <a:tblPr firstRow="1" bandRow="1">
                <a:tableStyleId>{F5AB1C69-6EDB-4FF4-983F-18BD219EF322}</a:tableStyleId>
              </a:tblPr>
              <a:tblGrid>
                <a:gridCol w="1860575">
                  <a:extLst>
                    <a:ext uri="{9D8B030D-6E8A-4147-A177-3AD203B41FA5}">
                      <a16:colId xmlns:a16="http://schemas.microsoft.com/office/drawing/2014/main" val="379578557"/>
                    </a:ext>
                  </a:extLst>
                </a:gridCol>
                <a:gridCol w="1860575">
                  <a:extLst>
                    <a:ext uri="{9D8B030D-6E8A-4147-A177-3AD203B41FA5}">
                      <a16:colId xmlns:a16="http://schemas.microsoft.com/office/drawing/2014/main" val="2605041826"/>
                    </a:ext>
                  </a:extLst>
                </a:gridCol>
              </a:tblGrid>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投手</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勝率</a:t>
                      </a:r>
                    </a:p>
                  </a:txBody>
                  <a:tcPr/>
                </a:tc>
                <a:extLst>
                  <a:ext uri="{0D108BD9-81ED-4DB2-BD59-A6C34878D82A}">
                    <a16:rowId xmlns:a16="http://schemas.microsoft.com/office/drawing/2014/main" val="627681697"/>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加藤</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.700</a:t>
                      </a:r>
                    </a:p>
                  </a:txBody>
                  <a:tcPr/>
                </a:tc>
                <a:extLst>
                  <a:ext uri="{0D108BD9-81ED-4DB2-BD59-A6C34878D82A}">
                    <a16:rowId xmlns:a16="http://schemas.microsoft.com/office/drawing/2014/main" val="836419187"/>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高梨</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.833</a:t>
                      </a:r>
                    </a:p>
                  </a:txBody>
                  <a:tcPr/>
                </a:tc>
                <a:extLst>
                  <a:ext uri="{0D108BD9-81ED-4DB2-BD59-A6C34878D82A}">
                    <a16:rowId xmlns:a16="http://schemas.microsoft.com/office/drawing/2014/main" val="3986735343"/>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増井</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.769</a:t>
                      </a:r>
                    </a:p>
                  </a:txBody>
                  <a:tcPr/>
                </a:tc>
                <a:extLst>
                  <a:ext uri="{0D108BD9-81ED-4DB2-BD59-A6C34878D82A}">
                    <a16:rowId xmlns:a16="http://schemas.microsoft.com/office/drawing/2014/main" val="258694364"/>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大谷</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.714</a:t>
                      </a:r>
                    </a:p>
                  </a:txBody>
                  <a:tcPr/>
                </a:tc>
                <a:extLst>
                  <a:ext uri="{0D108BD9-81ED-4DB2-BD59-A6C34878D82A}">
                    <a16:rowId xmlns:a16="http://schemas.microsoft.com/office/drawing/2014/main" val="2189901344"/>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バース</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.500</a:t>
                      </a:r>
                    </a:p>
                  </a:txBody>
                  <a:tcPr/>
                </a:tc>
                <a:extLst>
                  <a:ext uri="{0D108BD9-81ED-4DB2-BD59-A6C34878D82A}">
                    <a16:rowId xmlns:a16="http://schemas.microsoft.com/office/drawing/2014/main" val="433653847"/>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吉川</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.538</a:t>
                      </a:r>
                    </a:p>
                  </a:txBody>
                  <a:tcPr/>
                </a:tc>
                <a:extLst>
                  <a:ext uri="{0D108BD9-81ED-4DB2-BD59-A6C34878D82A}">
                    <a16:rowId xmlns:a16="http://schemas.microsoft.com/office/drawing/2014/main" val="3803267312"/>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メンドーサ</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.467</a:t>
                      </a:r>
                    </a:p>
                  </a:txBody>
                  <a:tcPr/>
                </a:tc>
                <a:extLst>
                  <a:ext uri="{0D108BD9-81ED-4DB2-BD59-A6C34878D82A}">
                    <a16:rowId xmlns:a16="http://schemas.microsoft.com/office/drawing/2014/main" val="3059286071"/>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有原</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.550</a:t>
                      </a:r>
                    </a:p>
                  </a:txBody>
                  <a:tcPr/>
                </a:tc>
                <a:extLst>
                  <a:ext uri="{0D108BD9-81ED-4DB2-BD59-A6C34878D82A}">
                    <a16:rowId xmlns:a16="http://schemas.microsoft.com/office/drawing/2014/main" val="2929721259"/>
                  </a:ext>
                </a:extLst>
              </a:tr>
              <a:tr h="198079">
                <a:tc>
                  <a:txBody>
                    <a:bodyPr/>
                    <a:lstStyle/>
                    <a:p>
                      <a:pPr algn="ctr"/>
                      <a:r>
                        <a:rPr lang="en-JP" sz="1400" dirty="0">
                          <a:solidFill>
                            <a:schemeClr val="tx1"/>
                          </a:solidFill>
                          <a:latin typeface="Meiryo" panose="020B0604030504040204" pitchFamily="34" charset="-128"/>
                          <a:ea typeface="Meiryo" panose="020B0604030504040204" pitchFamily="34" charset="-128"/>
                        </a:rPr>
                        <a:t>斎藤</a:t>
                      </a:r>
                    </a:p>
                  </a:txBody>
                  <a:tcPr/>
                </a:tc>
                <a:tc>
                  <a:txBody>
                    <a:bodyPr/>
                    <a:lstStyle/>
                    <a:p>
                      <a:pPr algn="ctr"/>
                      <a:r>
                        <a:rPr lang="en-JP" sz="1400" dirty="0">
                          <a:solidFill>
                            <a:schemeClr val="tx1"/>
                          </a:solidFill>
                          <a:latin typeface="Meiryo" panose="020B0604030504040204" pitchFamily="34" charset="-128"/>
                          <a:ea typeface="Meiryo" panose="020B0604030504040204" pitchFamily="34" charset="-128"/>
                        </a:rPr>
                        <a:t>.000</a:t>
                      </a:r>
                    </a:p>
                  </a:txBody>
                  <a:tcPr/>
                </a:tc>
                <a:extLst>
                  <a:ext uri="{0D108BD9-81ED-4DB2-BD59-A6C34878D82A}">
                    <a16:rowId xmlns:a16="http://schemas.microsoft.com/office/drawing/2014/main" val="2778586562"/>
                  </a:ext>
                </a:extLst>
              </a:tr>
            </a:tbl>
          </a:graphicData>
        </a:graphic>
      </p:graphicFrame>
      <p:cxnSp>
        <p:nvCxnSpPr>
          <p:cNvPr id="5" name="Straight Connector 4">
            <a:extLst>
              <a:ext uri="{FF2B5EF4-FFF2-40B4-BE49-F238E27FC236}">
                <a16:creationId xmlns:a16="http://schemas.microsoft.com/office/drawing/2014/main" id="{B30D3CDC-81B0-0585-1CCF-4E4B45AB0DC9}"/>
              </a:ext>
            </a:extLst>
          </p:cNvPr>
          <p:cNvCxnSpPr>
            <a:cxnSpLocks/>
          </p:cNvCxnSpPr>
          <p:nvPr/>
        </p:nvCxnSpPr>
        <p:spPr>
          <a:xfrm>
            <a:off x="3929742" y="2569029"/>
            <a:ext cx="0" cy="30806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3ABA9F-3942-8793-CCCA-144763631B13}"/>
              </a:ext>
            </a:extLst>
          </p:cNvPr>
          <p:cNvCxnSpPr>
            <a:cxnSpLocks/>
          </p:cNvCxnSpPr>
          <p:nvPr/>
        </p:nvCxnSpPr>
        <p:spPr>
          <a:xfrm flipH="1">
            <a:off x="3472543" y="3215430"/>
            <a:ext cx="4571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06353A-4BC1-2963-1BBC-8C59B8241B91}"/>
              </a:ext>
            </a:extLst>
          </p:cNvPr>
          <p:cNvSpPr/>
          <p:nvPr/>
        </p:nvSpPr>
        <p:spPr>
          <a:xfrm>
            <a:off x="2402067" y="2796912"/>
            <a:ext cx="1527675" cy="504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rgbClr val="FF0000"/>
                </a:solidFill>
                <a:latin typeface="Meiryo" panose="020B0604030504040204" pitchFamily="34" charset="-128"/>
                <a:ea typeface="Meiryo" panose="020B0604030504040204" pitchFamily="34" charset="-128"/>
              </a:rPr>
              <a:t>勝率7割以上</a:t>
            </a:r>
          </a:p>
        </p:txBody>
      </p:sp>
    </p:spTree>
    <p:extLst>
      <p:ext uri="{BB962C8B-B14F-4D97-AF65-F5344CB8AC3E}">
        <p14:creationId xmlns:p14="http://schemas.microsoft.com/office/powerpoint/2010/main" val="166595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3370</TotalTime>
  <Words>654</Words>
  <Application>Microsoft Macintosh PowerPoint</Application>
  <PresentationFormat>Widescreen</PresentationFormat>
  <Paragraphs>173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Meiryo</vt:lpstr>
      <vt:lpstr>Arial</vt:lpstr>
      <vt:lpstr>Calibri</vt:lpstr>
      <vt:lpstr>Calibri Light</vt:lpstr>
      <vt:lpstr>Office Theme</vt:lpstr>
      <vt:lpstr>日本ハムファイターズの観客動員数を予測するための変数についての分析 （年、月、曜日、対戦相手、球場、先発投手）</vt:lpstr>
      <vt:lpstr>観客数を予測することのメリット</vt:lpstr>
      <vt:lpstr>今回行った分析の目標</vt:lpstr>
      <vt:lpstr>収集したデータ例</vt:lpstr>
      <vt:lpstr>結論</vt:lpstr>
      <vt:lpstr>観客数の分布</vt:lpstr>
      <vt:lpstr>標準偏差の比較</vt:lpstr>
      <vt:lpstr>分析結果（球場）</vt:lpstr>
      <vt:lpstr>分析結果（先発投手　2016年）</vt:lpstr>
      <vt:lpstr>分析結果（曜日）</vt:lpstr>
      <vt:lpstr>分析結果（対戦相手）</vt:lpstr>
      <vt:lpstr>分析結果（月）</vt:lpstr>
      <vt:lpstr>分析結果（年）</vt:lpstr>
      <vt:lpstr> 結論</vt:lpstr>
      <vt:lpstr> 結論から導かれること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日本ハムファイターズの 観客動員数を決定する要因の分析 （年、月、曜日、対戦相手、球場、先発投手）</dc:title>
  <dc:creator>YOKOTA Keisuke</dc:creator>
  <cp:lastModifiedBy>YOKOTA Keisuke</cp:lastModifiedBy>
  <cp:revision>19</cp:revision>
  <dcterms:created xsi:type="dcterms:W3CDTF">2022-05-25T07:16:04Z</dcterms:created>
  <dcterms:modified xsi:type="dcterms:W3CDTF">2022-05-31T05:34:49Z</dcterms:modified>
</cp:coreProperties>
</file>