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787" r:id="rId4"/>
    <p:sldId id="549" r:id="rId5"/>
    <p:sldId id="677" r:id="rId6"/>
    <p:sldId id="774" r:id="rId7"/>
    <p:sldId id="788" r:id="rId9"/>
    <p:sldId id="639" r:id="rId10"/>
    <p:sldId id="780" r:id="rId11"/>
    <p:sldId id="262" r:id="rId12"/>
    <p:sldId id="781" r:id="rId13"/>
    <p:sldId id="786" r:id="rId14"/>
    <p:sldId id="566" r:id="rId15"/>
    <p:sldId id="776" r:id="rId16"/>
    <p:sldId id="271" r:id="rId17"/>
  </p:sldIdLst>
  <p:sldSz cx="24384000" cy="13716000"/>
  <p:notesSz cx="6858000" cy="9144000"/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3F9548-781E-4B60-BE0B-1B989ED463A5}">
          <p14:sldIdLst>
            <p14:sldId id="787"/>
            <p14:sldId id="549"/>
            <p14:sldId id="677"/>
            <p14:sldId id="774"/>
            <p14:sldId id="788"/>
            <p14:sldId id="639"/>
            <p14:sldId id="780"/>
            <p14:sldId id="262"/>
            <p14:sldId id="781"/>
            <p14:sldId id="786"/>
            <p14:sldId id="566"/>
            <p14:sldId id="776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82" autoAdjust="0"/>
  </p:normalViewPr>
  <p:slideViewPr>
    <p:cSldViewPr>
      <p:cViewPr varScale="1">
        <p:scale>
          <a:sx n="39" d="100"/>
          <a:sy n="39" d="100"/>
        </p:scale>
        <p:origin x="883" y="82"/>
      </p:cViewPr>
      <p:guideLst>
        <p:guide orient="horz" pos="21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2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4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7ED90-B32B-48E5-A337-F1A0B830E4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A4CF-930A-4403-BB03-5469F3E03291}" type="slidenum">
              <a:rPr lang="de-DE" smtClean="0"/>
            </a:fld>
            <a:endParaRPr lang="de-DE"/>
          </a:p>
        </p:txBody>
      </p:sp>
      <p:pic>
        <p:nvPicPr>
          <p:cNvPr id="8" name="图片 7" descr="乐编程logo-横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9681190" y="-54610"/>
            <a:ext cx="4645025" cy="16719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A4CF-930A-4403-BB03-5469F3E03291}" type="slidenum">
              <a:rPr lang="de-DE" smtClean="0"/>
            </a:fld>
            <a:endParaRPr lang="de-DE"/>
          </a:p>
        </p:txBody>
      </p:sp>
      <p:pic>
        <p:nvPicPr>
          <p:cNvPr id="8" name="图片 7" descr="乐编程logo-横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65290" y="-54610"/>
            <a:ext cx="4836160" cy="17405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3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10" name="Group 10"/>
          <p:cNvGrpSpPr/>
          <p:nvPr/>
        </p:nvGrpSpPr>
        <p:grpSpPr>
          <a:xfrm>
            <a:off x="8303568" y="7893654"/>
            <a:ext cx="11809879" cy="1109345"/>
            <a:chOff x="1728868" y="1771060"/>
            <a:chExt cx="11358596" cy="1109345"/>
          </a:xfrm>
        </p:grpSpPr>
        <p:sp>
          <p:nvSpPr>
            <p:cNvPr id="2" name="text 10"/>
            <p:cNvSpPr/>
            <p:nvPr/>
          </p:nvSpPr>
          <p:spPr>
            <a:xfrm>
              <a:off x="1728868" y="1771060"/>
              <a:ext cx="11358596" cy="1109345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91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9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 spc="0"/>
              </a:pPr>
              <a:r>
                <a:rPr kumimoji="0" lang="zh-CN" altLang="en-US" sz="72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sym typeface="文泉驿微米黑" panose="020B0606030804020204" charset="-122"/>
                </a:rPr>
                <a:t>主讲老师：</a:t>
              </a:r>
              <a:r>
                <a:rPr kumimoji="0" lang="en-US" altLang="zh-CN" sz="720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sym typeface="文泉驿微米黑" panose="020B0606030804020204" charset="-122"/>
                </a:rPr>
                <a:t>Wilia</a:t>
              </a:r>
              <a:r>
                <a:rPr kumimoji="0" lang="zh-CN" altLang="en-US" sz="7200" i="0" u="none" strike="noStrike" kern="1200" cap="none" spc="66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sym typeface="文泉驿微米黑" panose="020B0606030804020204" charset="-122"/>
                </a:rPr>
                <a:t>老师</a:t>
              </a:r>
              <a:endPara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sym typeface="文泉驿微米黑" panose="020B0606030804020204" charset="-122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252211" y="8154144"/>
            <a:ext cx="8697681" cy="588366"/>
            <a:chOff x="0" y="0"/>
            <a:chExt cx="8697681" cy="588366"/>
          </a:xfrm>
        </p:grpSpPr>
        <p:sp>
          <p:nvSpPr>
            <p:cNvPr id="3" name="text 11"/>
            <p:cNvSpPr/>
            <p:nvPr/>
          </p:nvSpPr>
          <p:spPr>
            <a:xfrm>
              <a:off x="0" y="0"/>
              <a:ext cx="8697681" cy="588366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01000"/>
                </a:lnSpc>
                <a:defRPr spc="660">
                  <a:solidFill>
                    <a:srgbClr val="FFFFFF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 spc="0"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sym typeface="文泉驿微米黑" panose="020B0606030804020204" charset="-122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055142" y="2897538"/>
            <a:ext cx="18310226" cy="1605913"/>
            <a:chOff x="947776" y="753082"/>
            <a:chExt cx="14530621" cy="292692"/>
          </a:xfrm>
        </p:grpSpPr>
        <p:sp>
          <p:nvSpPr>
            <p:cNvPr id="4" name="text 12"/>
            <p:cNvSpPr/>
            <p:nvPr/>
          </p:nvSpPr>
          <p:spPr>
            <a:xfrm>
              <a:off x="947776" y="753082"/>
              <a:ext cx="14530621" cy="292692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87000"/>
                </a:lnSpc>
                <a:defRPr spc="660">
                  <a:solidFill>
                    <a:srgbClr val="40A693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 spc="0"/>
              </a:pPr>
              <a:r>
                <a:rPr kumimoji="0" lang="en-US" altLang="zh-CN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2208</a:t>
              </a:r>
              <a:r>
                <a:rPr kumimoji="0" lang="zh-CN" altLang="en-US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期</a:t>
              </a:r>
              <a:r>
                <a:rPr kumimoji="0" lang="en-US" altLang="zh-CN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1</a:t>
              </a:r>
              <a:r>
                <a:rPr kumimoji="0" lang="zh-CN" altLang="en-US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班</a:t>
              </a:r>
              <a:r>
                <a:rPr kumimoji="0" lang="en-US" altLang="zh-CN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  </a:t>
              </a:r>
              <a:r>
                <a:rPr kumimoji="0" lang="zh-CN" altLang="en-US" sz="12000" i="0" u="none" strike="noStrike" kern="1200" cap="none" spc="0" normalizeH="0" baseline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数据分析</a:t>
              </a:r>
              <a:endParaRPr kumimoji="0" lang="zh-CN" altLang="en-US" sz="12000" i="0" u="none" strike="noStrike" kern="1200" cap="none" spc="0" normalizeH="0" baseline="0" noProof="0" dirty="0">
                <a:ln>
                  <a:noFill/>
                </a:ln>
                <a:solidFill>
                  <a:srgbClr val="40A693">
                    <a:alpha val="100000"/>
                  </a:srgbClr>
                </a:solidFill>
                <a:effectLst/>
                <a:uLnTx/>
                <a:uFillTx/>
                <a:sym typeface="文泉驿微米黑" panose="020B060603080402020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751820" y="5537835"/>
            <a:ext cx="126961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14-</a:t>
            </a:r>
            <a:r>
              <a:rPr lang="zh-CN" altLang="en-US" sz="8000"/>
              <a:t>客户价值分析</a:t>
            </a:r>
            <a:r>
              <a:rPr lang="en-US" altLang="zh-CN" sz="8000"/>
              <a:t>—RFM</a:t>
            </a:r>
            <a:r>
              <a:rPr lang="zh-CN" altLang="en-US" sz="8000"/>
              <a:t>模型</a:t>
            </a:r>
            <a:endParaRPr lang="zh-CN" altLang="en-US"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90" y="865505"/>
            <a:ext cx="13912850" cy="1014731"/>
            <a:chOff x="3866082" y="718355"/>
            <a:chExt cx="4074281" cy="50736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33061" y="718355"/>
              <a:ext cx="2737168" cy="50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j-ea"/>
                  <a:ea typeface="+mj-ea"/>
                  <a:cs typeface="+mn-ea"/>
                  <a:sym typeface="+mn-lt"/>
                </a:rPr>
                <a:t>模型分类</a:t>
              </a:r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560" y="3041650"/>
            <a:ext cx="10406380" cy="8707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roup 58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12" name="Group 584"/>
          <p:cNvGrpSpPr/>
          <p:nvPr/>
        </p:nvGrpSpPr>
        <p:grpSpPr>
          <a:xfrm>
            <a:off x="9527704" y="6178626"/>
            <a:ext cx="12961440" cy="1347470"/>
            <a:chOff x="35623" y="883412"/>
            <a:chExt cx="13718607" cy="1347470"/>
          </a:xfrm>
        </p:grpSpPr>
        <p:sp>
          <p:nvSpPr>
            <p:cNvPr id="13" name="text 584"/>
            <p:cNvSpPr/>
            <p:nvPr/>
          </p:nvSpPr>
          <p:spPr>
            <a:xfrm>
              <a:off x="35623" y="883412"/>
              <a:ext cx="13718607" cy="134747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2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>
                <a:defRPr sz="2400" spc="0"/>
              </a:pPr>
              <a:r>
                <a:rPr lang="zh-CN" altLang="en-US" sz="8800" spc="660" dirty="0">
                  <a:sym typeface="+mn-ea"/>
                </a:rPr>
                <a:t>可视化</a:t>
              </a:r>
              <a:endParaRPr lang="zh-CN" altLang="en-US" sz="8800" spc="660" dirty="0">
                <a:sym typeface="+mn-ea"/>
              </a:endParaRPr>
            </a:p>
          </p:txBody>
        </p:sp>
      </p:grpSp>
      <p:grpSp>
        <p:nvGrpSpPr>
          <p:cNvPr id="14" name="Group 595"/>
          <p:cNvGrpSpPr/>
          <p:nvPr/>
        </p:nvGrpSpPr>
        <p:grpSpPr>
          <a:xfrm>
            <a:off x="6543401" y="6014161"/>
            <a:ext cx="1676400" cy="1676400"/>
            <a:chOff x="-2868991" y="-763356"/>
            <a:chExt cx="1676400" cy="1676400"/>
          </a:xfrm>
        </p:grpSpPr>
        <p:grpSp>
          <p:nvGrpSpPr>
            <p:cNvPr id="15" name="Group 596"/>
            <p:cNvGrpSpPr/>
            <p:nvPr/>
          </p:nvGrpSpPr>
          <p:grpSpPr>
            <a:xfrm>
              <a:off x="-2868991" y="-763356"/>
              <a:ext cx="1676400" cy="1676400"/>
              <a:chOff x="-2868991" y="-763356"/>
              <a:chExt cx="1676400" cy="1676400"/>
            </a:xfrm>
          </p:grpSpPr>
          <p:sp>
            <p:nvSpPr>
              <p:cNvPr id="16" name="graph 604"/>
              <p:cNvSpPr/>
              <p:nvPr/>
            </p:nvSpPr>
            <p:spPr>
              <a:xfrm>
                <a:off x="-2868991" y="-763356"/>
                <a:ext cx="1676400" cy="167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6400" h="1676400" extrusionOk="0">
                    <a:moveTo>
                      <a:pt x="0" y="838200"/>
                    </a:moveTo>
                    <a:cubicBezTo>
                      <a:pt x="0" y="375345"/>
                      <a:pt x="375361" y="0"/>
                      <a:pt x="838291" y="0"/>
                    </a:cubicBezTo>
                    <a:cubicBezTo>
                      <a:pt x="1301206" y="0"/>
                      <a:pt x="1676400" y="375345"/>
                      <a:pt x="1676400" y="838200"/>
                    </a:cubicBezTo>
                    <a:cubicBezTo>
                      <a:pt x="1676400" y="1301054"/>
                      <a:pt x="1301206" y="1676400"/>
                      <a:pt x="838291" y="1676400"/>
                    </a:cubicBezTo>
                    <a:cubicBezTo>
                      <a:pt x="375361" y="1676400"/>
                      <a:pt x="0" y="1301054"/>
                      <a:pt x="0" y="8382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  <p:sp>
            <p:nvSpPr>
              <p:cNvPr id="17" name="graph 603"/>
              <p:cNvSpPr/>
              <p:nvPr/>
            </p:nvSpPr>
            <p:spPr>
              <a:xfrm>
                <a:off x="-2526091" y="-223623"/>
                <a:ext cx="990600" cy="838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90600" h="838200" extrusionOk="0">
                    <a:moveTo>
                      <a:pt x="794064" y="150830"/>
                    </a:moveTo>
                    <a:lnTo>
                      <a:pt x="598429" y="548609"/>
                    </a:lnTo>
                    <a:lnTo>
                      <a:pt x="794064" y="548609"/>
                    </a:lnTo>
                    <a:cubicBezTo>
                      <a:pt x="794064" y="548609"/>
                      <a:pt x="794064" y="150830"/>
                      <a:pt x="794064" y="150830"/>
                    </a:cubicBezTo>
                    <a:close/>
                    <a:moveTo>
                      <a:pt x="895807" y="656036"/>
                    </a:moveTo>
                    <a:lnTo>
                      <a:pt x="895807" y="826632"/>
                    </a:lnTo>
                    <a:lnTo>
                      <a:pt x="794064" y="826632"/>
                    </a:lnTo>
                    <a:lnTo>
                      <a:pt x="794064" y="656036"/>
                    </a:lnTo>
                    <a:lnTo>
                      <a:pt x="505907" y="656036"/>
                    </a:lnTo>
                    <a:lnTo>
                      <a:pt x="505907" y="546856"/>
                    </a:lnTo>
                    <a:lnTo>
                      <a:pt x="773353" y="12192"/>
                    </a:lnTo>
                    <a:lnTo>
                      <a:pt x="895807" y="12192"/>
                    </a:lnTo>
                    <a:lnTo>
                      <a:pt x="895807" y="548609"/>
                    </a:lnTo>
                    <a:lnTo>
                      <a:pt x="990600" y="548609"/>
                    </a:lnTo>
                    <a:lnTo>
                      <a:pt x="990600" y="656036"/>
                    </a:lnTo>
                    <a:cubicBezTo>
                      <a:pt x="990600" y="656036"/>
                      <a:pt x="895807" y="656036"/>
                      <a:pt x="895807" y="656036"/>
                    </a:cubicBezTo>
                    <a:close/>
                    <a:moveTo>
                      <a:pt x="338785" y="419039"/>
                    </a:moveTo>
                    <a:cubicBezTo>
                      <a:pt x="338785" y="343189"/>
                      <a:pt x="334929" y="282503"/>
                      <a:pt x="327294" y="236997"/>
                    </a:cubicBezTo>
                    <a:cubicBezTo>
                      <a:pt x="319567" y="191490"/>
                      <a:pt x="307482" y="158160"/>
                      <a:pt x="291144" y="137022"/>
                    </a:cubicBezTo>
                    <a:cubicBezTo>
                      <a:pt x="274701" y="115763"/>
                      <a:pt x="252404" y="105201"/>
                      <a:pt x="224180" y="105201"/>
                    </a:cubicBezTo>
                    <a:cubicBezTo>
                      <a:pt x="181188" y="105201"/>
                      <a:pt x="150769" y="129189"/>
                      <a:pt x="133045" y="177195"/>
                    </a:cubicBezTo>
                    <a:cubicBezTo>
                      <a:pt x="115214" y="225186"/>
                      <a:pt x="106299" y="305760"/>
                      <a:pt x="106299" y="419039"/>
                    </a:cubicBezTo>
                    <a:cubicBezTo>
                      <a:pt x="106299" y="528584"/>
                      <a:pt x="115412" y="608045"/>
                      <a:pt x="133441" y="657773"/>
                    </a:cubicBezTo>
                    <a:cubicBezTo>
                      <a:pt x="151561" y="707517"/>
                      <a:pt x="181188" y="732388"/>
                      <a:pt x="222290" y="732388"/>
                    </a:cubicBezTo>
                    <a:cubicBezTo>
                      <a:pt x="262813" y="732388"/>
                      <a:pt x="292333" y="707136"/>
                      <a:pt x="310956" y="656661"/>
                    </a:cubicBezTo>
                    <a:cubicBezTo>
                      <a:pt x="329473" y="606171"/>
                      <a:pt x="338785" y="526968"/>
                      <a:pt x="338785" y="419039"/>
                    </a:cubicBezTo>
                    <a:close/>
                    <a:moveTo>
                      <a:pt x="445571" y="419039"/>
                    </a:moveTo>
                    <a:cubicBezTo>
                      <a:pt x="445571" y="555939"/>
                      <a:pt x="426750" y="659892"/>
                      <a:pt x="389214" y="731260"/>
                    </a:cubicBezTo>
                    <a:cubicBezTo>
                      <a:pt x="351571" y="802507"/>
                      <a:pt x="295595" y="838200"/>
                      <a:pt x="221406" y="838200"/>
                    </a:cubicBezTo>
                    <a:cubicBezTo>
                      <a:pt x="73807" y="838200"/>
                      <a:pt x="0" y="698433"/>
                      <a:pt x="0" y="419039"/>
                    </a:cubicBezTo>
                    <a:cubicBezTo>
                      <a:pt x="0" y="322417"/>
                      <a:pt x="8229" y="243215"/>
                      <a:pt x="24673" y="181538"/>
                    </a:cubicBezTo>
                    <a:cubicBezTo>
                      <a:pt x="41010" y="119862"/>
                      <a:pt x="65181" y="74234"/>
                      <a:pt x="97078" y="44516"/>
                    </a:cubicBezTo>
                    <a:cubicBezTo>
                      <a:pt x="129082" y="14798"/>
                      <a:pt x="171373" y="0"/>
                      <a:pt x="224180" y="0"/>
                    </a:cubicBezTo>
                    <a:cubicBezTo>
                      <a:pt x="299359" y="0"/>
                      <a:pt x="355031" y="34320"/>
                      <a:pt x="391195" y="102839"/>
                    </a:cubicBezTo>
                    <a:cubicBezTo>
                      <a:pt x="427451" y="171465"/>
                      <a:pt x="445571" y="276910"/>
                      <a:pt x="445571" y="419039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90" y="865505"/>
            <a:ext cx="13912850" cy="1014731"/>
            <a:chOff x="3866082" y="718355"/>
            <a:chExt cx="4074281" cy="50736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33061" y="718355"/>
              <a:ext cx="2737168" cy="50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j-ea"/>
                  <a:ea typeface="+mj-ea"/>
                  <a:cs typeface="+mn-ea"/>
                  <a:sym typeface="+mn-lt"/>
                </a:rPr>
                <a:t>可视化</a:t>
              </a:r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615" y="2609850"/>
            <a:ext cx="11376660" cy="97364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1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363" name="Group 363"/>
          <p:cNvGrpSpPr/>
          <p:nvPr/>
        </p:nvGrpSpPr>
        <p:grpSpPr>
          <a:xfrm>
            <a:off x="220035" y="5703631"/>
            <a:ext cx="23926800" cy="2194560"/>
            <a:chOff x="0" y="0"/>
            <a:chExt cx="23926800" cy="2194560"/>
          </a:xfrm>
        </p:grpSpPr>
        <p:sp>
          <p:nvSpPr>
            <p:cNvPr id="2" name="text 363"/>
            <p:cNvSpPr/>
            <p:nvPr/>
          </p:nvSpPr>
          <p:spPr>
            <a:xfrm>
              <a:off x="0" y="0"/>
              <a:ext cx="23926800" cy="219456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8000"/>
                </a:lnSpc>
                <a:defRPr spc="660">
                  <a:solidFill>
                    <a:srgbClr val="40A693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sz="13200" spc="660"/>
                <a:t>THANK YOU</a:t>
              </a:r>
              <a:endParaRPr lang="zh-CN" sz="13200" spc="660"/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7920918" y="8099872"/>
            <a:ext cx="8697681" cy="741100"/>
            <a:chOff x="71755" y="143510"/>
            <a:chExt cx="8697681" cy="741100"/>
          </a:xfrm>
        </p:grpSpPr>
        <p:sp>
          <p:nvSpPr>
            <p:cNvPr id="3" name="text 365"/>
            <p:cNvSpPr/>
            <p:nvPr/>
          </p:nvSpPr>
          <p:spPr>
            <a:xfrm>
              <a:off x="71755" y="143510"/>
              <a:ext cx="8697681" cy="74110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01000"/>
                </a:lnSpc>
                <a:defRPr spc="660">
                  <a:solidFill>
                    <a:srgbClr val="FFFFFF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4950" spc="660" dirty="0"/>
                <a:t>主讲老师</a:t>
              </a:r>
              <a:r>
                <a:rPr lang="zh-CN" sz="4950" spc="660" dirty="0"/>
                <a:t>：</a:t>
              </a:r>
              <a:r>
                <a:rPr lang="en-US" altLang="zh-CN" sz="4950" dirty="0"/>
                <a:t>	</a:t>
              </a:r>
              <a:r>
                <a:rPr lang="en-US" altLang="zh-CN" sz="4950" dirty="0" err="1"/>
                <a:t>Wilia</a:t>
              </a:r>
              <a:r>
                <a:rPr lang="zh-CN" altLang="en-US" sz="4950" dirty="0"/>
                <a:t>老师</a:t>
              </a:r>
              <a:endParaRPr lang="zh-CN" sz="4950" spc="66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roup 393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17" name="Group 17"/>
          <p:cNvGrpSpPr/>
          <p:nvPr/>
        </p:nvGrpSpPr>
        <p:grpSpPr>
          <a:xfrm>
            <a:off x="8948222" y="1392966"/>
            <a:ext cx="6487881" cy="1375410"/>
            <a:chOff x="-6985" y="310515"/>
            <a:chExt cx="6487881" cy="1375410"/>
          </a:xfrm>
        </p:grpSpPr>
        <p:sp>
          <p:nvSpPr>
            <p:cNvPr id="2" name="text 17"/>
            <p:cNvSpPr/>
            <p:nvPr/>
          </p:nvSpPr>
          <p:spPr>
            <a:xfrm>
              <a:off x="-6985" y="310515"/>
              <a:ext cx="6487881" cy="137541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90000"/>
                </a:lnSpc>
                <a:defRPr spc="660">
                  <a:solidFill>
                    <a:srgbClr val="FFFFFF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9200" dirty="0"/>
                <a:t>课程内容</a:t>
              </a:r>
              <a:endParaRPr lang="zh-CN" altLang="en-US" sz="9200" spc="660" dirty="0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933562" y="5408142"/>
            <a:ext cx="19843613" cy="4734443"/>
            <a:chOff x="863239" y="1063538"/>
            <a:chExt cx="19843613" cy="4734443"/>
          </a:xfrm>
        </p:grpSpPr>
        <p:grpSp>
          <p:nvGrpSpPr>
            <p:cNvPr id="20" name="Group 20"/>
            <p:cNvGrpSpPr/>
            <p:nvPr/>
          </p:nvGrpSpPr>
          <p:grpSpPr>
            <a:xfrm>
              <a:off x="863239" y="1063538"/>
              <a:ext cx="8509360" cy="1828800"/>
              <a:chOff x="863239" y="1063538"/>
              <a:chExt cx="8509360" cy="1828800"/>
            </a:xfrm>
          </p:grpSpPr>
          <p:sp>
            <p:nvSpPr>
              <p:cNvPr id="388" name="graph 388"/>
              <p:cNvSpPr/>
              <p:nvPr/>
            </p:nvSpPr>
            <p:spPr>
              <a:xfrm>
                <a:off x="863239" y="1063538"/>
                <a:ext cx="1828800" cy="182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8800" h="1828800" extrusionOk="0">
                    <a:moveTo>
                      <a:pt x="0" y="914400"/>
                    </a:moveTo>
                    <a:cubicBezTo>
                      <a:pt x="0" y="409468"/>
                      <a:pt x="409483" y="0"/>
                      <a:pt x="914491" y="0"/>
                    </a:cubicBezTo>
                    <a:cubicBezTo>
                      <a:pt x="1419499" y="0"/>
                      <a:pt x="1828800" y="409468"/>
                      <a:pt x="1828800" y="914400"/>
                    </a:cubicBezTo>
                    <a:cubicBezTo>
                      <a:pt x="1828800" y="1419331"/>
                      <a:pt x="1419499" y="1828800"/>
                      <a:pt x="914491" y="1828800"/>
                    </a:cubicBezTo>
                    <a:cubicBezTo>
                      <a:pt x="409483" y="1828800"/>
                      <a:pt x="0" y="1419331"/>
                      <a:pt x="0" y="9144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  <p:grpSp>
            <p:nvGrpSpPr>
              <p:cNvPr id="21" name="Group 21"/>
              <p:cNvGrpSpPr/>
              <p:nvPr/>
            </p:nvGrpSpPr>
            <p:grpSpPr>
              <a:xfrm>
                <a:off x="1434739" y="1542956"/>
                <a:ext cx="7937860" cy="869950"/>
                <a:chOff x="-1569720" y="122375"/>
                <a:chExt cx="7937860" cy="869950"/>
              </a:xfrm>
            </p:grpSpPr>
            <p:sp>
              <p:nvSpPr>
                <p:cNvPr id="3" name="text 21"/>
                <p:cNvSpPr/>
                <p:nvPr/>
              </p:nvSpPr>
              <p:spPr>
                <a:xfrm>
                  <a:off x="0" y="122375"/>
                  <a:ext cx="6368140" cy="869950"/>
                </a:xfrm>
                <a:prstGeom prst="rect">
                  <a:avLst/>
                </a:prstGeom>
                <a:ln w="25400">
                  <a:miter lim="400000"/>
                </a:ln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l">
                    <a:lnSpc>
                      <a:spcPct val="101000"/>
                    </a:lnSpc>
                    <a:defRPr spc="660">
                      <a:solidFill>
                        <a:srgbClr val="FFFFFF">
                          <a:alpha val="100000"/>
                        </a:srgbClr>
                      </a:solidFill>
                      <a:latin typeface="文泉驿微米黑" panose="020B0606030804020204" charset="-122"/>
                      <a:ea typeface="文泉驿微米黑" panose="020B0606030804020204" charset="-122"/>
                      <a:cs typeface="文泉驿微米黑" panose="020B0606030804020204" charset="-122"/>
                      <a:sym typeface="文泉驿微米黑" panose="020B0606030804020204" charset="-122"/>
                    </a:defRPr>
                  </a:lvl1pPr>
                </a:lstStyle>
                <a:p>
                  <a:pPr lvl="0">
                    <a:defRPr sz="2400" spc="0"/>
                  </a:pPr>
                  <a:r>
                    <a:rPr lang="zh-CN" sz="4950" spc="660" dirty="0"/>
                    <a:t>读取数据</a:t>
                  </a:r>
                  <a:endParaRPr lang="zh-CN" sz="4950" spc="660" dirty="0"/>
                </a:p>
              </p:txBody>
            </p:sp>
            <p:sp>
              <p:nvSpPr>
                <p:cNvPr id="384" name="graph 384"/>
                <p:cNvSpPr/>
                <p:nvPr/>
              </p:nvSpPr>
              <p:spPr>
                <a:xfrm>
                  <a:off x="-1569720" y="214457"/>
                  <a:ext cx="685800" cy="685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685800" h="685800" extrusionOk="0">
                      <a:moveTo>
                        <a:pt x="391530" y="588888"/>
                      </a:moveTo>
                      <a:lnTo>
                        <a:pt x="510235" y="588888"/>
                      </a:lnTo>
                      <a:lnTo>
                        <a:pt x="510235" y="109286"/>
                      </a:lnTo>
                      <a:lnTo>
                        <a:pt x="402915" y="209092"/>
                      </a:lnTo>
                      <a:lnTo>
                        <a:pt x="402915" y="118750"/>
                      </a:lnTo>
                      <a:lnTo>
                        <a:pt x="514761" y="9966"/>
                      </a:lnTo>
                      <a:lnTo>
                        <a:pt x="584652" y="9966"/>
                      </a:lnTo>
                      <a:lnTo>
                        <a:pt x="584652" y="588888"/>
                      </a:lnTo>
                      <a:lnTo>
                        <a:pt x="685800" y="588888"/>
                      </a:lnTo>
                      <a:lnTo>
                        <a:pt x="685800" y="676320"/>
                      </a:lnTo>
                      <a:lnTo>
                        <a:pt x="391530" y="676320"/>
                      </a:lnTo>
                      <a:cubicBezTo>
                        <a:pt x="391530" y="676320"/>
                        <a:pt x="391530" y="588888"/>
                        <a:pt x="391530" y="588888"/>
                      </a:cubicBezTo>
                      <a:close/>
                      <a:moveTo>
                        <a:pt x="239268" y="342900"/>
                      </a:moveTo>
                      <a:cubicBezTo>
                        <a:pt x="239268" y="280781"/>
                        <a:pt x="236601" y="231129"/>
                        <a:pt x="231190" y="193929"/>
                      </a:cubicBezTo>
                      <a:cubicBezTo>
                        <a:pt x="225765" y="156743"/>
                        <a:pt x="217261" y="129418"/>
                        <a:pt x="205663" y="112074"/>
                      </a:cubicBezTo>
                      <a:cubicBezTo>
                        <a:pt x="194081" y="94716"/>
                        <a:pt x="178308" y="86045"/>
                        <a:pt x="158343" y="86045"/>
                      </a:cubicBezTo>
                      <a:cubicBezTo>
                        <a:pt x="127970" y="86045"/>
                        <a:pt x="106512" y="105689"/>
                        <a:pt x="93954" y="144978"/>
                      </a:cubicBezTo>
                      <a:cubicBezTo>
                        <a:pt x="81396" y="184266"/>
                        <a:pt x="75102" y="250164"/>
                        <a:pt x="75102" y="342900"/>
                      </a:cubicBezTo>
                      <a:cubicBezTo>
                        <a:pt x="75102" y="432435"/>
                        <a:pt x="81473" y="497555"/>
                        <a:pt x="94305" y="538231"/>
                      </a:cubicBezTo>
                      <a:cubicBezTo>
                        <a:pt x="107045" y="578906"/>
                        <a:pt x="127970" y="599252"/>
                        <a:pt x="157048" y="599252"/>
                      </a:cubicBezTo>
                      <a:cubicBezTo>
                        <a:pt x="185638" y="599252"/>
                        <a:pt x="206502" y="578617"/>
                        <a:pt x="219669" y="537331"/>
                      </a:cubicBezTo>
                      <a:cubicBezTo>
                        <a:pt x="232760" y="495955"/>
                        <a:pt x="239268" y="431246"/>
                        <a:pt x="239268" y="342900"/>
                      </a:cubicBezTo>
                      <a:close/>
                      <a:moveTo>
                        <a:pt x="314721" y="342900"/>
                      </a:moveTo>
                      <a:cubicBezTo>
                        <a:pt x="314721" y="454868"/>
                        <a:pt x="301477" y="539922"/>
                        <a:pt x="274944" y="598261"/>
                      </a:cubicBezTo>
                      <a:cubicBezTo>
                        <a:pt x="248320" y="656691"/>
                        <a:pt x="208833" y="685800"/>
                        <a:pt x="156362" y="685800"/>
                      </a:cubicBezTo>
                      <a:cubicBezTo>
                        <a:pt x="52120" y="685800"/>
                        <a:pt x="0" y="571530"/>
                        <a:pt x="0" y="342900"/>
                      </a:cubicBezTo>
                      <a:cubicBezTo>
                        <a:pt x="0" y="263728"/>
                        <a:pt x="5760" y="198912"/>
                        <a:pt x="17419" y="148468"/>
                      </a:cubicBezTo>
                      <a:cubicBezTo>
                        <a:pt x="29016" y="98115"/>
                        <a:pt x="46085" y="60716"/>
                        <a:pt x="68580" y="36393"/>
                      </a:cubicBezTo>
                      <a:cubicBezTo>
                        <a:pt x="91150" y="12161"/>
                        <a:pt x="121036" y="0"/>
                        <a:pt x="158343" y="0"/>
                      </a:cubicBezTo>
                      <a:cubicBezTo>
                        <a:pt x="211424" y="0"/>
                        <a:pt x="250804" y="28011"/>
                        <a:pt x="276377" y="84155"/>
                      </a:cubicBezTo>
                      <a:cubicBezTo>
                        <a:pt x="301965" y="140284"/>
                        <a:pt x="314721" y="226542"/>
                        <a:pt x="314721" y="342900"/>
                      </a:cubicBez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</p:spPr>
              <p:txBody>
                <a:bodyPr lIns="0" tIns="0" rIns="0" bIns="0" anchor="ctr"/>
                <a:lstStyle/>
                <a:p>
                  <a:pPr lvl="0">
                    <a:defRPr sz="2400"/>
                  </a:pPr>
                </a:p>
              </p:txBody>
            </p:sp>
          </p:grpSp>
        </p:grpSp>
        <p:grpSp>
          <p:nvGrpSpPr>
            <p:cNvPr id="22" name="Group 22"/>
            <p:cNvGrpSpPr/>
            <p:nvPr/>
          </p:nvGrpSpPr>
          <p:grpSpPr>
            <a:xfrm>
              <a:off x="11084631" y="1078778"/>
              <a:ext cx="9494542" cy="1828800"/>
              <a:chOff x="830580" y="1078778"/>
              <a:chExt cx="9494542" cy="1828800"/>
            </a:xfrm>
          </p:grpSpPr>
          <p:sp>
            <p:nvSpPr>
              <p:cNvPr id="389" name="graph 389"/>
              <p:cNvSpPr/>
              <p:nvPr/>
            </p:nvSpPr>
            <p:spPr>
              <a:xfrm>
                <a:off x="830580" y="1078778"/>
                <a:ext cx="1828800" cy="182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8800" h="1828800" extrusionOk="0">
                    <a:moveTo>
                      <a:pt x="0" y="914400"/>
                    </a:moveTo>
                    <a:cubicBezTo>
                      <a:pt x="0" y="409468"/>
                      <a:pt x="409483" y="0"/>
                      <a:pt x="914491" y="0"/>
                    </a:cubicBezTo>
                    <a:cubicBezTo>
                      <a:pt x="1419499" y="0"/>
                      <a:pt x="1828800" y="409468"/>
                      <a:pt x="1828800" y="914400"/>
                    </a:cubicBezTo>
                    <a:cubicBezTo>
                      <a:pt x="1828800" y="1419331"/>
                      <a:pt x="1419499" y="1828800"/>
                      <a:pt x="914491" y="1828800"/>
                    </a:cubicBezTo>
                    <a:cubicBezTo>
                      <a:pt x="409483" y="1828800"/>
                      <a:pt x="0" y="1419331"/>
                      <a:pt x="0" y="9144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  <p:grpSp>
            <p:nvGrpSpPr>
              <p:cNvPr id="23" name="Group 23"/>
              <p:cNvGrpSpPr/>
              <p:nvPr/>
            </p:nvGrpSpPr>
            <p:grpSpPr>
              <a:xfrm>
                <a:off x="1402080" y="1500349"/>
                <a:ext cx="8923042" cy="869950"/>
                <a:chOff x="-1569720" y="63431"/>
                <a:chExt cx="8923042" cy="869950"/>
              </a:xfrm>
            </p:grpSpPr>
            <p:sp>
              <p:nvSpPr>
                <p:cNvPr id="4" name="text 23"/>
                <p:cNvSpPr/>
                <p:nvPr/>
              </p:nvSpPr>
              <p:spPr>
                <a:xfrm>
                  <a:off x="16336" y="63431"/>
                  <a:ext cx="7336986" cy="869950"/>
                </a:xfrm>
                <a:prstGeom prst="rect">
                  <a:avLst/>
                </a:prstGeom>
                <a:ln w="25400">
                  <a:miter lim="400000"/>
                </a:ln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l">
                    <a:lnSpc>
                      <a:spcPct val="101000"/>
                    </a:lnSpc>
                    <a:defRPr spc="660">
                      <a:solidFill>
                        <a:srgbClr val="FFFFFF">
                          <a:alpha val="100000"/>
                        </a:srgbClr>
                      </a:solidFill>
                      <a:latin typeface="文泉驿微米黑" panose="020B0606030804020204" charset="-122"/>
                      <a:ea typeface="文泉驿微米黑" panose="020B0606030804020204" charset="-122"/>
                      <a:cs typeface="文泉驿微米黑" panose="020B0606030804020204" charset="-122"/>
                      <a:sym typeface="文泉驿微米黑" panose="020B0606030804020204" charset="-122"/>
                    </a:defRPr>
                  </a:lvl1pPr>
                </a:lstStyle>
                <a:p>
                  <a:pPr>
                    <a:defRPr sz="2400" spc="0"/>
                  </a:pPr>
                  <a:r>
                    <a:rPr lang="zh-CN" altLang="en-US" sz="4950" spc="660" dirty="0"/>
                    <a:t>数据清洗</a:t>
                  </a:r>
                  <a:endParaRPr lang="zh-CN" altLang="en-US" sz="4950" spc="660" dirty="0"/>
                </a:p>
              </p:txBody>
            </p:sp>
            <p:sp>
              <p:nvSpPr>
                <p:cNvPr id="385" name="graph 385"/>
                <p:cNvSpPr/>
                <p:nvPr/>
              </p:nvSpPr>
              <p:spPr>
                <a:xfrm>
                  <a:off x="-1569720" y="213360"/>
                  <a:ext cx="685800" cy="685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685800" h="685800" extrusionOk="0">
                      <a:moveTo>
                        <a:pt x="376367" y="676366"/>
                      </a:moveTo>
                      <a:lnTo>
                        <a:pt x="376367" y="600181"/>
                      </a:lnTo>
                      <a:cubicBezTo>
                        <a:pt x="387278" y="563620"/>
                        <a:pt x="402701" y="527654"/>
                        <a:pt x="422727" y="492404"/>
                      </a:cubicBezTo>
                      <a:cubicBezTo>
                        <a:pt x="442752" y="457032"/>
                        <a:pt x="469498" y="419191"/>
                        <a:pt x="503041" y="378866"/>
                      </a:cubicBezTo>
                      <a:cubicBezTo>
                        <a:pt x="543290" y="330281"/>
                        <a:pt x="569899" y="292729"/>
                        <a:pt x="582792" y="266319"/>
                      </a:cubicBezTo>
                      <a:cubicBezTo>
                        <a:pt x="595762" y="239786"/>
                        <a:pt x="602269" y="214061"/>
                        <a:pt x="602269" y="189235"/>
                      </a:cubicBezTo>
                      <a:cubicBezTo>
                        <a:pt x="602269" y="157048"/>
                        <a:pt x="596021" y="132207"/>
                        <a:pt x="583615" y="114726"/>
                      </a:cubicBezTo>
                      <a:cubicBezTo>
                        <a:pt x="571210" y="97155"/>
                        <a:pt x="553714" y="88407"/>
                        <a:pt x="531083" y="88407"/>
                      </a:cubicBezTo>
                      <a:cubicBezTo>
                        <a:pt x="487542" y="88407"/>
                        <a:pt x="462777" y="122377"/>
                        <a:pt x="456681" y="190119"/>
                      </a:cubicBezTo>
                      <a:lnTo>
                        <a:pt x="380954" y="182575"/>
                      </a:lnTo>
                      <a:cubicBezTo>
                        <a:pt x="385556" y="125166"/>
                        <a:pt x="400720" y="80360"/>
                        <a:pt x="426491" y="48280"/>
                      </a:cubicBezTo>
                      <a:cubicBezTo>
                        <a:pt x="452292" y="16093"/>
                        <a:pt x="486582" y="0"/>
                        <a:pt x="529437" y="0"/>
                      </a:cubicBezTo>
                      <a:cubicBezTo>
                        <a:pt x="576483" y="0"/>
                        <a:pt x="613044" y="16184"/>
                        <a:pt x="639302" y="48478"/>
                      </a:cubicBezTo>
                      <a:cubicBezTo>
                        <a:pt x="665500" y="80863"/>
                        <a:pt x="678606" y="126446"/>
                        <a:pt x="678606" y="185455"/>
                      </a:cubicBezTo>
                      <a:cubicBezTo>
                        <a:pt x="678606" y="213177"/>
                        <a:pt x="674903" y="239100"/>
                        <a:pt x="667359" y="263240"/>
                      </a:cubicBezTo>
                      <a:cubicBezTo>
                        <a:pt x="659876" y="287365"/>
                        <a:pt x="649041" y="311109"/>
                        <a:pt x="634913" y="334655"/>
                      </a:cubicBezTo>
                      <a:cubicBezTo>
                        <a:pt x="620725" y="358094"/>
                        <a:pt x="597682" y="388498"/>
                        <a:pt x="565708" y="425637"/>
                      </a:cubicBezTo>
                      <a:cubicBezTo>
                        <a:pt x="509960" y="489722"/>
                        <a:pt x="475259" y="542864"/>
                        <a:pt x="461543" y="585078"/>
                      </a:cubicBezTo>
                      <a:lnTo>
                        <a:pt x="685800" y="585078"/>
                      </a:lnTo>
                      <a:lnTo>
                        <a:pt x="685800" y="676366"/>
                      </a:lnTo>
                      <a:cubicBezTo>
                        <a:pt x="685800" y="676366"/>
                        <a:pt x="376367" y="676366"/>
                        <a:pt x="376367" y="676366"/>
                      </a:cubicBezTo>
                      <a:close/>
                      <a:moveTo>
                        <a:pt x="240243" y="342900"/>
                      </a:moveTo>
                      <a:cubicBezTo>
                        <a:pt x="240243" y="280812"/>
                        <a:pt x="237500" y="231145"/>
                        <a:pt x="232074" y="193898"/>
                      </a:cubicBezTo>
                      <a:cubicBezTo>
                        <a:pt x="226588" y="156743"/>
                        <a:pt x="218084" y="129433"/>
                        <a:pt x="206425" y="112044"/>
                      </a:cubicBezTo>
                      <a:cubicBezTo>
                        <a:pt x="194767" y="94762"/>
                        <a:pt x="178993" y="86121"/>
                        <a:pt x="158968" y="86121"/>
                      </a:cubicBezTo>
                      <a:cubicBezTo>
                        <a:pt x="128442" y="86121"/>
                        <a:pt x="106923" y="105689"/>
                        <a:pt x="94305" y="144932"/>
                      </a:cubicBezTo>
                      <a:cubicBezTo>
                        <a:pt x="81686" y="184266"/>
                        <a:pt x="75377" y="250225"/>
                        <a:pt x="75377" y="342900"/>
                      </a:cubicBezTo>
                      <a:cubicBezTo>
                        <a:pt x="75377" y="432495"/>
                        <a:pt x="81823" y="497555"/>
                        <a:pt x="94640" y="538292"/>
                      </a:cubicBezTo>
                      <a:cubicBezTo>
                        <a:pt x="107457" y="578921"/>
                        <a:pt x="128442" y="599282"/>
                        <a:pt x="157657" y="599282"/>
                      </a:cubicBezTo>
                      <a:cubicBezTo>
                        <a:pt x="186339" y="599282"/>
                        <a:pt x="207324" y="578617"/>
                        <a:pt x="220477" y="537301"/>
                      </a:cubicBezTo>
                      <a:cubicBezTo>
                        <a:pt x="233659" y="495970"/>
                        <a:pt x="240243" y="431200"/>
                        <a:pt x="240243" y="342900"/>
                      </a:cubicBezTo>
                      <a:close/>
                      <a:moveTo>
                        <a:pt x="315955" y="342900"/>
                      </a:moveTo>
                      <a:cubicBezTo>
                        <a:pt x="315955" y="454853"/>
                        <a:pt x="302651" y="539983"/>
                        <a:pt x="275965" y="598291"/>
                      </a:cubicBezTo>
                      <a:cubicBezTo>
                        <a:pt x="249295" y="656691"/>
                        <a:pt x="209656" y="685800"/>
                        <a:pt x="156987" y="685800"/>
                      </a:cubicBezTo>
                      <a:cubicBezTo>
                        <a:pt x="52318" y="685800"/>
                        <a:pt x="0" y="571561"/>
                        <a:pt x="0" y="342900"/>
                      </a:cubicBezTo>
                      <a:cubicBezTo>
                        <a:pt x="0" y="263728"/>
                        <a:pt x="5836" y="198958"/>
                        <a:pt x="17480" y="148498"/>
                      </a:cubicBezTo>
                      <a:cubicBezTo>
                        <a:pt x="29077" y="98038"/>
                        <a:pt x="46222" y="60685"/>
                        <a:pt x="68854" y="36454"/>
                      </a:cubicBezTo>
                      <a:cubicBezTo>
                        <a:pt x="91485" y="12115"/>
                        <a:pt x="121523" y="0"/>
                        <a:pt x="158968" y="0"/>
                      </a:cubicBezTo>
                      <a:cubicBezTo>
                        <a:pt x="212262" y="0"/>
                        <a:pt x="251764" y="28117"/>
                        <a:pt x="277413" y="84231"/>
                      </a:cubicBezTo>
                      <a:cubicBezTo>
                        <a:pt x="303123" y="140360"/>
                        <a:pt x="315955" y="226573"/>
                        <a:pt x="315955" y="342900"/>
                      </a:cubicBez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</p:spPr>
              <p:txBody>
                <a:bodyPr lIns="0" tIns="0" rIns="0" bIns="0" anchor="ctr"/>
                <a:lstStyle/>
                <a:p>
                  <a:pPr lvl="0">
                    <a:defRPr sz="2400"/>
                  </a:pPr>
                </a:p>
              </p:txBody>
            </p:sp>
          </p:grpSp>
        </p:grpSp>
        <p:grpSp>
          <p:nvGrpSpPr>
            <p:cNvPr id="24" name="Group 24"/>
            <p:cNvGrpSpPr/>
            <p:nvPr/>
          </p:nvGrpSpPr>
          <p:grpSpPr>
            <a:xfrm>
              <a:off x="863239" y="3969181"/>
              <a:ext cx="8511540" cy="1828800"/>
              <a:chOff x="863239" y="523600"/>
              <a:chExt cx="8511540" cy="1828800"/>
            </a:xfrm>
          </p:grpSpPr>
          <p:sp>
            <p:nvSpPr>
              <p:cNvPr id="390" name="graph 390"/>
              <p:cNvSpPr/>
              <p:nvPr/>
            </p:nvSpPr>
            <p:spPr>
              <a:xfrm>
                <a:off x="863239" y="523600"/>
                <a:ext cx="1828800" cy="182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8800" h="1828800" extrusionOk="0">
                    <a:moveTo>
                      <a:pt x="0" y="914400"/>
                    </a:moveTo>
                    <a:cubicBezTo>
                      <a:pt x="0" y="409468"/>
                      <a:pt x="409483" y="0"/>
                      <a:pt x="914491" y="0"/>
                    </a:cubicBezTo>
                    <a:cubicBezTo>
                      <a:pt x="1419499" y="0"/>
                      <a:pt x="1828800" y="409468"/>
                      <a:pt x="1828800" y="914400"/>
                    </a:cubicBezTo>
                    <a:cubicBezTo>
                      <a:pt x="1828800" y="1419331"/>
                      <a:pt x="1419499" y="1828800"/>
                      <a:pt x="914491" y="1828800"/>
                    </a:cubicBezTo>
                    <a:cubicBezTo>
                      <a:pt x="409483" y="1828800"/>
                      <a:pt x="0" y="1419331"/>
                      <a:pt x="0" y="9144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  <p:grpSp>
            <p:nvGrpSpPr>
              <p:cNvPr id="25" name="Group 25"/>
              <p:cNvGrpSpPr/>
              <p:nvPr/>
            </p:nvGrpSpPr>
            <p:grpSpPr>
              <a:xfrm>
                <a:off x="1434739" y="968100"/>
                <a:ext cx="7940040" cy="939800"/>
                <a:chOff x="-1569720" y="86360"/>
                <a:chExt cx="7940040" cy="939800"/>
              </a:xfrm>
            </p:grpSpPr>
            <p:sp>
              <p:nvSpPr>
                <p:cNvPr id="5" name="text 25"/>
                <p:cNvSpPr/>
                <p:nvPr/>
              </p:nvSpPr>
              <p:spPr>
                <a:xfrm>
                  <a:off x="0" y="86360"/>
                  <a:ext cx="6370320" cy="939800"/>
                </a:xfrm>
                <a:prstGeom prst="rect">
                  <a:avLst/>
                </a:prstGeom>
                <a:ln w="25400">
                  <a:miter lim="400000"/>
                </a:ln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l">
                    <a:lnSpc>
                      <a:spcPct val="101000"/>
                    </a:lnSpc>
                    <a:defRPr spc="660">
                      <a:solidFill>
                        <a:srgbClr val="FFFFFF">
                          <a:alpha val="100000"/>
                        </a:srgbClr>
                      </a:solidFill>
                      <a:latin typeface="文泉驿微米黑" panose="020B0606030804020204" charset="-122"/>
                      <a:ea typeface="文泉驿微米黑" panose="020B0606030804020204" charset="-122"/>
                      <a:cs typeface="文泉驿微米黑" panose="020B0606030804020204" charset="-122"/>
                      <a:sym typeface="文泉驿微米黑" panose="020B0606030804020204" charset="-122"/>
                    </a:defRPr>
                  </a:lvl1pPr>
                </a:lstStyle>
                <a:p>
                  <a:pPr lvl="0">
                    <a:defRPr sz="2400" spc="0"/>
                  </a:pPr>
                  <a:r>
                    <a:rPr lang="zh-CN" altLang="en-US" sz="5400" spc="660" dirty="0"/>
                    <a:t>建立</a:t>
                  </a:r>
                  <a:r>
                    <a:rPr lang="en-US" altLang="zh-CN" sz="5400" spc="660" dirty="0"/>
                    <a:t>RFM</a:t>
                  </a:r>
                  <a:r>
                    <a:rPr lang="zh-CN" altLang="en-US" sz="5400" spc="660" dirty="0"/>
                    <a:t>模型</a:t>
                  </a:r>
                  <a:endParaRPr lang="zh-CN" altLang="en-US" sz="5400" spc="660" dirty="0"/>
                </a:p>
              </p:txBody>
            </p:sp>
            <p:sp>
              <p:nvSpPr>
                <p:cNvPr id="386" name="graph 386"/>
                <p:cNvSpPr/>
                <p:nvPr/>
              </p:nvSpPr>
              <p:spPr>
                <a:xfrm>
                  <a:off x="-1569720" y="213360"/>
                  <a:ext cx="685800" cy="685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685800" h="685800" extrusionOk="0">
                      <a:moveTo>
                        <a:pt x="685800" y="491566"/>
                      </a:moveTo>
                      <a:cubicBezTo>
                        <a:pt x="685800" y="554522"/>
                        <a:pt x="672297" y="602681"/>
                        <a:pt x="645200" y="635949"/>
                      </a:cubicBezTo>
                      <a:cubicBezTo>
                        <a:pt x="618119" y="669112"/>
                        <a:pt x="579226" y="685800"/>
                        <a:pt x="528538" y="685800"/>
                      </a:cubicBezTo>
                      <a:cubicBezTo>
                        <a:pt x="481355" y="685800"/>
                        <a:pt x="444185" y="670209"/>
                        <a:pt x="416966" y="639226"/>
                      </a:cubicBezTo>
                      <a:cubicBezTo>
                        <a:pt x="389808" y="608136"/>
                        <a:pt x="373623" y="561761"/>
                        <a:pt x="368335" y="499993"/>
                      </a:cubicBezTo>
                      <a:lnTo>
                        <a:pt x="444398" y="490072"/>
                      </a:lnTo>
                      <a:cubicBezTo>
                        <a:pt x="447903" y="526618"/>
                        <a:pt x="456529" y="553623"/>
                        <a:pt x="470458" y="571195"/>
                      </a:cubicBezTo>
                      <a:cubicBezTo>
                        <a:pt x="484388" y="588675"/>
                        <a:pt x="503788" y="597423"/>
                        <a:pt x="528538" y="597423"/>
                      </a:cubicBezTo>
                      <a:cubicBezTo>
                        <a:pt x="554476" y="597423"/>
                        <a:pt x="574212" y="587791"/>
                        <a:pt x="587943" y="568619"/>
                      </a:cubicBezTo>
                      <a:cubicBezTo>
                        <a:pt x="601659" y="549356"/>
                        <a:pt x="608502" y="521939"/>
                        <a:pt x="608502" y="486293"/>
                      </a:cubicBezTo>
                      <a:cubicBezTo>
                        <a:pt x="608502" y="453527"/>
                        <a:pt x="599998" y="428106"/>
                        <a:pt x="583067" y="410032"/>
                      </a:cubicBezTo>
                      <a:cubicBezTo>
                        <a:pt x="566059" y="391850"/>
                        <a:pt x="541172" y="382813"/>
                        <a:pt x="508314" y="382813"/>
                      </a:cubicBezTo>
                      <a:lnTo>
                        <a:pt x="474710" y="382813"/>
                      </a:lnTo>
                      <a:lnTo>
                        <a:pt x="474710" y="292547"/>
                      </a:lnTo>
                      <a:lnTo>
                        <a:pt x="506669" y="292547"/>
                      </a:lnTo>
                      <a:cubicBezTo>
                        <a:pt x="536097" y="292547"/>
                        <a:pt x="558591" y="283616"/>
                        <a:pt x="574212" y="265846"/>
                      </a:cubicBezTo>
                      <a:cubicBezTo>
                        <a:pt x="589864" y="248061"/>
                        <a:pt x="597743" y="222641"/>
                        <a:pt x="597743" y="189478"/>
                      </a:cubicBezTo>
                      <a:cubicBezTo>
                        <a:pt x="597743" y="155508"/>
                        <a:pt x="591708" y="130088"/>
                        <a:pt x="579638" y="113202"/>
                      </a:cubicBezTo>
                      <a:cubicBezTo>
                        <a:pt x="567568" y="96332"/>
                        <a:pt x="550224" y="87889"/>
                        <a:pt x="527593" y="87889"/>
                      </a:cubicBezTo>
                      <a:cubicBezTo>
                        <a:pt x="482803" y="87889"/>
                        <a:pt x="457779" y="120853"/>
                        <a:pt x="452551" y="186690"/>
                      </a:cubicBezTo>
                      <a:lnTo>
                        <a:pt x="378150" y="178643"/>
                      </a:lnTo>
                      <a:cubicBezTo>
                        <a:pt x="382752" y="121950"/>
                        <a:pt x="398236" y="77952"/>
                        <a:pt x="424784" y="46771"/>
                      </a:cubicBezTo>
                      <a:cubicBezTo>
                        <a:pt x="451332" y="15590"/>
                        <a:pt x="485957" y="0"/>
                        <a:pt x="528538" y="0"/>
                      </a:cubicBezTo>
                      <a:cubicBezTo>
                        <a:pt x="575111" y="0"/>
                        <a:pt x="610834" y="15392"/>
                        <a:pt x="635873" y="46070"/>
                      </a:cubicBezTo>
                      <a:cubicBezTo>
                        <a:pt x="660913" y="76763"/>
                        <a:pt x="673379" y="120350"/>
                        <a:pt x="673379" y="176768"/>
                      </a:cubicBezTo>
                      <a:cubicBezTo>
                        <a:pt x="673379" y="216789"/>
                        <a:pt x="665637" y="250545"/>
                        <a:pt x="650077" y="278160"/>
                      </a:cubicBezTo>
                      <a:cubicBezTo>
                        <a:pt x="634502" y="305760"/>
                        <a:pt x="610636" y="324322"/>
                        <a:pt x="578464" y="334167"/>
                      </a:cubicBezTo>
                      <a:lnTo>
                        <a:pt x="578464" y="336042"/>
                      </a:lnTo>
                      <a:cubicBezTo>
                        <a:pt x="611946" y="341406"/>
                        <a:pt x="638205" y="357896"/>
                        <a:pt x="657270" y="385693"/>
                      </a:cubicBezTo>
                      <a:cubicBezTo>
                        <a:pt x="676259" y="413400"/>
                        <a:pt x="685800" y="448665"/>
                        <a:pt x="685800" y="491566"/>
                      </a:cubicBezTo>
                      <a:close/>
                      <a:moveTo>
                        <a:pt x="240106" y="342595"/>
                      </a:moveTo>
                      <a:cubicBezTo>
                        <a:pt x="240106" y="280537"/>
                        <a:pt x="237363" y="230977"/>
                        <a:pt x="231937" y="193746"/>
                      </a:cubicBezTo>
                      <a:cubicBezTo>
                        <a:pt x="226527" y="156606"/>
                        <a:pt x="217947" y="129387"/>
                        <a:pt x="206349" y="112014"/>
                      </a:cubicBezTo>
                      <a:cubicBezTo>
                        <a:pt x="194706" y="94640"/>
                        <a:pt x="178856" y="85999"/>
                        <a:pt x="158907" y="85999"/>
                      </a:cubicBezTo>
                      <a:cubicBezTo>
                        <a:pt x="128442" y="85999"/>
                        <a:pt x="106923" y="105658"/>
                        <a:pt x="94305" y="144886"/>
                      </a:cubicBezTo>
                      <a:cubicBezTo>
                        <a:pt x="81686" y="184114"/>
                        <a:pt x="75377" y="250042"/>
                        <a:pt x="75377" y="342595"/>
                      </a:cubicBezTo>
                      <a:cubicBezTo>
                        <a:pt x="75377" y="432175"/>
                        <a:pt x="81747" y="497220"/>
                        <a:pt x="94564" y="537834"/>
                      </a:cubicBezTo>
                      <a:cubicBezTo>
                        <a:pt x="107457" y="578449"/>
                        <a:pt x="128442" y="598810"/>
                        <a:pt x="157596" y="598810"/>
                      </a:cubicBezTo>
                      <a:cubicBezTo>
                        <a:pt x="186263" y="598810"/>
                        <a:pt x="207187" y="578159"/>
                        <a:pt x="220355" y="536935"/>
                      </a:cubicBezTo>
                      <a:cubicBezTo>
                        <a:pt x="233507" y="495635"/>
                        <a:pt x="240106" y="430880"/>
                        <a:pt x="240106" y="342595"/>
                      </a:cubicBezTo>
                      <a:close/>
                      <a:moveTo>
                        <a:pt x="315818" y="342595"/>
                      </a:moveTo>
                      <a:cubicBezTo>
                        <a:pt x="315818" y="454517"/>
                        <a:pt x="302437" y="539526"/>
                        <a:pt x="275828" y="597819"/>
                      </a:cubicBezTo>
                      <a:cubicBezTo>
                        <a:pt x="249158" y="656203"/>
                        <a:pt x="209519" y="685297"/>
                        <a:pt x="156911" y="685297"/>
                      </a:cubicBezTo>
                      <a:cubicBezTo>
                        <a:pt x="52318" y="685297"/>
                        <a:pt x="0" y="571103"/>
                        <a:pt x="0" y="342595"/>
                      </a:cubicBezTo>
                      <a:cubicBezTo>
                        <a:pt x="0" y="263560"/>
                        <a:pt x="5836" y="198805"/>
                        <a:pt x="17419" y="148361"/>
                      </a:cubicBezTo>
                      <a:cubicBezTo>
                        <a:pt x="29077" y="98008"/>
                        <a:pt x="46222" y="60670"/>
                        <a:pt x="68854" y="36347"/>
                      </a:cubicBezTo>
                      <a:cubicBezTo>
                        <a:pt x="91409" y="12115"/>
                        <a:pt x="121462" y="0"/>
                        <a:pt x="158907" y="0"/>
                      </a:cubicBezTo>
                      <a:cubicBezTo>
                        <a:pt x="212186" y="0"/>
                        <a:pt x="251627" y="28011"/>
                        <a:pt x="277276" y="84109"/>
                      </a:cubicBezTo>
                      <a:cubicBezTo>
                        <a:pt x="302986" y="140223"/>
                        <a:pt x="315818" y="226420"/>
                        <a:pt x="315818" y="342595"/>
                      </a:cubicBez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</p:spPr>
              <p:txBody>
                <a:bodyPr lIns="0" tIns="0" rIns="0" bIns="0" anchor="ctr"/>
                <a:lstStyle/>
                <a:p>
                  <a:pPr lvl="0">
                    <a:defRPr sz="2400"/>
                  </a:pPr>
                </a:p>
              </p:txBody>
            </p:sp>
          </p:grpSp>
        </p:grpSp>
        <p:grpSp>
          <p:nvGrpSpPr>
            <p:cNvPr id="26" name="Group 26"/>
            <p:cNvGrpSpPr/>
            <p:nvPr/>
          </p:nvGrpSpPr>
          <p:grpSpPr>
            <a:xfrm>
              <a:off x="11100968" y="3952844"/>
              <a:ext cx="9605884" cy="1828800"/>
              <a:chOff x="846917" y="507263"/>
              <a:chExt cx="9605884" cy="1828800"/>
            </a:xfrm>
          </p:grpSpPr>
          <p:sp>
            <p:nvSpPr>
              <p:cNvPr id="391" name="graph 391"/>
              <p:cNvSpPr/>
              <p:nvPr/>
            </p:nvSpPr>
            <p:spPr>
              <a:xfrm>
                <a:off x="846917" y="507263"/>
                <a:ext cx="1828800" cy="182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8800" h="1828800" extrusionOk="0">
                    <a:moveTo>
                      <a:pt x="0" y="914400"/>
                    </a:moveTo>
                    <a:cubicBezTo>
                      <a:pt x="0" y="409468"/>
                      <a:pt x="409483" y="0"/>
                      <a:pt x="914491" y="0"/>
                    </a:cubicBezTo>
                    <a:cubicBezTo>
                      <a:pt x="1419499" y="0"/>
                      <a:pt x="1828800" y="409468"/>
                      <a:pt x="1828800" y="914400"/>
                    </a:cubicBezTo>
                    <a:cubicBezTo>
                      <a:pt x="1828800" y="1419331"/>
                      <a:pt x="1419499" y="1828800"/>
                      <a:pt x="914491" y="1828800"/>
                    </a:cubicBezTo>
                    <a:cubicBezTo>
                      <a:pt x="409483" y="1828800"/>
                      <a:pt x="0" y="1419331"/>
                      <a:pt x="0" y="9144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dirty="0"/>
              </a:p>
            </p:txBody>
          </p:sp>
          <p:grpSp>
            <p:nvGrpSpPr>
              <p:cNvPr id="27" name="Group 27"/>
              <p:cNvGrpSpPr/>
              <p:nvPr/>
            </p:nvGrpSpPr>
            <p:grpSpPr>
              <a:xfrm>
                <a:off x="1402080" y="935014"/>
                <a:ext cx="9050721" cy="939800"/>
                <a:chOff x="-1586057" y="69611"/>
                <a:chExt cx="9050721" cy="939800"/>
              </a:xfrm>
            </p:grpSpPr>
            <p:sp>
              <p:nvSpPr>
                <p:cNvPr id="6" name="text 27"/>
                <p:cNvSpPr/>
                <p:nvPr/>
              </p:nvSpPr>
              <p:spPr>
                <a:xfrm>
                  <a:off x="-1" y="69611"/>
                  <a:ext cx="7464665" cy="939800"/>
                </a:xfrm>
                <a:prstGeom prst="rect">
                  <a:avLst/>
                </a:prstGeom>
                <a:ln w="25400">
                  <a:miter lim="400000"/>
                </a:ln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l">
                    <a:lnSpc>
                      <a:spcPct val="101000"/>
                    </a:lnSpc>
                    <a:defRPr spc="660">
                      <a:solidFill>
                        <a:srgbClr val="FFFFFF">
                          <a:alpha val="100000"/>
                        </a:srgbClr>
                      </a:solidFill>
                      <a:latin typeface="文泉驿微米黑" panose="020B0606030804020204" charset="-122"/>
                      <a:ea typeface="文泉驿微米黑" panose="020B0606030804020204" charset="-122"/>
                      <a:cs typeface="文泉驿微米黑" panose="020B0606030804020204" charset="-122"/>
                      <a:sym typeface="文泉驿微米黑" panose="020B0606030804020204" charset="-122"/>
                    </a:defRPr>
                  </a:lvl1pPr>
                </a:lstStyle>
                <a:p>
                  <a:pPr>
                    <a:defRPr sz="2400" spc="0"/>
                  </a:pPr>
                  <a:r>
                    <a:rPr lang="zh-CN" altLang="en-US" sz="5400" dirty="0"/>
                    <a:t>可视化</a:t>
                  </a:r>
                  <a:endParaRPr lang="zh-CN" altLang="en-US" sz="5400" dirty="0"/>
                </a:p>
              </p:txBody>
            </p:sp>
            <p:sp>
              <p:nvSpPr>
                <p:cNvPr id="387" name="graph 387"/>
                <p:cNvSpPr/>
                <p:nvPr/>
              </p:nvSpPr>
              <p:spPr>
                <a:xfrm>
                  <a:off x="-1586057" y="229697"/>
                  <a:ext cx="685800" cy="685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685800" h="685800" extrusionOk="0">
                      <a:moveTo>
                        <a:pt x="549737" y="123398"/>
                      </a:moveTo>
                      <a:lnTo>
                        <a:pt x="414284" y="448863"/>
                      </a:lnTo>
                      <a:lnTo>
                        <a:pt x="549737" y="448863"/>
                      </a:lnTo>
                      <a:cubicBezTo>
                        <a:pt x="549737" y="448863"/>
                        <a:pt x="549737" y="123398"/>
                        <a:pt x="549737" y="123398"/>
                      </a:cubicBezTo>
                      <a:close/>
                      <a:moveTo>
                        <a:pt x="620176" y="536752"/>
                      </a:moveTo>
                      <a:lnTo>
                        <a:pt x="620176" y="676336"/>
                      </a:lnTo>
                      <a:lnTo>
                        <a:pt x="549737" y="676336"/>
                      </a:lnTo>
                      <a:lnTo>
                        <a:pt x="549737" y="536752"/>
                      </a:lnTo>
                      <a:lnTo>
                        <a:pt x="350245" y="536752"/>
                      </a:lnTo>
                      <a:lnTo>
                        <a:pt x="350245" y="447431"/>
                      </a:lnTo>
                      <a:lnTo>
                        <a:pt x="535396" y="9966"/>
                      </a:lnTo>
                      <a:lnTo>
                        <a:pt x="620176" y="9966"/>
                      </a:lnTo>
                      <a:lnTo>
                        <a:pt x="620176" y="448863"/>
                      </a:lnTo>
                      <a:lnTo>
                        <a:pt x="685800" y="448863"/>
                      </a:lnTo>
                      <a:lnTo>
                        <a:pt x="685800" y="536752"/>
                      </a:lnTo>
                      <a:cubicBezTo>
                        <a:pt x="685800" y="536752"/>
                        <a:pt x="620176" y="536752"/>
                        <a:pt x="620176" y="536752"/>
                      </a:cubicBezTo>
                      <a:close/>
                      <a:moveTo>
                        <a:pt x="234543" y="342854"/>
                      </a:moveTo>
                      <a:cubicBezTo>
                        <a:pt x="234543" y="280797"/>
                        <a:pt x="231876" y="231145"/>
                        <a:pt x="226588" y="193913"/>
                      </a:cubicBezTo>
                      <a:cubicBezTo>
                        <a:pt x="221239" y="156667"/>
                        <a:pt x="212872" y="129402"/>
                        <a:pt x="201564" y="112105"/>
                      </a:cubicBezTo>
                      <a:cubicBezTo>
                        <a:pt x="190179" y="94716"/>
                        <a:pt x="174741" y="86075"/>
                        <a:pt x="155204" y="86075"/>
                      </a:cubicBezTo>
                      <a:cubicBezTo>
                        <a:pt x="125425" y="86075"/>
                        <a:pt x="104378" y="105704"/>
                        <a:pt x="92095" y="144978"/>
                      </a:cubicBezTo>
                      <a:cubicBezTo>
                        <a:pt x="79766" y="184236"/>
                        <a:pt x="73593" y="250164"/>
                        <a:pt x="73593" y="342854"/>
                      </a:cubicBezTo>
                      <a:cubicBezTo>
                        <a:pt x="73593" y="432480"/>
                        <a:pt x="79903" y="497494"/>
                        <a:pt x="92384" y="538185"/>
                      </a:cubicBezTo>
                      <a:cubicBezTo>
                        <a:pt x="104927" y="578876"/>
                        <a:pt x="125425" y="599221"/>
                        <a:pt x="153893" y="599221"/>
                      </a:cubicBezTo>
                      <a:cubicBezTo>
                        <a:pt x="181950" y="599221"/>
                        <a:pt x="202387" y="578571"/>
                        <a:pt x="215280" y="537271"/>
                      </a:cubicBezTo>
                      <a:cubicBezTo>
                        <a:pt x="228097" y="495955"/>
                        <a:pt x="234543" y="431154"/>
                        <a:pt x="234543" y="342854"/>
                      </a:cubicBezTo>
                      <a:close/>
                      <a:moveTo>
                        <a:pt x="308472" y="342854"/>
                      </a:moveTo>
                      <a:cubicBezTo>
                        <a:pt x="308472" y="454853"/>
                        <a:pt x="295442" y="539907"/>
                        <a:pt x="269443" y="598307"/>
                      </a:cubicBezTo>
                      <a:cubicBezTo>
                        <a:pt x="243398" y="656600"/>
                        <a:pt x="204642" y="685800"/>
                        <a:pt x="153283" y="685800"/>
                      </a:cubicBezTo>
                      <a:cubicBezTo>
                        <a:pt x="51099" y="685800"/>
                        <a:pt x="0" y="571454"/>
                        <a:pt x="0" y="342854"/>
                      </a:cubicBezTo>
                      <a:cubicBezTo>
                        <a:pt x="0" y="263804"/>
                        <a:pt x="5684" y="198988"/>
                        <a:pt x="17084" y="148529"/>
                      </a:cubicBezTo>
                      <a:cubicBezTo>
                        <a:pt x="28392" y="98069"/>
                        <a:pt x="45125" y="60731"/>
                        <a:pt x="67208" y="36423"/>
                      </a:cubicBezTo>
                      <a:cubicBezTo>
                        <a:pt x="89367" y="12100"/>
                        <a:pt x="118643" y="0"/>
                        <a:pt x="155204" y="0"/>
                      </a:cubicBezTo>
                      <a:cubicBezTo>
                        <a:pt x="207248" y="0"/>
                        <a:pt x="245790" y="28072"/>
                        <a:pt x="270830" y="84140"/>
                      </a:cubicBezTo>
                      <a:cubicBezTo>
                        <a:pt x="295930" y="140299"/>
                        <a:pt x="308472" y="226557"/>
                        <a:pt x="308472" y="342854"/>
                      </a:cubicBez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</p:spPr>
              <p:txBody>
                <a:bodyPr lIns="0" tIns="0" rIns="0" bIns="0" anchor="ctr"/>
                <a:lstStyle/>
                <a:p>
                  <a:pPr lvl="0">
                    <a:defRPr sz="2400"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399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42" name="Group 42"/>
          <p:cNvGrpSpPr/>
          <p:nvPr/>
        </p:nvGrpSpPr>
        <p:grpSpPr>
          <a:xfrm>
            <a:off x="6543401" y="6014161"/>
            <a:ext cx="1676400" cy="1676400"/>
            <a:chOff x="-2868991" y="-978621"/>
            <a:chExt cx="1676400" cy="1676400"/>
          </a:xfrm>
        </p:grpSpPr>
        <p:grpSp>
          <p:nvGrpSpPr>
            <p:cNvPr id="43" name="Group 43"/>
            <p:cNvGrpSpPr/>
            <p:nvPr/>
          </p:nvGrpSpPr>
          <p:grpSpPr>
            <a:xfrm>
              <a:off x="-2868991" y="-978621"/>
              <a:ext cx="1676400" cy="1676400"/>
              <a:chOff x="-2868991" y="-978621"/>
              <a:chExt cx="1676400" cy="1676400"/>
            </a:xfrm>
          </p:grpSpPr>
          <p:sp>
            <p:nvSpPr>
              <p:cNvPr id="397" name="graph 397"/>
              <p:cNvSpPr/>
              <p:nvPr/>
            </p:nvSpPr>
            <p:spPr>
              <a:xfrm>
                <a:off x="-2868991" y="-978621"/>
                <a:ext cx="1676400" cy="167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6400" h="1676400" extrusionOk="0">
                    <a:moveTo>
                      <a:pt x="0" y="838200"/>
                    </a:moveTo>
                    <a:cubicBezTo>
                      <a:pt x="0" y="375345"/>
                      <a:pt x="375361" y="0"/>
                      <a:pt x="838291" y="0"/>
                    </a:cubicBezTo>
                    <a:cubicBezTo>
                      <a:pt x="1301206" y="0"/>
                      <a:pt x="1676400" y="375345"/>
                      <a:pt x="1676400" y="838200"/>
                    </a:cubicBezTo>
                    <a:cubicBezTo>
                      <a:pt x="1676400" y="1301054"/>
                      <a:pt x="1301206" y="1676400"/>
                      <a:pt x="838291" y="1676400"/>
                    </a:cubicBezTo>
                    <a:cubicBezTo>
                      <a:pt x="375361" y="1676400"/>
                      <a:pt x="0" y="1301054"/>
                      <a:pt x="0" y="8382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dirty="0"/>
              </a:p>
            </p:txBody>
          </p:sp>
          <p:sp>
            <p:nvSpPr>
              <p:cNvPr id="394" name="graph 394"/>
              <p:cNvSpPr/>
              <p:nvPr/>
            </p:nvSpPr>
            <p:spPr>
              <a:xfrm>
                <a:off x="-2526091" y="-559522"/>
                <a:ext cx="990600" cy="838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90600" h="838200" extrusionOk="0">
                    <a:moveTo>
                      <a:pt x="565541" y="719739"/>
                    </a:moveTo>
                    <a:lnTo>
                      <a:pt x="737006" y="719739"/>
                    </a:lnTo>
                    <a:lnTo>
                      <a:pt x="737006" y="133563"/>
                    </a:lnTo>
                    <a:lnTo>
                      <a:pt x="581985" y="255559"/>
                    </a:lnTo>
                    <a:lnTo>
                      <a:pt x="581985" y="145145"/>
                    </a:lnTo>
                    <a:lnTo>
                      <a:pt x="743544" y="12192"/>
                    </a:lnTo>
                    <a:lnTo>
                      <a:pt x="844494" y="12192"/>
                    </a:lnTo>
                    <a:lnTo>
                      <a:pt x="844494" y="719739"/>
                    </a:lnTo>
                    <a:lnTo>
                      <a:pt x="990600" y="719739"/>
                    </a:lnTo>
                    <a:lnTo>
                      <a:pt x="990600" y="826617"/>
                    </a:lnTo>
                    <a:lnTo>
                      <a:pt x="565541" y="826617"/>
                    </a:lnTo>
                    <a:cubicBezTo>
                      <a:pt x="565541" y="826617"/>
                      <a:pt x="565541" y="719739"/>
                      <a:pt x="565541" y="719739"/>
                    </a:cubicBezTo>
                    <a:close/>
                    <a:moveTo>
                      <a:pt x="345627" y="419100"/>
                    </a:moveTo>
                    <a:cubicBezTo>
                      <a:pt x="345627" y="343174"/>
                      <a:pt x="341757" y="282488"/>
                      <a:pt x="333938" y="237027"/>
                    </a:cubicBezTo>
                    <a:cubicBezTo>
                      <a:pt x="326105" y="191582"/>
                      <a:pt x="313822" y="158175"/>
                      <a:pt x="297088" y="136977"/>
                    </a:cubicBezTo>
                    <a:cubicBezTo>
                      <a:pt x="280339" y="115778"/>
                      <a:pt x="257556" y="105171"/>
                      <a:pt x="228737" y="105171"/>
                    </a:cubicBezTo>
                    <a:cubicBezTo>
                      <a:pt x="184845" y="105171"/>
                      <a:pt x="153847" y="129174"/>
                      <a:pt x="135712" y="177195"/>
                    </a:cubicBezTo>
                    <a:cubicBezTo>
                      <a:pt x="117591" y="225216"/>
                      <a:pt x="108478" y="305760"/>
                      <a:pt x="108478" y="419100"/>
                    </a:cubicBezTo>
                    <a:cubicBezTo>
                      <a:pt x="108478" y="528538"/>
                      <a:pt x="117683" y="608121"/>
                      <a:pt x="136215" y="657834"/>
                    </a:cubicBezTo>
                    <a:cubicBezTo>
                      <a:pt x="154625" y="707562"/>
                      <a:pt x="184845" y="732419"/>
                      <a:pt x="226847" y="732419"/>
                    </a:cubicBezTo>
                    <a:cubicBezTo>
                      <a:pt x="268163" y="732419"/>
                      <a:pt x="298277" y="707196"/>
                      <a:pt x="317296" y="656737"/>
                    </a:cubicBezTo>
                    <a:cubicBezTo>
                      <a:pt x="336209" y="606171"/>
                      <a:pt x="345627" y="527075"/>
                      <a:pt x="345627" y="419100"/>
                    </a:cubicBezTo>
                    <a:close/>
                    <a:moveTo>
                      <a:pt x="454593" y="419100"/>
                    </a:moveTo>
                    <a:cubicBezTo>
                      <a:pt x="454593" y="555955"/>
                      <a:pt x="435467" y="659907"/>
                      <a:pt x="397139" y="731199"/>
                    </a:cubicBezTo>
                    <a:cubicBezTo>
                      <a:pt x="358703" y="802614"/>
                      <a:pt x="301645" y="838200"/>
                      <a:pt x="225856" y="838200"/>
                    </a:cubicBezTo>
                    <a:cubicBezTo>
                      <a:pt x="75285" y="838200"/>
                      <a:pt x="0" y="698540"/>
                      <a:pt x="0" y="419100"/>
                    </a:cubicBezTo>
                    <a:cubicBezTo>
                      <a:pt x="0" y="322341"/>
                      <a:pt x="8321" y="243123"/>
                      <a:pt x="25161" y="181462"/>
                    </a:cubicBezTo>
                    <a:cubicBezTo>
                      <a:pt x="41910" y="119923"/>
                      <a:pt x="66568" y="74218"/>
                      <a:pt x="99060" y="44485"/>
                    </a:cubicBezTo>
                    <a:cubicBezTo>
                      <a:pt x="131658" y="14874"/>
                      <a:pt x="174848" y="0"/>
                      <a:pt x="228737" y="0"/>
                    </a:cubicBezTo>
                    <a:cubicBezTo>
                      <a:pt x="305409" y="0"/>
                      <a:pt x="362270" y="34244"/>
                      <a:pt x="399211" y="102854"/>
                    </a:cubicBezTo>
                    <a:cubicBezTo>
                      <a:pt x="436168" y="171465"/>
                      <a:pt x="454593" y="276880"/>
                      <a:pt x="454593" y="419100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dirty="0"/>
              </a:p>
            </p:txBody>
          </p:sp>
        </p:grpSp>
      </p:grpSp>
      <p:grpSp>
        <p:nvGrpSpPr>
          <p:cNvPr id="12" name="Group 584"/>
          <p:cNvGrpSpPr/>
          <p:nvPr/>
        </p:nvGrpSpPr>
        <p:grpSpPr>
          <a:xfrm>
            <a:off x="9527704" y="6184265"/>
            <a:ext cx="9431655" cy="1347470"/>
            <a:chOff x="35623" y="889051"/>
            <a:chExt cx="9171028" cy="1347470"/>
          </a:xfrm>
        </p:grpSpPr>
        <p:sp>
          <p:nvSpPr>
            <p:cNvPr id="13" name="text 584"/>
            <p:cNvSpPr/>
            <p:nvPr/>
          </p:nvSpPr>
          <p:spPr>
            <a:xfrm>
              <a:off x="35623" y="889051"/>
              <a:ext cx="9171028" cy="134747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2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8800" spc="660" dirty="0"/>
                <a:t>数据读取</a:t>
              </a:r>
              <a:endParaRPr lang="zh-CN" altLang="en-US" sz="8800" spc="66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90" y="865505"/>
            <a:ext cx="13912850" cy="1014731"/>
            <a:chOff x="3866082" y="718355"/>
            <a:chExt cx="4074281" cy="50736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33061" y="718355"/>
              <a:ext cx="2737168" cy="50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j-ea"/>
                  <a:ea typeface="+mj-ea"/>
                  <a:cs typeface="+mn-ea"/>
                  <a:sym typeface="+mn-lt"/>
                </a:rPr>
                <a:t>读取数据</a:t>
              </a:r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2" name="组合 1" descr="7b0a202020202274657874626f78223a20227b5c2263617465676f72795f69645c223a31303339392c5c2269645c223a32303334313936397d220a7d0a"/>
          <p:cNvGrpSpPr/>
          <p:nvPr/>
        </p:nvGrpSpPr>
        <p:grpSpPr>
          <a:xfrm>
            <a:off x="5442585" y="3975100"/>
            <a:ext cx="13143230" cy="5057775"/>
            <a:chOff x="5370" y="3510"/>
            <a:chExt cx="8462" cy="3746"/>
          </a:xfrm>
        </p:grpSpPr>
        <p:sp>
          <p:nvSpPr>
            <p:cNvPr id="3" name="圆角矩形 2"/>
            <p:cNvSpPr/>
            <p:nvPr/>
          </p:nvSpPr>
          <p:spPr>
            <a:xfrm>
              <a:off x="5370" y="3510"/>
              <a:ext cx="8462" cy="428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682" y="3731"/>
              <a:ext cx="7838" cy="352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72000">
                  <a:schemeClr val="bg1"/>
                </a:gs>
                <a:gs pos="100000">
                  <a:srgbClr val="E8E8E8"/>
                </a:gs>
              </a:gsLst>
              <a:lin ang="5400000" scaled="0"/>
            </a:gradFill>
            <a:ln w="25400">
              <a:noFill/>
            </a:ln>
            <a:effectLst>
              <a:innerShdw blurRad="50800" dist="50800" dir="162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455" y="4334"/>
              <a:ext cx="6293" cy="2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altLang="zh-CN" sz="44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c</a:t>
              </a:r>
              <a:r>
                <a:rPr lang="en-US" sz="44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sv:      pd.read_csv()</a:t>
              </a:r>
              <a:endParaRPr lang="en-US" sz="4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en-US" sz="44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excel:    pd.read_excel()</a:t>
              </a:r>
              <a:endParaRPr lang="en-US" sz="4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  <a:p>
              <a:pPr algn="l">
                <a:lnSpc>
                  <a:spcPct val="150000"/>
                </a:lnSpc>
              </a:pPr>
              <a:endParaRPr lang="en-US" sz="4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90" y="865505"/>
            <a:ext cx="13912850" cy="1014729"/>
            <a:chOff x="3866082" y="718355"/>
            <a:chExt cx="4074281" cy="50736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33061" y="718355"/>
              <a:ext cx="2737168" cy="50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j-ea"/>
                  <a:ea typeface="+mj-ea"/>
                  <a:cs typeface="+mn-ea"/>
                  <a:sym typeface="+mn-lt"/>
                </a:rPr>
                <a:t>列名解析</a:t>
              </a:r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pic>
        <p:nvPicPr>
          <p:cNvPr id="6" name="图片 5" descr="7b0a20202020227069636672616d65646573223a20222670666d383232303732313634302626737074313131262662647431303026267764743233323126220a7d0a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</a:extLst>
          </a:blip>
          <a:srcRect/>
          <a:stretch>
            <a:fillRect/>
          </a:stretch>
        </p:blipFill>
        <p:spPr>
          <a:xfrm>
            <a:off x="3642360" y="4410075"/>
            <a:ext cx="17099280" cy="7326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roup 57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575" name="Group 575"/>
          <p:cNvGrpSpPr/>
          <p:nvPr/>
        </p:nvGrpSpPr>
        <p:grpSpPr>
          <a:xfrm>
            <a:off x="6543401" y="6014161"/>
            <a:ext cx="1676400" cy="1676400"/>
            <a:chOff x="-2868991" y="-978621"/>
            <a:chExt cx="1676400" cy="1676400"/>
          </a:xfrm>
        </p:grpSpPr>
        <p:grpSp>
          <p:nvGrpSpPr>
            <p:cNvPr id="576" name="Group 576"/>
            <p:cNvGrpSpPr/>
            <p:nvPr/>
          </p:nvGrpSpPr>
          <p:grpSpPr>
            <a:xfrm>
              <a:off x="-2868991" y="-978621"/>
              <a:ext cx="1676400" cy="1676400"/>
              <a:chOff x="-2868991" y="-978621"/>
              <a:chExt cx="1676400" cy="1676400"/>
            </a:xfrm>
          </p:grpSpPr>
          <p:sp>
            <p:nvSpPr>
              <p:cNvPr id="600" name="graph 600"/>
              <p:cNvSpPr/>
              <p:nvPr/>
            </p:nvSpPr>
            <p:spPr>
              <a:xfrm>
                <a:off x="-2868991" y="-978621"/>
                <a:ext cx="1676400" cy="167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6400" h="1676400" extrusionOk="0">
                    <a:moveTo>
                      <a:pt x="0" y="838200"/>
                    </a:moveTo>
                    <a:cubicBezTo>
                      <a:pt x="0" y="375345"/>
                      <a:pt x="375361" y="0"/>
                      <a:pt x="838291" y="0"/>
                    </a:cubicBezTo>
                    <a:cubicBezTo>
                      <a:pt x="1301206" y="0"/>
                      <a:pt x="1676400" y="375345"/>
                      <a:pt x="1676400" y="838200"/>
                    </a:cubicBezTo>
                    <a:cubicBezTo>
                      <a:pt x="1676400" y="1301054"/>
                      <a:pt x="1301206" y="1676400"/>
                      <a:pt x="838291" y="1676400"/>
                    </a:cubicBezTo>
                    <a:cubicBezTo>
                      <a:pt x="375361" y="1676400"/>
                      <a:pt x="0" y="1301054"/>
                      <a:pt x="0" y="8382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  <p:sp>
            <p:nvSpPr>
              <p:cNvPr id="599" name="graph 599"/>
              <p:cNvSpPr/>
              <p:nvPr/>
            </p:nvSpPr>
            <p:spPr>
              <a:xfrm>
                <a:off x="-2526091" y="-559522"/>
                <a:ext cx="990600" cy="838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90600" h="838200" extrusionOk="0">
                    <a:moveTo>
                      <a:pt x="543641" y="826663"/>
                    </a:moveTo>
                    <a:lnTo>
                      <a:pt x="543641" y="733546"/>
                    </a:lnTo>
                    <a:cubicBezTo>
                      <a:pt x="559399" y="688863"/>
                      <a:pt x="581680" y="644911"/>
                      <a:pt x="610605" y="601812"/>
                    </a:cubicBezTo>
                    <a:cubicBezTo>
                      <a:pt x="639531" y="558591"/>
                      <a:pt x="678164" y="512338"/>
                      <a:pt x="726612" y="463052"/>
                    </a:cubicBezTo>
                    <a:cubicBezTo>
                      <a:pt x="784753" y="403677"/>
                      <a:pt x="823188" y="357789"/>
                      <a:pt x="841811" y="325495"/>
                    </a:cubicBezTo>
                    <a:cubicBezTo>
                      <a:pt x="860541" y="293080"/>
                      <a:pt x="869944" y="261640"/>
                      <a:pt x="869944" y="231282"/>
                    </a:cubicBezTo>
                    <a:cubicBezTo>
                      <a:pt x="869944" y="191947"/>
                      <a:pt x="860938" y="161589"/>
                      <a:pt x="843000" y="140223"/>
                    </a:cubicBezTo>
                    <a:cubicBezTo>
                      <a:pt x="825078" y="118734"/>
                      <a:pt x="799810" y="108051"/>
                      <a:pt x="767120" y="108051"/>
                    </a:cubicBezTo>
                    <a:cubicBezTo>
                      <a:pt x="704225" y="108051"/>
                      <a:pt x="668456" y="149580"/>
                      <a:pt x="659648" y="232379"/>
                    </a:cubicBezTo>
                    <a:lnTo>
                      <a:pt x="550285" y="223144"/>
                    </a:lnTo>
                    <a:cubicBezTo>
                      <a:pt x="556915" y="152979"/>
                      <a:pt x="578815" y="98221"/>
                      <a:pt x="616061" y="59009"/>
                    </a:cubicBezTo>
                    <a:cubicBezTo>
                      <a:pt x="653308" y="19674"/>
                      <a:pt x="702838" y="0"/>
                      <a:pt x="764743" y="0"/>
                    </a:cubicBezTo>
                    <a:cubicBezTo>
                      <a:pt x="832698" y="0"/>
                      <a:pt x="885504" y="19796"/>
                      <a:pt x="923437" y="59253"/>
                    </a:cubicBezTo>
                    <a:cubicBezTo>
                      <a:pt x="961278" y="98831"/>
                      <a:pt x="980206" y="154548"/>
                      <a:pt x="980206" y="226664"/>
                    </a:cubicBezTo>
                    <a:cubicBezTo>
                      <a:pt x="980206" y="260543"/>
                      <a:pt x="974857" y="292227"/>
                      <a:pt x="963960" y="321731"/>
                    </a:cubicBezTo>
                    <a:cubicBezTo>
                      <a:pt x="953155" y="351236"/>
                      <a:pt x="937503" y="380253"/>
                      <a:pt x="917097" y="409026"/>
                    </a:cubicBezTo>
                    <a:cubicBezTo>
                      <a:pt x="896599" y="437677"/>
                      <a:pt x="863315" y="474832"/>
                      <a:pt x="817153" y="520232"/>
                    </a:cubicBezTo>
                    <a:cubicBezTo>
                      <a:pt x="736610" y="598535"/>
                      <a:pt x="686485" y="663488"/>
                      <a:pt x="666673" y="715091"/>
                    </a:cubicBezTo>
                    <a:lnTo>
                      <a:pt x="990600" y="715091"/>
                    </a:lnTo>
                    <a:lnTo>
                      <a:pt x="990600" y="826663"/>
                    </a:lnTo>
                    <a:cubicBezTo>
                      <a:pt x="990600" y="826663"/>
                      <a:pt x="543641" y="826663"/>
                      <a:pt x="543641" y="826663"/>
                    </a:cubicBezTo>
                    <a:close/>
                    <a:moveTo>
                      <a:pt x="347014" y="419100"/>
                    </a:moveTo>
                    <a:cubicBezTo>
                      <a:pt x="347014" y="343220"/>
                      <a:pt x="343052" y="282519"/>
                      <a:pt x="335219" y="236982"/>
                    </a:cubicBezTo>
                    <a:cubicBezTo>
                      <a:pt x="327294" y="191582"/>
                      <a:pt x="315010" y="158191"/>
                      <a:pt x="298170" y="136946"/>
                    </a:cubicBezTo>
                    <a:cubicBezTo>
                      <a:pt x="281330" y="115824"/>
                      <a:pt x="258546" y="105262"/>
                      <a:pt x="229621" y="105262"/>
                    </a:cubicBezTo>
                    <a:cubicBezTo>
                      <a:pt x="185547" y="105262"/>
                      <a:pt x="154442" y="129174"/>
                      <a:pt x="136215" y="177134"/>
                    </a:cubicBezTo>
                    <a:cubicBezTo>
                      <a:pt x="117988" y="225216"/>
                      <a:pt x="108874" y="305821"/>
                      <a:pt x="108874" y="419100"/>
                    </a:cubicBezTo>
                    <a:cubicBezTo>
                      <a:pt x="108874" y="528614"/>
                      <a:pt x="118186" y="608136"/>
                      <a:pt x="136702" y="657910"/>
                    </a:cubicBezTo>
                    <a:cubicBezTo>
                      <a:pt x="155234" y="707562"/>
                      <a:pt x="185547" y="732449"/>
                      <a:pt x="227746" y="732449"/>
                    </a:cubicBezTo>
                    <a:cubicBezTo>
                      <a:pt x="269153" y="732449"/>
                      <a:pt x="299450" y="707196"/>
                      <a:pt x="318485" y="656691"/>
                    </a:cubicBezTo>
                    <a:cubicBezTo>
                      <a:pt x="337505" y="606186"/>
                      <a:pt x="347014" y="527029"/>
                      <a:pt x="347014" y="419100"/>
                    </a:cubicBezTo>
                    <a:close/>
                    <a:moveTo>
                      <a:pt x="456377" y="419100"/>
                    </a:moveTo>
                    <a:cubicBezTo>
                      <a:pt x="456377" y="555924"/>
                      <a:pt x="437159" y="659968"/>
                      <a:pt x="398617" y="731245"/>
                    </a:cubicBezTo>
                    <a:cubicBezTo>
                      <a:pt x="360090" y="802629"/>
                      <a:pt x="302834" y="838200"/>
                      <a:pt x="226755" y="838200"/>
                    </a:cubicBezTo>
                    <a:cubicBezTo>
                      <a:pt x="75590" y="838200"/>
                      <a:pt x="0" y="698586"/>
                      <a:pt x="0" y="419100"/>
                    </a:cubicBezTo>
                    <a:cubicBezTo>
                      <a:pt x="0" y="322341"/>
                      <a:pt x="8427" y="243184"/>
                      <a:pt x="25267" y="181508"/>
                    </a:cubicBezTo>
                    <a:cubicBezTo>
                      <a:pt x="42001" y="119832"/>
                      <a:pt x="66766" y="74173"/>
                      <a:pt x="99456" y="44561"/>
                    </a:cubicBezTo>
                    <a:cubicBezTo>
                      <a:pt x="132146" y="14813"/>
                      <a:pt x="175534" y="0"/>
                      <a:pt x="229621" y="0"/>
                    </a:cubicBezTo>
                    <a:cubicBezTo>
                      <a:pt x="306598" y="0"/>
                      <a:pt x="363656" y="34350"/>
                      <a:pt x="400705" y="102961"/>
                    </a:cubicBezTo>
                    <a:cubicBezTo>
                      <a:pt x="437845" y="171556"/>
                      <a:pt x="456377" y="276926"/>
                      <a:pt x="456377" y="419100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</p:grpSp>
      </p:grpSp>
      <p:sp>
        <p:nvSpPr>
          <p:cNvPr id="4" name="text 40"/>
          <p:cNvSpPr/>
          <p:nvPr/>
        </p:nvSpPr>
        <p:spPr>
          <a:xfrm>
            <a:off x="9378620" y="6178625"/>
            <a:ext cx="13571161" cy="1347470"/>
          </a:xfrm>
          <a:prstGeom prst="rect">
            <a:avLst/>
          </a:prstGeom>
          <a:ln w="25400">
            <a:miter lim="400000"/>
          </a:ln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92000"/>
              </a:lnSpc>
              <a:defRPr spc="660">
                <a:solidFill>
                  <a:srgbClr val="404040">
                    <a:alpha val="100000"/>
                  </a:srgbClr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文泉驿微米黑" panose="020B0606030804020204" charset="-122"/>
              </a:defRPr>
            </a:lvl1pPr>
          </a:lstStyle>
          <a:p>
            <a:pPr>
              <a:defRPr sz="2400" spc="0"/>
            </a:pPr>
            <a:r>
              <a:rPr lang="zh-CN" altLang="zh-CN" sz="8800" spc="660" dirty="0"/>
              <a:t>数据处理</a:t>
            </a:r>
            <a:endParaRPr lang="zh-CN" altLang="zh-CN" sz="8800" spc="6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90" y="865505"/>
            <a:ext cx="13912850" cy="1014731"/>
            <a:chOff x="3866082" y="718355"/>
            <a:chExt cx="4074281" cy="50736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33061" y="718355"/>
              <a:ext cx="2737168" cy="50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数据处理</a:t>
              </a:r>
              <a:endParaRPr lang="zh-CN" altLang="en-US" sz="6000" spc="3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2" name="菱形 41"/>
          <p:cNvSpPr/>
          <p:nvPr>
            <p:custDataLst>
              <p:tags r:id="rId2"/>
            </p:custDataLst>
          </p:nvPr>
        </p:nvSpPr>
        <p:spPr>
          <a:xfrm>
            <a:off x="8325607" y="3041914"/>
            <a:ext cx="2324534" cy="2324534"/>
          </a:xfrm>
          <a:prstGeom prst="diamond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p>
            <a:pPr algn="ctr"/>
            <a:endParaRPr lang="zh-CN" altLang="en-US" sz="3600">
              <a:sym typeface="Arial" panose="020B0604020202020204" pitchFamily="34" charset="0"/>
            </a:endParaRPr>
          </a:p>
        </p:txBody>
      </p:sp>
      <p:sp>
        <p:nvSpPr>
          <p:cNvPr id="43" name="菱形 42"/>
          <p:cNvSpPr/>
          <p:nvPr>
            <p:custDataLst>
              <p:tags r:id="rId3"/>
            </p:custDataLst>
          </p:nvPr>
        </p:nvSpPr>
        <p:spPr>
          <a:xfrm>
            <a:off x="8639135" y="3355442"/>
            <a:ext cx="1697480" cy="169748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70000" lnSpcReduction="20000"/>
          </a:bodyPr>
          <a:p>
            <a:pPr algn="ctr"/>
            <a:r>
              <a:rPr lang="en-US" altLang="zh-CN" sz="7200" dirty="0">
                <a:solidFill>
                  <a:schemeClr val="bg1"/>
                </a:solidFill>
                <a:sym typeface="Arial" panose="020B0604020202020204" pitchFamily="34" charset="0"/>
              </a:rPr>
              <a:t>1</a:t>
            </a:r>
            <a:endParaRPr lang="en-US" altLang="zh-CN" sz="7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4"/>
            </p:custDataLst>
          </p:nvPr>
        </p:nvSpPr>
        <p:spPr>
          <a:xfrm>
            <a:off x="7679895" y="5529748"/>
            <a:ext cx="3615957" cy="15501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>
                <a:solidFill>
                  <a:srgbClr val="1F74AD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空值</a:t>
            </a:r>
            <a:endParaRPr lang="zh-CN" altLang="en-US" sz="4400">
              <a:solidFill>
                <a:srgbClr val="1F74AD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" name="菱形 1"/>
          <p:cNvSpPr/>
          <p:nvPr>
            <p:custDataLst>
              <p:tags r:id="rId5"/>
            </p:custDataLst>
          </p:nvPr>
        </p:nvSpPr>
        <p:spPr>
          <a:xfrm>
            <a:off x="14563169" y="3039514"/>
            <a:ext cx="2324534" cy="2324534"/>
          </a:xfrm>
          <a:prstGeom prst="diamond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p>
            <a:pPr algn="ctr"/>
            <a:endParaRPr lang="zh-CN" altLang="en-US" sz="3600">
              <a:sym typeface="Arial" panose="020B0604020202020204" pitchFamily="34" charset="0"/>
            </a:endParaRPr>
          </a:p>
        </p:txBody>
      </p:sp>
      <p:sp>
        <p:nvSpPr>
          <p:cNvPr id="3" name="菱形 2"/>
          <p:cNvSpPr/>
          <p:nvPr>
            <p:custDataLst>
              <p:tags r:id="rId6"/>
            </p:custDataLst>
          </p:nvPr>
        </p:nvSpPr>
        <p:spPr>
          <a:xfrm>
            <a:off x="14876695" y="3353042"/>
            <a:ext cx="1697482" cy="169748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70000" lnSpcReduction="20000"/>
          </a:bodyPr>
          <a:p>
            <a:pPr algn="ctr"/>
            <a:r>
              <a:rPr lang="en-US" altLang="zh-CN" sz="7200" dirty="0">
                <a:solidFill>
                  <a:schemeClr val="bg1"/>
                </a:solidFill>
                <a:sym typeface="Arial" panose="020B0604020202020204" pitchFamily="34" charset="0"/>
              </a:rPr>
              <a:t>2</a:t>
            </a:r>
            <a:endParaRPr lang="en-US" altLang="zh-CN" sz="7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3917393" y="5533070"/>
            <a:ext cx="3616087" cy="15501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>
                <a:solidFill>
                  <a:srgbClr val="3498DB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重复值</a:t>
            </a:r>
            <a:endParaRPr lang="zh-CN" altLang="en-US" sz="4400">
              <a:solidFill>
                <a:srgbClr val="3498DB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" name="菱形 4"/>
          <p:cNvSpPr/>
          <p:nvPr>
            <p:custDataLst>
              <p:tags r:id="rId8"/>
            </p:custDataLst>
          </p:nvPr>
        </p:nvSpPr>
        <p:spPr>
          <a:xfrm>
            <a:off x="8325607" y="7492362"/>
            <a:ext cx="2324534" cy="2324534"/>
          </a:xfrm>
          <a:prstGeom prst="diamond">
            <a:avLst/>
          </a:prstGeom>
          <a:solidFill>
            <a:schemeClr val="accent3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p>
            <a:pPr algn="ctr"/>
            <a:endParaRPr lang="zh-CN" altLang="en-US" sz="3600">
              <a:sym typeface="Arial" panose="020B0604020202020204" pitchFamily="34" charset="0"/>
            </a:endParaRPr>
          </a:p>
        </p:txBody>
      </p:sp>
      <p:sp>
        <p:nvSpPr>
          <p:cNvPr id="6" name="菱形 5"/>
          <p:cNvSpPr/>
          <p:nvPr>
            <p:custDataLst>
              <p:tags r:id="rId9"/>
            </p:custDataLst>
          </p:nvPr>
        </p:nvSpPr>
        <p:spPr>
          <a:xfrm>
            <a:off x="8639135" y="7805890"/>
            <a:ext cx="1697482" cy="169748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70000" lnSpcReduction="20000"/>
          </a:bodyPr>
          <a:p>
            <a:pPr algn="ctr"/>
            <a:r>
              <a:rPr lang="en-US" altLang="zh-CN" sz="7200" dirty="0">
                <a:solidFill>
                  <a:schemeClr val="bg1"/>
                </a:solidFill>
                <a:sym typeface="Arial" panose="020B0604020202020204" pitchFamily="34" charset="0"/>
              </a:rPr>
              <a:t>3</a:t>
            </a:r>
            <a:endParaRPr lang="en-US" altLang="zh-CN" sz="7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7679831" y="9985918"/>
            <a:ext cx="3616087" cy="15501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>
                <a:solidFill>
                  <a:srgbClr val="1AA3AA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异常值</a:t>
            </a:r>
            <a:endParaRPr lang="zh-CN" altLang="en-US" sz="4400">
              <a:solidFill>
                <a:srgbClr val="1AA3AA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菱形 7"/>
          <p:cNvSpPr/>
          <p:nvPr>
            <p:custDataLst>
              <p:tags r:id="rId11"/>
            </p:custDataLst>
          </p:nvPr>
        </p:nvSpPr>
        <p:spPr>
          <a:xfrm>
            <a:off x="14563169" y="7493284"/>
            <a:ext cx="2324534" cy="2324534"/>
          </a:xfrm>
          <a:prstGeom prst="diamond">
            <a:avLst/>
          </a:prstGeom>
          <a:solidFill>
            <a:schemeClr val="accent4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p>
            <a:pPr algn="ctr"/>
            <a:endParaRPr lang="zh-CN" altLang="en-US" sz="3600">
              <a:sym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12"/>
            </p:custDataLst>
          </p:nvPr>
        </p:nvSpPr>
        <p:spPr>
          <a:xfrm>
            <a:off x="14876697" y="7806812"/>
            <a:ext cx="1697480" cy="169748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70000" lnSpcReduction="20000"/>
          </a:bodyPr>
          <a:p>
            <a:pPr algn="ctr"/>
            <a:r>
              <a:rPr lang="en-US" altLang="zh-CN" sz="7200" dirty="0">
                <a:solidFill>
                  <a:schemeClr val="bg1"/>
                </a:solidFill>
                <a:sym typeface="Arial" panose="020B0604020202020204" pitchFamily="34" charset="0"/>
              </a:rPr>
              <a:t>4</a:t>
            </a:r>
            <a:endParaRPr lang="en-US" altLang="zh-CN" sz="7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13917456" y="9981119"/>
            <a:ext cx="3615957" cy="15501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类型转换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roup 57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574" name="Group 574"/>
          <p:cNvGrpSpPr/>
          <p:nvPr/>
        </p:nvGrpSpPr>
        <p:grpSpPr>
          <a:xfrm>
            <a:off x="9311680" y="6178625"/>
            <a:ext cx="13068300" cy="1347470"/>
            <a:chOff x="-182367" y="883411"/>
            <a:chExt cx="13068300" cy="1347470"/>
          </a:xfrm>
        </p:grpSpPr>
        <p:sp>
          <p:nvSpPr>
            <p:cNvPr id="2" name="text 574"/>
            <p:cNvSpPr/>
            <p:nvPr/>
          </p:nvSpPr>
          <p:spPr>
            <a:xfrm>
              <a:off x="-182367" y="883411"/>
              <a:ext cx="13068300" cy="134747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2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8800" spc="660" dirty="0"/>
                <a:t>建立</a:t>
              </a:r>
              <a:r>
                <a:rPr lang="en-US" altLang="zh-CN" sz="8800" spc="660" dirty="0"/>
                <a:t>RFM</a:t>
              </a:r>
              <a:r>
                <a:rPr lang="zh-CN" altLang="en-US" sz="8800" spc="660" dirty="0"/>
                <a:t>模型</a:t>
              </a:r>
              <a:endParaRPr lang="zh-CN" altLang="en-US" sz="8800" spc="660" dirty="0"/>
            </a:p>
          </p:txBody>
        </p:sp>
      </p:grpSp>
      <p:sp>
        <p:nvSpPr>
          <p:cNvPr id="599" name="graph 599"/>
          <p:cNvSpPr/>
          <p:nvPr/>
        </p:nvSpPr>
        <p:spPr>
          <a:xfrm>
            <a:off x="6886301" y="6433260"/>
            <a:ext cx="990600" cy="838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90600" h="838200" extrusionOk="0">
                <a:moveTo>
                  <a:pt x="543641" y="826663"/>
                </a:moveTo>
                <a:lnTo>
                  <a:pt x="543641" y="733546"/>
                </a:lnTo>
                <a:cubicBezTo>
                  <a:pt x="559399" y="688863"/>
                  <a:pt x="581680" y="644911"/>
                  <a:pt x="610605" y="601812"/>
                </a:cubicBezTo>
                <a:cubicBezTo>
                  <a:pt x="639531" y="558591"/>
                  <a:pt x="678164" y="512338"/>
                  <a:pt x="726612" y="463052"/>
                </a:cubicBezTo>
                <a:cubicBezTo>
                  <a:pt x="784753" y="403677"/>
                  <a:pt x="823188" y="357789"/>
                  <a:pt x="841811" y="325495"/>
                </a:cubicBezTo>
                <a:cubicBezTo>
                  <a:pt x="860541" y="293080"/>
                  <a:pt x="869944" y="261640"/>
                  <a:pt x="869944" y="231282"/>
                </a:cubicBezTo>
                <a:cubicBezTo>
                  <a:pt x="869944" y="191947"/>
                  <a:pt x="860938" y="161589"/>
                  <a:pt x="843000" y="140223"/>
                </a:cubicBezTo>
                <a:cubicBezTo>
                  <a:pt x="825078" y="118734"/>
                  <a:pt x="799810" y="108051"/>
                  <a:pt x="767120" y="108051"/>
                </a:cubicBezTo>
                <a:cubicBezTo>
                  <a:pt x="704225" y="108051"/>
                  <a:pt x="668456" y="149580"/>
                  <a:pt x="659648" y="232379"/>
                </a:cubicBezTo>
                <a:lnTo>
                  <a:pt x="550285" y="223144"/>
                </a:lnTo>
                <a:cubicBezTo>
                  <a:pt x="556915" y="152979"/>
                  <a:pt x="578815" y="98221"/>
                  <a:pt x="616061" y="59009"/>
                </a:cubicBezTo>
                <a:cubicBezTo>
                  <a:pt x="653308" y="19674"/>
                  <a:pt x="702838" y="0"/>
                  <a:pt x="764743" y="0"/>
                </a:cubicBezTo>
                <a:cubicBezTo>
                  <a:pt x="832698" y="0"/>
                  <a:pt x="885504" y="19796"/>
                  <a:pt x="923437" y="59253"/>
                </a:cubicBezTo>
                <a:cubicBezTo>
                  <a:pt x="961278" y="98831"/>
                  <a:pt x="980206" y="154548"/>
                  <a:pt x="980206" y="226664"/>
                </a:cubicBezTo>
                <a:cubicBezTo>
                  <a:pt x="980206" y="260543"/>
                  <a:pt x="974857" y="292227"/>
                  <a:pt x="963960" y="321731"/>
                </a:cubicBezTo>
                <a:cubicBezTo>
                  <a:pt x="953155" y="351236"/>
                  <a:pt x="937503" y="380253"/>
                  <a:pt x="917097" y="409026"/>
                </a:cubicBezTo>
                <a:cubicBezTo>
                  <a:pt x="896599" y="437677"/>
                  <a:pt x="863315" y="474832"/>
                  <a:pt x="817153" y="520232"/>
                </a:cubicBezTo>
                <a:cubicBezTo>
                  <a:pt x="736610" y="598535"/>
                  <a:pt x="686485" y="663488"/>
                  <a:pt x="666673" y="715091"/>
                </a:cubicBezTo>
                <a:lnTo>
                  <a:pt x="990600" y="715091"/>
                </a:lnTo>
                <a:lnTo>
                  <a:pt x="990600" y="826663"/>
                </a:lnTo>
                <a:cubicBezTo>
                  <a:pt x="990600" y="826663"/>
                  <a:pt x="543641" y="826663"/>
                  <a:pt x="543641" y="826663"/>
                </a:cubicBezTo>
                <a:close/>
                <a:moveTo>
                  <a:pt x="347014" y="419100"/>
                </a:moveTo>
                <a:cubicBezTo>
                  <a:pt x="347014" y="343220"/>
                  <a:pt x="343052" y="282519"/>
                  <a:pt x="335219" y="236982"/>
                </a:cubicBezTo>
                <a:cubicBezTo>
                  <a:pt x="327294" y="191582"/>
                  <a:pt x="315010" y="158191"/>
                  <a:pt x="298170" y="136946"/>
                </a:cubicBezTo>
                <a:cubicBezTo>
                  <a:pt x="281330" y="115824"/>
                  <a:pt x="258546" y="105262"/>
                  <a:pt x="229621" y="105262"/>
                </a:cubicBezTo>
                <a:cubicBezTo>
                  <a:pt x="185547" y="105262"/>
                  <a:pt x="154442" y="129174"/>
                  <a:pt x="136215" y="177134"/>
                </a:cubicBezTo>
                <a:cubicBezTo>
                  <a:pt x="117988" y="225216"/>
                  <a:pt x="108874" y="305821"/>
                  <a:pt x="108874" y="419100"/>
                </a:cubicBezTo>
                <a:cubicBezTo>
                  <a:pt x="108874" y="528614"/>
                  <a:pt x="118186" y="608136"/>
                  <a:pt x="136702" y="657910"/>
                </a:cubicBezTo>
                <a:cubicBezTo>
                  <a:pt x="155234" y="707562"/>
                  <a:pt x="185547" y="732449"/>
                  <a:pt x="227746" y="732449"/>
                </a:cubicBezTo>
                <a:cubicBezTo>
                  <a:pt x="269153" y="732449"/>
                  <a:pt x="299450" y="707196"/>
                  <a:pt x="318485" y="656691"/>
                </a:cubicBezTo>
                <a:cubicBezTo>
                  <a:pt x="337505" y="606186"/>
                  <a:pt x="347014" y="527029"/>
                  <a:pt x="347014" y="419100"/>
                </a:cubicBezTo>
                <a:close/>
                <a:moveTo>
                  <a:pt x="456377" y="419100"/>
                </a:moveTo>
                <a:cubicBezTo>
                  <a:pt x="456377" y="555924"/>
                  <a:pt x="437159" y="659968"/>
                  <a:pt x="398617" y="731245"/>
                </a:cubicBezTo>
                <a:cubicBezTo>
                  <a:pt x="360090" y="802629"/>
                  <a:pt x="302834" y="838200"/>
                  <a:pt x="226755" y="838200"/>
                </a:cubicBezTo>
                <a:cubicBezTo>
                  <a:pt x="75590" y="838200"/>
                  <a:pt x="0" y="698586"/>
                  <a:pt x="0" y="419100"/>
                </a:cubicBezTo>
                <a:cubicBezTo>
                  <a:pt x="0" y="322341"/>
                  <a:pt x="8427" y="243184"/>
                  <a:pt x="25267" y="181508"/>
                </a:cubicBezTo>
                <a:cubicBezTo>
                  <a:pt x="42001" y="119832"/>
                  <a:pt x="66766" y="74173"/>
                  <a:pt x="99456" y="44561"/>
                </a:cubicBezTo>
                <a:cubicBezTo>
                  <a:pt x="132146" y="14813"/>
                  <a:pt x="175534" y="0"/>
                  <a:pt x="229621" y="0"/>
                </a:cubicBezTo>
                <a:cubicBezTo>
                  <a:pt x="306598" y="0"/>
                  <a:pt x="363656" y="34350"/>
                  <a:pt x="400705" y="102961"/>
                </a:cubicBezTo>
                <a:cubicBezTo>
                  <a:pt x="437845" y="171556"/>
                  <a:pt x="456377" y="276926"/>
                  <a:pt x="456377" y="41910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pSp>
        <p:nvGrpSpPr>
          <p:cNvPr id="14" name="Group 585"/>
          <p:cNvGrpSpPr/>
          <p:nvPr/>
        </p:nvGrpSpPr>
        <p:grpSpPr>
          <a:xfrm>
            <a:off x="6543401" y="6014161"/>
            <a:ext cx="1676400" cy="1676400"/>
            <a:chOff x="-2868991" y="-978621"/>
            <a:chExt cx="1676400" cy="1676400"/>
          </a:xfrm>
        </p:grpSpPr>
        <p:grpSp>
          <p:nvGrpSpPr>
            <p:cNvPr id="15" name="Group 586"/>
            <p:cNvGrpSpPr/>
            <p:nvPr/>
          </p:nvGrpSpPr>
          <p:grpSpPr>
            <a:xfrm>
              <a:off x="-2868991" y="-978621"/>
              <a:ext cx="1676400" cy="1676400"/>
              <a:chOff x="-2868991" y="-978621"/>
              <a:chExt cx="1676400" cy="1676400"/>
            </a:xfrm>
          </p:grpSpPr>
          <p:sp>
            <p:nvSpPr>
              <p:cNvPr id="16" name="graph 602"/>
              <p:cNvSpPr/>
              <p:nvPr/>
            </p:nvSpPr>
            <p:spPr>
              <a:xfrm>
                <a:off x="-2868991" y="-978621"/>
                <a:ext cx="1676400" cy="167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6400" h="1676400" extrusionOk="0">
                    <a:moveTo>
                      <a:pt x="0" y="838200"/>
                    </a:moveTo>
                    <a:cubicBezTo>
                      <a:pt x="0" y="375345"/>
                      <a:pt x="375361" y="0"/>
                      <a:pt x="838291" y="0"/>
                    </a:cubicBezTo>
                    <a:cubicBezTo>
                      <a:pt x="1301206" y="0"/>
                      <a:pt x="1676400" y="375345"/>
                      <a:pt x="1676400" y="838200"/>
                    </a:cubicBezTo>
                    <a:cubicBezTo>
                      <a:pt x="1676400" y="1301054"/>
                      <a:pt x="1301206" y="1676400"/>
                      <a:pt x="838291" y="1676400"/>
                    </a:cubicBezTo>
                    <a:cubicBezTo>
                      <a:pt x="375361" y="1676400"/>
                      <a:pt x="0" y="1301054"/>
                      <a:pt x="0" y="8382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  <p:sp>
            <p:nvSpPr>
              <p:cNvPr id="17" name="graph 601"/>
              <p:cNvSpPr/>
              <p:nvPr/>
            </p:nvSpPr>
            <p:spPr>
              <a:xfrm>
                <a:off x="-2526091" y="-559522"/>
                <a:ext cx="990600" cy="838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90600" h="838200" extrusionOk="0">
                    <a:moveTo>
                      <a:pt x="990600" y="600791"/>
                    </a:moveTo>
                    <a:cubicBezTo>
                      <a:pt x="990600" y="677738"/>
                      <a:pt x="971092" y="736610"/>
                      <a:pt x="931956" y="777270"/>
                    </a:cubicBezTo>
                    <a:cubicBezTo>
                      <a:pt x="892835" y="817808"/>
                      <a:pt x="836660" y="838200"/>
                      <a:pt x="763463" y="838200"/>
                    </a:cubicBezTo>
                    <a:cubicBezTo>
                      <a:pt x="695309" y="838200"/>
                      <a:pt x="641619" y="819150"/>
                      <a:pt x="602284" y="781278"/>
                    </a:cubicBezTo>
                    <a:cubicBezTo>
                      <a:pt x="563057" y="743285"/>
                      <a:pt x="539678" y="686607"/>
                      <a:pt x="532058" y="611108"/>
                    </a:cubicBezTo>
                    <a:lnTo>
                      <a:pt x="641908" y="598977"/>
                    </a:lnTo>
                    <a:cubicBezTo>
                      <a:pt x="646968" y="643646"/>
                      <a:pt x="659450" y="676656"/>
                      <a:pt x="679551" y="698129"/>
                    </a:cubicBezTo>
                    <a:cubicBezTo>
                      <a:pt x="699668" y="719495"/>
                      <a:pt x="727694" y="730178"/>
                      <a:pt x="763463" y="730178"/>
                    </a:cubicBezTo>
                    <a:cubicBezTo>
                      <a:pt x="800907" y="730178"/>
                      <a:pt x="829437" y="718398"/>
                      <a:pt x="849249" y="694974"/>
                    </a:cubicBezTo>
                    <a:cubicBezTo>
                      <a:pt x="869061" y="671428"/>
                      <a:pt x="878967" y="637931"/>
                      <a:pt x="878967" y="594360"/>
                    </a:cubicBezTo>
                    <a:cubicBezTo>
                      <a:pt x="878967" y="554309"/>
                      <a:pt x="866683" y="523234"/>
                      <a:pt x="842208" y="501152"/>
                    </a:cubicBezTo>
                    <a:cubicBezTo>
                      <a:pt x="817641" y="478932"/>
                      <a:pt x="781690" y="467898"/>
                      <a:pt x="734232" y="467898"/>
                    </a:cubicBezTo>
                    <a:lnTo>
                      <a:pt x="685693" y="467898"/>
                    </a:lnTo>
                    <a:lnTo>
                      <a:pt x="685693" y="357560"/>
                    </a:lnTo>
                    <a:lnTo>
                      <a:pt x="731855" y="357560"/>
                    </a:lnTo>
                    <a:cubicBezTo>
                      <a:pt x="774359" y="357560"/>
                      <a:pt x="806851" y="346633"/>
                      <a:pt x="829437" y="324916"/>
                    </a:cubicBezTo>
                    <a:cubicBezTo>
                      <a:pt x="852022" y="303184"/>
                      <a:pt x="863406" y="272110"/>
                      <a:pt x="863406" y="231571"/>
                    </a:cubicBezTo>
                    <a:cubicBezTo>
                      <a:pt x="863406" y="190073"/>
                      <a:pt x="854689" y="158998"/>
                      <a:pt x="837255" y="138363"/>
                    </a:cubicBezTo>
                    <a:cubicBezTo>
                      <a:pt x="819820" y="117729"/>
                      <a:pt x="794766" y="107411"/>
                      <a:pt x="762076" y="107411"/>
                    </a:cubicBezTo>
                    <a:cubicBezTo>
                      <a:pt x="697382" y="107411"/>
                      <a:pt x="661233" y="147706"/>
                      <a:pt x="653704" y="228173"/>
                    </a:cubicBezTo>
                    <a:lnTo>
                      <a:pt x="546216" y="218343"/>
                    </a:lnTo>
                    <a:cubicBezTo>
                      <a:pt x="552861" y="149047"/>
                      <a:pt x="575233" y="95280"/>
                      <a:pt x="613577" y="57165"/>
                    </a:cubicBezTo>
                    <a:cubicBezTo>
                      <a:pt x="651921" y="19050"/>
                      <a:pt x="701939" y="0"/>
                      <a:pt x="763463" y="0"/>
                    </a:cubicBezTo>
                    <a:cubicBezTo>
                      <a:pt x="830717" y="0"/>
                      <a:pt x="882335" y="18806"/>
                      <a:pt x="918484" y="56311"/>
                    </a:cubicBezTo>
                    <a:cubicBezTo>
                      <a:pt x="954648" y="93817"/>
                      <a:pt x="972677" y="147096"/>
                      <a:pt x="972677" y="216042"/>
                    </a:cubicBezTo>
                    <a:cubicBezTo>
                      <a:pt x="972677" y="264962"/>
                      <a:pt x="961476" y="306217"/>
                      <a:pt x="938997" y="339958"/>
                    </a:cubicBezTo>
                    <a:cubicBezTo>
                      <a:pt x="916503" y="373700"/>
                      <a:pt x="882030" y="396407"/>
                      <a:pt x="835578" y="408416"/>
                    </a:cubicBezTo>
                    <a:lnTo>
                      <a:pt x="835578" y="410718"/>
                    </a:lnTo>
                    <a:cubicBezTo>
                      <a:pt x="883920" y="417286"/>
                      <a:pt x="921852" y="437433"/>
                      <a:pt x="949391" y="471418"/>
                    </a:cubicBezTo>
                    <a:cubicBezTo>
                      <a:pt x="976838" y="505282"/>
                      <a:pt x="990600" y="548365"/>
                      <a:pt x="990600" y="600791"/>
                    </a:cubicBezTo>
                    <a:close/>
                    <a:moveTo>
                      <a:pt x="346816" y="418734"/>
                    </a:moveTo>
                    <a:cubicBezTo>
                      <a:pt x="346816" y="342884"/>
                      <a:pt x="342854" y="282305"/>
                      <a:pt x="335020" y="236799"/>
                    </a:cubicBezTo>
                    <a:cubicBezTo>
                      <a:pt x="327202" y="191399"/>
                      <a:pt x="314812" y="158145"/>
                      <a:pt x="298079" y="136900"/>
                    </a:cubicBezTo>
                    <a:cubicBezTo>
                      <a:pt x="281238" y="115671"/>
                      <a:pt x="258348" y="105110"/>
                      <a:pt x="229529" y="105110"/>
                    </a:cubicBezTo>
                    <a:cubicBezTo>
                      <a:pt x="185547" y="105110"/>
                      <a:pt x="154442" y="129143"/>
                      <a:pt x="136215" y="177088"/>
                    </a:cubicBezTo>
                    <a:cubicBezTo>
                      <a:pt x="117988" y="225018"/>
                      <a:pt x="108874" y="305622"/>
                      <a:pt x="108874" y="418734"/>
                    </a:cubicBezTo>
                    <a:cubicBezTo>
                      <a:pt x="108874" y="528218"/>
                      <a:pt x="118079" y="607710"/>
                      <a:pt x="136611" y="657362"/>
                    </a:cubicBezTo>
                    <a:cubicBezTo>
                      <a:pt x="155234" y="706998"/>
                      <a:pt x="185547" y="731870"/>
                      <a:pt x="227639" y="731870"/>
                    </a:cubicBezTo>
                    <a:cubicBezTo>
                      <a:pt x="269046" y="731870"/>
                      <a:pt x="299267" y="706633"/>
                      <a:pt x="318287" y="656264"/>
                    </a:cubicBezTo>
                    <a:cubicBezTo>
                      <a:pt x="337306" y="605774"/>
                      <a:pt x="346816" y="526633"/>
                      <a:pt x="346816" y="418734"/>
                    </a:cubicBezTo>
                    <a:close/>
                    <a:moveTo>
                      <a:pt x="456178" y="418734"/>
                    </a:moveTo>
                    <a:cubicBezTo>
                      <a:pt x="456178" y="555528"/>
                      <a:pt x="436854" y="659419"/>
                      <a:pt x="398419" y="730666"/>
                    </a:cubicBezTo>
                    <a:cubicBezTo>
                      <a:pt x="359892" y="802035"/>
                      <a:pt x="302635" y="837590"/>
                      <a:pt x="226649" y="837590"/>
                    </a:cubicBezTo>
                    <a:cubicBezTo>
                      <a:pt x="75590" y="837590"/>
                      <a:pt x="0" y="698007"/>
                      <a:pt x="0" y="418734"/>
                    </a:cubicBezTo>
                    <a:cubicBezTo>
                      <a:pt x="0" y="322127"/>
                      <a:pt x="8427" y="242986"/>
                      <a:pt x="25161" y="181325"/>
                    </a:cubicBezTo>
                    <a:cubicBezTo>
                      <a:pt x="42001" y="119801"/>
                      <a:pt x="66766" y="74157"/>
                      <a:pt x="99456" y="44424"/>
                    </a:cubicBezTo>
                    <a:cubicBezTo>
                      <a:pt x="132054" y="14813"/>
                      <a:pt x="175442" y="0"/>
                      <a:pt x="229529" y="0"/>
                    </a:cubicBezTo>
                    <a:cubicBezTo>
                      <a:pt x="306491" y="0"/>
                      <a:pt x="363458" y="34229"/>
                      <a:pt x="400507" y="102809"/>
                    </a:cubicBezTo>
                    <a:cubicBezTo>
                      <a:pt x="437647" y="171373"/>
                      <a:pt x="456178" y="276727"/>
                      <a:pt x="456178" y="418734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稻壳儿_答辩小姐姐作品_8"/>
          <p:cNvGrpSpPr/>
          <p:nvPr/>
        </p:nvGrpSpPr>
        <p:grpSpPr>
          <a:xfrm>
            <a:off x="5495290" y="865505"/>
            <a:ext cx="13912850" cy="1014729"/>
            <a:chOff x="3866082" y="718355"/>
            <a:chExt cx="4074281" cy="50736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533061" y="718355"/>
              <a:ext cx="2737168" cy="50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j-ea"/>
                  <a:ea typeface="+mj-ea"/>
                  <a:cs typeface="+mn-ea"/>
                  <a:sym typeface="+mn-lt"/>
                </a:rPr>
                <a:t>高潜用户</a:t>
              </a:r>
              <a:endParaRPr lang="zh-CN" altLang="en-US" sz="6000" spc="3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11" name="组合 10" descr="7b0a202020202274657874626f78223a20227b5c2263617465676f72795f69645c223a31303339392c5c2269645c223a32303334323032347d220a7d0a"/>
          <p:cNvGrpSpPr/>
          <p:nvPr/>
        </p:nvGrpSpPr>
        <p:grpSpPr>
          <a:xfrm>
            <a:off x="3839395" y="3257865"/>
            <a:ext cx="17047771" cy="8622438"/>
            <a:chOff x="5543" y="3751"/>
            <a:chExt cx="8220" cy="3569"/>
          </a:xfrm>
        </p:grpSpPr>
        <p:sp>
          <p:nvSpPr>
            <p:cNvPr id="12" name="圆角矩形 11"/>
            <p:cNvSpPr/>
            <p:nvPr/>
          </p:nvSpPr>
          <p:spPr>
            <a:xfrm>
              <a:off x="5543" y="3751"/>
              <a:ext cx="8220" cy="3569"/>
            </a:xfrm>
            <a:prstGeom prst="roundRect">
              <a:avLst>
                <a:gd name="adj" fmla="val 8685"/>
              </a:avLst>
            </a:prstGeom>
            <a:solidFill>
              <a:srgbClr val="F1F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5543" y="3751"/>
              <a:ext cx="8220" cy="3569"/>
            </a:xfrm>
            <a:prstGeom prst="roundRect">
              <a:avLst>
                <a:gd name="adj" fmla="val 8685"/>
              </a:avLst>
            </a:prstGeom>
            <a:noFill/>
            <a:ln w="25400">
              <a:solidFill>
                <a:srgbClr val="95908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EDAC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029" y="3811"/>
              <a:ext cx="7343" cy="31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20000"/>
                </a:lnSpc>
              </a:pPr>
              <a:r>
                <a:rPr lang="zh-CN" altLang="en-US" sz="48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  <a:cs typeface="+mn-ea"/>
                </a:rPr>
                <a:t>RFM的含义：</a:t>
              </a:r>
              <a:endPara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endParaRPr>
            </a:p>
            <a:p>
              <a:pPr fontAlgn="auto">
                <a:lnSpc>
                  <a:spcPct val="120000"/>
                </a:lnSpc>
              </a:pPr>
              <a:endParaRPr lang="zh-CN" altLang="en-US" sz="4000">
                <a:latin typeface="+mn-ea"/>
                <a:cs typeface="+mn-ea"/>
              </a:endParaRPr>
            </a:p>
            <a:p>
              <a:pPr fontAlgn="auto">
                <a:lnSpc>
                  <a:spcPct val="120000"/>
                </a:lnSpc>
              </a:pPr>
              <a:r>
                <a:rPr lang="zh-CN" altLang="en-US" sz="40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ea"/>
                  <a:cs typeface="+mn-ea"/>
                </a:rPr>
                <a:t>R (Recency)</a:t>
              </a:r>
              <a:r>
                <a:rPr lang="zh-CN" altLang="en-US" sz="4000">
                  <a:latin typeface="+mn-ea"/>
                  <a:cs typeface="+mn-ea"/>
                </a:rPr>
                <a:t>︰客户最近一次交易时间的间隔。R值越大，表示客户交易发生的日期越久，反之则表示客户交易发生的日期越近。</a:t>
              </a:r>
              <a:endParaRPr lang="zh-CN" altLang="en-US" sz="4000">
                <a:latin typeface="+mn-ea"/>
                <a:cs typeface="+mn-ea"/>
              </a:endParaRPr>
            </a:p>
            <a:p>
              <a:pPr fontAlgn="auto">
                <a:lnSpc>
                  <a:spcPct val="120000"/>
                </a:lnSpc>
              </a:pPr>
              <a:endParaRPr lang="zh-CN" altLang="en-US" sz="4000">
                <a:latin typeface="+mn-ea"/>
                <a:cs typeface="+mn-ea"/>
              </a:endParaRPr>
            </a:p>
            <a:p>
              <a:pPr fontAlgn="auto">
                <a:lnSpc>
                  <a:spcPct val="120000"/>
                </a:lnSpc>
              </a:pPr>
              <a:r>
                <a:rPr lang="zh-CN" altLang="en-US" sz="40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ea"/>
                  <a:cs typeface="+mn-ea"/>
                </a:rPr>
                <a:t>F (Frequency)</a:t>
              </a:r>
              <a:r>
                <a:rPr lang="zh-CN" altLang="en-US" sz="4000">
                  <a:latin typeface="+mn-ea"/>
                  <a:cs typeface="+mn-ea"/>
                </a:rPr>
                <a:t>︰客户在最近一段时间内交易的次数。F值越大，表示客户交易越频繁，反之则表示客户交易不够活跃。</a:t>
              </a:r>
              <a:endParaRPr lang="zh-CN" altLang="en-US" sz="4000">
                <a:latin typeface="+mn-ea"/>
                <a:cs typeface="+mn-ea"/>
              </a:endParaRPr>
            </a:p>
            <a:p>
              <a:pPr fontAlgn="auto">
                <a:lnSpc>
                  <a:spcPct val="120000"/>
                </a:lnSpc>
              </a:pPr>
              <a:endParaRPr lang="zh-CN" altLang="en-US" sz="4000">
                <a:latin typeface="+mn-ea"/>
                <a:cs typeface="+mn-ea"/>
              </a:endParaRPr>
            </a:p>
            <a:p>
              <a:pPr fontAlgn="auto">
                <a:lnSpc>
                  <a:spcPct val="120000"/>
                </a:lnSpc>
              </a:pPr>
              <a:r>
                <a:rPr lang="zh-CN" altLang="en-US" sz="40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ea"/>
                  <a:cs typeface="+mn-ea"/>
                </a:rPr>
                <a:t>M(Monetary)</a:t>
              </a:r>
              <a:r>
                <a:rPr lang="zh-CN" altLang="en-US" sz="4000">
                  <a:latin typeface="+mn-ea"/>
                  <a:cs typeface="+mn-ea"/>
                </a:rPr>
                <a:t>︰客户在最近一段时间内交易的金额。M值越大，表示客户价值越高，反之则表示客户价值越低。</a:t>
              </a:r>
              <a:endParaRPr lang="zh-CN" altLang="en-US" sz="4000"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i"/>
  <p:tag name="KSO_WM_UNIT_INDEX" val="1_1_2"/>
  <p:tag name="KSO_WM_UNIT_ID" val="diagram5_4*l_h_i*1_1_2"/>
  <p:tag name="KSO_WM_TEMPLATE_CATEGORY" val="diagram"/>
  <p:tag name="KSO_WM_TEMPLATE_INDEX" val="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i"/>
  <p:tag name="KSO_WM_UNIT_INDEX" val="1_4_2"/>
  <p:tag name="KSO_WM_UNIT_ID" val="diagram5_4*l_h_i*1_4_2"/>
  <p:tag name="KSO_WM_TEMPLATE_CATEGORY" val="diagram"/>
  <p:tag name="KSO_WM_TEMPLATE_INDEX" val="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i"/>
  <p:tag name="KSO_WM_UNIT_INDEX" val="1_4_1"/>
  <p:tag name="KSO_WM_UNIT_ID" val="diagram5_4*l_h_i*1_4_1"/>
  <p:tag name="KSO_WM_TEMPLATE_CATEGORY" val="diagram"/>
  <p:tag name="KSO_WM_TEMPLATE_INDEX" val="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f"/>
  <p:tag name="KSO_WM_UNIT_INDEX" val="1_4_1"/>
  <p:tag name="KSO_WM_UNIT_ID" val="diagram5_4*l_h_f*1_4_1"/>
  <p:tag name="KSO_WM_TEMPLATE_CATEGORY" val="diagram"/>
  <p:tag name="KSO_WM_TEMPLATE_INDEX" val="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_BRIGHTNESS" val="0"/>
  <p:tag name="KSO_WM_UNIT_TEXT_FILL_FORE_SCHEMECOLOR_INDEX" val="8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SLIDE_ITEM_CNT" val="4"/>
</p:tagLst>
</file>

<file path=ppt/tags/tag14.xml><?xml version="1.0" encoding="utf-8"?>
<p:tagLst xmlns:p="http://schemas.openxmlformats.org/presentationml/2006/main">
  <p:tag name="KSO_WM_DOC_GUID" val="{b18b00ed-f67c-4ac2-8842-79c7653fae64}"/>
  <p:tag name="KSO_WPP_MARK_KEY" val="229486da-71f0-415c-95af-79f52d626bd5"/>
  <p:tag name="COMMONDATA" val="eyJoZGlkIjoiN2YzNjBkOTgyNWQ1YTMxYzM3MzMwNWFiODNmOWIzYWM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i"/>
  <p:tag name="KSO_WM_UNIT_INDEX" val="1_1_1"/>
  <p:tag name="KSO_WM_UNIT_ID" val="diagram5_4*l_h_i*1_1_1"/>
  <p:tag name="KSO_WM_TEMPLATE_CATEGORY" val="diagram"/>
  <p:tag name="KSO_WM_TEMPLATE_INDEX" val="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f"/>
  <p:tag name="KSO_WM_UNIT_INDEX" val="1_1_1"/>
  <p:tag name="KSO_WM_UNIT_ID" val="diagram5_4*l_h_f*1_1_1"/>
  <p:tag name="KSO_WM_TEMPLATE_CATEGORY" val="diagram"/>
  <p:tag name="KSO_WM_TEMPLATE_INDEX" val="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i"/>
  <p:tag name="KSO_WM_UNIT_INDEX" val="1_2_2"/>
  <p:tag name="KSO_WM_UNIT_ID" val="diagram5_4*l_h_i*1_2_2"/>
  <p:tag name="KSO_WM_TEMPLATE_CATEGORY" val="diagram"/>
  <p:tag name="KSO_WM_TEMPLATE_INDEX" val="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i"/>
  <p:tag name="KSO_WM_UNIT_INDEX" val="1_2_1"/>
  <p:tag name="KSO_WM_UNIT_ID" val="diagram5_4*l_h_i*1_2_1"/>
  <p:tag name="KSO_WM_TEMPLATE_CATEGORY" val="diagram"/>
  <p:tag name="KSO_WM_TEMPLATE_INDEX" val="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f"/>
  <p:tag name="KSO_WM_UNIT_INDEX" val="1_2_1"/>
  <p:tag name="KSO_WM_UNIT_ID" val="diagram5_4*l_h_f*1_2_1"/>
  <p:tag name="KSO_WM_TEMPLATE_CATEGORY" val="diagram"/>
  <p:tag name="KSO_WM_TEMPLATE_INDEX" val="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i"/>
  <p:tag name="KSO_WM_UNIT_INDEX" val="1_3_2"/>
  <p:tag name="KSO_WM_UNIT_ID" val="diagram5_4*l_h_i*1_3_2"/>
  <p:tag name="KSO_WM_TEMPLATE_CATEGORY" val="diagram"/>
  <p:tag name="KSO_WM_TEMPLATE_INDEX" val="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i"/>
  <p:tag name="KSO_WM_UNIT_INDEX" val="1_3_1"/>
  <p:tag name="KSO_WM_UNIT_ID" val="diagram5_4*l_h_i*1_3_1"/>
  <p:tag name="KSO_WM_TEMPLATE_CATEGORY" val="diagram"/>
  <p:tag name="KSO_WM_TEMPLATE_INDEX" val="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f"/>
  <p:tag name="KSO_WM_UNIT_INDEX" val="1_3_1"/>
  <p:tag name="KSO_WM_UNIT_ID" val="diagram5_4*l_h_f*1_3_1"/>
  <p:tag name="KSO_WM_TEMPLATE_CATEGORY" val="diagram"/>
  <p:tag name="KSO_WM_TEMPLATE_INDEX" val="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_BRIGHTNESS" val="0"/>
  <p:tag name="KSO_WM_UNIT_TEXT_FILL_FORE_SCHEMECOLOR_INDEX" val="7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演示</Application>
  <PresentationFormat>自定义</PresentationFormat>
  <Paragraphs>68</Paragraphs>
  <Slides>13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文泉驿微米黑</vt:lpstr>
      <vt:lpstr>黑体</vt:lpstr>
      <vt:lpstr>杨任东竹石体-Regular</vt:lpstr>
      <vt:lpstr>阿里巴巴普惠体 R</vt:lpstr>
      <vt:lpstr>Calibri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YiJianShengCheng</dc:title>
  <dc:creator>flr</dc:creator>
  <cp:lastModifiedBy> 待定-陶莹</cp:lastModifiedBy>
  <cp:revision>1182</cp:revision>
  <dcterms:created xsi:type="dcterms:W3CDTF">2011-04-03T21:06:00Z</dcterms:created>
  <dcterms:modified xsi:type="dcterms:W3CDTF">2022-09-22T06:44:26Z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8F8715FC852540B7BDE2E4EB43759A62</vt:lpwstr>
  </property>
</Properties>
</file>