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38" r:id="rId2"/>
    <p:sldId id="341" r:id="rId3"/>
    <p:sldId id="330" r:id="rId4"/>
    <p:sldId id="310" r:id="rId5"/>
    <p:sldId id="315" r:id="rId6"/>
    <p:sldId id="343" r:id="rId7"/>
    <p:sldId id="344" r:id="rId8"/>
    <p:sldId id="347" r:id="rId9"/>
    <p:sldId id="349" r:id="rId10"/>
    <p:sldId id="345" r:id="rId11"/>
    <p:sldId id="346" r:id="rId12"/>
    <p:sldId id="350" r:id="rId13"/>
    <p:sldId id="361" r:id="rId14"/>
    <p:sldId id="352" r:id="rId15"/>
    <p:sldId id="353" r:id="rId16"/>
    <p:sldId id="360" r:id="rId17"/>
    <p:sldId id="354" r:id="rId18"/>
    <p:sldId id="355" r:id="rId19"/>
    <p:sldId id="356" r:id="rId20"/>
    <p:sldId id="357" r:id="rId21"/>
    <p:sldId id="358" r:id="rId22"/>
    <p:sldId id="359" r:id="rId23"/>
    <p:sldId id="362" r:id="rId24"/>
    <p:sldId id="363" r:id="rId25"/>
    <p:sldId id="364" r:id="rId26"/>
    <p:sldId id="3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3B8"/>
    <a:srgbClr val="6A79BD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AF97-8126-4075-A6AC-24946AA99CEE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750D-CA7A-458F-A475-36D4AF35F1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fonction impure elle cuisine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2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7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5min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 : &lt;</a:t>
            </a:r>
            <a:r>
              <a:rPr lang="fr-FR" dirty="0" err="1"/>
              <a:t>string.h</a:t>
            </a:r>
            <a:r>
              <a:rPr lang="fr-FR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6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5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10min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8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10min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1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7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3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46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0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27000">
              <a:schemeClr val="accent1"/>
            </a:gs>
            <a:gs pos="50000">
              <a:schemeClr val="accent1"/>
            </a:gs>
            <a:gs pos="73000">
              <a:schemeClr val="accent1"/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7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1152145" y="2563528"/>
            <a:ext cx="538022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Mise à niveau</a:t>
            </a:r>
          </a:p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Programmation en C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445A-EED1-4951-B218-2894C1BF83A8}"/>
              </a:ext>
            </a:extLst>
          </p:cNvPr>
          <p:cNvSpPr txBox="1"/>
          <p:nvPr/>
        </p:nvSpPr>
        <p:spPr>
          <a:xfrm>
            <a:off x="0" y="6550223"/>
            <a:ext cx="442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Kézia MARCOU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FORMATION</a:t>
            </a:r>
          </a:p>
        </p:txBody>
      </p:sp>
      <p:pic>
        <p:nvPicPr>
          <p:cNvPr id="7" name="Picture Placeholder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BCBF9-AB6D-DCE2-1845-32EF08F71CE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2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Création de tableaux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403BB-B993-A5E9-EC60-627FB0A99638}"/>
              </a:ext>
            </a:extLst>
          </p:cNvPr>
          <p:cNvCxnSpPr/>
          <p:nvPr/>
        </p:nvCxnSpPr>
        <p:spPr>
          <a:xfrm flipH="1">
            <a:off x="4231737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3C43E8C-4855-0213-1C5E-DBECEB192A20}"/>
              </a:ext>
            </a:extLst>
          </p:cNvPr>
          <p:cNvSpPr/>
          <p:nvPr/>
        </p:nvSpPr>
        <p:spPr>
          <a:xfrm>
            <a:off x="4158028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707A0-7B23-8E54-42F8-BF690FB2D5B7}"/>
              </a:ext>
            </a:extLst>
          </p:cNvPr>
          <p:cNvSpPr txBox="1"/>
          <p:nvPr/>
        </p:nvSpPr>
        <p:spPr>
          <a:xfrm>
            <a:off x="1428677" y="152704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Statique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54612-467E-B95D-58EC-0B8474CB5E89}"/>
              </a:ext>
            </a:extLst>
          </p:cNvPr>
          <p:cNvSpPr txBox="1"/>
          <p:nvPr/>
        </p:nvSpPr>
        <p:spPr>
          <a:xfrm>
            <a:off x="7314365" y="152704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Dynamique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82E22-1856-4E9A-4CB4-7AE9FD8B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0" y="2323033"/>
            <a:ext cx="1743318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37505-DB02-00CA-9B4F-5FD5AF5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40" y="2289886"/>
            <a:ext cx="5647750" cy="4473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D1C05-0754-A00E-F491-B474842EF754}"/>
              </a:ext>
            </a:extLst>
          </p:cNvPr>
          <p:cNvSpPr/>
          <p:nvPr/>
        </p:nvSpPr>
        <p:spPr>
          <a:xfrm>
            <a:off x="323529" y="3429000"/>
            <a:ext cx="3602736" cy="2364576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Utilisations :</a:t>
            </a:r>
          </a:p>
          <a:p>
            <a:endParaRPr lang="fr-FR" b="1" u="sng" dirty="0"/>
          </a:p>
          <a:p>
            <a:pPr marL="285750" indent="-285750">
              <a:buFontTx/>
              <a:buChar char="-"/>
            </a:pPr>
            <a:r>
              <a:rPr lang="fr-FR" sz="1600" dirty="0"/>
              <a:t>Nombre d’éléments toujours le même (ex : coordonnées)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Définition de structures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Informatique embarquée (on a pas &lt;stdlib.h&gt; sur un PIC18)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EEDCA-E2EE-BE7A-A996-94D424DB8501}"/>
              </a:ext>
            </a:extLst>
          </p:cNvPr>
          <p:cNvSpPr/>
          <p:nvPr/>
        </p:nvSpPr>
        <p:spPr>
          <a:xfrm>
            <a:off x="5536073" y="2873076"/>
            <a:ext cx="5299784" cy="555924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/>
              <a:t>Permet de remplacer le « 10 » par une variable de type int</a:t>
            </a:r>
          </a:p>
        </p:txBody>
      </p:sp>
    </p:spTree>
    <p:extLst>
      <p:ext uri="{BB962C8B-B14F-4D97-AF65-F5344CB8AC3E}">
        <p14:creationId xmlns:p14="http://schemas.microsoft.com/office/powerpoint/2010/main" val="19897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 fonction “malloc”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37505-DB02-00CA-9B4F-5FD5AF5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97" y="4949367"/>
            <a:ext cx="6402598" cy="5071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EEC2A3-3931-1D69-04C1-8CC48A490660}"/>
              </a:ext>
            </a:extLst>
          </p:cNvPr>
          <p:cNvCxnSpPr>
            <a:cxnSpLocks/>
          </p:cNvCxnSpPr>
          <p:nvPr/>
        </p:nvCxnSpPr>
        <p:spPr>
          <a:xfrm flipH="1" flipV="1">
            <a:off x="2846278" y="4287276"/>
            <a:ext cx="267854" cy="7378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656CC9-3161-7DFB-DC8F-EF5F03A30EB2}"/>
              </a:ext>
            </a:extLst>
          </p:cNvPr>
          <p:cNvCxnSpPr>
            <a:cxnSpLocks/>
          </p:cNvCxnSpPr>
          <p:nvPr/>
        </p:nvCxnSpPr>
        <p:spPr>
          <a:xfrm>
            <a:off x="4956788" y="5367528"/>
            <a:ext cx="207817" cy="8814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6BDD9-E875-43B3-7945-011021AF3FF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651728" y="4288535"/>
            <a:ext cx="126768" cy="7366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651C15-3D54-2A0C-3A31-FC248E61B59D}"/>
              </a:ext>
            </a:extLst>
          </p:cNvPr>
          <p:cNvSpPr/>
          <p:nvPr/>
        </p:nvSpPr>
        <p:spPr>
          <a:xfrm>
            <a:off x="6503878" y="5025136"/>
            <a:ext cx="2295700" cy="342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C164F-74FE-A6A0-9D56-09C43636FCAC}"/>
              </a:ext>
            </a:extLst>
          </p:cNvPr>
          <p:cNvSpPr txBox="1"/>
          <p:nvPr/>
        </p:nvSpPr>
        <p:spPr>
          <a:xfrm flipH="1">
            <a:off x="7007927" y="3622977"/>
            <a:ext cx="428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Nombre d’octets </a:t>
            </a:r>
          </a:p>
          <a:p>
            <a:r>
              <a:rPr lang="fr-FR" dirty="0">
                <a:solidFill>
                  <a:schemeClr val="bg1"/>
                </a:solidFill>
              </a:rPr>
              <a:t>( nombre d’éléments * taille d’un élément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F2A469-8029-5758-A623-CC437F8DD021}"/>
              </a:ext>
            </a:extLst>
          </p:cNvPr>
          <p:cNvSpPr txBox="1"/>
          <p:nvPr/>
        </p:nvSpPr>
        <p:spPr>
          <a:xfrm flipH="1">
            <a:off x="4591487" y="6248953"/>
            <a:ext cx="34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 cast » : on reprécise le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3A6C9-459D-5D50-A818-EDA8D796A3BD}"/>
              </a:ext>
            </a:extLst>
          </p:cNvPr>
          <p:cNvSpPr txBox="1"/>
          <p:nvPr/>
        </p:nvSpPr>
        <p:spPr>
          <a:xfrm flipH="1">
            <a:off x="1355769" y="3901780"/>
            <a:ext cx="28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type : pointeur vers un float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EAD1C-1111-76BC-5A8C-38E359F5648F}"/>
              </a:ext>
            </a:extLst>
          </p:cNvPr>
          <p:cNvSpPr txBox="1"/>
          <p:nvPr/>
        </p:nvSpPr>
        <p:spPr>
          <a:xfrm>
            <a:off x="2274219" y="1850022"/>
            <a:ext cx="767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malloc(n) cherche une adresse avec un bloc de n octets libres, et renvoie un pointeur vers cette adresse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4E9DD-A465-E45B-1CF1-A287FEDAA085}"/>
              </a:ext>
            </a:extLst>
          </p:cNvPr>
          <p:cNvSpPr/>
          <p:nvPr/>
        </p:nvSpPr>
        <p:spPr>
          <a:xfrm>
            <a:off x="2274219" y="1850022"/>
            <a:ext cx="7643562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changer la taille d’un tableau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3341FB-BAFA-E1A3-9329-CDB9712C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9" y="3493008"/>
            <a:ext cx="5061247" cy="2826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E5856-1991-758C-7D26-4FABD69F5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4" y="1899224"/>
            <a:ext cx="8773749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9C2A8-063D-1AEF-6A77-95E914665FB8}"/>
              </a:ext>
            </a:extLst>
          </p:cNvPr>
          <p:cNvSpPr txBox="1"/>
          <p:nvPr/>
        </p:nvSpPr>
        <p:spPr>
          <a:xfrm>
            <a:off x="4964781" y="1437559"/>
            <a:ext cx="229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Ecrire la fonction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D1A53-C20A-4375-6788-B6E591EE5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90" y="4691776"/>
            <a:ext cx="3858163" cy="4286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B8AF0F-9AE4-21B3-10C5-16FB94323ED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705856" y="4906119"/>
            <a:ext cx="178033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7967A-1366-E61E-CC26-6EC4C72031D7}"/>
              </a:ext>
            </a:extLst>
          </p:cNvPr>
          <p:cNvSpPr txBox="1"/>
          <p:nvPr/>
        </p:nvSpPr>
        <p:spPr>
          <a:xfrm>
            <a:off x="4888142" y="3031343"/>
            <a:ext cx="278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Exemple d’utilisation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1D92A-13F0-3C61-BEB5-BC25830540D8}"/>
              </a:ext>
            </a:extLst>
          </p:cNvPr>
          <p:cNvSpPr txBox="1"/>
          <p:nvPr/>
        </p:nvSpPr>
        <p:spPr>
          <a:xfrm>
            <a:off x="7208584" y="6195325"/>
            <a:ext cx="498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Modification possible : préciser un indice de début </a:t>
            </a:r>
          </a:p>
          <a:p>
            <a:r>
              <a:rPr lang="fr-FR" dirty="0">
                <a:solidFill>
                  <a:schemeClr val="bg1"/>
                </a:solidFill>
              </a:rPr>
              <a:t>et de fin à la place d’une nouvelle taille.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43516-8FE3-D5DB-C9C1-480F4A0683C9}"/>
              </a:ext>
            </a:extLst>
          </p:cNvPr>
          <p:cNvSpPr txBox="1"/>
          <p:nvPr/>
        </p:nvSpPr>
        <p:spPr>
          <a:xfrm>
            <a:off x="6984534" y="5316736"/>
            <a:ext cx="5451306" cy="47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</a:rPr>
              <a:t>Tester avec taille = 3 et taille = 20</a:t>
            </a:r>
          </a:p>
        </p:txBody>
      </p:sp>
    </p:spTree>
    <p:extLst>
      <p:ext uri="{BB962C8B-B14F-4D97-AF65-F5344CB8AC3E}">
        <p14:creationId xmlns:p14="http://schemas.microsoft.com/office/powerpoint/2010/main" val="198480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changer la taille d’un tableau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0265150-B79B-142E-BCDF-BA9263A55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1063756"/>
            <a:ext cx="819264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1. Idée générale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838DB-2756-2CD0-1B66-7DE24CA59DA9}"/>
              </a:ext>
            </a:extLst>
          </p:cNvPr>
          <p:cNvSpPr/>
          <p:nvPr/>
        </p:nvSpPr>
        <p:spPr>
          <a:xfrm>
            <a:off x="2088158" y="3657411"/>
            <a:ext cx="1353312" cy="724247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08B361-0D5A-5DEE-37B0-A9112F1D8A98}"/>
              </a:ext>
            </a:extLst>
          </p:cNvPr>
          <p:cNvSpPr/>
          <p:nvPr/>
        </p:nvSpPr>
        <p:spPr>
          <a:xfrm>
            <a:off x="4308949" y="3657412"/>
            <a:ext cx="1353312" cy="724247"/>
          </a:xfrm>
          <a:prstGeom prst="ellips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2.5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1356C7-D3B5-6582-96DD-6F30DB597558}"/>
              </a:ext>
            </a:extLst>
          </p:cNvPr>
          <p:cNvSpPr/>
          <p:nvPr/>
        </p:nvSpPr>
        <p:spPr>
          <a:xfrm>
            <a:off x="6529740" y="3657413"/>
            <a:ext cx="1353312" cy="724247"/>
          </a:xfrm>
          <a:prstGeom prst="ellipse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2A62-8C65-9D8D-7669-EB3401FEABE4}"/>
              </a:ext>
            </a:extLst>
          </p:cNvPr>
          <p:cNvSpPr/>
          <p:nvPr/>
        </p:nvSpPr>
        <p:spPr>
          <a:xfrm>
            <a:off x="8750531" y="3657411"/>
            <a:ext cx="1353312" cy="724247"/>
          </a:xfrm>
          <a:prstGeom prst="ellips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EC5F1-4EE3-22F8-9BE8-CBD65B9DCAE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441470" y="4019535"/>
            <a:ext cx="867479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6CECCC-8687-4646-D3AB-4E945816FCC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662261" y="4019536"/>
            <a:ext cx="867479" cy="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6AF4A-18AF-362A-AA4A-407F86571EA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883052" y="4019535"/>
            <a:ext cx="867479" cy="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7799C3-5552-CBE4-2CBC-18AF16BADE14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0103843" y="4019535"/>
            <a:ext cx="77659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1D73872-03CF-185B-705C-245F7A1917E6}"/>
              </a:ext>
            </a:extLst>
          </p:cNvPr>
          <p:cNvSpPr/>
          <p:nvPr/>
        </p:nvSpPr>
        <p:spPr>
          <a:xfrm>
            <a:off x="3875209" y="3429001"/>
            <a:ext cx="6580355" cy="11707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E9C7AD-D16B-28FA-1ABF-91E990B1C5C8}"/>
              </a:ext>
            </a:extLst>
          </p:cNvPr>
          <p:cNvSpPr/>
          <p:nvPr/>
        </p:nvSpPr>
        <p:spPr>
          <a:xfrm>
            <a:off x="1801091" y="3429001"/>
            <a:ext cx="2004292" cy="117070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0648B-EB74-E541-A2AE-043AF0A37F80}"/>
              </a:ext>
            </a:extLst>
          </p:cNvPr>
          <p:cNvSpPr txBox="1"/>
          <p:nvPr/>
        </p:nvSpPr>
        <p:spPr>
          <a:xfrm>
            <a:off x="6893457" y="302888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26DF72-8092-4417-9204-885AAF68882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04443" y="4019535"/>
            <a:ext cx="58371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D20020-A930-01BD-D861-DCA5913EC3FE}"/>
              </a:ext>
            </a:extLst>
          </p:cNvPr>
          <p:cNvSpPr txBox="1"/>
          <p:nvPr/>
        </p:nvSpPr>
        <p:spPr>
          <a:xfrm>
            <a:off x="2323026" y="3028889"/>
            <a:ext cx="62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Tête</a:t>
            </a:r>
          </a:p>
        </p:txBody>
      </p:sp>
    </p:spTree>
    <p:extLst>
      <p:ext uri="{BB962C8B-B14F-4D97-AF65-F5344CB8AC3E}">
        <p14:creationId xmlns:p14="http://schemas.microsoft.com/office/powerpoint/2010/main" val="284771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2. Les noeuds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838DB-2756-2CD0-1B66-7DE24CA59DA9}"/>
              </a:ext>
            </a:extLst>
          </p:cNvPr>
          <p:cNvSpPr/>
          <p:nvPr/>
        </p:nvSpPr>
        <p:spPr>
          <a:xfrm>
            <a:off x="1170710" y="3429000"/>
            <a:ext cx="2072362" cy="1208690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2.5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EC5F1-4EE3-22F8-9BE8-CBD65B9DCAE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43072" y="4033345"/>
            <a:ext cx="20665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6A4B3D-F814-4737-67B8-123D1BE9A844}"/>
              </a:ext>
            </a:extLst>
          </p:cNvPr>
          <p:cNvCxnSpPr/>
          <p:nvPr/>
        </p:nvCxnSpPr>
        <p:spPr>
          <a:xfrm flipH="1">
            <a:off x="6081873" y="246888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5803821-AA5B-E608-E072-999CE242BD07}"/>
              </a:ext>
            </a:extLst>
          </p:cNvPr>
          <p:cNvSpPr/>
          <p:nvPr/>
        </p:nvSpPr>
        <p:spPr>
          <a:xfrm>
            <a:off x="6008164" y="238442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6E720-DE73-3ECD-1AD3-9B19CEB31AED}"/>
              </a:ext>
            </a:extLst>
          </p:cNvPr>
          <p:cNvSpPr txBox="1"/>
          <p:nvPr/>
        </p:nvSpPr>
        <p:spPr>
          <a:xfrm>
            <a:off x="6539073" y="2468880"/>
            <a:ext cx="409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Chaque nœud contient: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Une valeur (ici un float)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Un lien vers le nœud suivant</a:t>
            </a:r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AE65B4-5FEF-0AB2-6939-35EED209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43" y="4369237"/>
            <a:ext cx="2475672" cy="15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E2F973-7B49-7D98-5631-61605BF0C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Modifier votre struct</a:t>
            </a:r>
            <a:endParaRPr lang="fr-FR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B471727-E19B-9705-D6A8-F1CB3267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04" y="2229287"/>
            <a:ext cx="4082791" cy="23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5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3. Implémentation en 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A4D351-E9BD-E0E0-1067-6C64D0405DF8}"/>
              </a:ext>
            </a:extLst>
          </p:cNvPr>
          <p:cNvSpPr/>
          <p:nvPr/>
        </p:nvSpPr>
        <p:spPr>
          <a:xfrm>
            <a:off x="1435608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F6D15-6156-38D7-0EF3-6DB7F8432C95}"/>
              </a:ext>
            </a:extLst>
          </p:cNvPr>
          <p:cNvCxnSpPr>
            <a:cxnSpLocks/>
          </p:cNvCxnSpPr>
          <p:nvPr/>
        </p:nvCxnSpPr>
        <p:spPr>
          <a:xfrm>
            <a:off x="2560320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2E8391-02FB-697B-6083-213F462B2D79}"/>
              </a:ext>
            </a:extLst>
          </p:cNvPr>
          <p:cNvSpPr/>
          <p:nvPr/>
        </p:nvSpPr>
        <p:spPr>
          <a:xfrm>
            <a:off x="3796284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2.5   suiv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124B5-022A-3B97-918F-19DAF4417027}"/>
              </a:ext>
            </a:extLst>
          </p:cNvPr>
          <p:cNvCxnSpPr>
            <a:cxnSpLocks/>
          </p:cNvCxnSpPr>
          <p:nvPr/>
        </p:nvCxnSpPr>
        <p:spPr>
          <a:xfrm>
            <a:off x="5030724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FAC62-C849-FC1F-BF80-25EEF6A9F84D}"/>
              </a:ext>
            </a:extLst>
          </p:cNvPr>
          <p:cNvSpPr/>
          <p:nvPr/>
        </p:nvSpPr>
        <p:spPr>
          <a:xfrm>
            <a:off x="6156960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150596-B1FE-D705-3452-7B54D7A6C96A}"/>
              </a:ext>
            </a:extLst>
          </p:cNvPr>
          <p:cNvCxnSpPr>
            <a:cxnSpLocks/>
          </p:cNvCxnSpPr>
          <p:nvPr/>
        </p:nvCxnSpPr>
        <p:spPr>
          <a:xfrm>
            <a:off x="7281672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8053AD-AE28-A7D7-A840-F98F7F68BAEB}"/>
              </a:ext>
            </a:extLst>
          </p:cNvPr>
          <p:cNvSpPr/>
          <p:nvPr/>
        </p:nvSpPr>
        <p:spPr>
          <a:xfrm>
            <a:off x="8517636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F88C3D-0265-02AE-34CF-39E71E1DE958}"/>
              </a:ext>
            </a:extLst>
          </p:cNvPr>
          <p:cNvCxnSpPr>
            <a:cxnSpLocks/>
          </p:cNvCxnSpPr>
          <p:nvPr/>
        </p:nvCxnSpPr>
        <p:spPr>
          <a:xfrm>
            <a:off x="9688068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44B6C-6D25-4E2E-1143-ED27023E1EF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45536" y="4650660"/>
            <a:ext cx="65074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7B8C8E-B052-5D2E-703F-DE1FA5D2989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13832" y="4650660"/>
            <a:ext cx="643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AE651C-F96C-C5F8-FBB2-44B69A3C395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45552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A989CA-FBC1-BF87-0EB3-BC8C1564BB06}"/>
              </a:ext>
            </a:extLst>
          </p:cNvPr>
          <p:cNvCxnSpPr>
            <a:cxnSpLocks/>
          </p:cNvCxnSpPr>
          <p:nvPr/>
        </p:nvCxnSpPr>
        <p:spPr>
          <a:xfrm>
            <a:off x="10265664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9EB325-8323-BF2A-DA9D-782B380593E0}"/>
              </a:ext>
            </a:extLst>
          </p:cNvPr>
          <p:cNvSpPr txBox="1"/>
          <p:nvPr/>
        </p:nvSpPr>
        <p:spPr>
          <a:xfrm>
            <a:off x="10937748" y="44506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70FED-8EC9-B65B-8627-5CD8933AFBA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42416" y="465066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92D377-A187-1C10-127B-C8EA3A9647BD}"/>
              </a:ext>
            </a:extLst>
          </p:cNvPr>
          <p:cNvSpPr/>
          <p:nvPr/>
        </p:nvSpPr>
        <p:spPr>
          <a:xfrm>
            <a:off x="438912" y="445060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7771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Remplissage des valeurs de data et suiv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Remplacement de la tête par la nouvelle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lphaLcPeriod"/>
            </a:pPr>
            <a:r>
              <a:rPr lang="en-GB" sz="2400" dirty="0">
                <a:solidFill>
                  <a:schemeClr val="bg1"/>
                </a:solidFill>
              </a:rPr>
              <a:t>Créer un pointeur vers un noeud</a:t>
            </a:r>
          </a:p>
          <a:p>
            <a:pPr marL="457200" indent="-457200">
              <a:buAutoNum type="alphaLcPeriod"/>
            </a:pPr>
            <a:r>
              <a:rPr lang="en-GB" sz="2400" dirty="0">
                <a:solidFill>
                  <a:schemeClr val="bg1"/>
                </a:solidFill>
              </a:rPr>
              <a:t>Allouer de la mémoire pour ce noeud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5864351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2A2AF-7D69-5D80-80A8-1B3AE2297842}"/>
              </a:ext>
            </a:extLst>
          </p:cNvPr>
          <p:cNvSpPr/>
          <p:nvPr/>
        </p:nvSpPr>
        <p:spPr>
          <a:xfrm>
            <a:off x="3310128" y="4036076"/>
            <a:ext cx="1200911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nouveau</a:t>
            </a:r>
            <a:endParaRPr lang="fr-FR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638543" y="4236132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59977" y="-40231"/>
            <a:ext cx="12274028" cy="6974431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86799" y="80879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C’est quoi un pointeur ?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55759" y="181472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Syntaxe des pointeurs en C ? A quoi ça sert ?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485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1er exemple : les fonctions “en place”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55759" y="368752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Les tableaux, fonction malloc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469705B-35CF-45DF-B15A-1EDA15BB3F58}"/>
              </a:ext>
            </a:extLst>
          </p:cNvPr>
          <p:cNvSpPr txBox="1"/>
          <p:nvPr/>
        </p:nvSpPr>
        <p:spPr>
          <a:xfrm>
            <a:off x="6986799" y="465783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Utilisation des listes chaînées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834431" y="4453854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834682" y="4608492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2.  Ajout des valeurs de data et suiv (utiliser -&gt;)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6010655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2A2AF-7D69-5D80-80A8-1B3AE2297842}"/>
              </a:ext>
            </a:extLst>
          </p:cNvPr>
          <p:cNvSpPr/>
          <p:nvPr/>
        </p:nvSpPr>
        <p:spPr>
          <a:xfrm>
            <a:off x="3310128" y="4036076"/>
            <a:ext cx="1200911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nouveau</a:t>
            </a:r>
            <a:endParaRPr lang="fr-FR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583680" y="4236132"/>
            <a:ext cx="1645920" cy="10125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7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3907535" y="4036076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3. On remplace la tête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6010655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583680" y="4236132"/>
            <a:ext cx="1645920" cy="10125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8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Ajout d’un noeud, implémentation</a:t>
            </a:r>
            <a:endParaRPr lang="fr-FR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32EF5B-0D7D-3EE1-5B0D-A74116F9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5" y="1816008"/>
            <a:ext cx="6007349" cy="43341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4D63816-27E8-2749-54A3-6DCF6267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43" y="4237606"/>
            <a:ext cx="3858163" cy="943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D6D063-DC1A-2603-E167-CFC8FDA32B73}"/>
              </a:ext>
            </a:extLst>
          </p:cNvPr>
          <p:cNvSpPr txBox="1"/>
          <p:nvPr/>
        </p:nvSpPr>
        <p:spPr>
          <a:xfrm>
            <a:off x="1163243" y="3837496"/>
            <a:ext cx="2356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Exemple </a:t>
            </a:r>
            <a:r>
              <a:rPr lang="en-GB" sz="2000" dirty="0" err="1">
                <a:solidFill>
                  <a:schemeClr val="bg1"/>
                </a:solidFill>
              </a:rPr>
              <a:t>d’utilisation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692807-74C2-2154-034D-C70C0E1A9A76}"/>
              </a:ext>
            </a:extLst>
          </p:cNvPr>
          <p:cNvSpPr/>
          <p:nvPr/>
        </p:nvSpPr>
        <p:spPr>
          <a:xfrm>
            <a:off x="6156960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83825E-46FC-8F55-7747-05736B753A9D}"/>
              </a:ext>
            </a:extLst>
          </p:cNvPr>
          <p:cNvCxnSpPr>
            <a:cxnSpLocks/>
          </p:cNvCxnSpPr>
          <p:nvPr/>
        </p:nvCxnSpPr>
        <p:spPr>
          <a:xfrm>
            <a:off x="7281672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CB2D39-9AD2-28BD-3A85-585B7E9F2F6C}"/>
              </a:ext>
            </a:extLst>
          </p:cNvPr>
          <p:cNvSpPr/>
          <p:nvPr/>
        </p:nvSpPr>
        <p:spPr>
          <a:xfrm>
            <a:off x="8517636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FC75A-013B-A7F5-5D1D-72D3B172BD26}"/>
              </a:ext>
            </a:extLst>
          </p:cNvPr>
          <p:cNvCxnSpPr>
            <a:cxnSpLocks/>
          </p:cNvCxnSpPr>
          <p:nvPr/>
        </p:nvCxnSpPr>
        <p:spPr>
          <a:xfrm>
            <a:off x="9688068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184F-0DAD-7872-5F5C-22A3C3EFDC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13832" y="4650660"/>
            <a:ext cx="643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76DE0-F57C-F2B3-3CD5-ED47E5C5E4B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45552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0D6EF6-DD1A-D05A-0B86-4EE99FDF2A05}"/>
              </a:ext>
            </a:extLst>
          </p:cNvPr>
          <p:cNvCxnSpPr>
            <a:cxnSpLocks/>
          </p:cNvCxnSpPr>
          <p:nvPr/>
        </p:nvCxnSpPr>
        <p:spPr>
          <a:xfrm>
            <a:off x="10265664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29A7B6-A633-E083-949A-96717988F9EE}"/>
              </a:ext>
            </a:extLst>
          </p:cNvPr>
          <p:cNvSpPr txBox="1"/>
          <p:nvPr/>
        </p:nvSpPr>
        <p:spPr>
          <a:xfrm>
            <a:off x="10937748" y="44506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1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Longueur de la liste, implémentation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37B0F-EA35-265D-D874-4A11F6D0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94" y="1764793"/>
            <a:ext cx="4118612" cy="40083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E9661D-A8B6-08D1-EA7D-63051076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4" y="4073158"/>
            <a:ext cx="6049219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C94E2-F694-8133-4C18-9B8767B4A1B5}"/>
              </a:ext>
            </a:extLst>
          </p:cNvPr>
          <p:cNvSpPr txBox="1"/>
          <p:nvPr/>
        </p:nvSpPr>
        <p:spPr>
          <a:xfrm>
            <a:off x="6885432" y="4461536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longueur: 2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916C4D-5828-1A39-0E76-F3FCDDC48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Bonus ?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96DC2-574D-FE54-D82A-4001AC4CD137}"/>
              </a:ext>
            </a:extLst>
          </p:cNvPr>
          <p:cNvSpPr txBox="1"/>
          <p:nvPr/>
        </p:nvSpPr>
        <p:spPr>
          <a:xfrm>
            <a:off x="164985" y="2224333"/>
            <a:ext cx="118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Créer une fonction qui prend une liste et renvoie un tableau contenant les mêmes éléments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048E4-3F73-FF8B-26BD-AE059E329C68}"/>
              </a:ext>
            </a:extLst>
          </p:cNvPr>
          <p:cNvSpPr txBox="1"/>
          <p:nvPr/>
        </p:nvSpPr>
        <p:spPr>
          <a:xfrm>
            <a:off x="164985" y="3846576"/>
            <a:ext cx="118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Créer une fonction qui prend un tableau et renvoie une liste contenant les mêmes éléments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8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410EDA-37B4-898E-2988-AFBF858C1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Bonus - solution</a:t>
            </a:r>
            <a:endParaRPr lang="fr-FR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D206B1-AE1C-9E7C-B561-24B9E1CF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184189"/>
            <a:ext cx="5693223" cy="313925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4E26264-2C7A-DAB9-0E09-DDFF67073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04" y="2339637"/>
            <a:ext cx="5721476" cy="27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E9EEE-C791-E1D7-8BCE-792477B88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Fini !</a:t>
            </a:r>
            <a:endParaRPr lang="fr-F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0CE394-4393-7047-7A0B-7DC89CB018B3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799B1C8-EE7E-2BB0-6453-F9FDE67C81E3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A6C60-A841-1DF8-86D9-E1024A2EC7C2}"/>
              </a:ext>
            </a:extLst>
          </p:cNvPr>
          <p:cNvSpPr/>
          <p:nvPr/>
        </p:nvSpPr>
        <p:spPr>
          <a:xfrm>
            <a:off x="1014984" y="1730371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Tout le code ainsi que des librairies 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https://github.com/kez97460/C-things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75C5F49-B92C-79B1-7AF3-E6B9E812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9" y="3109977"/>
            <a:ext cx="3606209" cy="3606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A4B200-0B8A-BF70-BC6E-8C6AEAE57646}"/>
              </a:ext>
            </a:extLst>
          </p:cNvPr>
          <p:cNvSpPr/>
          <p:nvPr/>
        </p:nvSpPr>
        <p:spPr>
          <a:xfrm>
            <a:off x="7254240" y="1730371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Formulaire de retour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Remplissez svp, c’est important</a:t>
            </a:r>
          </a:p>
        </p:txBody>
      </p:sp>
      <p:pic>
        <p:nvPicPr>
          <p:cNvPr id="10" name="Picture 9" descr="Scatter chart, qr code&#10;&#10;Description automatically generated">
            <a:extLst>
              <a:ext uri="{FF2B5EF4-FFF2-40B4-BE49-F238E27FC236}">
                <a16:creationId xmlns:a16="http://schemas.microsoft.com/office/drawing/2014/main" id="{8C18C76E-56AD-6B03-EA5D-A6D8CE44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05" y="3085637"/>
            <a:ext cx="3630549" cy="36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C’est quoi un pointeur 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3EA5FD4-0D87-CEEC-96F8-A3A9F435155F}"/>
              </a:ext>
            </a:extLst>
          </p:cNvPr>
          <p:cNvSpPr txBox="1"/>
          <p:nvPr/>
        </p:nvSpPr>
        <p:spPr>
          <a:xfrm>
            <a:off x="2414016" y="1792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F311D5-460D-F9EC-054D-BFA2FEE9E961}"/>
              </a:ext>
            </a:extLst>
          </p:cNvPr>
          <p:cNvSpPr txBox="1"/>
          <p:nvPr/>
        </p:nvSpPr>
        <p:spPr>
          <a:xfrm flipH="1">
            <a:off x="1874518" y="1695950"/>
            <a:ext cx="24871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Une variable de type “adresse mémoire” </a:t>
            </a:r>
          </a:p>
          <a:p>
            <a:endParaRPr lang="fr-FR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97A90F-4EDC-F643-CA44-C05933B74CA3}"/>
              </a:ext>
            </a:extLst>
          </p:cNvPr>
          <p:cNvSpPr txBox="1"/>
          <p:nvPr/>
        </p:nvSpPr>
        <p:spPr>
          <a:xfrm flipH="1">
            <a:off x="7668772" y="1695950"/>
            <a:ext cx="2804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Une variable qui “pointe” vers une autre</a:t>
            </a:r>
          </a:p>
          <a:p>
            <a:endParaRPr lang="fr-FR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2E4C6EC-5752-D8EE-1E84-03FABB3E39C1}"/>
              </a:ext>
            </a:extLst>
          </p:cNvPr>
          <p:cNvCxnSpPr/>
          <p:nvPr/>
        </p:nvCxnSpPr>
        <p:spPr>
          <a:xfrm flipH="1">
            <a:off x="6078825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2B9D90F-2E40-2317-9B70-CDDEEA22A1B8}"/>
              </a:ext>
            </a:extLst>
          </p:cNvPr>
          <p:cNvSpPr/>
          <p:nvPr/>
        </p:nvSpPr>
        <p:spPr>
          <a:xfrm>
            <a:off x="6005116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4" name="Picture 13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F55C482-703C-237F-C4CC-8A361060A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2777109"/>
            <a:ext cx="1380560" cy="3330679"/>
          </a:xfrm>
          <a:prstGeom prst="rect">
            <a:avLst/>
          </a:prstGeom>
        </p:spPr>
      </p:pic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D1C2DFD9-9DC8-EC55-B4A5-08C56D4E64F2}"/>
              </a:ext>
            </a:extLst>
          </p:cNvPr>
          <p:cNvSpPr/>
          <p:nvPr/>
        </p:nvSpPr>
        <p:spPr>
          <a:xfrm>
            <a:off x="9824402" y="3639312"/>
            <a:ext cx="1297625" cy="53785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3BC56A-0974-CD75-687A-90BA943ABAB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8105835" y="3908239"/>
            <a:ext cx="171856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D52B61C-4801-BB4C-14DB-680BB0854EDB}"/>
              </a:ext>
            </a:extLst>
          </p:cNvPr>
          <p:cNvSpPr txBox="1"/>
          <p:nvPr/>
        </p:nvSpPr>
        <p:spPr>
          <a:xfrm>
            <a:off x="6808210" y="3708184"/>
            <a:ext cx="132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pointeur_x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B94E18-8324-EAFA-C639-4AA32C7F4359}"/>
              </a:ext>
            </a:extLst>
          </p:cNvPr>
          <p:cNvSpPr txBox="1"/>
          <p:nvPr/>
        </p:nvSpPr>
        <p:spPr>
          <a:xfrm>
            <a:off x="10314356" y="321868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Syntaxe en 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403BB-B993-A5E9-EC60-627FB0A99638}"/>
              </a:ext>
            </a:extLst>
          </p:cNvPr>
          <p:cNvCxnSpPr/>
          <p:nvPr/>
        </p:nvCxnSpPr>
        <p:spPr>
          <a:xfrm flipH="1">
            <a:off x="4231737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3C43E8C-4855-0213-1C5E-DBECEB192A20}"/>
              </a:ext>
            </a:extLst>
          </p:cNvPr>
          <p:cNvSpPr/>
          <p:nvPr/>
        </p:nvSpPr>
        <p:spPr>
          <a:xfrm>
            <a:off x="4158028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6BC083-A280-CC63-BF47-039095E6F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1687992"/>
            <a:ext cx="1393242" cy="3791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07C3D-6769-F1F0-2D1F-2558BDA5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2165638"/>
            <a:ext cx="2619400" cy="3847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DA2202A-F91C-DE10-20C6-304583C7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4106753"/>
            <a:ext cx="2735748" cy="3882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8F394-4F90-B42B-54B1-0E506F96281A}"/>
              </a:ext>
            </a:extLst>
          </p:cNvPr>
          <p:cNvSpPr txBox="1"/>
          <p:nvPr/>
        </p:nvSpPr>
        <p:spPr>
          <a:xfrm>
            <a:off x="637566" y="373742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stocke l’adresse de x :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C932667-2A4F-63E7-02D6-B6FF6EF35EB0}"/>
              </a:ext>
            </a:extLst>
          </p:cNvPr>
          <p:cNvSpPr/>
          <p:nvPr/>
        </p:nvSpPr>
        <p:spPr>
          <a:xfrm>
            <a:off x="5220635" y="3030522"/>
            <a:ext cx="1787241" cy="9506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pointeur_vers_x</a:t>
            </a:r>
          </a:p>
          <a:p>
            <a:pPr algn="ctr"/>
            <a:r>
              <a:rPr lang="fr-FR" dirty="0"/>
              <a:t>(</a:t>
            </a:r>
            <a:r>
              <a:rPr lang="fr-FR" i="1" dirty="0"/>
              <a:t>int*</a:t>
            </a:r>
            <a:r>
              <a:rPr lang="fr-FR" dirty="0"/>
              <a:t>)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E1D9FC67-5D74-01E7-830C-3105FCD1AFEA}"/>
              </a:ext>
            </a:extLst>
          </p:cNvPr>
          <p:cNvSpPr/>
          <p:nvPr/>
        </p:nvSpPr>
        <p:spPr>
          <a:xfrm>
            <a:off x="9067243" y="3030522"/>
            <a:ext cx="1787241" cy="9506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  <a:p>
            <a:pPr algn="ctr"/>
            <a:r>
              <a:rPr lang="fr-FR" dirty="0"/>
              <a:t>(</a:t>
            </a:r>
            <a:r>
              <a:rPr lang="fr-FR" i="1" dirty="0"/>
              <a:t>int</a:t>
            </a:r>
            <a:r>
              <a:rPr lang="fr-FR" dirty="0"/>
              <a:t>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14E2ABC-84DB-8E6E-D94E-29D9410863AF}"/>
              </a:ext>
            </a:extLst>
          </p:cNvPr>
          <p:cNvCxnSpPr>
            <a:stCxn id="43" idx="0"/>
            <a:endCxn id="44" idx="0"/>
          </p:cNvCxnSpPr>
          <p:nvPr/>
        </p:nvCxnSpPr>
        <p:spPr>
          <a:xfrm rot="5400000" flipH="1" flipV="1">
            <a:off x="8025910" y="1118868"/>
            <a:ext cx="36000" cy="3846608"/>
          </a:xfrm>
          <a:prstGeom prst="bentConnector3">
            <a:avLst>
              <a:gd name="adj1" fmla="val 1902628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E31DBA4-1F2C-9DE0-2C27-2BAFFC7982B3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 rot="16200000" flipH="1">
            <a:off x="8034910" y="2055258"/>
            <a:ext cx="18000" cy="3846608"/>
          </a:xfrm>
          <a:prstGeom prst="bentConnector3">
            <a:avLst>
              <a:gd name="adj1" fmla="val 3729700"/>
            </a:avLst>
          </a:prstGeom>
          <a:ln w="635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BAED34-D08E-0E89-8424-FC3CEED40C93}"/>
              </a:ext>
            </a:extLst>
          </p:cNvPr>
          <p:cNvSpPr/>
          <p:nvPr/>
        </p:nvSpPr>
        <p:spPr>
          <a:xfrm>
            <a:off x="138545" y="4978249"/>
            <a:ext cx="3892855" cy="1540242"/>
          </a:xfrm>
          <a:prstGeom prst="rect">
            <a:avLst/>
          </a:prstGeom>
          <a:solidFill>
            <a:srgbClr val="005A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IMPORTANT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&amp;x : « l’adresse de x »</a:t>
            </a:r>
          </a:p>
          <a:p>
            <a:pPr algn="ctr"/>
            <a:r>
              <a:rPr lang="fr-FR" dirty="0"/>
              <a:t>*p = « la variable pointée par p » 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B983B40-7EF2-0D36-741D-E49AD5DDE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2927741"/>
            <a:ext cx="2619400" cy="3416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F23958B-08D0-53B6-4303-97AC3D4065CB}"/>
              </a:ext>
            </a:extLst>
          </p:cNvPr>
          <p:cNvSpPr txBox="1"/>
          <p:nvPr/>
        </p:nvSpPr>
        <p:spPr>
          <a:xfrm>
            <a:off x="1746815" y="2550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85CC-7319-A67A-75C9-E546798BFD07}"/>
              </a:ext>
            </a:extLst>
          </p:cNvPr>
          <p:cNvSpPr/>
          <p:nvPr/>
        </p:nvSpPr>
        <p:spPr>
          <a:xfrm>
            <a:off x="637566" y="2165638"/>
            <a:ext cx="2619400" cy="11037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5218A-A30C-2699-9076-77D093790518}"/>
              </a:ext>
            </a:extLst>
          </p:cNvPr>
          <p:cNvSpPr txBox="1"/>
          <p:nvPr/>
        </p:nvSpPr>
        <p:spPr>
          <a:xfrm>
            <a:off x="7794482" y="4573785"/>
            <a:ext cx="60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DD50D4-7AD7-15D2-1429-D2FF1B05EC74}"/>
              </a:ext>
            </a:extLst>
          </p:cNvPr>
          <p:cNvSpPr txBox="1"/>
          <p:nvPr/>
        </p:nvSpPr>
        <p:spPr>
          <a:xfrm>
            <a:off x="7812916" y="171539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Utilisation en C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2B01AF1-2CDA-4354-B3E1-214ED3A4313A}"/>
              </a:ext>
            </a:extLst>
          </p:cNvPr>
          <p:cNvSpPr/>
          <p:nvPr/>
        </p:nvSpPr>
        <p:spPr>
          <a:xfrm>
            <a:off x="2119704" y="1832412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Parallelogram 39">
            <a:extLst>
              <a:ext uri="{FF2B5EF4-FFF2-40B4-BE49-F238E27FC236}">
                <a16:creationId xmlns:a16="http://schemas.microsoft.com/office/drawing/2014/main" id="{B16150B8-D205-4208-AA18-3E6084E97383}"/>
              </a:ext>
            </a:extLst>
          </p:cNvPr>
          <p:cNvSpPr/>
          <p:nvPr/>
        </p:nvSpPr>
        <p:spPr>
          <a:xfrm>
            <a:off x="2393819" y="2059833"/>
            <a:ext cx="3945437" cy="1404681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8478 w 3401707"/>
              <a:gd name="connsiteY5" fmla="*/ 1212899 h 1364082"/>
              <a:gd name="connsiteX6" fmla="*/ 3206721 w 3401707"/>
              <a:gd name="connsiteY6" fmla="*/ 0 h 1364082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8478 w 3364222"/>
              <a:gd name="connsiteY5" fmla="*/ 1221492 h 1372675"/>
              <a:gd name="connsiteX6" fmla="*/ 3206721 w 3364222"/>
              <a:gd name="connsiteY6" fmla="*/ 8593 h 1372675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0982 w 3364222"/>
              <a:gd name="connsiteY5" fmla="*/ 1221492 h 1372675"/>
              <a:gd name="connsiteX6" fmla="*/ 3206721 w 3364222"/>
              <a:gd name="connsiteY6" fmla="*/ 8593 h 137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4222" h="1372675">
                <a:moveTo>
                  <a:pt x="3206721" y="8593"/>
                </a:moveTo>
                <a:lnTo>
                  <a:pt x="3364222" y="0"/>
                </a:lnTo>
                <a:lnTo>
                  <a:pt x="3060687" y="1372675"/>
                </a:lnTo>
                <a:lnTo>
                  <a:pt x="0" y="1372675"/>
                </a:lnTo>
                <a:lnTo>
                  <a:pt x="37796" y="1221492"/>
                </a:lnTo>
                <a:lnTo>
                  <a:pt x="2940982" y="1221492"/>
                </a:lnTo>
                <a:cubicBezTo>
                  <a:pt x="3042057" y="817192"/>
                  <a:pt x="3105646" y="412893"/>
                  <a:pt x="3206721" y="8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2368D8-FFDA-4374-8134-3DC6BF280270}"/>
              </a:ext>
            </a:extLst>
          </p:cNvPr>
          <p:cNvSpPr/>
          <p:nvPr/>
        </p:nvSpPr>
        <p:spPr>
          <a:xfrm>
            <a:off x="1919831" y="2087693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7F6D1-B2DC-4ABF-AD2A-F04E10C7A26D}"/>
              </a:ext>
            </a:extLst>
          </p:cNvPr>
          <p:cNvSpPr/>
          <p:nvPr/>
        </p:nvSpPr>
        <p:spPr>
          <a:xfrm>
            <a:off x="2011453" y="2179315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4DCF7-D86A-4841-9266-BC95DC6A923D}"/>
              </a:ext>
            </a:extLst>
          </p:cNvPr>
          <p:cNvSpPr txBox="1"/>
          <p:nvPr/>
        </p:nvSpPr>
        <p:spPr>
          <a:xfrm>
            <a:off x="2020457" y="2248396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AE76C8A-7C39-47A9-A48C-BF6AB5B21691}"/>
              </a:ext>
            </a:extLst>
          </p:cNvPr>
          <p:cNvSpPr/>
          <p:nvPr/>
        </p:nvSpPr>
        <p:spPr>
          <a:xfrm>
            <a:off x="1170132" y="390501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arallelogram 39">
            <a:extLst>
              <a:ext uri="{FF2B5EF4-FFF2-40B4-BE49-F238E27FC236}">
                <a16:creationId xmlns:a16="http://schemas.microsoft.com/office/drawing/2014/main" id="{EAD1578A-D1B7-41EA-8B47-5128CC6FCBC5}"/>
              </a:ext>
            </a:extLst>
          </p:cNvPr>
          <p:cNvSpPr/>
          <p:nvPr/>
        </p:nvSpPr>
        <p:spPr>
          <a:xfrm>
            <a:off x="1444248" y="4141225"/>
            <a:ext cx="3954228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1 w 3401707"/>
              <a:gd name="connsiteY5" fmla="*/ 1221491 h 1364082"/>
              <a:gd name="connsiteX6" fmla="*/ 3206721 w 3401707"/>
              <a:gd name="connsiteY6" fmla="*/ 0 h 1364082"/>
              <a:gd name="connsiteX0" fmla="*/ 3206721 w 3371718"/>
              <a:gd name="connsiteY0" fmla="*/ 0 h 1364082"/>
              <a:gd name="connsiteX1" fmla="*/ 3371718 w 3371718"/>
              <a:gd name="connsiteY1" fmla="*/ 0 h 1364082"/>
              <a:gd name="connsiteX2" fmla="*/ 3060687 w 3371718"/>
              <a:gd name="connsiteY2" fmla="*/ 1364082 h 1364082"/>
              <a:gd name="connsiteX3" fmla="*/ 0 w 3371718"/>
              <a:gd name="connsiteY3" fmla="*/ 1364082 h 1364082"/>
              <a:gd name="connsiteX4" fmla="*/ 37796 w 3371718"/>
              <a:gd name="connsiteY4" fmla="*/ 1212899 h 1364082"/>
              <a:gd name="connsiteX5" fmla="*/ 2940981 w 3371718"/>
              <a:gd name="connsiteY5" fmla="*/ 1221491 h 1364082"/>
              <a:gd name="connsiteX6" fmla="*/ 3206721 w 3371718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8" h="1364082">
                <a:moveTo>
                  <a:pt x="3206721" y="0"/>
                </a:moveTo>
                <a:lnTo>
                  <a:pt x="3371718" y="0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1" y="1221491"/>
                </a:lnTo>
                <a:cubicBezTo>
                  <a:pt x="3042056" y="817191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E2276-A0C2-49AC-AB0E-27C9229CEB8D}"/>
              </a:ext>
            </a:extLst>
          </p:cNvPr>
          <p:cNvGrpSpPr/>
          <p:nvPr/>
        </p:nvGrpSpPr>
        <p:grpSpPr>
          <a:xfrm>
            <a:off x="1982008" y="3893251"/>
            <a:ext cx="2818592" cy="1273463"/>
            <a:chOff x="2135876" y="1453848"/>
            <a:chExt cx="2138114" cy="12734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A6736-2152-4E95-822E-A6108026D089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Listes chaînées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Arbres, tas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5CD360-E83F-4932-8B05-ED92766F6884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Définir des structures de données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DD62349-F08F-4236-AA9A-F787DB7826A9}"/>
              </a:ext>
            </a:extLst>
          </p:cNvPr>
          <p:cNvSpPr/>
          <p:nvPr/>
        </p:nvSpPr>
        <p:spPr>
          <a:xfrm>
            <a:off x="970259" y="416029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E64887-CBCB-4F8A-9847-339E1CB37AC9}"/>
              </a:ext>
            </a:extLst>
          </p:cNvPr>
          <p:cNvSpPr/>
          <p:nvPr/>
        </p:nvSpPr>
        <p:spPr>
          <a:xfrm>
            <a:off x="1061881" y="425191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2D99-2F9E-463B-A871-8148157F98ED}"/>
              </a:ext>
            </a:extLst>
          </p:cNvPr>
          <p:cNvSpPr txBox="1"/>
          <p:nvPr/>
        </p:nvSpPr>
        <p:spPr>
          <a:xfrm>
            <a:off x="1070885" y="432099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AF005F1E-7F1B-4590-81EC-DA59C03974A4}"/>
              </a:ext>
            </a:extLst>
          </p:cNvPr>
          <p:cNvSpPr/>
          <p:nvPr/>
        </p:nvSpPr>
        <p:spPr>
          <a:xfrm>
            <a:off x="7012865" y="246750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Parallelogram 39">
            <a:extLst>
              <a:ext uri="{FF2B5EF4-FFF2-40B4-BE49-F238E27FC236}">
                <a16:creationId xmlns:a16="http://schemas.microsoft.com/office/drawing/2014/main" id="{ABBA385E-3D4E-499C-B589-BC3ABC086F92}"/>
              </a:ext>
            </a:extLst>
          </p:cNvPr>
          <p:cNvSpPr/>
          <p:nvPr/>
        </p:nvSpPr>
        <p:spPr>
          <a:xfrm>
            <a:off x="7286980" y="2703715"/>
            <a:ext cx="3954229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70970 w 3401707"/>
              <a:gd name="connsiteY5" fmla="*/ 1212899 h 1364082"/>
              <a:gd name="connsiteX6" fmla="*/ 3206721 w 3401707"/>
              <a:gd name="connsiteY6" fmla="*/ 0 h 1364082"/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2 w 3401707"/>
              <a:gd name="connsiteY5" fmla="*/ 1212899 h 1364082"/>
              <a:gd name="connsiteX6" fmla="*/ 3206721 w 3401707"/>
              <a:gd name="connsiteY6" fmla="*/ 0 h 1364082"/>
              <a:gd name="connsiteX0" fmla="*/ 3206721 w 3371719"/>
              <a:gd name="connsiteY0" fmla="*/ 0 h 1364082"/>
              <a:gd name="connsiteX1" fmla="*/ 3371719 w 3371719"/>
              <a:gd name="connsiteY1" fmla="*/ 8592 h 1364082"/>
              <a:gd name="connsiteX2" fmla="*/ 3060687 w 3371719"/>
              <a:gd name="connsiteY2" fmla="*/ 1364082 h 1364082"/>
              <a:gd name="connsiteX3" fmla="*/ 0 w 3371719"/>
              <a:gd name="connsiteY3" fmla="*/ 1364082 h 1364082"/>
              <a:gd name="connsiteX4" fmla="*/ 37796 w 3371719"/>
              <a:gd name="connsiteY4" fmla="*/ 1212899 h 1364082"/>
              <a:gd name="connsiteX5" fmla="*/ 2940982 w 3371719"/>
              <a:gd name="connsiteY5" fmla="*/ 1212899 h 1364082"/>
              <a:gd name="connsiteX6" fmla="*/ 3206721 w 3371719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9" h="1364082">
                <a:moveTo>
                  <a:pt x="3206721" y="0"/>
                </a:moveTo>
                <a:lnTo>
                  <a:pt x="3371719" y="8592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2" y="1212899"/>
                </a:lnTo>
                <a:cubicBezTo>
                  <a:pt x="3042057" y="808599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B29694-7D9F-46FC-9477-188468E910A2}"/>
              </a:ext>
            </a:extLst>
          </p:cNvPr>
          <p:cNvSpPr/>
          <p:nvPr/>
        </p:nvSpPr>
        <p:spPr>
          <a:xfrm>
            <a:off x="6812992" y="272278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71CAAF-D2D6-49C8-AC9D-5261FD31AB57}"/>
              </a:ext>
            </a:extLst>
          </p:cNvPr>
          <p:cNvSpPr/>
          <p:nvPr/>
        </p:nvSpPr>
        <p:spPr>
          <a:xfrm>
            <a:off x="6904614" y="281440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5A222-3343-4EBB-AE20-795C20DA12D5}"/>
              </a:ext>
            </a:extLst>
          </p:cNvPr>
          <p:cNvSpPr txBox="1"/>
          <p:nvPr/>
        </p:nvSpPr>
        <p:spPr>
          <a:xfrm>
            <a:off x="6913618" y="288348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2E807F-E6AE-6E31-9D6A-60FD1F44C351}"/>
              </a:ext>
            </a:extLst>
          </p:cNvPr>
          <p:cNvGrpSpPr/>
          <p:nvPr/>
        </p:nvGrpSpPr>
        <p:grpSpPr>
          <a:xfrm>
            <a:off x="2704772" y="1839619"/>
            <a:ext cx="2818592" cy="1088797"/>
            <a:chOff x="2135876" y="1453848"/>
            <a:chExt cx="2138114" cy="10887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352ED8-DF6C-B0DE-4CF6-14346D4D6AF1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Fonctions qui modifient une variable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“renvoyer” plusieurs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4CB5ED-3590-558A-2774-D8A29D1BED76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Modifier des variables extérieures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1514D1-B9DD-E826-7904-184DB2413148}"/>
              </a:ext>
            </a:extLst>
          </p:cNvPr>
          <p:cNvGrpSpPr/>
          <p:nvPr/>
        </p:nvGrpSpPr>
        <p:grpSpPr>
          <a:xfrm>
            <a:off x="7763797" y="2530356"/>
            <a:ext cx="2818592" cy="1088797"/>
            <a:chOff x="2135876" y="1453848"/>
            <a:chExt cx="2138114" cy="10887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201038-9CD8-5E4E-4492-FF3CAE12B26C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Fonction malloc(size)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String manip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71C15-1A13-433E-2815-8CE4373EAE78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Tableaux et chaînes de caractères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les fonctions impures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E4099-78DA-C6FC-CD10-8EE0E5132269}"/>
              </a:ext>
            </a:extLst>
          </p:cNvPr>
          <p:cNvSpPr txBox="1"/>
          <p:nvPr/>
        </p:nvSpPr>
        <p:spPr>
          <a:xfrm>
            <a:off x="290917" y="1516835"/>
            <a:ext cx="11589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chemeClr val="bg1"/>
                </a:solidFill>
              </a:rPr>
              <a:t>Définition</a:t>
            </a:r>
            <a:r>
              <a:rPr lang="fr-FR" sz="2000" dirty="0">
                <a:solidFill>
                  <a:schemeClr val="bg1"/>
                </a:solidFill>
              </a:rPr>
              <a:t> : on dit qu’une fonction a des </a:t>
            </a:r>
            <a:r>
              <a:rPr lang="fr-FR" sz="2000" i="1" dirty="0">
                <a:solidFill>
                  <a:schemeClr val="bg1"/>
                </a:solidFill>
              </a:rPr>
              <a:t>effets de bord</a:t>
            </a:r>
            <a:r>
              <a:rPr lang="fr-FR" sz="2000" dirty="0">
                <a:solidFill>
                  <a:schemeClr val="bg1"/>
                </a:solidFill>
              </a:rPr>
              <a:t> ou qu’elle est </a:t>
            </a:r>
            <a:r>
              <a:rPr lang="fr-FR" sz="2000" i="1" dirty="0">
                <a:solidFill>
                  <a:schemeClr val="bg1"/>
                </a:solidFill>
              </a:rPr>
              <a:t>impure </a:t>
            </a:r>
            <a:r>
              <a:rPr lang="fr-FR" sz="2000" dirty="0">
                <a:solidFill>
                  <a:schemeClr val="bg1"/>
                </a:solidFill>
              </a:rPr>
              <a:t>si elle modifie des variables extérieures (généralement ses arguments).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Une fonction « pure » fonctionne comme en maths, et renvoie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simplement un résultat.</a:t>
            </a:r>
            <a:endParaRPr lang="fr-FR" sz="14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A68D2B-2033-522D-CF0B-95F31C34131E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085668" y="3303130"/>
            <a:ext cx="24459" cy="3650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350B9ED-7E52-6531-6B14-B1271AC9A64F}"/>
              </a:ext>
            </a:extLst>
          </p:cNvPr>
          <p:cNvSpPr/>
          <p:nvPr/>
        </p:nvSpPr>
        <p:spPr>
          <a:xfrm>
            <a:off x="6022291" y="3134228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9105-FA97-CC72-5BCE-154C53304A8E}"/>
              </a:ext>
            </a:extLst>
          </p:cNvPr>
          <p:cNvSpPr txBox="1"/>
          <p:nvPr/>
        </p:nvSpPr>
        <p:spPr>
          <a:xfrm>
            <a:off x="1734214" y="3411728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« pure » carré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6E99A8-267B-6A8E-6475-B19F67273503}"/>
              </a:ext>
            </a:extLst>
          </p:cNvPr>
          <p:cNvSpPr txBox="1"/>
          <p:nvPr/>
        </p:nvSpPr>
        <p:spPr>
          <a:xfrm>
            <a:off x="7924765" y="3454020"/>
            <a:ext cx="26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« impure » carré</a:t>
            </a:r>
          </a:p>
        </p:txBody>
      </p:sp>
      <p:pic>
        <p:nvPicPr>
          <p:cNvPr id="139" name="Picture 1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969FB3C-1886-268A-6135-79B6A31AC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9" y="3910084"/>
            <a:ext cx="3362794" cy="69542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506536D4-40A4-5B6D-1944-E1201945C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90" y="5341165"/>
            <a:ext cx="3086531" cy="247685"/>
          </a:xfrm>
          <a:prstGeom prst="rect">
            <a:avLst/>
          </a:prstGeom>
        </p:spPr>
      </p:pic>
      <p:pic>
        <p:nvPicPr>
          <p:cNvPr id="175" name="Picture 17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8214787-1D6C-6B95-8030-F6DD13529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53" y="3905423"/>
            <a:ext cx="2333951" cy="70494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1B8A3A2F-36AC-77D8-8C40-CB8CE5F6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67" y="5341165"/>
            <a:ext cx="1581371" cy="266737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E4BEAEA-AD80-C372-12A7-F504FDB65521}"/>
              </a:ext>
            </a:extLst>
          </p:cNvPr>
          <p:cNvCxnSpPr>
            <a:stCxn id="139" idx="2"/>
            <a:endCxn id="161" idx="0"/>
          </p:cNvCxnSpPr>
          <p:nvPr/>
        </p:nvCxnSpPr>
        <p:spPr>
          <a:xfrm>
            <a:off x="2917456" y="4605506"/>
            <a:ext cx="0" cy="735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0263E27-7652-F384-2407-089D62A64A7A}"/>
              </a:ext>
            </a:extLst>
          </p:cNvPr>
          <p:cNvCxnSpPr>
            <a:cxnSpLocks/>
            <a:stCxn id="175" idx="2"/>
            <a:endCxn id="209" idx="0"/>
          </p:cNvCxnSpPr>
          <p:nvPr/>
        </p:nvCxnSpPr>
        <p:spPr>
          <a:xfrm>
            <a:off x="9226629" y="4610371"/>
            <a:ext cx="10224" cy="7307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les fonctions impures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4AE9E5-7E39-B35B-8883-738DF8CAD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55" y="1328537"/>
            <a:ext cx="4610743" cy="286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ED0ED-8299-666C-86F9-D190DEE0F0A0}"/>
              </a:ext>
            </a:extLst>
          </p:cNvPr>
          <p:cNvSpPr txBox="1"/>
          <p:nvPr/>
        </p:nvSpPr>
        <p:spPr>
          <a:xfrm>
            <a:off x="2795032" y="4460743"/>
            <a:ext cx="678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Ecrire les fonctions carre et carre_2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E8EA-FE6A-C251-787A-CB22FB73BDF4}"/>
              </a:ext>
            </a:extLst>
          </p:cNvPr>
          <p:cNvSpPr txBox="1"/>
          <p:nvPr/>
        </p:nvSpPr>
        <p:spPr>
          <a:xfrm>
            <a:off x="3351466" y="5095130"/>
            <a:ext cx="548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Vous pouvez changer les noms des variables et fonctions</a:t>
            </a:r>
          </a:p>
        </p:txBody>
      </p:sp>
    </p:spTree>
    <p:extLst>
      <p:ext uri="{BB962C8B-B14F-4D97-AF65-F5344CB8AC3E}">
        <p14:creationId xmlns:p14="http://schemas.microsoft.com/office/powerpoint/2010/main" val="34686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09400" y="376085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Deux solutions équivalentes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B22CBA3-5F04-FB75-2CEB-A892E5335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86" y="2871692"/>
            <a:ext cx="3219899" cy="1381318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F19619E-2D92-0C47-2E26-6B5DFC912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25" y="2871692"/>
            <a:ext cx="3467584" cy="1400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2A7ACC-DD4C-3B09-CD3B-CD50BE0DF1E4}"/>
              </a:ext>
            </a:extLst>
          </p:cNvPr>
          <p:cNvSpPr txBox="1"/>
          <p:nvPr/>
        </p:nvSpPr>
        <p:spPr>
          <a:xfrm>
            <a:off x="4384377" y="5303520"/>
            <a:ext cx="34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Pourquoi ca marche ? </a:t>
            </a:r>
          </a:p>
        </p:txBody>
      </p:sp>
    </p:spTree>
    <p:extLst>
      <p:ext uri="{BB962C8B-B14F-4D97-AF65-F5344CB8AC3E}">
        <p14:creationId xmlns:p14="http://schemas.microsoft.com/office/powerpoint/2010/main" val="110596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Les tableaux et chaînes de caractères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A68D2B-2033-522D-CF0B-95F31C34131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028181" y="1509053"/>
            <a:ext cx="0" cy="5539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350B9ED-7E52-6531-6B14-B1271AC9A64F}"/>
              </a:ext>
            </a:extLst>
          </p:cNvPr>
          <p:cNvSpPr/>
          <p:nvPr/>
        </p:nvSpPr>
        <p:spPr>
          <a:xfrm>
            <a:off x="6940345" y="1340151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0AB92-86B7-230A-BEA1-016A6A5FE9DB}"/>
              </a:ext>
            </a:extLst>
          </p:cNvPr>
          <p:cNvSpPr/>
          <p:nvPr/>
        </p:nvSpPr>
        <p:spPr>
          <a:xfrm>
            <a:off x="1322325" y="1538853"/>
            <a:ext cx="4703063" cy="72424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Important: </a:t>
            </a:r>
          </a:p>
          <a:p>
            <a:r>
              <a:rPr lang="fr-FR" dirty="0"/>
              <a:t>En C, un tableau est un pointeur.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9353B-55A8-B7A6-628C-F1481EF34574}"/>
              </a:ext>
            </a:extLst>
          </p:cNvPr>
          <p:cNvSpPr txBox="1"/>
          <p:nvPr/>
        </p:nvSpPr>
        <p:spPr>
          <a:xfrm>
            <a:off x="465508" y="2515415"/>
            <a:ext cx="5686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 tableau est simplement un « bloc de mémoire » 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réservé pour des variables d’un type donné.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Ce bloc commence à l’adresse tab[0].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A8B17-C9B0-D4F9-2F6E-089ADF56C3BF}"/>
              </a:ext>
            </a:extLst>
          </p:cNvPr>
          <p:cNvSpPr/>
          <p:nvPr/>
        </p:nvSpPr>
        <p:spPr>
          <a:xfrm>
            <a:off x="9125712" y="6010959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mot[0] = ‘f’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99C6F-FC0E-6E8A-C8EE-B6F7AF9EED01}"/>
              </a:ext>
            </a:extLst>
          </p:cNvPr>
          <p:cNvSpPr/>
          <p:nvPr/>
        </p:nvSpPr>
        <p:spPr>
          <a:xfrm>
            <a:off x="9125712" y="5503467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mot[1] = ‘e’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95B75-8CD7-E439-EE29-03B74BB26515}"/>
              </a:ext>
            </a:extLst>
          </p:cNvPr>
          <p:cNvSpPr/>
          <p:nvPr/>
        </p:nvSpPr>
        <p:spPr>
          <a:xfrm>
            <a:off x="9125712" y="4991403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mot[2] = ‘u’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CC2D5-A45D-5933-8572-157DA6112B2A}"/>
              </a:ext>
            </a:extLst>
          </p:cNvPr>
          <p:cNvSpPr/>
          <p:nvPr/>
        </p:nvSpPr>
        <p:spPr>
          <a:xfrm>
            <a:off x="9125712" y="4474767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mot[3] = ‘r’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578B9-459E-36B3-3C9C-C810A91B1F58}"/>
              </a:ext>
            </a:extLst>
          </p:cNvPr>
          <p:cNvSpPr/>
          <p:nvPr/>
        </p:nvSpPr>
        <p:spPr>
          <a:xfrm>
            <a:off x="9125712" y="3951206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mot[4] = ‘\0’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41DCFF-72DC-71D5-B554-E102FA5C15CC}"/>
              </a:ext>
            </a:extLst>
          </p:cNvPr>
          <p:cNvSpPr/>
          <p:nvPr/>
        </p:nvSpPr>
        <p:spPr>
          <a:xfrm>
            <a:off x="9125712" y="3434570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35137-D580-8236-2AF2-DAEE08C7FAA2}"/>
              </a:ext>
            </a:extLst>
          </p:cNvPr>
          <p:cNvSpPr/>
          <p:nvPr/>
        </p:nvSpPr>
        <p:spPr>
          <a:xfrm>
            <a:off x="9125712" y="2922506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B2102-FA07-6440-18AE-DFB91F29D58F}"/>
              </a:ext>
            </a:extLst>
          </p:cNvPr>
          <p:cNvSpPr txBox="1"/>
          <p:nvPr/>
        </p:nvSpPr>
        <p:spPr>
          <a:xfrm>
            <a:off x="10884703" y="613992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DCDF0-5922-4874-B222-38FF4794AB93}"/>
              </a:ext>
            </a:extLst>
          </p:cNvPr>
          <p:cNvSpPr txBox="1"/>
          <p:nvPr/>
        </p:nvSpPr>
        <p:spPr>
          <a:xfrm>
            <a:off x="10884703" y="561520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B239C-1D5C-C384-F380-3B9CB287DD23}"/>
              </a:ext>
            </a:extLst>
          </p:cNvPr>
          <p:cNvSpPr txBox="1"/>
          <p:nvPr/>
        </p:nvSpPr>
        <p:spPr>
          <a:xfrm>
            <a:off x="10884703" y="511808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0C8BB-BD8D-EE1F-86C6-29831745CC52}"/>
              </a:ext>
            </a:extLst>
          </p:cNvPr>
          <p:cNvSpPr txBox="1"/>
          <p:nvPr/>
        </p:nvSpPr>
        <p:spPr>
          <a:xfrm>
            <a:off x="10884703" y="458650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EC622-E247-EEF8-2262-7EDEED8183D9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8609068" y="6271563"/>
            <a:ext cx="5166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E9B463-6689-2158-A5EF-F32174433BE2}"/>
              </a:ext>
            </a:extLst>
          </p:cNvPr>
          <p:cNvSpPr/>
          <p:nvPr/>
        </p:nvSpPr>
        <p:spPr>
          <a:xfrm>
            <a:off x="7908306" y="6082278"/>
            <a:ext cx="700762" cy="3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287D9-20BF-51B4-DF67-31CFF6AF1A4F}"/>
              </a:ext>
            </a:extLst>
          </p:cNvPr>
          <p:cNvSpPr txBox="1"/>
          <p:nvPr/>
        </p:nvSpPr>
        <p:spPr>
          <a:xfrm>
            <a:off x="10884703" y="413542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4AAD6-052B-6152-D2E4-9CA8FB0BC7AA}"/>
              </a:ext>
            </a:extLst>
          </p:cNvPr>
          <p:cNvSpPr txBox="1"/>
          <p:nvPr/>
        </p:nvSpPr>
        <p:spPr>
          <a:xfrm>
            <a:off x="10884703" y="364141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216C86D-67E0-9E77-4485-C1A762100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10" y="1505694"/>
            <a:ext cx="3077004" cy="44773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27DEA4-5780-B40A-9741-2C7631360227}"/>
              </a:ext>
            </a:extLst>
          </p:cNvPr>
          <p:cNvSpPr txBox="1"/>
          <p:nvPr/>
        </p:nvSpPr>
        <p:spPr>
          <a:xfrm>
            <a:off x="465508" y="3642409"/>
            <a:ext cx="572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Une chaîne de caractères est un tableau de char qui 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se finit par ‘\0’ (caractère ASCII NULL)</a:t>
            </a:r>
          </a:p>
        </p:txBody>
      </p:sp>
    </p:spTree>
    <p:extLst>
      <p:ext uri="{BB962C8B-B14F-4D97-AF65-F5344CB8AC3E}">
        <p14:creationId xmlns:p14="http://schemas.microsoft.com/office/powerpoint/2010/main" val="11548983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824</Words>
  <Application>Microsoft Office PowerPoint</Application>
  <PresentationFormat>Widescreen</PresentationFormat>
  <Paragraphs>197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Kezia MARCOU</dc:creator>
  <cp:lastModifiedBy>Kezia MARCOU</cp:lastModifiedBy>
  <cp:revision>10</cp:revision>
  <dcterms:created xsi:type="dcterms:W3CDTF">2023-03-04T21:29:52Z</dcterms:created>
  <dcterms:modified xsi:type="dcterms:W3CDTF">2023-03-20T23:33:47Z</dcterms:modified>
</cp:coreProperties>
</file>