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38" r:id="rId2"/>
    <p:sldId id="341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6" r:id="rId17"/>
    <p:sldId id="387" r:id="rId18"/>
    <p:sldId id="388" r:id="rId19"/>
    <p:sldId id="389" r:id="rId20"/>
    <p:sldId id="390" r:id="rId21"/>
    <p:sldId id="391" r:id="rId22"/>
    <p:sldId id="380" r:id="rId23"/>
    <p:sldId id="381" r:id="rId24"/>
    <p:sldId id="382" r:id="rId25"/>
    <p:sldId id="383" r:id="rId26"/>
    <p:sldId id="384" r:id="rId27"/>
    <p:sldId id="385" r:id="rId28"/>
    <p:sldId id="392" r:id="rId29"/>
    <p:sldId id="3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BA0C13-491E-480F-B941-66ECA6011C5C}">
          <p14:sldIdLst>
            <p14:sldId id="338"/>
            <p14:sldId id="341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6"/>
            <p14:sldId id="387"/>
            <p14:sldId id="388"/>
            <p14:sldId id="389"/>
            <p14:sldId id="390"/>
            <p14:sldId id="391"/>
            <p14:sldId id="380"/>
            <p14:sldId id="381"/>
            <p14:sldId id="382"/>
            <p14:sldId id="383"/>
            <p14:sldId id="384"/>
            <p14:sldId id="385"/>
            <p14:sldId id="392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F1F810-7549-7CEC-EE89-9C25854C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1025D2-3692-963C-79FE-C71A110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7787-C186-93FF-69FB-4BC105B1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EDCB9D-E25F-901C-0A7D-FA10301B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Slide Number Placeholder 2">
            <a:extLst>
              <a:ext uri="{FF2B5EF4-FFF2-40B4-BE49-F238E27FC236}">
                <a16:creationId xmlns:a16="http://schemas.microsoft.com/office/drawing/2014/main" id="{D1EDC896-6079-9D73-725B-69D16EFD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8EF8-5068-91B0-558F-549FBCD0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902082"/>
            <a:ext cx="53802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Algo-prog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pic>
        <p:nvPicPr>
          <p:cNvPr id="7" name="Picture Placeholder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BCBF9-AB6D-DCE2-1845-32EF08F71CE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224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71A1B-6CA0-C320-C107-2384BA8F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C5079E3-4649-5E22-A8D8-7D58395B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1" y="1944497"/>
            <a:ext cx="115173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65263A-0FF0-67C8-2DAA-7DE094D1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1951829"/>
            <a:ext cx="829743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65AD2D-00D3-9A9C-63EB-E9FA6D11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2213979"/>
            <a:ext cx="89928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FB24F4-1993-BBF7-63AE-633BD552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95" y="1063756"/>
            <a:ext cx="8689010" cy="56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3 : Résolution du problème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33C68-C871-7EBE-B51F-9F73303512FF}"/>
              </a:ext>
            </a:extLst>
          </p:cNvPr>
          <p:cNvSpPr txBox="1"/>
          <p:nvPr/>
        </p:nvSpPr>
        <p:spPr>
          <a:xfrm>
            <a:off x="749808" y="1453896"/>
            <a:ext cx="81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Implémenter du pseudo code. Pas d’astuce magique en général.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FECC-EC1B-9060-D92F-E719C8B470B2}"/>
              </a:ext>
            </a:extLst>
          </p:cNvPr>
          <p:cNvSpPr txBox="1"/>
          <p:nvPr/>
        </p:nvSpPr>
        <p:spPr>
          <a:xfrm>
            <a:off x="749808" y="2305701"/>
            <a:ext cx="10030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Algorithmes qui pourraient tomber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Dijkstra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Bellman Ford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Prim (moins probable car sur le sujet EI21)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Parcours en largeur / en profondeur (sur des graphes non pondérés)</a:t>
            </a:r>
          </a:p>
        </p:txBody>
      </p:sp>
    </p:spTree>
    <p:extLst>
      <p:ext uri="{BB962C8B-B14F-4D97-AF65-F5344CB8AC3E}">
        <p14:creationId xmlns:p14="http://schemas.microsoft.com/office/powerpoint/2010/main" val="230084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L’exercice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6A8FB-71C4-BB17-71EA-0AA0F7F8492C}"/>
              </a:ext>
            </a:extLst>
          </p:cNvPr>
          <p:cNvSpPr txBox="1"/>
          <p:nvPr/>
        </p:nvSpPr>
        <p:spPr>
          <a:xfrm>
            <a:off x="1728639" y="1063756"/>
            <a:ext cx="87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Il faudra sûrement coder un algorithme ou une structure de données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258B-4B2F-19B2-AE67-5595DE1D9E37}"/>
              </a:ext>
            </a:extLst>
          </p:cNvPr>
          <p:cNvSpPr txBox="1"/>
          <p:nvPr/>
        </p:nvSpPr>
        <p:spPr>
          <a:xfrm>
            <a:off x="923544" y="2185416"/>
            <a:ext cx="48618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Exemples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Structure de tas-min (voir EI18-21)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Structure de file (voir EI17)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Résolution de problème (voir EI16)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2778432"/>
            <a:ext cx="993596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6680" r="142" b="54708"/>
          <a:stretch/>
        </p:blipFill>
        <p:spPr>
          <a:xfrm>
            <a:off x="1377826" y="1453897"/>
            <a:ext cx="9436348" cy="566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5C2EC-FFDE-EEE4-9DA4-15DE07DDF3B2}"/>
              </a:ext>
            </a:extLst>
          </p:cNvPr>
          <p:cNvSpPr txBox="1"/>
          <p:nvPr/>
        </p:nvSpPr>
        <p:spPr>
          <a:xfrm>
            <a:off x="1377826" y="2313432"/>
            <a:ext cx="384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Une pile est une liste chaînée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89B2FB6-EF14-E4D7-1E7B-BAA535E0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88" y="3429000"/>
            <a:ext cx="306747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3B439AE-6DF7-7A5F-C27B-83B35580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80" y="992601"/>
            <a:ext cx="5509293" cy="58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0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4060"/>
          <a:stretch/>
        </p:blipFill>
        <p:spPr>
          <a:xfrm>
            <a:off x="1368681" y="1307592"/>
            <a:ext cx="9454637" cy="910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BA349D-4B3A-032D-BF9A-C09C8C5E7004}"/>
              </a:ext>
            </a:extLst>
          </p:cNvPr>
          <p:cNvSpPr txBox="1"/>
          <p:nvPr/>
        </p:nvSpPr>
        <p:spPr>
          <a:xfrm>
            <a:off x="1368681" y="2359152"/>
            <a:ext cx="9979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On crée 2 piles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Une pile d’entrée où l’on rajoute les éléments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Une pile de sortie d’où on les retire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enfiler</a:t>
            </a:r>
            <a:r>
              <a:rPr lang="fr-FR" sz="2400" dirty="0">
                <a:solidFill>
                  <a:schemeClr val="bg1"/>
                </a:solidFill>
              </a:rPr>
              <a:t> va simplement empiler la valeur sur la pile d’entrée</a:t>
            </a:r>
          </a:p>
          <a:p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défiler </a:t>
            </a:r>
            <a:r>
              <a:rPr lang="fr-FR" sz="2400" dirty="0">
                <a:solidFill>
                  <a:schemeClr val="bg1"/>
                </a:solidFill>
              </a:rPr>
              <a:t>est plus complexe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Si la pile de sortie est vide, dépiler 1 par 1 tous les éléments de la pile d’entrée  et les empiler sur la file de sortie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Dépiler la pile de sortie</a:t>
            </a:r>
          </a:p>
        </p:txBody>
      </p:sp>
    </p:spTree>
    <p:extLst>
      <p:ext uri="{BB962C8B-B14F-4D97-AF65-F5344CB8AC3E}">
        <p14:creationId xmlns:p14="http://schemas.microsoft.com/office/powerpoint/2010/main" val="15533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226930" y="-77566"/>
            <a:ext cx="12438888" cy="7128575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Présentation générale d’un sujet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Résolution de l’exercice 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Des conseils pour l’exercice 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Librairies et Makefile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4FD-D293-C485-95DA-0930D54F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1B8E1-07AA-8A04-7A89-90CF3E234C9B}"/>
              </a:ext>
            </a:extLst>
          </p:cNvPr>
          <p:cNvCxnSpPr>
            <a:cxnSpLocks/>
            <a:endCxn id="181" idx="2"/>
          </p:cNvCxnSpPr>
          <p:nvPr/>
        </p:nvCxnSpPr>
        <p:spPr>
          <a:xfrm flipH="1">
            <a:off x="11154394" y="5921812"/>
            <a:ext cx="1113806" cy="149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7B22-C4FD-A77A-6CD4-560A4F74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4060"/>
          <a:stretch/>
        </p:blipFill>
        <p:spPr>
          <a:xfrm>
            <a:off x="1368681" y="1307592"/>
            <a:ext cx="9454637" cy="9102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33E8D5-DB95-9B9A-EEAA-D39EA988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98" y="3401568"/>
            <a:ext cx="273405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485D1-63A8-C8EE-0CC4-3DD80F5CE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Exercice 2 - EI17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D987C-64ED-55B8-C3D4-96EDECE7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32538F5-3E38-0375-D477-B105A80C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18" y="1063756"/>
            <a:ext cx="5172763" cy="56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3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DB3711-F61F-3F2B-EFA5-F37430E9F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Les librairies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6B849-36C0-0134-F50F-328A1770E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A5EC7-1E06-AD14-CBB9-669599A2C74B}"/>
              </a:ext>
            </a:extLst>
          </p:cNvPr>
          <p:cNvSpPr txBox="1"/>
          <p:nvPr/>
        </p:nvSpPr>
        <p:spPr>
          <a:xfrm>
            <a:off x="1078992" y="1947672"/>
            <a:ext cx="980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 C, une librairie est composée de 2 éléments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fichier librairie.c contenant la définition des fonctions 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fichier librairie.h contenant les « prototypes » des fonctions ainsi que les #define, typedef et structs.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CB04C-1B54-8DD6-7560-9AC751AA5D26}"/>
              </a:ext>
            </a:extLst>
          </p:cNvPr>
          <p:cNvSpPr txBox="1"/>
          <p:nvPr/>
        </p:nvSpPr>
        <p:spPr>
          <a:xfrm>
            <a:off x="1078992" y="4220273"/>
            <a:ext cx="1003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On va prendre comme exemple une librairie qui implémente les listes chaînées.</a:t>
            </a:r>
          </a:p>
        </p:txBody>
      </p:sp>
    </p:spTree>
    <p:extLst>
      <p:ext uri="{BB962C8B-B14F-4D97-AF65-F5344CB8AC3E}">
        <p14:creationId xmlns:p14="http://schemas.microsoft.com/office/powerpoint/2010/main" val="111162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214AE-D6B6-6FED-B9AB-99594BB1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C962-71E8-65E2-7B67-4C56B6EA5C24}"/>
              </a:ext>
            </a:extLst>
          </p:cNvPr>
          <p:cNvSpPr txBox="1"/>
          <p:nvPr/>
        </p:nvSpPr>
        <p:spPr>
          <a:xfrm>
            <a:off x="4920133" y="155448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linked_lists.h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9380CF4-20D0-E799-5A20-F3276097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5" y="670095"/>
            <a:ext cx="8148510" cy="603245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64D09C65-3C17-E031-36E8-4A86D71F4D24}"/>
              </a:ext>
            </a:extLst>
          </p:cNvPr>
          <p:cNvSpPr/>
          <p:nvPr/>
        </p:nvSpPr>
        <p:spPr>
          <a:xfrm>
            <a:off x="4654296" y="740223"/>
            <a:ext cx="192024" cy="44849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5D249-8168-C251-54D9-CEDC44675040}"/>
              </a:ext>
            </a:extLst>
          </p:cNvPr>
          <p:cNvSpPr txBox="1"/>
          <p:nvPr/>
        </p:nvSpPr>
        <p:spPr>
          <a:xfrm>
            <a:off x="4846320" y="767762"/>
            <a:ext cx="385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empêchent d’importer la librairie 2 fois</a:t>
            </a:r>
          </a:p>
        </p:txBody>
      </p:sp>
    </p:spTree>
    <p:extLst>
      <p:ext uri="{BB962C8B-B14F-4D97-AF65-F5344CB8AC3E}">
        <p14:creationId xmlns:p14="http://schemas.microsoft.com/office/powerpoint/2010/main" val="160530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214AE-D6B6-6FED-B9AB-99594BB1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C962-71E8-65E2-7B67-4C56B6EA5C24}"/>
              </a:ext>
            </a:extLst>
          </p:cNvPr>
          <p:cNvSpPr txBox="1"/>
          <p:nvPr/>
        </p:nvSpPr>
        <p:spPr>
          <a:xfrm>
            <a:off x="4920133" y="155448"/>
            <a:ext cx="2308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linked_lists.c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304375-9CF1-3AA0-4FAA-AA1F8910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4" y="885518"/>
            <a:ext cx="3448531" cy="166710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03D3CE-A348-CFCA-0897-1D6593B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69" y="2552626"/>
            <a:ext cx="8232860" cy="4190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A9519C-258B-7491-0C1A-FB0433323FF1}"/>
              </a:ext>
            </a:extLst>
          </p:cNvPr>
          <p:cNvSpPr/>
          <p:nvPr/>
        </p:nvSpPr>
        <p:spPr>
          <a:xfrm>
            <a:off x="4371734" y="2185416"/>
            <a:ext cx="3448531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EC7EB-78D4-EB5F-76C9-8729D398637E}"/>
              </a:ext>
            </a:extLst>
          </p:cNvPr>
          <p:cNvSpPr/>
          <p:nvPr/>
        </p:nvSpPr>
        <p:spPr>
          <a:xfrm>
            <a:off x="4371734" y="1857811"/>
            <a:ext cx="3448531" cy="28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Compilation complète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0F256-DB8D-0315-AD74-A6E2C4F27542}"/>
              </a:ext>
            </a:extLst>
          </p:cNvPr>
          <p:cNvSpPr txBox="1"/>
          <p:nvPr/>
        </p:nvSpPr>
        <p:spPr>
          <a:xfrm>
            <a:off x="960120" y="2084832"/>
            <a:ext cx="84093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On compile la librairie en un .o -&gt; création de « </a:t>
            </a:r>
            <a:r>
              <a:rPr lang="fr-FR" sz="2400" dirty="0" err="1">
                <a:solidFill>
                  <a:schemeClr val="bg1"/>
                </a:solidFill>
              </a:rPr>
              <a:t>linked_lists.o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-c linked_lists.c</a:t>
            </a:r>
          </a:p>
          <a:p>
            <a:endParaRPr lang="fr-F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 startAt="2"/>
            </a:pPr>
            <a:r>
              <a:rPr lang="fr-FR" sz="2400" dirty="0">
                <a:solidFill>
                  <a:schemeClr val="bg1"/>
                </a:solidFill>
              </a:rPr>
              <a:t>On compile le main en un .o -&gt; création de « </a:t>
            </a:r>
            <a:r>
              <a:rPr lang="fr-FR" sz="2400" dirty="0" err="1">
                <a:solidFill>
                  <a:schemeClr val="bg1"/>
                </a:solidFill>
              </a:rPr>
              <a:t>main.o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-c main.c</a:t>
            </a:r>
          </a:p>
          <a:p>
            <a:endParaRPr lang="fr-F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 startAt="3"/>
            </a:pPr>
            <a:r>
              <a:rPr lang="fr-FR" sz="2400" dirty="0">
                <a:solidFill>
                  <a:schemeClr val="bg1"/>
                </a:solidFill>
              </a:rPr>
              <a:t>On crée l’application exécutable</a:t>
            </a:r>
          </a:p>
          <a:p>
            <a:r>
              <a:rPr lang="fr-F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gcc main.o linked_lists.o -o main -lm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39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Ecrire un makefile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09829-2A4D-8812-B227-8EB4B30F6CFB}"/>
              </a:ext>
            </a:extLst>
          </p:cNvPr>
          <p:cNvSpPr txBox="1"/>
          <p:nvPr/>
        </p:nvSpPr>
        <p:spPr>
          <a:xfrm>
            <a:off x="4978951" y="1075952"/>
            <a:ext cx="226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Règles générales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54A9-6272-DE88-8C7D-425E65170D0B}"/>
              </a:ext>
            </a:extLst>
          </p:cNvPr>
          <p:cNvSpPr txBox="1"/>
          <p:nvPr/>
        </p:nvSpPr>
        <p:spPr>
          <a:xfrm>
            <a:off x="1006745" y="1755648"/>
            <a:ext cx="844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On écrit « à l’envers » :</a:t>
            </a:r>
          </a:p>
          <a:p>
            <a:r>
              <a:rPr lang="fr-FR" sz="2400" dirty="0">
                <a:solidFill>
                  <a:schemeClr val="bg1"/>
                </a:solidFill>
              </a:rPr>
              <a:t>La commande exécutée en dernier est écrite au début du makefile.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6147-68A1-5D42-041D-AE1AE71E3C0A}"/>
              </a:ext>
            </a:extLst>
          </p:cNvPr>
          <p:cNvSpPr txBox="1"/>
          <p:nvPr/>
        </p:nvSpPr>
        <p:spPr>
          <a:xfrm>
            <a:off x="1006745" y="2947318"/>
            <a:ext cx="366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Structure des commandes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B79F0-6616-59F0-F907-22F2F72D417A}"/>
              </a:ext>
            </a:extLst>
          </p:cNvPr>
          <p:cNvSpPr/>
          <p:nvPr/>
        </p:nvSpPr>
        <p:spPr>
          <a:xfrm>
            <a:off x="1083607" y="3440360"/>
            <a:ext cx="7004304" cy="83099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fichier_créé : fichier_nécessaire_1 fichier_nécessaire_2 …</a:t>
            </a:r>
          </a:p>
          <a:p>
            <a:r>
              <a:rPr lang="fr-FR" dirty="0"/>
              <a:t>	  commande exécutée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F61F8-D7F9-636A-F71F-FC407AECCEAD}"/>
              </a:ext>
            </a:extLst>
          </p:cNvPr>
          <p:cNvSpPr/>
          <p:nvPr/>
        </p:nvSpPr>
        <p:spPr>
          <a:xfrm>
            <a:off x="1006745" y="5125071"/>
            <a:ext cx="7004304" cy="83099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main.o : main.c</a:t>
            </a:r>
          </a:p>
          <a:p>
            <a:r>
              <a:rPr lang="fr-FR" dirty="0"/>
              <a:t>	gcc –c main.c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FB4D1-0340-F324-AC52-6BF1DDC3F16D}"/>
              </a:ext>
            </a:extLst>
          </p:cNvPr>
          <p:cNvSpPr txBox="1"/>
          <p:nvPr/>
        </p:nvSpPr>
        <p:spPr>
          <a:xfrm>
            <a:off x="1006745" y="4632030"/>
            <a:ext cx="142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Exemple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55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11224-5CD4-BF1C-CF78-286E388D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Ecrire un makefile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0F24B-4BFA-C8B8-EBFE-DD29FD8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09829-2A4D-8812-B227-8EB4B30F6CFB}"/>
              </a:ext>
            </a:extLst>
          </p:cNvPr>
          <p:cNvSpPr txBox="1"/>
          <p:nvPr/>
        </p:nvSpPr>
        <p:spPr>
          <a:xfrm>
            <a:off x="4932176" y="1047462"/>
            <a:ext cx="2355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Makefile complet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BF535A-055A-FFBE-ED24-C2F500F7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48" y="2100077"/>
            <a:ext cx="5591955" cy="26578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45DA32-5564-4D67-657B-2F95B6FF4E04}"/>
              </a:ext>
            </a:extLst>
          </p:cNvPr>
          <p:cNvSpPr/>
          <p:nvPr/>
        </p:nvSpPr>
        <p:spPr>
          <a:xfrm>
            <a:off x="8394192" y="2395728"/>
            <a:ext cx="468000" cy="3566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FD2C-63E8-C81E-EA1E-95241506CA08}"/>
              </a:ext>
            </a:extLst>
          </p:cNvPr>
          <p:cNvSpPr txBox="1"/>
          <p:nvPr/>
        </p:nvSpPr>
        <p:spPr>
          <a:xfrm>
            <a:off x="784135" y="5332579"/>
            <a:ext cx="10623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Le flag –lm est obligatoire pour utiliser math.h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Il suffit de copier et coller ce makefile si besoin, en modifiant le nom de la librairie</a:t>
            </a:r>
          </a:p>
        </p:txBody>
      </p:sp>
    </p:spTree>
    <p:extLst>
      <p:ext uri="{BB962C8B-B14F-4D97-AF65-F5344CB8AC3E}">
        <p14:creationId xmlns:p14="http://schemas.microsoft.com/office/powerpoint/2010/main" val="100445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5F0972-DAD7-1E85-20B9-15844CFEE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71167-DC9B-750D-F307-1179FE85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29653-75D3-974F-6756-F1D12FA6E0AC}"/>
              </a:ext>
            </a:extLst>
          </p:cNvPr>
          <p:cNvSpPr txBox="1"/>
          <p:nvPr/>
        </p:nvSpPr>
        <p:spPr>
          <a:xfrm>
            <a:off x="1014984" y="1423825"/>
            <a:ext cx="74992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</a:rPr>
              <a:t>A avoir absolument le jour du test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programme pour lire un graphe dans un fichier texte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Un makefile à copier coller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Les corrigés de TD, en particulier ceux sur les graphes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FEF46-4429-BDD8-4672-A2B16168FC50}"/>
              </a:ext>
            </a:extLst>
          </p:cNvPr>
          <p:cNvSpPr txBox="1"/>
          <p:nvPr/>
        </p:nvSpPr>
        <p:spPr>
          <a:xfrm>
            <a:off x="1014984" y="3362817"/>
            <a:ext cx="7035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Autres choses qui pourraient être utiles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Implémentation des tas, piles et files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Les corrigés des annales, lus et compris au préalable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E9EEE-C791-E1D7-8BCE-792477B88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Fini !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A6C60-A841-1DF8-86D9-E1024A2EC7C2}"/>
              </a:ext>
            </a:extLst>
          </p:cNvPr>
          <p:cNvSpPr/>
          <p:nvPr/>
        </p:nvSpPr>
        <p:spPr>
          <a:xfrm>
            <a:off x="4134612" y="1401187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 code, le ppt ainsi que des librairies 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https://github.com/kez97460/C-things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75C5F49-B92C-79B1-7AF3-E6B9E812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95" y="2943471"/>
            <a:ext cx="3606209" cy="36062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9F92-34A8-9B52-C223-589C131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5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9B156-4C73-57E3-8826-3822CCEB9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Composition d’un sujet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8377-C836-CEDF-4ADA-8E09AE58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DB21C-CE49-8F80-35F0-0A6AA6A72EA9}"/>
              </a:ext>
            </a:extLst>
          </p:cNvPr>
          <p:cNvSpPr txBox="1"/>
          <p:nvPr/>
        </p:nvSpPr>
        <p:spPr>
          <a:xfrm>
            <a:off x="1463040" y="2127565"/>
            <a:ext cx="5487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Exercice 1 (12 points)</a:t>
            </a:r>
          </a:p>
          <a:p>
            <a:r>
              <a:rPr lang="fr-FR" sz="2800" dirty="0">
                <a:solidFill>
                  <a:schemeClr val="bg1"/>
                </a:solidFill>
              </a:rPr>
              <a:t> Un problème qui utilise les graphes.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A87A6-F887-981F-A354-EA71FCFDAA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806202" y="4132789"/>
            <a:ext cx="1057959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49A4B6F-F0AF-9485-7EE9-4F92B72F91EF}"/>
              </a:ext>
            </a:extLst>
          </p:cNvPr>
          <p:cNvSpPr/>
          <p:nvPr/>
        </p:nvSpPr>
        <p:spPr>
          <a:xfrm rot="5400000">
            <a:off x="11382413" y="404833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7C515-377B-D4DA-1846-0EFAFA23DCCF}"/>
              </a:ext>
            </a:extLst>
          </p:cNvPr>
          <p:cNvSpPr/>
          <p:nvPr/>
        </p:nvSpPr>
        <p:spPr>
          <a:xfrm rot="5400000">
            <a:off x="633915" y="4048338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8E4AFB-23CA-313A-8870-BEAEE79DD68D}"/>
              </a:ext>
            </a:extLst>
          </p:cNvPr>
          <p:cNvSpPr txBox="1"/>
          <p:nvPr/>
        </p:nvSpPr>
        <p:spPr>
          <a:xfrm>
            <a:off x="1463040" y="3090845"/>
            <a:ext cx="9597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Exercice 2 (8 points)</a:t>
            </a:r>
          </a:p>
          <a:p>
            <a:r>
              <a:rPr lang="fr-FR" sz="2800" dirty="0">
                <a:solidFill>
                  <a:schemeClr val="bg1"/>
                </a:solidFill>
              </a:rPr>
              <a:t> Coder une autre structure de données (file, tas) ou un problème.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1D9EF4-3B63-44D3-D9BE-125422E5E727}"/>
              </a:ext>
            </a:extLst>
          </p:cNvPr>
          <p:cNvSpPr txBox="1"/>
          <p:nvPr/>
        </p:nvSpPr>
        <p:spPr>
          <a:xfrm>
            <a:off x="1466712" y="4308460"/>
            <a:ext cx="10003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Remarques :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Il y a souvent un makefile / une librairie à écrire (2 points)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Il y a souvent une question sur la complexité (1-2 points)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L’affichage des résultats vaut souvent seulement 1 point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C’est une épreuve de </a:t>
            </a:r>
            <a:r>
              <a:rPr lang="fr-FR" sz="2800" b="1" dirty="0">
                <a:solidFill>
                  <a:schemeClr val="bg1"/>
                </a:solidFill>
              </a:rPr>
              <a:t>vitesse</a:t>
            </a:r>
            <a:endParaRPr lang="fr-FR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818AD-CE22-2E8B-A618-87DA10180B11}"/>
              </a:ext>
            </a:extLst>
          </p:cNvPr>
          <p:cNvSpPr txBox="1"/>
          <p:nvPr/>
        </p:nvSpPr>
        <p:spPr>
          <a:xfrm flipH="1">
            <a:off x="2653694" y="1039903"/>
            <a:ext cx="691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Basé sur les sujets EI16, EI17 et EI18-22</a:t>
            </a:r>
          </a:p>
        </p:txBody>
      </p:sp>
    </p:spTree>
    <p:extLst>
      <p:ext uri="{BB962C8B-B14F-4D97-AF65-F5344CB8AC3E}">
        <p14:creationId xmlns:p14="http://schemas.microsoft.com/office/powerpoint/2010/main" val="39657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1B823-5535-934C-A836-86D5C82C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D9E27DC-910F-2173-2867-A837CEDB5DF7}"/>
              </a:ext>
            </a:extLst>
          </p:cNvPr>
          <p:cNvSpPr txBox="1">
            <a:spLocks/>
          </p:cNvSpPr>
          <p:nvPr/>
        </p:nvSpPr>
        <p:spPr>
          <a:xfrm>
            <a:off x="263951" y="147066"/>
            <a:ext cx="721535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>
                <a:solidFill>
                  <a:schemeClr val="bg1"/>
                </a:solidFill>
              </a:rPr>
              <a:t>Exercice 1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949FE04-08B2-C2F5-09C3-55456FDAC3F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AEE7B-1524-D8F8-ADB5-7601616C1B0D}"/>
              </a:ext>
            </a:extLst>
          </p:cNvPr>
          <p:cNvSpPr txBox="1"/>
          <p:nvPr/>
        </p:nvSpPr>
        <p:spPr>
          <a:xfrm>
            <a:off x="367178" y="871313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(exemple : EI17)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3E92289-A383-4F1E-E82F-FE2285A2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59" y="167300"/>
            <a:ext cx="4404685" cy="389036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68D96F-A1CD-5199-D95A-519CB99AA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4112854"/>
            <a:ext cx="9764488" cy="2562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3EA40-B91A-0F55-31FC-915E390D9B9B}"/>
              </a:ext>
            </a:extLst>
          </p:cNvPr>
          <p:cNvSpPr txBox="1"/>
          <p:nvPr/>
        </p:nvSpPr>
        <p:spPr>
          <a:xfrm>
            <a:off x="367178" y="1508760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route a un prix fixe au km : budget = distance</a:t>
            </a:r>
          </a:p>
        </p:txBody>
      </p:sp>
    </p:spTree>
    <p:extLst>
      <p:ext uri="{BB962C8B-B14F-4D97-AF65-F5344CB8AC3E}">
        <p14:creationId xmlns:p14="http://schemas.microsoft.com/office/powerpoint/2010/main" val="33499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49357A-EDBB-C126-35F7-37BF8376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9" y="1920240"/>
            <a:ext cx="5042565" cy="44537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1 : Modéliser le problème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62F05-DF13-B41D-6FA2-8393FCB5CC25}"/>
              </a:ext>
            </a:extLst>
          </p:cNvPr>
          <p:cNvSpPr txBox="1"/>
          <p:nvPr/>
        </p:nvSpPr>
        <p:spPr>
          <a:xfrm>
            <a:off x="6537960" y="1810512"/>
            <a:ext cx="5463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fonction poids est la « distance à réparer ».</a:t>
            </a:r>
          </a:p>
          <a:p>
            <a:r>
              <a:rPr lang="fr-FR" dirty="0">
                <a:solidFill>
                  <a:schemeClr val="bg1"/>
                </a:solidFill>
              </a:rPr>
              <a:t>Deux lieux reliés par des routes sont alors considérés comme un seul sommet (rien à réparer pour les relier).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On renomme les sommets avec des entiers à partir de 0, pour pouvoir coder plus simplement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Fays : 0 </a:t>
            </a:r>
          </a:p>
          <a:p>
            <a:r>
              <a:rPr lang="fr-FR" dirty="0">
                <a:solidFill>
                  <a:schemeClr val="bg1"/>
                </a:solidFill>
              </a:rPr>
              <a:t>Aqueduc : 1 </a:t>
            </a:r>
          </a:p>
          <a:p>
            <a:r>
              <a:rPr lang="fr-FR" dirty="0">
                <a:solidFill>
                  <a:schemeClr val="bg1"/>
                </a:solidFill>
              </a:rPr>
              <a:t>Bergerie : 2 </a:t>
            </a:r>
          </a:p>
          <a:p>
            <a:r>
              <a:rPr lang="fr-FR" dirty="0">
                <a:solidFill>
                  <a:schemeClr val="bg1"/>
                </a:solidFill>
              </a:rPr>
              <a:t>Dauberie : 3</a:t>
            </a:r>
          </a:p>
          <a:p>
            <a:r>
              <a:rPr lang="fr-FR" dirty="0">
                <a:solidFill>
                  <a:schemeClr val="bg1"/>
                </a:solidFill>
              </a:rPr>
              <a:t>Grignon : 4 </a:t>
            </a:r>
          </a:p>
          <a:p>
            <a:r>
              <a:rPr lang="fr-FR" dirty="0">
                <a:solidFill>
                  <a:schemeClr val="bg1"/>
                </a:solidFill>
              </a:rPr>
              <a:t>Haies : 5 </a:t>
            </a:r>
          </a:p>
          <a:p>
            <a:r>
              <a:rPr lang="fr-FR" dirty="0">
                <a:solidFill>
                  <a:schemeClr val="bg1"/>
                </a:solidFill>
              </a:rPr>
              <a:t>Croisée/Iris (en rouge): 6</a:t>
            </a:r>
          </a:p>
          <a:p>
            <a:r>
              <a:rPr lang="fr-FR" dirty="0">
                <a:solidFill>
                  <a:schemeClr val="bg1"/>
                </a:solidFill>
              </a:rPr>
              <a:t>Centre Bourg (en vert): 7</a:t>
            </a:r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AD037895-7C44-22BC-D945-641FAA4247D7}"/>
              </a:ext>
            </a:extLst>
          </p:cNvPr>
          <p:cNvSpPr/>
          <p:nvPr/>
        </p:nvSpPr>
        <p:spPr>
          <a:xfrm>
            <a:off x="1197335" y="3843700"/>
            <a:ext cx="2282888" cy="2027482"/>
          </a:xfrm>
          <a:custGeom>
            <a:avLst/>
            <a:gdLst>
              <a:gd name="connsiteX0" fmla="*/ 55393 w 2282888"/>
              <a:gd name="connsiteY0" fmla="*/ 545420 h 2027482"/>
              <a:gd name="connsiteX1" fmla="*/ 576601 w 2282888"/>
              <a:gd name="connsiteY1" fmla="*/ 42500 h 2027482"/>
              <a:gd name="connsiteX2" fmla="*/ 2222521 w 2282888"/>
              <a:gd name="connsiteY2" fmla="*/ 1532972 h 2027482"/>
              <a:gd name="connsiteX3" fmla="*/ 1747033 w 2282888"/>
              <a:gd name="connsiteY3" fmla="*/ 1981028 h 2027482"/>
              <a:gd name="connsiteX4" fmla="*/ 55393 w 2282888"/>
              <a:gd name="connsiteY4" fmla="*/ 545420 h 202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888" h="2027482">
                <a:moveTo>
                  <a:pt x="55393" y="545420"/>
                </a:moveTo>
                <a:cubicBezTo>
                  <a:pt x="-139679" y="222332"/>
                  <a:pt x="215413" y="-122092"/>
                  <a:pt x="576601" y="42500"/>
                </a:cubicBezTo>
                <a:cubicBezTo>
                  <a:pt x="937789" y="207092"/>
                  <a:pt x="2027449" y="1209884"/>
                  <a:pt x="2222521" y="1532972"/>
                </a:cubicBezTo>
                <a:cubicBezTo>
                  <a:pt x="2417593" y="1856060"/>
                  <a:pt x="2108221" y="2142572"/>
                  <a:pt x="1747033" y="1981028"/>
                </a:cubicBezTo>
                <a:cubicBezTo>
                  <a:pt x="1385845" y="1819484"/>
                  <a:pt x="250465" y="868508"/>
                  <a:pt x="55393" y="54542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064FB85-C352-0E0D-B6C4-A803ED1FAF4A}"/>
              </a:ext>
            </a:extLst>
          </p:cNvPr>
          <p:cNvSpPr/>
          <p:nvPr/>
        </p:nvSpPr>
        <p:spPr>
          <a:xfrm>
            <a:off x="1133299" y="2289872"/>
            <a:ext cx="2305481" cy="1978848"/>
          </a:xfrm>
          <a:custGeom>
            <a:avLst/>
            <a:gdLst>
              <a:gd name="connsiteX0" fmla="*/ 210869 w 2305481"/>
              <a:gd name="connsiteY0" fmla="*/ 23560 h 1978848"/>
              <a:gd name="connsiteX1" fmla="*/ 210869 w 2305481"/>
              <a:gd name="connsiteY1" fmla="*/ 398464 h 1978848"/>
              <a:gd name="connsiteX2" fmla="*/ 1527605 w 2305481"/>
              <a:gd name="connsiteY2" fmla="*/ 416752 h 1978848"/>
              <a:gd name="connsiteX3" fmla="*/ 1445309 w 2305481"/>
              <a:gd name="connsiteY3" fmla="*/ 1770064 h 1978848"/>
              <a:gd name="connsiteX4" fmla="*/ 1829357 w 2305481"/>
              <a:gd name="connsiteY4" fmla="*/ 1815784 h 1978848"/>
              <a:gd name="connsiteX5" fmla="*/ 2231693 w 2305481"/>
              <a:gd name="connsiteY5" fmla="*/ 233872 h 1978848"/>
              <a:gd name="connsiteX6" fmla="*/ 210869 w 2305481"/>
              <a:gd name="connsiteY6" fmla="*/ 23560 h 197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481" h="1978848">
                <a:moveTo>
                  <a:pt x="210869" y="23560"/>
                </a:moveTo>
                <a:cubicBezTo>
                  <a:pt x="-125935" y="50992"/>
                  <a:pt x="-8587" y="332932"/>
                  <a:pt x="210869" y="398464"/>
                </a:cubicBezTo>
                <a:cubicBezTo>
                  <a:pt x="430325" y="463996"/>
                  <a:pt x="1321865" y="188152"/>
                  <a:pt x="1527605" y="416752"/>
                </a:cubicBezTo>
                <a:cubicBezTo>
                  <a:pt x="1733345" y="645352"/>
                  <a:pt x="1395017" y="1536892"/>
                  <a:pt x="1445309" y="1770064"/>
                </a:cubicBezTo>
                <a:cubicBezTo>
                  <a:pt x="1495601" y="2003236"/>
                  <a:pt x="1698293" y="2071816"/>
                  <a:pt x="1829357" y="1815784"/>
                </a:cubicBezTo>
                <a:cubicBezTo>
                  <a:pt x="1960421" y="1559752"/>
                  <a:pt x="2499917" y="529528"/>
                  <a:pt x="2231693" y="233872"/>
                </a:cubicBezTo>
                <a:cubicBezTo>
                  <a:pt x="1963469" y="-61784"/>
                  <a:pt x="547673" y="-3872"/>
                  <a:pt x="210869" y="23560"/>
                </a:cubicBezTo>
                <a:close/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49357A-EDBB-C126-35F7-37BF8376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9" y="1920240"/>
            <a:ext cx="5042565" cy="44537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1 : Modéliser le problème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0F4A44-AB1A-E8C0-40A9-41535FD47622}"/>
              </a:ext>
            </a:extLst>
          </p:cNvPr>
          <p:cNvSpPr/>
          <p:nvPr/>
        </p:nvSpPr>
        <p:spPr>
          <a:xfrm>
            <a:off x="6467770" y="3278604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C8818F-F228-308A-7E2A-AC7EBC74E153}"/>
              </a:ext>
            </a:extLst>
          </p:cNvPr>
          <p:cNvSpPr/>
          <p:nvPr/>
        </p:nvSpPr>
        <p:spPr>
          <a:xfrm>
            <a:off x="6424350" y="563114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BC314-A9EF-1243-B93E-91975CEB4694}"/>
              </a:ext>
            </a:extLst>
          </p:cNvPr>
          <p:cNvSpPr/>
          <p:nvPr/>
        </p:nvSpPr>
        <p:spPr>
          <a:xfrm>
            <a:off x="7802130" y="4379519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9E09D-8A0F-C07D-6139-8EDDCF504C7C}"/>
              </a:ext>
            </a:extLst>
          </p:cNvPr>
          <p:cNvSpPr/>
          <p:nvPr/>
        </p:nvSpPr>
        <p:spPr>
          <a:xfrm>
            <a:off x="10553848" y="2048033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AD2C3E-5F0C-16CA-E272-988DEB3F1A01}"/>
              </a:ext>
            </a:extLst>
          </p:cNvPr>
          <p:cNvSpPr/>
          <p:nvPr/>
        </p:nvSpPr>
        <p:spPr>
          <a:xfrm>
            <a:off x="11596751" y="3606399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A8160-2143-94AB-E109-161AB4E0A679}"/>
              </a:ext>
            </a:extLst>
          </p:cNvPr>
          <p:cNvSpPr/>
          <p:nvPr/>
        </p:nvSpPr>
        <p:spPr>
          <a:xfrm>
            <a:off x="10691330" y="4805521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FE02D6-0729-924A-B487-3F0DD5C75C10}"/>
              </a:ext>
            </a:extLst>
          </p:cNvPr>
          <p:cNvSpPr/>
          <p:nvPr/>
        </p:nvSpPr>
        <p:spPr>
          <a:xfrm>
            <a:off x="9226593" y="583297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EE4109-A24B-B0F2-8AE9-44A48D77FC1B}"/>
              </a:ext>
            </a:extLst>
          </p:cNvPr>
          <p:cNvSpPr/>
          <p:nvPr/>
        </p:nvSpPr>
        <p:spPr>
          <a:xfrm>
            <a:off x="8336751" y="2021826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96EB6D-7EBC-9BA2-3444-8D3CC7DCBFE5}"/>
              </a:ext>
            </a:extLst>
          </p:cNvPr>
          <p:cNvCxnSpPr>
            <a:cxnSpLocks/>
            <a:stCxn id="7" idx="7"/>
            <a:endCxn id="15" idx="2"/>
          </p:cNvCxnSpPr>
          <p:nvPr/>
        </p:nvCxnSpPr>
        <p:spPr>
          <a:xfrm flipV="1">
            <a:off x="6770970" y="2190990"/>
            <a:ext cx="1565781" cy="11371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62D5D7-BF0F-1874-6E87-9767738EF5A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601961" y="3616932"/>
            <a:ext cx="43420" cy="2014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B01283-39FD-6F77-FB87-A7D46554DC80}"/>
              </a:ext>
            </a:extLst>
          </p:cNvPr>
          <p:cNvCxnSpPr>
            <a:cxnSpLocks/>
            <a:stCxn id="14" idx="2"/>
            <a:endCxn id="8" idx="5"/>
          </p:cNvCxnSpPr>
          <p:nvPr/>
        </p:nvCxnSpPr>
        <p:spPr>
          <a:xfrm flipH="1" flipV="1">
            <a:off x="6727550" y="5919929"/>
            <a:ext cx="2499043" cy="822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A3F18-4400-DB10-02A6-D1E4C47B200B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770970" y="3567385"/>
            <a:ext cx="1083181" cy="8616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4BD823-B415-3B84-9707-CA62F2CA62EB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779571" y="4668300"/>
            <a:ext cx="1074580" cy="11320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DAB648-656F-02A5-CFA5-3EF058749CDF}"/>
              </a:ext>
            </a:extLst>
          </p:cNvPr>
          <p:cNvCxnSpPr>
            <a:cxnSpLocks/>
            <a:stCxn id="14" idx="1"/>
            <a:endCxn id="9" idx="5"/>
          </p:cNvCxnSpPr>
          <p:nvPr/>
        </p:nvCxnSpPr>
        <p:spPr>
          <a:xfrm flipH="1" flipV="1">
            <a:off x="8105330" y="4668300"/>
            <a:ext cx="1173284" cy="1214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FBBFDC-EADE-A5A9-C0AC-B5A1A404EBFB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05330" y="2310607"/>
            <a:ext cx="283442" cy="2118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4912-C774-E409-BAB0-FF5CBE310067}"/>
              </a:ext>
            </a:extLst>
          </p:cNvPr>
          <p:cNvCxnSpPr>
            <a:cxnSpLocks/>
            <a:stCxn id="11" idx="2"/>
            <a:endCxn id="15" idx="7"/>
          </p:cNvCxnSpPr>
          <p:nvPr/>
        </p:nvCxnSpPr>
        <p:spPr>
          <a:xfrm flipH="1" flipV="1">
            <a:off x="8639951" y="2071373"/>
            <a:ext cx="1913897" cy="14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19594-126F-9195-B410-561E038DF4F1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10857048" y="2336814"/>
            <a:ext cx="791724" cy="1319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3BA81-515A-A2F7-F816-ECD0319FE50C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8514362" y="2360154"/>
            <a:ext cx="889842" cy="3472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C339A-F963-7885-3D88-BE324A9DA787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9529793" y="5094302"/>
            <a:ext cx="1213558" cy="7882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BA1B16-6610-CA83-D864-E1C9712F0856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8639951" y="2310607"/>
            <a:ext cx="2103400" cy="25444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341F1A-9901-8B4E-5579-24032B43D26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994530" y="3895180"/>
            <a:ext cx="654242" cy="959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6719A00-065D-F048-B949-C0357C0A31EE}"/>
              </a:ext>
            </a:extLst>
          </p:cNvPr>
          <p:cNvSpPr txBox="1"/>
          <p:nvPr/>
        </p:nvSpPr>
        <p:spPr>
          <a:xfrm>
            <a:off x="7156163" y="245851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01255A-F424-1C1E-7702-9D839C736803}"/>
              </a:ext>
            </a:extLst>
          </p:cNvPr>
          <p:cNvSpPr txBox="1"/>
          <p:nvPr/>
        </p:nvSpPr>
        <p:spPr>
          <a:xfrm>
            <a:off x="6211309" y="415624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F625C1-0DF7-3A77-8225-887F0CC50955}"/>
              </a:ext>
            </a:extLst>
          </p:cNvPr>
          <p:cNvSpPr txBox="1"/>
          <p:nvPr/>
        </p:nvSpPr>
        <p:spPr>
          <a:xfrm>
            <a:off x="7723118" y="59166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C8E648-7E1F-19BB-10AD-6E53DC0C7629}"/>
              </a:ext>
            </a:extLst>
          </p:cNvPr>
          <p:cNvSpPr txBox="1"/>
          <p:nvPr/>
        </p:nvSpPr>
        <p:spPr>
          <a:xfrm>
            <a:off x="7063786" y="485506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D97614-8CCF-911E-7D2F-10100D5510CD}"/>
              </a:ext>
            </a:extLst>
          </p:cNvPr>
          <p:cNvSpPr txBox="1"/>
          <p:nvPr/>
        </p:nvSpPr>
        <p:spPr>
          <a:xfrm>
            <a:off x="7188246" y="36893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1358E8-A0DD-0B68-B9BB-771CA3F6B2FC}"/>
              </a:ext>
            </a:extLst>
          </p:cNvPr>
          <p:cNvSpPr txBox="1"/>
          <p:nvPr/>
        </p:nvSpPr>
        <p:spPr>
          <a:xfrm>
            <a:off x="8202421" y="506502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42572F-9B2A-72B7-D758-6ECD4272F0A8}"/>
              </a:ext>
            </a:extLst>
          </p:cNvPr>
          <p:cNvSpPr txBox="1"/>
          <p:nvPr/>
        </p:nvSpPr>
        <p:spPr>
          <a:xfrm>
            <a:off x="7860728" y="33069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1B11D21-45EC-2F5E-AD81-1F7C4B223781}"/>
              </a:ext>
            </a:extLst>
          </p:cNvPr>
          <p:cNvSpPr txBox="1"/>
          <p:nvPr/>
        </p:nvSpPr>
        <p:spPr>
          <a:xfrm>
            <a:off x="8900154" y="385859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949F49-B30C-FC29-4C6B-D0A4482EA57D}"/>
              </a:ext>
            </a:extLst>
          </p:cNvPr>
          <p:cNvSpPr txBox="1"/>
          <p:nvPr/>
        </p:nvSpPr>
        <p:spPr>
          <a:xfrm>
            <a:off x="10030962" y="546175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5AE202-410A-5EBE-23DE-AECEAC34F04C}"/>
              </a:ext>
            </a:extLst>
          </p:cNvPr>
          <p:cNvSpPr txBox="1"/>
          <p:nvPr/>
        </p:nvSpPr>
        <p:spPr>
          <a:xfrm>
            <a:off x="9581814" y="326784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711CA4-C635-A669-5029-A515D6960E7D}"/>
              </a:ext>
            </a:extLst>
          </p:cNvPr>
          <p:cNvSpPr txBox="1"/>
          <p:nvPr/>
        </p:nvSpPr>
        <p:spPr>
          <a:xfrm>
            <a:off x="9397264" y="185462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20B4E7-BF0D-DBCD-5B63-8B5CFEF23329}"/>
              </a:ext>
            </a:extLst>
          </p:cNvPr>
          <p:cNvSpPr txBox="1"/>
          <p:nvPr/>
        </p:nvSpPr>
        <p:spPr>
          <a:xfrm>
            <a:off x="11184584" y="274952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94EEA1-834F-41F6-16F0-17ABF6C0ED47}"/>
              </a:ext>
            </a:extLst>
          </p:cNvPr>
          <p:cNvSpPr txBox="1"/>
          <p:nvPr/>
        </p:nvSpPr>
        <p:spPr>
          <a:xfrm>
            <a:off x="11275247" y="42937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78400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 fichier .txt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C01D8-1E6C-6E5E-7602-6F462607BEF4}"/>
              </a:ext>
            </a:extLst>
          </p:cNvPr>
          <p:cNvSpPr/>
          <p:nvPr/>
        </p:nvSpPr>
        <p:spPr>
          <a:xfrm>
            <a:off x="368722" y="3379453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AC7930-71CC-8D07-DC77-B9C2DBC5E093}"/>
              </a:ext>
            </a:extLst>
          </p:cNvPr>
          <p:cNvSpPr/>
          <p:nvPr/>
        </p:nvSpPr>
        <p:spPr>
          <a:xfrm>
            <a:off x="325302" y="5731997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63AE6-EA36-B4D9-1D3D-F31D3DB41AEF}"/>
              </a:ext>
            </a:extLst>
          </p:cNvPr>
          <p:cNvSpPr/>
          <p:nvPr/>
        </p:nvSpPr>
        <p:spPr>
          <a:xfrm>
            <a:off x="1703082" y="448036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33D35E-6EA5-BC59-B8C3-0D4C3427541F}"/>
              </a:ext>
            </a:extLst>
          </p:cNvPr>
          <p:cNvSpPr/>
          <p:nvPr/>
        </p:nvSpPr>
        <p:spPr>
          <a:xfrm>
            <a:off x="4454800" y="2148882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4E1520-882A-4919-C347-3671FC6ED775}"/>
              </a:ext>
            </a:extLst>
          </p:cNvPr>
          <p:cNvSpPr/>
          <p:nvPr/>
        </p:nvSpPr>
        <p:spPr>
          <a:xfrm>
            <a:off x="5497703" y="3707248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9E0E41-305F-2A44-6CD5-AECE93FD0669}"/>
              </a:ext>
            </a:extLst>
          </p:cNvPr>
          <p:cNvSpPr/>
          <p:nvPr/>
        </p:nvSpPr>
        <p:spPr>
          <a:xfrm>
            <a:off x="4592282" y="4906370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0DCACF-5264-8B4E-91DC-55D4F9CB8D10}"/>
              </a:ext>
            </a:extLst>
          </p:cNvPr>
          <p:cNvSpPr/>
          <p:nvPr/>
        </p:nvSpPr>
        <p:spPr>
          <a:xfrm>
            <a:off x="3127545" y="5933827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6E2484-215C-69A0-584B-F4207682677E}"/>
              </a:ext>
            </a:extLst>
          </p:cNvPr>
          <p:cNvSpPr/>
          <p:nvPr/>
        </p:nvSpPr>
        <p:spPr>
          <a:xfrm>
            <a:off x="2237703" y="2122675"/>
            <a:ext cx="355221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112288-1121-FB49-FB92-33D448015405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671922" y="2291839"/>
            <a:ext cx="1565781" cy="11371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03B8B-B674-6A6D-DEC9-0405C9DE95BE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2913" y="3717781"/>
            <a:ext cx="43420" cy="20142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A23908-DC75-AC16-0E42-7E54AFDB6C22}"/>
              </a:ext>
            </a:extLst>
          </p:cNvPr>
          <p:cNvCxnSpPr>
            <a:cxnSpLocks/>
            <a:stCxn id="16" idx="2"/>
            <a:endCxn id="8" idx="5"/>
          </p:cNvCxnSpPr>
          <p:nvPr/>
        </p:nvCxnSpPr>
        <p:spPr>
          <a:xfrm flipH="1" flipV="1">
            <a:off x="628502" y="6020778"/>
            <a:ext cx="2499043" cy="822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6C36C-9E64-4BA2-72E0-2B447EF0E25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71922" y="3668234"/>
            <a:ext cx="1083181" cy="8616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EF45F8-DB48-D2A8-083B-AD8CF8D0789E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80523" y="4769149"/>
            <a:ext cx="1074580" cy="11320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97371-3CA6-E8A4-1536-5CDFD42339E0}"/>
              </a:ext>
            </a:extLst>
          </p:cNvPr>
          <p:cNvCxnSpPr>
            <a:cxnSpLocks/>
            <a:stCxn id="16" idx="1"/>
            <a:endCxn id="9" idx="5"/>
          </p:cNvCxnSpPr>
          <p:nvPr/>
        </p:nvCxnSpPr>
        <p:spPr>
          <a:xfrm flipH="1" flipV="1">
            <a:off x="2006282" y="4769149"/>
            <a:ext cx="1173284" cy="1214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089E2F-7F8E-5363-F34B-FF75B2990027}"/>
              </a:ext>
            </a:extLst>
          </p:cNvPr>
          <p:cNvCxnSpPr>
            <a:cxnSpLocks/>
            <a:stCxn id="17" idx="3"/>
            <a:endCxn id="9" idx="7"/>
          </p:cNvCxnSpPr>
          <p:nvPr/>
        </p:nvCxnSpPr>
        <p:spPr>
          <a:xfrm flipH="1">
            <a:off x="2006282" y="2411456"/>
            <a:ext cx="283442" cy="2118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4697AB-357C-B150-F342-F8594EC4209D}"/>
              </a:ext>
            </a:extLst>
          </p:cNvPr>
          <p:cNvCxnSpPr>
            <a:cxnSpLocks/>
            <a:stCxn id="11" idx="2"/>
            <a:endCxn id="17" idx="7"/>
          </p:cNvCxnSpPr>
          <p:nvPr/>
        </p:nvCxnSpPr>
        <p:spPr>
          <a:xfrm flipH="1" flipV="1">
            <a:off x="2540903" y="2172222"/>
            <a:ext cx="1913897" cy="14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51845C-CB3F-CEFA-3ED3-001EBF312F93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758000" y="2437663"/>
            <a:ext cx="791724" cy="1319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AFADEA-209C-8B00-EA70-DF05B14B2CB3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H="1" flipV="1">
            <a:off x="2415314" y="2461003"/>
            <a:ext cx="889842" cy="3472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0E952-13C9-A50F-1875-3CC978B14844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3430745" y="5195151"/>
            <a:ext cx="1213558" cy="7882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CC6FC6-05C0-C62D-562B-5369A3BCD609}"/>
              </a:ext>
            </a:extLst>
          </p:cNvPr>
          <p:cNvCxnSpPr>
            <a:cxnSpLocks/>
            <a:stCxn id="17" idx="5"/>
            <a:endCxn id="15" idx="1"/>
          </p:cNvCxnSpPr>
          <p:nvPr/>
        </p:nvCxnSpPr>
        <p:spPr>
          <a:xfrm>
            <a:off x="2540903" y="2411456"/>
            <a:ext cx="2103400" cy="25444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87E758-0C3E-C379-48AE-5A9CCA590057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4895482" y="3996029"/>
            <a:ext cx="654242" cy="959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DDFC7F-5CBA-AE3A-9658-6E862266C435}"/>
              </a:ext>
            </a:extLst>
          </p:cNvPr>
          <p:cNvSpPr txBox="1"/>
          <p:nvPr/>
        </p:nvSpPr>
        <p:spPr>
          <a:xfrm>
            <a:off x="1057115" y="255936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A86A0-7EAE-32DF-E036-768C372C32F6}"/>
              </a:ext>
            </a:extLst>
          </p:cNvPr>
          <p:cNvSpPr txBox="1"/>
          <p:nvPr/>
        </p:nvSpPr>
        <p:spPr>
          <a:xfrm>
            <a:off x="112261" y="425709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98D65-34F2-E6AA-71A3-37FC50CC1311}"/>
              </a:ext>
            </a:extLst>
          </p:cNvPr>
          <p:cNvSpPr txBox="1"/>
          <p:nvPr/>
        </p:nvSpPr>
        <p:spPr>
          <a:xfrm>
            <a:off x="1624070" y="60175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76EF6-CA2A-8743-1F85-55B5998B7889}"/>
              </a:ext>
            </a:extLst>
          </p:cNvPr>
          <p:cNvSpPr txBox="1"/>
          <p:nvPr/>
        </p:nvSpPr>
        <p:spPr>
          <a:xfrm>
            <a:off x="964738" y="495591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3588F-B433-6D42-7AED-76A39AF9EE54}"/>
              </a:ext>
            </a:extLst>
          </p:cNvPr>
          <p:cNvSpPr txBox="1"/>
          <p:nvPr/>
        </p:nvSpPr>
        <p:spPr>
          <a:xfrm>
            <a:off x="1089198" y="37901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3CECB4-A388-C410-BEDC-4A6A7CCB16ED}"/>
              </a:ext>
            </a:extLst>
          </p:cNvPr>
          <p:cNvSpPr txBox="1"/>
          <p:nvPr/>
        </p:nvSpPr>
        <p:spPr>
          <a:xfrm>
            <a:off x="2103373" y="516587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528D9-9EE3-35D3-D5A6-7983159035A0}"/>
              </a:ext>
            </a:extLst>
          </p:cNvPr>
          <p:cNvSpPr txBox="1"/>
          <p:nvPr/>
        </p:nvSpPr>
        <p:spPr>
          <a:xfrm>
            <a:off x="1761680" y="340775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0D0B67-900D-61E7-A28A-FD2627C14251}"/>
              </a:ext>
            </a:extLst>
          </p:cNvPr>
          <p:cNvSpPr txBox="1"/>
          <p:nvPr/>
        </p:nvSpPr>
        <p:spPr>
          <a:xfrm>
            <a:off x="2801106" y="395944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12512C-46B4-030B-53E8-0304C364153E}"/>
              </a:ext>
            </a:extLst>
          </p:cNvPr>
          <p:cNvSpPr txBox="1"/>
          <p:nvPr/>
        </p:nvSpPr>
        <p:spPr>
          <a:xfrm>
            <a:off x="3931914" y="556260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8BD4E8-0B1E-051A-595D-8B5646EE145D}"/>
              </a:ext>
            </a:extLst>
          </p:cNvPr>
          <p:cNvSpPr txBox="1"/>
          <p:nvPr/>
        </p:nvSpPr>
        <p:spPr>
          <a:xfrm>
            <a:off x="3482766" y="336869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074-CE57-F6D5-2440-8B17A1799605}"/>
              </a:ext>
            </a:extLst>
          </p:cNvPr>
          <p:cNvSpPr txBox="1"/>
          <p:nvPr/>
        </p:nvSpPr>
        <p:spPr>
          <a:xfrm>
            <a:off x="3298216" y="19554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3847F0-053F-060F-6005-C607AB4CA6DE}"/>
              </a:ext>
            </a:extLst>
          </p:cNvPr>
          <p:cNvSpPr txBox="1"/>
          <p:nvPr/>
        </p:nvSpPr>
        <p:spPr>
          <a:xfrm>
            <a:off x="5085536" y="285037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22D998-789D-9476-B44D-E3B78A42DF4F}"/>
              </a:ext>
            </a:extLst>
          </p:cNvPr>
          <p:cNvSpPr txBox="1"/>
          <p:nvPr/>
        </p:nvSpPr>
        <p:spPr>
          <a:xfrm>
            <a:off x="5176199" y="439461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1.6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60E824-D354-1E22-94F3-7D18993F7F03}"/>
              </a:ext>
            </a:extLst>
          </p:cNvPr>
          <p:cNvSpPr txBox="1"/>
          <p:nvPr/>
        </p:nvSpPr>
        <p:spPr>
          <a:xfrm>
            <a:off x="6497956" y="1586144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Format du fichier :</a:t>
            </a:r>
          </a:p>
        </p:txBody>
      </p:sp>
      <p:pic>
        <p:nvPicPr>
          <p:cNvPr id="46" name="Picture 4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51B27F-FF33-4D98-43EA-7C72D841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62" y="2077666"/>
            <a:ext cx="2629267" cy="131463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D4CF8D4-ACC5-037C-12A2-1C6F292FDC2E}"/>
              </a:ext>
            </a:extLst>
          </p:cNvPr>
          <p:cNvSpPr txBox="1"/>
          <p:nvPr/>
        </p:nvSpPr>
        <p:spPr>
          <a:xfrm>
            <a:off x="6497956" y="3636417"/>
            <a:ext cx="1934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Pour ce graphe : </a:t>
            </a:r>
          </a:p>
        </p:txBody>
      </p:sp>
      <p:pic>
        <p:nvPicPr>
          <p:cNvPr id="49" name="Picture 48" descr="A screen shot of numbers&#10;&#10;Description automatically generated with low confidence">
            <a:extLst>
              <a:ext uri="{FF2B5EF4-FFF2-40B4-BE49-F238E27FC236}">
                <a16:creationId xmlns:a16="http://schemas.microsoft.com/office/drawing/2014/main" id="{77A5124A-F86A-8111-3C1E-ADED0FA8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25" y="4128724"/>
            <a:ext cx="1200318" cy="19147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1E73D2-74D8-C888-10EF-609D0F48BC67}"/>
              </a:ext>
            </a:extLst>
          </p:cNvPr>
          <p:cNvSpPr txBox="1"/>
          <p:nvPr/>
        </p:nvSpPr>
        <p:spPr>
          <a:xfrm>
            <a:off x="7187354" y="592796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609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A69FEB-8A35-5B22-754F-A312EFF22514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431374F-9C3E-621D-0FF9-2AD426614E84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Représentation du graphe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6A11-84D9-153B-5E49-2B253A251341}"/>
              </a:ext>
            </a:extLst>
          </p:cNvPr>
          <p:cNvSpPr txBox="1"/>
          <p:nvPr/>
        </p:nvSpPr>
        <p:spPr>
          <a:xfrm>
            <a:off x="1828800" y="1645920"/>
            <a:ext cx="228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Matrice d’adjacence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E692E-5E6B-E3F2-074E-8843E78E6FC6}"/>
              </a:ext>
            </a:extLst>
          </p:cNvPr>
          <p:cNvSpPr txBox="1"/>
          <p:nvPr/>
        </p:nvSpPr>
        <p:spPr>
          <a:xfrm>
            <a:off x="8061459" y="1732526"/>
            <a:ext cx="205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Listes d’adjacence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98F9EB-7D7D-AE6D-D7D5-6415DF11FB05}"/>
              </a:ext>
            </a:extLst>
          </p:cNvPr>
          <p:cNvSpPr txBox="1"/>
          <p:nvPr/>
        </p:nvSpPr>
        <p:spPr>
          <a:xfrm>
            <a:off x="323529" y="2485638"/>
            <a:ext cx="5306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matrice[i][j] = poids de l’arête de i vers j</a:t>
            </a:r>
          </a:p>
          <a:p>
            <a:endParaRPr lang="fr-FR" sz="2400" b="1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Si il n’y a pas d’arête entre i et j on met un poids « impossible » (-1 fonctionne souvent)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518D78-C6D7-9604-B641-999AFAE2CF63}"/>
              </a:ext>
            </a:extLst>
          </p:cNvPr>
          <p:cNvSpPr txBox="1"/>
          <p:nvPr/>
        </p:nvSpPr>
        <p:spPr>
          <a:xfrm>
            <a:off x="6709600" y="2116306"/>
            <a:ext cx="51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Généralement déconseillé pour les graphes pondérés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E461BC-97B5-653E-B7B6-2E5C95C94DFE}"/>
              </a:ext>
            </a:extLst>
          </p:cNvPr>
          <p:cNvSpPr txBox="1"/>
          <p:nvPr/>
        </p:nvSpPr>
        <p:spPr>
          <a:xfrm>
            <a:off x="6281928" y="2690336"/>
            <a:ext cx="5441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Créer un tableau « voisins » ayant autant d’éléments </a:t>
            </a:r>
          </a:p>
          <a:p>
            <a:r>
              <a:rPr lang="fr-FR" dirty="0">
                <a:solidFill>
                  <a:schemeClr val="bg1"/>
                </a:solidFill>
              </a:rPr>
              <a:t>que le graphe a de sommets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Remplir voisins[i] avec une liste chaînée contenant</a:t>
            </a:r>
          </a:p>
          <a:p>
            <a:r>
              <a:rPr lang="fr-FR" dirty="0">
                <a:solidFill>
                  <a:schemeClr val="bg1"/>
                </a:solidFill>
              </a:rPr>
              <a:t>tous les voisins de i, avec leur poids respectif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9532E1-2320-B6D9-2480-DBCD5011E710}"/>
              </a:ext>
            </a:extLst>
          </p:cNvPr>
          <p:cNvSpPr/>
          <p:nvPr/>
        </p:nvSpPr>
        <p:spPr>
          <a:xfrm>
            <a:off x="6404829" y="4921112"/>
            <a:ext cx="5340777" cy="175432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Avantages des 2 structures :</a:t>
            </a:r>
          </a:p>
          <a:p>
            <a:pPr algn="ctr"/>
            <a:r>
              <a:rPr lang="fr-FR" dirty="0"/>
              <a:t>Matrice : accès à toute arête immédiat</a:t>
            </a:r>
          </a:p>
          <a:p>
            <a:pPr algn="ctr"/>
            <a:r>
              <a:rPr lang="fr-FR" dirty="0"/>
              <a:t>Listes : Pas de 0 inutiles stockés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Dans 99% des cas prenez juste le plus simple pour vous</a:t>
            </a:r>
          </a:p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87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63B1D-7D21-A70F-FDD8-5CE35C69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DE7986B-BD24-442F-D597-C7572C93E6B4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</a:rPr>
              <a:t>Question 2 : Lecture du 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0701F-B96F-23B1-D451-DB17EE071D12}"/>
              </a:ext>
            </a:extLst>
          </p:cNvPr>
          <p:cNvSpPr txBox="1"/>
          <p:nvPr/>
        </p:nvSpPr>
        <p:spPr>
          <a:xfrm>
            <a:off x="606552" y="1423825"/>
            <a:ext cx="1021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Etape 1 : ouvrir le .txt, vérifier si il a bien été ouvert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2 : créer une matrice de la bonne taille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3 : tant qu’on n’est pas arrivé au bout, lire une ligne et remplir la matrice</a:t>
            </a:r>
          </a:p>
          <a:p>
            <a:r>
              <a:rPr lang="fr-FR" sz="2400" dirty="0">
                <a:solidFill>
                  <a:schemeClr val="bg1"/>
                </a:solidFill>
              </a:rPr>
              <a:t>Etape 4 : renvoyer la matrice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4E0F3-7904-8D5D-9FEA-D9B8E4B08F22}"/>
              </a:ext>
            </a:extLst>
          </p:cNvPr>
          <p:cNvSpPr txBox="1"/>
          <p:nvPr/>
        </p:nvSpPr>
        <p:spPr>
          <a:xfrm>
            <a:off x="5110493" y="3353554"/>
            <a:ext cx="1999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2 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4DE8D-2847-8FC5-D7BE-BC262059E133}"/>
              </a:ext>
            </a:extLst>
          </p:cNvPr>
          <p:cNvCxnSpPr/>
          <p:nvPr/>
        </p:nvCxnSpPr>
        <p:spPr>
          <a:xfrm flipH="1">
            <a:off x="6088936" y="4009961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A353F9-5E6B-B562-7993-8CCEF5AD231D}"/>
              </a:ext>
            </a:extLst>
          </p:cNvPr>
          <p:cNvSpPr/>
          <p:nvPr/>
        </p:nvSpPr>
        <p:spPr>
          <a:xfrm>
            <a:off x="6022291" y="393832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72A282-6234-F4B7-FE91-756281D66F2C}"/>
              </a:ext>
            </a:extLst>
          </p:cNvPr>
          <p:cNvSpPr/>
          <p:nvPr/>
        </p:nvSpPr>
        <p:spPr>
          <a:xfrm>
            <a:off x="845408" y="4406967"/>
            <a:ext cx="437083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La « propre »</a:t>
            </a:r>
          </a:p>
          <a:p>
            <a:pPr algn="ctr"/>
            <a:r>
              <a:rPr lang="fr-FR" dirty="0"/>
              <a:t>Plus complexe à écrire</a:t>
            </a:r>
          </a:p>
          <a:p>
            <a:pPr algn="ctr"/>
            <a:r>
              <a:rPr lang="fr-FR" dirty="0"/>
              <a:t>Taille du graphe quelconque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0B72B-43CD-7BC5-374D-81DB222DE6DD}"/>
              </a:ext>
            </a:extLst>
          </p:cNvPr>
          <p:cNvSpPr/>
          <p:nvPr/>
        </p:nvSpPr>
        <p:spPr>
          <a:xfrm>
            <a:off x="6975760" y="4406967"/>
            <a:ext cx="437083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La « simple »</a:t>
            </a:r>
          </a:p>
          <a:p>
            <a:pPr algn="ctr"/>
            <a:endParaRPr lang="fr-FR" b="1" dirty="0"/>
          </a:p>
          <a:p>
            <a:pPr algn="ctr"/>
            <a:r>
              <a:rPr lang="fr-FR" dirty="0"/>
              <a:t>Plus simple à écrire (pas de malloc)</a:t>
            </a:r>
          </a:p>
          <a:p>
            <a:pPr algn="ctr"/>
            <a:r>
              <a:rPr lang="fr-FR" dirty="0"/>
              <a:t>La taille du graphe est fixée par un #define</a:t>
            </a:r>
          </a:p>
        </p:txBody>
      </p:sp>
    </p:spTree>
    <p:extLst>
      <p:ext uri="{BB962C8B-B14F-4D97-AF65-F5344CB8AC3E}">
        <p14:creationId xmlns:p14="http://schemas.microsoft.com/office/powerpoint/2010/main" val="16957246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1061</Words>
  <Application>Microsoft Office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20</cp:revision>
  <dcterms:created xsi:type="dcterms:W3CDTF">2023-03-04T21:29:52Z</dcterms:created>
  <dcterms:modified xsi:type="dcterms:W3CDTF">2023-03-28T13:59:31Z</dcterms:modified>
</cp:coreProperties>
</file>