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53" r:id="rId3"/>
    <p:sldId id="354" r:id="rId4"/>
    <p:sldId id="372" r:id="rId5"/>
    <p:sldId id="373" r:id="rId6"/>
    <p:sldId id="357" r:id="rId7"/>
    <p:sldId id="380" r:id="rId8"/>
    <p:sldId id="359" r:id="rId9"/>
    <p:sldId id="378" r:id="rId10"/>
    <p:sldId id="382" r:id="rId11"/>
    <p:sldId id="379" r:id="rId12"/>
    <p:sldId id="383" r:id="rId13"/>
    <p:sldId id="385" r:id="rId14"/>
    <p:sldId id="360" r:id="rId15"/>
    <p:sldId id="386" r:id="rId16"/>
    <p:sldId id="389" r:id="rId17"/>
    <p:sldId id="388" r:id="rId18"/>
    <p:sldId id="387" r:id="rId19"/>
    <p:sldId id="376" r:id="rId20"/>
    <p:sldId id="377" r:id="rId21"/>
    <p:sldId id="361" r:id="rId22"/>
    <p:sldId id="381" r:id="rId23"/>
    <p:sldId id="39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6084" autoAdjust="0"/>
  </p:normalViewPr>
  <p:slideViewPr>
    <p:cSldViewPr>
      <p:cViewPr>
        <p:scale>
          <a:sx n="66" d="100"/>
          <a:sy n="66" d="100"/>
        </p:scale>
        <p:origin x="-1506"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86A102-0538-409E-8814-EDE642084D26}" type="datetimeFigureOut">
              <a:rPr lang="en-SG" smtClean="0"/>
              <a:pPr/>
              <a:t>29/10/2014</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5D7EC4-7295-4F1F-BA80-82EE1DE9C35C}" type="slidenum">
              <a:rPr lang="en-SG" smtClean="0"/>
              <a:pPr/>
              <a:t>‹#›</a:t>
            </a:fld>
            <a:endParaRPr lang="en-SG"/>
          </a:p>
        </p:txBody>
      </p:sp>
    </p:spTree>
    <p:extLst>
      <p:ext uri="{BB962C8B-B14F-4D97-AF65-F5344CB8AC3E}">
        <p14:creationId xmlns:p14="http://schemas.microsoft.com/office/powerpoint/2010/main" xmlns="" val="3026714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human-pose.mpi-inf.mpg.d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 It is usually hard to retrieve accurate body information with motions due</a:t>
            </a:r>
            <a:r>
              <a:rPr lang="en-US" altLang="zh-CN" baseline="0" dirty="0" smtClean="0"/>
              <a:t> to </a:t>
            </a:r>
            <a:r>
              <a:rPr lang="en-US" altLang="zh-CN" dirty="0" smtClean="0"/>
              <a:t>diverse poses/views of individuals.</a:t>
            </a:r>
          </a:p>
          <a:p>
            <a:endParaRPr lang="en-US" altLang="zh-CN" dirty="0" smtClean="0"/>
          </a:p>
          <a:p>
            <a:r>
              <a:rPr lang="en-US" altLang="zh-CN" dirty="0" smtClean="0"/>
              <a:t>2) depth maps are often unavoidably contaminated, and may become un-stable due to sensor noises or self-occlusions of bodies.</a:t>
            </a:r>
          </a:p>
          <a:p>
            <a:endParaRPr lang="en-US" altLang="zh-CN" dirty="0" smtClean="0"/>
          </a:p>
          <a:p>
            <a:r>
              <a:rPr lang="en-US" altLang="zh-CN" dirty="0" smtClean="0"/>
              <a:t>3) First row:</a:t>
            </a:r>
            <a:r>
              <a:rPr lang="en-US" altLang="zh-CN" baseline="0" dirty="0" smtClean="0"/>
              <a:t> two activity example from CAD 120 dataset, and two subjects perform the same activity (arranging-objects)</a:t>
            </a:r>
          </a:p>
          <a:p>
            <a:r>
              <a:rPr lang="en-US" altLang="zh-CN" baseline="0" dirty="0" smtClean="0"/>
              <a:t>   Second row: two activity example from proposed OA dataset, and two subjects perform the same activity (going-to-work)</a:t>
            </a:r>
            <a:endParaRPr lang="zh-CN" altLang="en-US" dirty="0"/>
          </a:p>
        </p:txBody>
      </p:sp>
      <p:sp>
        <p:nvSpPr>
          <p:cNvPr id="4" name="灯片编号占位符 3"/>
          <p:cNvSpPr>
            <a:spLocks noGrp="1"/>
          </p:cNvSpPr>
          <p:nvPr>
            <p:ph type="sldNum" sz="quarter" idx="10"/>
          </p:nvPr>
        </p:nvSpPr>
        <p:spPr/>
        <p:txBody>
          <a:bodyPr/>
          <a:lstStyle/>
          <a:p>
            <a:fld id="{055D7EC4-7295-4F1F-BA80-82EE1DE9C35C}" type="slidenum">
              <a:rPr lang="en-SG" smtClean="0"/>
              <a:pPr/>
              <a:t>4</a:t>
            </a:fld>
            <a:endParaRPr lang="en-S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CAD</a:t>
            </a:r>
            <a:r>
              <a:rPr lang="en-US" altLang="zh-CN" baseline="0" dirty="0" smtClean="0"/>
              <a:t>-120</a:t>
            </a:r>
            <a:endParaRPr lang="zh-CN" altLang="en-US" dirty="0"/>
          </a:p>
        </p:txBody>
      </p:sp>
      <p:sp>
        <p:nvSpPr>
          <p:cNvPr id="4" name="灯片编号占位符 3"/>
          <p:cNvSpPr>
            <a:spLocks noGrp="1"/>
          </p:cNvSpPr>
          <p:nvPr>
            <p:ph type="sldNum" sz="quarter" idx="10"/>
          </p:nvPr>
        </p:nvSpPr>
        <p:spPr/>
        <p:txBody>
          <a:bodyPr/>
          <a:lstStyle/>
          <a:p>
            <a:fld id="{055D7EC4-7295-4F1F-BA80-82EE1DE9C35C}" type="slidenum">
              <a:rPr lang="en-SG" smtClean="0"/>
              <a:pPr/>
              <a:t>16</a:t>
            </a:fld>
            <a:endParaRPr lang="en-S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55D7EC4-7295-4F1F-BA80-82EE1DE9C35C}" type="slidenum">
              <a:rPr lang="en-SG" smtClean="0"/>
              <a:pPr/>
              <a:t>17</a:t>
            </a:fld>
            <a:endParaRPr lang="en-S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Our model obtains superior performance</a:t>
            </a:r>
            <a:r>
              <a:rPr lang="en-US" altLang="zh-CN" baseline="0" dirty="0" smtClean="0"/>
              <a:t>! </a:t>
            </a:r>
          </a:p>
          <a:p>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depth data has much smaller variance, and does help to capture the motion information.</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055D7EC4-7295-4F1F-BA80-82EE1DE9C35C}" type="slidenum">
              <a:rPr lang="en-SG" smtClean="0"/>
              <a:pPr/>
              <a:t>19</a:t>
            </a:fld>
            <a:endParaRPr lang="en-S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This experiment is executed on the OA1 dataset.</a:t>
            </a:r>
          </a:p>
          <a:p>
            <a:endParaRPr lang="en-US" altLang="zh-CN" dirty="0" smtClean="0"/>
          </a:p>
          <a:p>
            <a:r>
              <a:rPr lang="en-US" altLang="zh-CN" dirty="0" smtClean="0"/>
              <a:t>Test error rate</a:t>
            </a:r>
            <a:r>
              <a:rPr lang="en-US" altLang="zh-CN" baseline="0" dirty="0" smtClean="0"/>
              <a:t> is</a:t>
            </a:r>
            <a:r>
              <a:rPr lang="en-US" altLang="zh-CN" dirty="0" smtClean="0"/>
              <a:t> one minus the classification accuracy.</a:t>
            </a:r>
          </a:p>
          <a:p>
            <a:endParaRPr lang="en-US" altLang="zh-CN" dirty="0" smtClean="0"/>
          </a:p>
          <a:p>
            <a:r>
              <a:rPr lang="en-US" altLang="zh-CN" dirty="0" smtClean="0"/>
              <a:t>1) It is shown that the model using the pre-training converges after 25 iterations, while the other</a:t>
            </a:r>
          </a:p>
          <a:p>
            <a:r>
              <a:rPr lang="en-US" altLang="zh-CN" dirty="0" smtClean="0"/>
              <a:t>one without the pre-training requires 140 iterations. More importantly, the pre-training can effectively reduce the error rate in the testing, say 8% less than without the pre-training.</a:t>
            </a:r>
          </a:p>
          <a:p>
            <a:endParaRPr lang="en-US" altLang="zh-CN" dirty="0" smtClean="0"/>
          </a:p>
          <a:p>
            <a:r>
              <a:rPr lang="en-US" altLang="zh-CN" dirty="0" smtClean="0"/>
              <a:t>2) We observe that the error rates of the structured model decrease faster and reach to the lower result,</a:t>
            </a:r>
          </a:p>
          <a:p>
            <a:r>
              <a:rPr lang="en-US" altLang="zh-CN" dirty="0" smtClean="0"/>
              <a:t>compared with the non-structured model.</a:t>
            </a:r>
            <a:endParaRPr lang="zh-CN" altLang="en-US" dirty="0"/>
          </a:p>
        </p:txBody>
      </p:sp>
      <p:sp>
        <p:nvSpPr>
          <p:cNvPr id="4" name="灯片编号占位符 3"/>
          <p:cNvSpPr>
            <a:spLocks noGrp="1"/>
          </p:cNvSpPr>
          <p:nvPr>
            <p:ph type="sldNum" sz="quarter" idx="10"/>
          </p:nvPr>
        </p:nvSpPr>
        <p:spPr/>
        <p:txBody>
          <a:bodyPr/>
          <a:lstStyle/>
          <a:p>
            <a:fld id="{055D7EC4-7295-4F1F-BA80-82EE1DE9C35C}" type="slidenum">
              <a:rPr lang="en-SG" smtClean="0"/>
              <a:pPr/>
              <a:t>20</a:t>
            </a:fld>
            <a:endParaRPr lang="en-S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We</a:t>
            </a:r>
            <a:r>
              <a:rPr lang="en-US" baseline="0" dirty="0" smtClean="0"/>
              <a:t> </a:t>
            </a:r>
            <a:r>
              <a:rPr lang="en-US" dirty="0" smtClean="0"/>
              <a:t>consider one activity as a sequence of actions occurred over time.</a:t>
            </a:r>
          </a:p>
          <a:p>
            <a:pPr marL="228600" indent="-228600">
              <a:buNone/>
            </a:pPr>
            <a:r>
              <a:rPr lang="en-US" baseline="0" dirty="0" smtClean="0"/>
              <a:t>   (a) </a:t>
            </a:r>
            <a:r>
              <a:rPr lang="en-US" dirty="0" smtClean="0"/>
              <a:t>temporal compositions of actions are diverse by different subjects.</a:t>
            </a:r>
          </a:p>
          <a:p>
            <a:pPr marL="228600" indent="-228600">
              <a:buNone/>
            </a:pPr>
            <a:r>
              <a:rPr lang="en-US" dirty="0" smtClean="0"/>
              <a:t>   (b) the temporal lengths of decomposed actions are variant by different subjects</a:t>
            </a:r>
          </a:p>
          <a:p>
            <a:pPr marL="228600" indent="-228600">
              <a:buNone/>
            </a:pPr>
            <a:endParaRPr lang="en-US"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dirty="0" smtClean="0"/>
              <a:t>2)</a:t>
            </a:r>
            <a:r>
              <a:rPr lang="en-US" baseline="0" dirty="0" smtClean="0"/>
              <a:t> Figure is t</a:t>
            </a:r>
            <a:r>
              <a:rPr lang="en-US" altLang="zh-CN" dirty="0" smtClean="0"/>
              <a:t>wo activities of the same category performed</a:t>
            </a:r>
            <a:r>
              <a:rPr lang="en-US" altLang="zh-CN" baseline="0" dirty="0" smtClean="0"/>
              <a:t> by </a:t>
            </a:r>
            <a:r>
              <a:rPr lang="en-US" altLang="zh-CN" baseline="0" smtClean="0"/>
              <a:t>two subjects</a:t>
            </a:r>
            <a:r>
              <a:rPr lang="en-US" altLang="zh-CN" smtClean="0"/>
              <a:t>.</a:t>
            </a:r>
            <a:endParaRPr lang="en-US" altLang="zh-CN" dirty="0" smtClean="0"/>
          </a:p>
          <a:p>
            <a:pPr marL="228600" indent="-228600">
              <a:buNone/>
            </a:pPr>
            <a:endParaRPr lang="en-US" dirty="0" smtClean="0"/>
          </a:p>
        </p:txBody>
      </p:sp>
      <p:sp>
        <p:nvSpPr>
          <p:cNvPr id="4" name="Slide Number Placeholder 3"/>
          <p:cNvSpPr>
            <a:spLocks noGrp="1"/>
          </p:cNvSpPr>
          <p:nvPr>
            <p:ph type="sldNum" sz="quarter" idx="10"/>
          </p:nvPr>
        </p:nvSpPr>
        <p:spPr/>
        <p:txBody>
          <a:bodyPr/>
          <a:lstStyle/>
          <a:p>
            <a:pPr>
              <a:defRPr/>
            </a:pPr>
            <a:r>
              <a:rPr lang="zh-CN" altLang="en-US" smtClean="0"/>
              <a:t>第 </a:t>
            </a:r>
            <a:fld id="{06B53DB6-FD09-4C80-A03E-8B07EB276E75}" type="slidenum">
              <a:rPr lang="zh-CN" altLang="en-US" smtClean="0"/>
              <a:pPr>
                <a:defRPr/>
              </a:pPr>
              <a:t>5</a:t>
            </a:fld>
            <a:r>
              <a:rPr lang="zh-CN" altLang="en-US" smtClean="0"/>
              <a:t> 页</a:t>
            </a:r>
            <a:endParaRPr lang="zh-CN" altLang="en-US"/>
          </a:p>
        </p:txBody>
      </p:sp>
    </p:spTree>
    <p:extLst>
      <p:ext uri="{BB962C8B-B14F-4D97-AF65-F5344CB8AC3E}">
        <p14:creationId xmlns:p14="http://schemas.microsoft.com/office/powerpoint/2010/main" xmlns="" val="1232592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altLang="zh-CN" dirty="0" smtClean="0"/>
              <a:t>We build the layered network stacked up by </a:t>
            </a:r>
            <a:r>
              <a:rPr lang="en-US" altLang="zh-CN" dirty="0" err="1" smtClean="0"/>
              <a:t>convolutional</a:t>
            </a:r>
            <a:r>
              <a:rPr lang="en-US" altLang="zh-CN" dirty="0" smtClean="0"/>
              <a:t> layers, max-pooling operators and full connection layers, where the raw segmented videos are treated as inputs.</a:t>
            </a:r>
          </a:p>
          <a:p>
            <a:pPr marL="228600" marR="0" lvl="1" indent="-228600" algn="l" defTabSz="914400" rtl="0" eaLnBrk="1" fontAlgn="auto" latinLnBrk="0" hangingPunct="1">
              <a:lnSpc>
                <a:spcPct val="100000"/>
              </a:lnSpc>
              <a:spcBef>
                <a:spcPts val="0"/>
              </a:spcBef>
              <a:spcAft>
                <a:spcPts val="0"/>
              </a:spcAft>
              <a:buClrTx/>
              <a:buSzTx/>
              <a:buFontTx/>
              <a:buAutoNum type="arabicParenR"/>
              <a:tabLst/>
              <a:defRPr/>
            </a:pP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2) Impose the latent variables to capture</a:t>
            </a:r>
            <a:r>
              <a:rPr lang="en-US" altLang="zh-CN" baseline="0" dirty="0" smtClean="0"/>
              <a:t> the temporal compositions of activities</a:t>
            </a:r>
            <a:r>
              <a:rPr lang="en-US" altLang="zh-CN" dirty="0" smtClean="0"/>
              <a:t> by manipulating the activation of neurons.</a:t>
            </a:r>
          </a:p>
          <a:p>
            <a:endParaRPr lang="zh-CN" altLang="en-US" dirty="0"/>
          </a:p>
        </p:txBody>
      </p:sp>
      <p:sp>
        <p:nvSpPr>
          <p:cNvPr id="4" name="灯片编号占位符 3"/>
          <p:cNvSpPr>
            <a:spLocks noGrp="1"/>
          </p:cNvSpPr>
          <p:nvPr>
            <p:ph type="sldNum" sz="quarter" idx="10"/>
          </p:nvPr>
        </p:nvSpPr>
        <p:spPr/>
        <p:txBody>
          <a:bodyPr/>
          <a:lstStyle/>
          <a:p>
            <a:fld id="{055D7EC4-7295-4F1F-BA80-82EE1DE9C35C}" type="slidenum">
              <a:rPr lang="en-SG" smtClean="0"/>
              <a:pPr/>
              <a:t>7</a:t>
            </a:fld>
            <a:endParaRPr lang="en-S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The network is stacked up by convolutional layers, max-pooling operators and full connection layers, where the raw segmented videos are treated as the input. </a:t>
            </a:r>
          </a:p>
          <a:p>
            <a:pPr marL="228600" indent="-228600">
              <a:buNone/>
            </a:pPr>
            <a:endParaRPr lang="en-US" dirty="0" smtClean="0"/>
          </a:p>
          <a:p>
            <a:r>
              <a:rPr lang="en-US" dirty="0" smtClean="0"/>
              <a:t>2) A clique is designed as a subpart of the network stacked up for several layers, extracting features for one segmented video.</a:t>
            </a:r>
          </a:p>
          <a:p>
            <a:endParaRPr lang="en-US" dirty="0" smtClean="0"/>
          </a:p>
          <a:p>
            <a:r>
              <a:rPr lang="en-US" dirty="0" smtClean="0"/>
              <a:t>3) the architecture can be partially enabled to explicitly handle different temporal compositions of the activities.</a:t>
            </a:r>
          </a:p>
        </p:txBody>
      </p:sp>
      <p:sp>
        <p:nvSpPr>
          <p:cNvPr id="4" name="Slide Number Placeholder 3"/>
          <p:cNvSpPr>
            <a:spLocks noGrp="1"/>
          </p:cNvSpPr>
          <p:nvPr>
            <p:ph type="sldNum" sz="quarter" idx="10"/>
          </p:nvPr>
        </p:nvSpPr>
        <p:spPr/>
        <p:txBody>
          <a:bodyPr/>
          <a:lstStyle/>
          <a:p>
            <a:pPr>
              <a:defRPr/>
            </a:pPr>
            <a:r>
              <a:rPr lang="zh-CN" altLang="en-US" smtClean="0"/>
              <a:t>第 </a:t>
            </a:r>
            <a:fld id="{06B53DB6-FD09-4C80-A03E-8B07EB276E75}" type="slidenum">
              <a:rPr lang="zh-CN" altLang="en-US" smtClean="0"/>
              <a:pPr>
                <a:defRPr/>
              </a:pPr>
              <a:t>9</a:t>
            </a:fld>
            <a:r>
              <a:rPr lang="zh-CN" altLang="en-US" smtClean="0"/>
              <a:t> 页</a:t>
            </a:r>
            <a:endParaRPr lang="zh-CN" altLang="en-US"/>
          </a:p>
        </p:txBody>
      </p:sp>
    </p:spTree>
    <p:extLst>
      <p:ext uri="{BB962C8B-B14F-4D97-AF65-F5344CB8AC3E}">
        <p14:creationId xmlns:p14="http://schemas.microsoft.com/office/powerpoint/2010/main" xmlns="" val="3571362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AutoNum type="arabicParenR"/>
            </a:pPr>
            <a:r>
              <a:rPr lang="en-US" altLang="zh-CN" dirty="0" smtClean="0"/>
              <a:t>Different model cliques</a:t>
            </a:r>
            <a:r>
              <a:rPr lang="en-US" altLang="zh-CN" baseline="0" dirty="0" smtClean="0"/>
              <a:t> </a:t>
            </a:r>
            <a:r>
              <a:rPr lang="en-US" altLang="zh-CN" dirty="0" smtClean="0"/>
              <a:t>are represented by different colors. </a:t>
            </a:r>
          </a:p>
          <a:p>
            <a:pPr marL="228600" indent="-228600">
              <a:buAutoNum type="arabicParenR"/>
            </a:pPr>
            <a:r>
              <a:rPr lang="en-US" altLang="zh-CN" dirty="0" smtClean="0"/>
              <a:t>As the temporal segmentation for an input video can be variant, different cliques might have different number of input</a:t>
            </a:r>
            <a:r>
              <a:rPr lang="en-US" altLang="zh-CN" baseline="0" dirty="0" smtClean="0"/>
              <a:t> </a:t>
            </a:r>
            <a:r>
              <a:rPr lang="en-US" altLang="zh-CN" dirty="0" smtClean="0"/>
              <a:t>frames. </a:t>
            </a:r>
          </a:p>
          <a:p>
            <a:pPr marL="228600" indent="-228600">
              <a:buAutoNum type="arabicParenR"/>
            </a:pPr>
            <a:r>
              <a:rPr lang="en-US" altLang="zh-CN" dirty="0" smtClean="0"/>
              <a:t>For the cliques whose input frame number</a:t>
            </a:r>
            <a:r>
              <a:rPr lang="en-US" altLang="zh-CN" baseline="0" dirty="0" smtClean="0"/>
              <a:t> </a:t>
            </a:r>
            <a:r>
              <a:rPr lang="en-US" altLang="zh-CN" dirty="0" smtClean="0"/>
              <a:t>less than m, part of the neurons in the network are inactivated, as represented by the dotted blank circles.</a:t>
            </a:r>
            <a:endParaRPr lang="zh-CN" altLang="en-US" dirty="0"/>
          </a:p>
        </p:txBody>
      </p:sp>
      <p:sp>
        <p:nvSpPr>
          <p:cNvPr id="4" name="灯片编号占位符 3"/>
          <p:cNvSpPr>
            <a:spLocks noGrp="1"/>
          </p:cNvSpPr>
          <p:nvPr>
            <p:ph type="sldNum" sz="quarter" idx="10"/>
          </p:nvPr>
        </p:nvSpPr>
        <p:spPr/>
        <p:txBody>
          <a:bodyPr/>
          <a:lstStyle/>
          <a:p>
            <a:fld id="{055D7EC4-7295-4F1F-BA80-82EE1DE9C35C}" type="slidenum">
              <a:rPr lang="en-SG" smtClean="0"/>
              <a:pPr/>
              <a:t>10</a:t>
            </a:fld>
            <a:endParaRPr lang="en-S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an iterative algorithm with two steps: </a:t>
            </a:r>
          </a:p>
          <a:p>
            <a:pPr lvl="1"/>
            <a:r>
              <a:rPr lang="en-US" dirty="0" smtClean="0"/>
              <a:t>(a) Given the current model parameters, estimate the latent variables  by adjusting the video segmentation;</a:t>
            </a:r>
            <a:r>
              <a:rPr lang="en-US" baseline="0" dirty="0" smtClean="0"/>
              <a:t> </a:t>
            </a:r>
          </a:p>
          <a:p>
            <a:pPr lvl="1"/>
            <a:r>
              <a:rPr lang="en-US" dirty="0" smtClean="0"/>
              <a:t>(b) Given the estimated latent variables H which infers a video segmentation proposal, perform back propagation to optimize model parameters. </a:t>
            </a:r>
          </a:p>
          <a:p>
            <a:pPr marL="457200" lvl="1" indent="0">
              <a:buNone/>
            </a:pPr>
            <a:r>
              <a:rPr lang="en-US" dirty="0" smtClean="0"/>
              <a:t>Note that the network neurons can be partially inactivated (as the dotted circles) according to the input segments.</a:t>
            </a:r>
            <a:endParaRPr lang="en-US" dirty="0"/>
          </a:p>
        </p:txBody>
      </p:sp>
      <p:sp>
        <p:nvSpPr>
          <p:cNvPr id="4" name="Slide Number Placeholder 3"/>
          <p:cNvSpPr>
            <a:spLocks noGrp="1"/>
          </p:cNvSpPr>
          <p:nvPr>
            <p:ph type="sldNum" sz="quarter" idx="10"/>
          </p:nvPr>
        </p:nvSpPr>
        <p:spPr/>
        <p:txBody>
          <a:bodyPr/>
          <a:lstStyle/>
          <a:p>
            <a:pPr>
              <a:defRPr/>
            </a:pPr>
            <a:r>
              <a:rPr lang="zh-CN" altLang="en-US" smtClean="0"/>
              <a:t>第 </a:t>
            </a:r>
            <a:fld id="{06B53DB6-FD09-4C80-A03E-8B07EB276E75}" type="slidenum">
              <a:rPr lang="zh-CN" altLang="en-US" smtClean="0"/>
              <a:pPr>
                <a:defRPr/>
              </a:pPr>
              <a:t>11</a:t>
            </a:fld>
            <a:r>
              <a:rPr lang="zh-CN" altLang="en-US" smtClean="0"/>
              <a:t> 页</a:t>
            </a:r>
            <a:endParaRPr lang="zh-CN" altLang="en-US"/>
          </a:p>
        </p:txBody>
      </p:sp>
    </p:spTree>
    <p:extLst>
      <p:ext uri="{BB962C8B-B14F-4D97-AF65-F5344CB8AC3E}">
        <p14:creationId xmlns:p14="http://schemas.microsoft.com/office/powerpoint/2010/main" xmlns="" val="1242147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AutoNum type="arabicParenR"/>
            </a:pPr>
            <a:r>
              <a:rPr lang="en-US" altLang="zh-CN" dirty="0" smtClean="0"/>
              <a:t>2D</a:t>
            </a:r>
            <a:r>
              <a:rPr lang="en-US" altLang="zh-CN" baseline="0" dirty="0" smtClean="0"/>
              <a:t> activity videos can be easily accessed. For instance: </a:t>
            </a:r>
            <a:r>
              <a:rPr lang="en-US" altLang="zh-CN" sz="1200" b="1" i="0" u="none" strike="noStrike" kern="1200" dirty="0" smtClean="0">
                <a:solidFill>
                  <a:schemeClr val="tx1"/>
                </a:solidFill>
                <a:latin typeface="+mn-lt"/>
                <a:ea typeface="+mn-ea"/>
                <a:cs typeface="+mn-cs"/>
                <a:hlinkClick r:id="rId3"/>
              </a:rPr>
              <a:t>MPII Human Pose Dataset</a:t>
            </a:r>
            <a:r>
              <a:rPr lang="en-US" altLang="zh-CN" sz="1200" b="1" i="0" u="none" strike="noStrike" kern="1200" dirty="0" smtClean="0">
                <a:solidFill>
                  <a:schemeClr val="tx1"/>
                </a:solidFill>
                <a:latin typeface="+mn-lt"/>
                <a:ea typeface="+mn-ea"/>
                <a:cs typeface="+mn-cs"/>
              </a:rPr>
              <a:t> (http://human-pose.mpi-inf.mpg.de/)</a:t>
            </a:r>
          </a:p>
          <a:p>
            <a:pPr marL="228600" indent="-228600">
              <a:buAutoNum type="arabicParenR"/>
            </a:pPr>
            <a:r>
              <a:rPr lang="en-US" altLang="zh-CN" dirty="0" smtClean="0"/>
              <a:t>The pre-training</a:t>
            </a:r>
            <a:r>
              <a:rPr lang="en-US" altLang="zh-CN" baseline="0" dirty="0" smtClean="0"/>
              <a:t> steps:</a:t>
            </a:r>
          </a:p>
          <a:p>
            <a:pPr marL="914400" lvl="1" indent="-457200">
              <a:spcBef>
                <a:spcPct val="20000"/>
              </a:spcBef>
              <a:buNone/>
            </a:pPr>
            <a:r>
              <a:rPr lang="en-US" altLang="zh-CN" baseline="0" dirty="0" smtClean="0"/>
              <a:t>a) Obtain large sum of 2D activity videos with labels.(a supervised manner).</a:t>
            </a:r>
          </a:p>
          <a:p>
            <a:pPr marL="914400" lvl="1" indent="-457200">
              <a:spcBef>
                <a:spcPct val="20000"/>
              </a:spcBef>
              <a:buNone/>
            </a:pPr>
            <a:r>
              <a:rPr lang="en-US" altLang="zh-CN" baseline="0" dirty="0" smtClean="0"/>
              <a:t>b) Discard the </a:t>
            </a:r>
            <a:r>
              <a:rPr lang="en-US" altLang="zh-CN" baseline="0" dirty="0" err="1" smtClean="0"/>
              <a:t>reconfigurability</a:t>
            </a:r>
            <a:r>
              <a:rPr lang="en-US" altLang="zh-CN" baseline="0" dirty="0" smtClean="0"/>
              <a:t> of our deep structure model by segmenting the 2D videos evenly to the number as the number of model cliques.</a:t>
            </a:r>
          </a:p>
          <a:p>
            <a:pPr marL="914400" lvl="1" indent="-457200">
              <a:spcBef>
                <a:spcPct val="20000"/>
              </a:spcBef>
              <a:buNone/>
            </a:pPr>
            <a:r>
              <a:rPr lang="en-US" altLang="zh-CN" baseline="0" dirty="0" smtClean="0"/>
              <a:t>	(</a:t>
            </a:r>
            <a:r>
              <a:rPr lang="en-US" altLang="zh-CN" baseline="0" dirty="0" err="1" smtClean="0"/>
              <a:t>i</a:t>
            </a:r>
            <a:r>
              <a:rPr lang="en-US" altLang="zh-CN" baseline="0" dirty="0" smtClean="0"/>
              <a:t>) The initial model parameters are unstable, and it is not reliable to estimate latent variables H with them; </a:t>
            </a:r>
          </a:p>
          <a:p>
            <a:pPr marL="914400" lvl="1" indent="-457200">
              <a:spcBef>
                <a:spcPct val="20000"/>
              </a:spcBef>
              <a:buNone/>
            </a:pPr>
            <a:r>
              <a:rPr lang="en-US" altLang="zh-CN" baseline="0" dirty="0" smtClean="0"/>
              <a:t>      (ii) The training efficiency can be improved without considering the latent variables.</a:t>
            </a:r>
          </a:p>
          <a:p>
            <a:pPr marL="914400" lvl="1" indent="-457200">
              <a:spcBef>
                <a:spcPct val="20000"/>
              </a:spcBef>
              <a:buNone/>
            </a:pPr>
            <a:r>
              <a:rPr lang="en-US" altLang="zh-CN" sz="1200" baseline="0" dirty="0" smtClean="0"/>
              <a:t>c) </a:t>
            </a:r>
            <a:r>
              <a:rPr lang="en-US" altLang="zh-CN" sz="1200" dirty="0" smtClean="0"/>
              <a:t>Apply standard back propagation to learn parameters.</a:t>
            </a:r>
          </a:p>
          <a:p>
            <a:pPr marL="914400" lvl="1" indent="-457200">
              <a:spcBef>
                <a:spcPct val="20000"/>
              </a:spcBef>
              <a:buNone/>
            </a:pPr>
            <a:r>
              <a:rPr lang="en-US" altLang="zh-CN" sz="1200" dirty="0" smtClean="0"/>
              <a:t>d) Initialize our model with</a:t>
            </a:r>
            <a:r>
              <a:rPr lang="en-US" altLang="zh-CN" sz="1200" baseline="0" dirty="0" smtClean="0"/>
              <a:t> the learned parameters of the </a:t>
            </a:r>
            <a:r>
              <a:rPr lang="en-US" altLang="zh-CN" sz="1200" baseline="0" dirty="0" err="1" smtClean="0"/>
              <a:t>convolutional</a:t>
            </a:r>
            <a:r>
              <a:rPr lang="en-US" altLang="zh-CN" sz="1200" baseline="0" dirty="0" smtClean="0"/>
              <a:t> layers. (</a:t>
            </a:r>
            <a:r>
              <a:rPr lang="en-US" altLang="zh-CN" sz="1200" dirty="0" smtClean="0"/>
              <a:t>gray and depth channels share the learned parameters for the first 3D CNN layer. i.e.,</a:t>
            </a:r>
            <a:r>
              <a:rPr lang="en-US" altLang="zh-CN" sz="1200" baseline="0" dirty="0" smtClean="0"/>
              <a:t> we enable gray channel of first 3D CNN layer only during 2D videos for pre-training. After that, we duplicate learned parameters of the gray channel to depth channel.</a:t>
            </a:r>
            <a:r>
              <a:rPr lang="en-US" altLang="zh-CN" sz="1200" dirty="0" smtClean="0"/>
              <a:t>)</a:t>
            </a:r>
          </a:p>
          <a:p>
            <a:pPr marL="685800" lvl="1" indent="-228600">
              <a:buNone/>
            </a:pPr>
            <a:endParaRPr lang="en-US" altLang="zh-CN" baseline="0" dirty="0" smtClean="0"/>
          </a:p>
        </p:txBody>
      </p:sp>
      <p:sp>
        <p:nvSpPr>
          <p:cNvPr id="4" name="灯片编号占位符 3"/>
          <p:cNvSpPr>
            <a:spLocks noGrp="1"/>
          </p:cNvSpPr>
          <p:nvPr>
            <p:ph type="sldNum" sz="quarter" idx="10"/>
          </p:nvPr>
        </p:nvSpPr>
        <p:spPr/>
        <p:txBody>
          <a:bodyPr/>
          <a:lstStyle/>
          <a:p>
            <a:fld id="{055D7EC4-7295-4F1F-BA80-82EE1DE9C35C}" type="slidenum">
              <a:rPr lang="en-SG" smtClean="0"/>
              <a:pPr/>
              <a:t>12</a:t>
            </a:fld>
            <a:endParaRPr lang="en-S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55D7EC4-7295-4F1F-BA80-82EE1DE9C35C}" type="slidenum">
              <a:rPr lang="en-SG" smtClean="0"/>
              <a:pPr/>
              <a:t>13</a:t>
            </a:fld>
            <a:endParaRPr lang="en-S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indent="-228600">
              <a:buNone/>
            </a:pPr>
            <a:r>
              <a:rPr lang="en-US" altLang="zh-CN" dirty="0" smtClean="0"/>
              <a:t>OA is</a:t>
            </a:r>
            <a:r>
              <a:rPr lang="en-US" altLang="zh-CN" baseline="0" dirty="0" smtClean="0"/>
              <a:t> </a:t>
            </a:r>
            <a:r>
              <a:rPr lang="en-US" altLang="zh-CN" dirty="0" smtClean="0"/>
              <a:t>nearly </a:t>
            </a:r>
            <a:r>
              <a:rPr lang="en-US" altLang="zh-CN" sz="1200" dirty="0" smtClean="0"/>
              <a:t>ten times larger than CAD-120.</a:t>
            </a:r>
            <a:r>
              <a:rPr lang="en-US" altLang="zh-CN" dirty="0" smtClean="0"/>
              <a:t> </a:t>
            </a:r>
          </a:p>
          <a:p>
            <a:pPr marL="228600" indent="-228600">
              <a:buAutoNum type="arabicParenR"/>
            </a:pPr>
            <a:endParaRPr lang="en-US" altLang="zh-CN" dirty="0" smtClean="0"/>
          </a:p>
          <a:p>
            <a:r>
              <a:rPr lang="en-US" altLang="zh-CN" dirty="0" smtClean="0"/>
              <a:t>1) The experiments are executed on a desktop with an Intel i7 3.7GHz CPU, 8GB RAM and GTX TITAN GPU. The source is in python</a:t>
            </a:r>
            <a:r>
              <a:rPr lang="en-US" altLang="zh-CN" baseline="0" dirty="0" smtClean="0"/>
              <a:t> with </a:t>
            </a:r>
            <a:r>
              <a:rPr lang="en-US" altLang="zh-CN" baseline="0" dirty="0" err="1" smtClean="0"/>
              <a:t>theano</a:t>
            </a:r>
            <a:r>
              <a:rPr lang="en-US" altLang="zh-CN" baseline="0" dirty="0" smtClean="0"/>
              <a:t> library.</a:t>
            </a:r>
            <a:endParaRPr lang="en-US" altLang="zh-CN" dirty="0" smtClean="0"/>
          </a:p>
          <a:p>
            <a:endParaRPr lang="en-US" altLang="zh-CN" dirty="0" smtClean="0"/>
          </a:p>
          <a:p>
            <a:r>
              <a:rPr lang="en-US" altLang="zh-CN" dirty="0" smtClean="0"/>
              <a:t>2) For</a:t>
            </a:r>
            <a:r>
              <a:rPr lang="en-US" altLang="zh-CN" baseline="0" dirty="0" smtClean="0"/>
              <a:t> </a:t>
            </a:r>
            <a:r>
              <a:rPr lang="en-US" altLang="zh-CN" dirty="0" smtClean="0"/>
              <a:t>model learning, we set the learning rate as 0:002 for applying the stochastic gradient descent algorithm.</a:t>
            </a:r>
          </a:p>
          <a:p>
            <a:endParaRPr lang="en-US" altLang="zh-CN" dirty="0" smtClean="0"/>
          </a:p>
          <a:p>
            <a:r>
              <a:rPr lang="en-US" altLang="zh-CN" dirty="0" smtClean="0"/>
              <a:t>3) The training times of one fold are 2 hours for CAD-120 (including 120</a:t>
            </a:r>
            <a:r>
              <a:rPr lang="en-US" altLang="zh-CN" baseline="0" dirty="0" smtClean="0"/>
              <a:t> </a:t>
            </a:r>
            <a:r>
              <a:rPr lang="en-US" altLang="zh-CN" dirty="0" smtClean="0"/>
              <a:t>videos and occupying 0.2GB), 5 hours for OA1(including 600 videos and occupying 1.0GB), and 5 hours for OA2 (including 580 videos and occupying 0.9GB) dataset, respectively.</a:t>
            </a:r>
          </a:p>
          <a:p>
            <a:endParaRPr lang="en-US" altLang="zh-CN" dirty="0" smtClean="0"/>
          </a:p>
          <a:p>
            <a:r>
              <a:rPr lang="en-US" altLang="zh-CN" dirty="0" smtClean="0"/>
              <a:t>4) Due</a:t>
            </a:r>
            <a:r>
              <a:rPr lang="en-US" altLang="zh-CN" baseline="0" dirty="0" smtClean="0"/>
              <a:t> to small training sample, CAD120 only has 120 long videos. We obtain many training videos by sampling the long video with equal stride. For instance, we divide one given video with 90 frames into three small videos with 30 frames via a stride of 3 sampling. </a:t>
            </a:r>
            <a:endParaRPr lang="zh-CN" altLang="en-US" dirty="0" smtClean="0"/>
          </a:p>
          <a:p>
            <a:pPr marL="228600" indent="-228600">
              <a:buAutoNum type="arabicParenR"/>
            </a:pPr>
            <a:endParaRPr lang="zh-CN" altLang="en-US" dirty="0"/>
          </a:p>
        </p:txBody>
      </p:sp>
      <p:sp>
        <p:nvSpPr>
          <p:cNvPr id="4" name="灯片编号占位符 3"/>
          <p:cNvSpPr>
            <a:spLocks noGrp="1"/>
          </p:cNvSpPr>
          <p:nvPr>
            <p:ph type="sldNum" sz="quarter" idx="10"/>
          </p:nvPr>
        </p:nvSpPr>
        <p:spPr/>
        <p:txBody>
          <a:bodyPr/>
          <a:lstStyle/>
          <a:p>
            <a:fld id="{055D7EC4-7295-4F1F-BA80-82EE1DE9C35C}" type="slidenum">
              <a:rPr lang="en-SG" smtClean="0"/>
              <a:pPr/>
              <a:t>15</a:t>
            </a:fld>
            <a:endParaRPr lang="en-SG"/>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211050"/>
            <a:ext cx="8382000" cy="1938992"/>
          </a:xfrm>
          <a:prstGeom prst="rect">
            <a:avLst/>
          </a:prstGeom>
          <a:noFill/>
        </p:spPr>
        <p:txBody>
          <a:bodyPr wrap="square">
            <a:spAutoFit/>
          </a:bodyPr>
          <a:lstStyle/>
          <a:p>
            <a:pPr algn="ctr" fontAlgn="auto">
              <a:spcBef>
                <a:spcPts val="0"/>
              </a:spcBef>
              <a:spcAft>
                <a:spcPts val="0"/>
              </a:spcAft>
              <a:defRPr/>
            </a:pPr>
            <a:r>
              <a:rPr lang="en-US" sz="4000" b="1" dirty="0" smtClean="0">
                <a:solidFill>
                  <a:srgbClr val="A20000"/>
                </a:solidFill>
                <a:effectLst>
                  <a:outerShdw blurRad="50800" dist="38100" dir="2700000" algn="tl" rotWithShape="0">
                    <a:prstClr val="black">
                      <a:alpha val="40000"/>
                    </a:prstClr>
                  </a:outerShdw>
                </a:effectLst>
                <a:latin typeface="Calisto MT" pitchFamily="18" charset="0"/>
                <a:ea typeface="+mj-ea"/>
                <a:cs typeface="+mj-cs"/>
              </a:rPr>
              <a:t>3D Human Activity Recognition with Reconfigurable</a:t>
            </a:r>
          </a:p>
          <a:p>
            <a:pPr algn="ctr" fontAlgn="auto">
              <a:spcBef>
                <a:spcPts val="0"/>
              </a:spcBef>
              <a:spcAft>
                <a:spcPts val="0"/>
              </a:spcAft>
              <a:defRPr/>
            </a:pPr>
            <a:r>
              <a:rPr lang="en-US" sz="4000" b="1" dirty="0" err="1" smtClean="0">
                <a:solidFill>
                  <a:srgbClr val="A20000"/>
                </a:solidFill>
                <a:effectLst>
                  <a:outerShdw blurRad="50800" dist="38100" dir="2700000" algn="tl" rotWithShape="0">
                    <a:prstClr val="black">
                      <a:alpha val="40000"/>
                    </a:prstClr>
                  </a:outerShdw>
                </a:effectLst>
                <a:latin typeface="Calisto MT" pitchFamily="18" charset="0"/>
                <a:ea typeface="+mj-ea"/>
                <a:cs typeface="+mj-cs"/>
              </a:rPr>
              <a:t>Convolutional</a:t>
            </a:r>
            <a:r>
              <a:rPr lang="en-US" sz="4000" b="1" dirty="0" smtClean="0">
                <a:solidFill>
                  <a:srgbClr val="A20000"/>
                </a:solidFill>
                <a:effectLst>
                  <a:outerShdw blurRad="50800" dist="38100" dir="2700000" algn="tl" rotWithShape="0">
                    <a:prstClr val="black">
                      <a:alpha val="40000"/>
                    </a:prstClr>
                  </a:outerShdw>
                </a:effectLst>
                <a:latin typeface="Calisto MT" pitchFamily="18" charset="0"/>
                <a:ea typeface="+mj-ea"/>
                <a:cs typeface="+mj-cs"/>
              </a:rPr>
              <a:t> Neural Networks</a:t>
            </a:r>
            <a:endParaRPr lang="en-US" altLang="zh-CN" sz="4000" b="1" dirty="0">
              <a:solidFill>
                <a:srgbClr val="A20000"/>
              </a:solidFill>
              <a:effectLst>
                <a:outerShdw blurRad="50800" dist="38100" dir="2700000" algn="tl" rotWithShape="0">
                  <a:prstClr val="black">
                    <a:alpha val="40000"/>
                  </a:prstClr>
                </a:outerShdw>
              </a:effectLst>
              <a:latin typeface="Calisto MT" pitchFamily="18" charset="0"/>
              <a:ea typeface="+mj-ea"/>
              <a:cs typeface="+mj-cs"/>
            </a:endParaRPr>
          </a:p>
        </p:txBody>
      </p:sp>
    </p:spTree>
    <p:extLst>
      <p:ext uri="{BB962C8B-B14F-4D97-AF65-F5344CB8AC3E}">
        <p14:creationId xmlns:p14="http://schemas.microsoft.com/office/powerpoint/2010/main" xmlns="" val="1543015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Deep Structured Models </a:t>
            </a:r>
            <a:endParaRPr lang="zh-CN" altLang="en-US" dirty="0"/>
          </a:p>
        </p:txBody>
      </p:sp>
      <p:sp>
        <p:nvSpPr>
          <p:cNvPr id="3" name="内容占位符 2"/>
          <p:cNvSpPr>
            <a:spLocks noGrp="1"/>
          </p:cNvSpPr>
          <p:nvPr>
            <p:ph idx="1"/>
          </p:nvPr>
        </p:nvSpPr>
        <p:spPr>
          <a:xfrm>
            <a:off x="457200" y="1219200"/>
            <a:ext cx="8229600" cy="4525963"/>
          </a:xfrm>
        </p:spPr>
        <p:txBody>
          <a:bodyPr/>
          <a:lstStyle/>
          <a:p>
            <a:r>
              <a:rPr lang="en-US" altLang="zh-CN" b="1" dirty="0" smtClean="0"/>
              <a:t>Deep learning with reconfigurable structure</a:t>
            </a:r>
          </a:p>
          <a:p>
            <a:pPr>
              <a:buNone/>
            </a:pPr>
            <a:endParaRPr lang="zh-CN" altLang="en-US" dirty="0"/>
          </a:p>
        </p:txBody>
      </p:sp>
      <p:pic>
        <p:nvPicPr>
          <p:cNvPr id="6" name="Picture 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19200" y="1799480"/>
            <a:ext cx="7010400" cy="42965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Rectangle 10"/>
          <p:cNvSpPr/>
          <p:nvPr/>
        </p:nvSpPr>
        <p:spPr>
          <a:xfrm>
            <a:off x="838200" y="6172200"/>
            <a:ext cx="7848600" cy="400110"/>
          </a:xfrm>
          <a:prstGeom prst="rect">
            <a:avLst/>
          </a:prstGeom>
        </p:spPr>
        <p:txBody>
          <a:bodyPr wrap="square">
            <a:spAutoFit/>
          </a:bodyPr>
          <a:lstStyle/>
          <a:p>
            <a:r>
              <a:rPr lang="en-US" sz="2000" dirty="0" smtClean="0">
                <a:latin typeface="Times New Roman" pitchFamily="18" charset="0"/>
                <a:cs typeface="Times New Roman" pitchFamily="18" charset="0"/>
              </a:rPr>
              <a:t>Incorporating the latent variables to manipulate the activation of neurons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1"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7424" y="3212976"/>
            <a:ext cx="8641080" cy="34270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Rectangle 6"/>
          <p:cNvSpPr/>
          <p:nvPr/>
        </p:nvSpPr>
        <p:spPr>
          <a:xfrm>
            <a:off x="4355976" y="4952887"/>
            <a:ext cx="864096" cy="374685"/>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p:txBody>
      </p:sp>
      <p:sp>
        <p:nvSpPr>
          <p:cNvPr id="5" name="Rectangle 4"/>
          <p:cNvSpPr/>
          <p:nvPr/>
        </p:nvSpPr>
        <p:spPr>
          <a:xfrm>
            <a:off x="4210281" y="4416320"/>
            <a:ext cx="1080120" cy="504056"/>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p:txBody>
      </p:sp>
      <p:sp>
        <p:nvSpPr>
          <p:cNvPr id="2" name="Rectangle 1"/>
          <p:cNvSpPr/>
          <p:nvPr/>
        </p:nvSpPr>
        <p:spPr>
          <a:xfrm>
            <a:off x="395536" y="6551766"/>
            <a:ext cx="8352928" cy="276999"/>
          </a:xfrm>
          <a:prstGeom prst="rect">
            <a:avLst/>
          </a:prstGeom>
        </p:spPr>
        <p:txBody>
          <a:bodyPr wrap="square">
            <a:spAutoFit/>
          </a:bodyPr>
          <a:lstStyle/>
          <a:p>
            <a:pPr lvl="1"/>
            <a:r>
              <a:rPr lang="en-US" sz="1200" dirty="0"/>
              <a:t>Note that the network neurons can be partially inactivated (as the dotted circles) according to the input segments.</a:t>
            </a:r>
          </a:p>
        </p:txBody>
      </p:sp>
      <p:sp>
        <p:nvSpPr>
          <p:cNvPr id="3" name="Content Placeholder 2"/>
          <p:cNvSpPr>
            <a:spLocks noGrp="1"/>
          </p:cNvSpPr>
          <p:nvPr>
            <p:ph idx="1"/>
          </p:nvPr>
        </p:nvSpPr>
        <p:spPr>
          <a:xfrm>
            <a:off x="457200" y="1066800"/>
            <a:ext cx="8229600" cy="4525963"/>
          </a:xfrm>
        </p:spPr>
        <p:txBody>
          <a:bodyPr/>
          <a:lstStyle/>
          <a:p>
            <a:r>
              <a:rPr lang="en-US" altLang="zh-CN" sz="2800" b="1" dirty="0" smtClean="0"/>
              <a:t>Latent </a:t>
            </a:r>
            <a:r>
              <a:rPr lang="en-US" altLang="zh-CN" sz="2800" b="1" dirty="0"/>
              <a:t>Structural </a:t>
            </a:r>
            <a:r>
              <a:rPr lang="en-US" altLang="zh-CN" sz="2800" b="1" dirty="0" smtClean="0"/>
              <a:t>Back Propagation Algorithm(an iterative algorithm with 2 steps): </a:t>
            </a:r>
            <a:endParaRPr lang="en-US" altLang="zh-CN" sz="2800" b="1" dirty="0"/>
          </a:p>
          <a:p>
            <a:pPr lvl="1"/>
            <a:r>
              <a:rPr lang="en-US" sz="1600" dirty="0" smtClean="0"/>
              <a:t>Step 1: </a:t>
            </a:r>
            <a:r>
              <a:rPr lang="en-US" sz="1600" dirty="0"/>
              <a:t>Given the current model parameters, </a:t>
            </a:r>
            <a:endParaRPr lang="en-US" sz="1600" dirty="0" smtClean="0"/>
          </a:p>
          <a:p>
            <a:pPr marL="914400" lvl="2" indent="0">
              <a:buNone/>
            </a:pPr>
            <a:r>
              <a:rPr lang="en-US" sz="1400" dirty="0" smtClean="0"/>
              <a:t>estimate the latent variables by adjusting the video segmentation.</a:t>
            </a:r>
          </a:p>
          <a:p>
            <a:pPr lvl="1"/>
            <a:r>
              <a:rPr lang="en-US" sz="1600" dirty="0" smtClean="0"/>
              <a:t>Step 2: </a:t>
            </a:r>
            <a:r>
              <a:rPr lang="en-US" sz="1600" dirty="0"/>
              <a:t>Given the estimated </a:t>
            </a:r>
            <a:r>
              <a:rPr lang="en-US" sz="1600" dirty="0" smtClean="0"/>
              <a:t>latent variables (inferring segmentation), </a:t>
            </a:r>
          </a:p>
          <a:p>
            <a:pPr marL="457200" lvl="1" indent="0">
              <a:buNone/>
            </a:pPr>
            <a:r>
              <a:rPr lang="en-US" sz="1600" dirty="0"/>
              <a:t>	</a:t>
            </a:r>
            <a:r>
              <a:rPr lang="en-US" sz="1600" dirty="0" smtClean="0"/>
              <a:t>perform </a:t>
            </a:r>
            <a:r>
              <a:rPr lang="en-US" sz="1600" dirty="0"/>
              <a:t>back propagation to optimize model parameters. </a:t>
            </a:r>
          </a:p>
          <a:p>
            <a:endParaRPr lang="en-US" dirty="0" smtClean="0"/>
          </a:p>
        </p:txBody>
      </p:sp>
      <p:sp>
        <p:nvSpPr>
          <p:cNvPr id="6" name="Title 2"/>
          <p:cNvSpPr>
            <a:spLocks noGrp="1"/>
          </p:cNvSpPr>
          <p:nvPr>
            <p:ph type="title"/>
          </p:nvPr>
        </p:nvSpPr>
        <p:spPr>
          <a:xfrm>
            <a:off x="395289" y="332656"/>
            <a:ext cx="8353424" cy="720724"/>
          </a:xfrm>
        </p:spPr>
        <p:txBody>
          <a:bodyPr/>
          <a:lstStyle/>
          <a:p>
            <a:r>
              <a:rPr lang="en-US" sz="3600" dirty="0"/>
              <a:t>Deep Structured </a:t>
            </a:r>
            <a:r>
              <a:rPr lang="en-US" sz="3600" dirty="0" smtClean="0"/>
              <a:t>Models </a:t>
            </a:r>
            <a:endParaRPr lang="en-US" sz="3600" dirty="0"/>
          </a:p>
        </p:txBody>
      </p:sp>
      <p:sp>
        <p:nvSpPr>
          <p:cNvPr id="12" name="Rectangle 11"/>
          <p:cNvSpPr/>
          <p:nvPr/>
        </p:nvSpPr>
        <p:spPr>
          <a:xfrm>
            <a:off x="5220072" y="3258562"/>
            <a:ext cx="4066893" cy="3338790"/>
          </a:xfrm>
          <a:prstGeom prst="rect">
            <a:avLst/>
          </a:prstGeom>
          <a:solidFill>
            <a:srgbClr val="FFFFFF">
              <a:alpha val="60000"/>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p:txBody>
      </p:sp>
      <p:sp>
        <p:nvSpPr>
          <p:cNvPr id="13" name="Rectangle 12"/>
          <p:cNvSpPr/>
          <p:nvPr/>
        </p:nvSpPr>
        <p:spPr>
          <a:xfrm>
            <a:off x="395537" y="3258562"/>
            <a:ext cx="3960439" cy="3338790"/>
          </a:xfrm>
          <a:prstGeom prst="rect">
            <a:avLst/>
          </a:prstGeom>
          <a:solidFill>
            <a:srgbClr val="FFFFFF">
              <a:alpha val="60000"/>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p:txBody>
      </p:sp>
      <p:sp>
        <p:nvSpPr>
          <p:cNvPr id="14" name="Rectangle 13"/>
          <p:cNvSpPr/>
          <p:nvPr/>
        </p:nvSpPr>
        <p:spPr>
          <a:xfrm>
            <a:off x="5004049" y="5805263"/>
            <a:ext cx="216024" cy="739245"/>
          </a:xfrm>
          <a:prstGeom prst="rect">
            <a:avLst/>
          </a:prstGeom>
          <a:solidFill>
            <a:srgbClr val="FFFFFF">
              <a:alpha val="60000"/>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p:txBody>
      </p:sp>
      <p:sp>
        <p:nvSpPr>
          <p:cNvPr id="15" name="Rectangle 14"/>
          <p:cNvSpPr/>
          <p:nvPr/>
        </p:nvSpPr>
        <p:spPr>
          <a:xfrm>
            <a:off x="4355976" y="5805264"/>
            <a:ext cx="324036" cy="834688"/>
          </a:xfrm>
          <a:prstGeom prst="rect">
            <a:avLst/>
          </a:prstGeom>
          <a:solidFill>
            <a:srgbClr val="FFFFFF">
              <a:alpha val="60000"/>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p:txBody>
      </p:sp>
    </p:spTree>
    <p:extLst>
      <p:ext uri="{BB962C8B-B14F-4D97-AF65-F5344CB8AC3E}">
        <p14:creationId xmlns:p14="http://schemas.microsoft.com/office/powerpoint/2010/main" xmlns="" val="3094509310"/>
      </p:ext>
    </p:extLst>
  </p:cSld>
  <p:clrMapOvr>
    <a:masterClrMapping/>
  </p:clrMapOvr>
  <mc:AlternateContent xmlns:mc="http://schemas.openxmlformats.org/markup-compatibility/2006">
    <mc:Choice xmlns:p14="http://schemas.microsoft.com/office/powerpoint/2010/main" xmlns="" Requires="p14">
      <p:transition p14:dur="2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500"/>
                                        <p:tgtEl>
                                          <p:spTgt spid="3">
                                            <p:txEl>
                                              <p:pRg st="3" end="3"/>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500"/>
                                        <p:tgtEl>
                                          <p:spTgt spid="3">
                                            <p:txEl>
                                              <p:pRg st="4" end="4"/>
                                            </p:txEl>
                                          </p:spTgt>
                                        </p:tgtEl>
                                      </p:cBhvr>
                                    </p:animEffect>
                                  </p:childTnLst>
                                </p:cTn>
                              </p:par>
                              <p:par>
                                <p:cTn id="37" presetID="10" presetClass="exit" presetSubtype="0" fill="hold" grpId="1" nodeType="withEffect">
                                  <p:stCondLst>
                                    <p:cond delay="0"/>
                                  </p:stCondLst>
                                  <p:childTnLst>
                                    <p:animEffect transition="out" filter="fade">
                                      <p:cBhvr>
                                        <p:cTn id="38" dur="500"/>
                                        <p:tgtEl>
                                          <p:spTgt spid="12"/>
                                        </p:tgtEl>
                                      </p:cBhvr>
                                    </p:animEffect>
                                    <p:set>
                                      <p:cBhvr>
                                        <p:cTn id="39" dur="1" fill="hold">
                                          <p:stCondLst>
                                            <p:cond delay="499"/>
                                          </p:stCondLst>
                                        </p:cTn>
                                        <p:tgtEl>
                                          <p:spTgt spid="12"/>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4"/>
                                        </p:tgtEl>
                                      </p:cBhvr>
                                    </p:animEffect>
                                    <p:set>
                                      <p:cBhvr>
                                        <p:cTn id="42" dur="1" fill="hold">
                                          <p:stCondLst>
                                            <p:cond delay="499"/>
                                          </p:stCondLst>
                                        </p:cTn>
                                        <p:tgtEl>
                                          <p:spTgt spid="14"/>
                                        </p:tgtEl>
                                        <p:attrNameLst>
                                          <p:attrName>style.visibility</p:attrName>
                                        </p:attrNameLst>
                                      </p:cBhvr>
                                      <p:to>
                                        <p:strVal val="hidden"/>
                                      </p:to>
                                    </p:set>
                                  </p:childTnLst>
                                </p:cTn>
                              </p:par>
                              <p:par>
                                <p:cTn id="43" presetID="10"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0" nodeType="clickEffect">
                                  <p:stCondLst>
                                    <p:cond delay="0"/>
                                  </p:stCondLst>
                                  <p:childTnLst>
                                    <p:animEffect transition="out" filter="fade">
                                      <p:cBhvr>
                                        <p:cTn id="52" dur="500"/>
                                        <p:tgtEl>
                                          <p:spTgt spid="7"/>
                                        </p:tgtEl>
                                      </p:cBhvr>
                                    </p:animEffect>
                                    <p:set>
                                      <p:cBhvr>
                                        <p:cTn id="53" dur="1" fill="hold">
                                          <p:stCondLst>
                                            <p:cond delay="499"/>
                                          </p:stCondLst>
                                        </p:cTn>
                                        <p:tgtEl>
                                          <p:spTgt spid="7"/>
                                        </p:tgtEl>
                                        <p:attrNameLst>
                                          <p:attrName>style.visibility</p:attrName>
                                        </p:attrNameLst>
                                      </p:cBhvr>
                                      <p:to>
                                        <p:strVal val="hidden"/>
                                      </p:to>
                                    </p:set>
                                  </p:childTnLst>
                                </p:cTn>
                              </p:par>
                            </p:childTnLst>
                          </p:cTn>
                        </p:par>
                        <p:par>
                          <p:cTn id="54" fill="hold">
                            <p:stCondLst>
                              <p:cond delay="500"/>
                            </p:stCondLst>
                            <p:childTnLst>
                              <p:par>
                                <p:cTn id="55" presetID="10" presetClass="exit" presetSubtype="0" fill="hold" grpId="1" nodeType="after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5"/>
                                        </p:tgtEl>
                                      </p:cBhvr>
                                    </p:animEffect>
                                    <p:set>
                                      <p:cBhvr>
                                        <p:cTn id="60" dur="1" fill="hold">
                                          <p:stCondLst>
                                            <p:cond delay="499"/>
                                          </p:stCondLst>
                                        </p:cTn>
                                        <p:tgtEl>
                                          <p:spTgt spid="15"/>
                                        </p:tgtEl>
                                        <p:attrNameLst>
                                          <p:attrName>style.visibility</p:attrName>
                                        </p:attrNameLst>
                                      </p:cBhvr>
                                      <p:to>
                                        <p:strVal val="hidden"/>
                                      </p:to>
                                    </p:set>
                                  </p:childTnLst>
                                </p:cTn>
                              </p:par>
                              <p:par>
                                <p:cTn id="61" presetID="10" presetClass="entr" presetSubtype="0" fill="hold" grpId="1" nodeType="with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500"/>
                                        <p:tgtEl>
                                          <p:spTgt spid="5"/>
                                        </p:tgtEl>
                                      </p:cBhvr>
                                    </p:animEffect>
                                  </p:childTnLst>
                                </p:cTn>
                              </p:par>
                              <p:par>
                                <p:cTn id="64" presetID="10" presetClass="entr" presetSubtype="0" fill="hold" grpId="2"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500"/>
                                        <p:tgtEl>
                                          <p:spTgt spid="12"/>
                                        </p:tgtEl>
                                      </p:cBhvr>
                                    </p:animEffect>
                                  </p:childTnLst>
                                </p:cTn>
                              </p:par>
                              <p:par>
                                <p:cTn id="67" presetID="10" presetClass="entr" presetSubtype="0" fill="hold" grpId="2" nodeType="with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5" grpId="1" animBg="1"/>
      <p:bldP spid="3" grpId="0" build="p" bldLvl="2"/>
      <p:bldP spid="12" grpId="0" animBg="1"/>
      <p:bldP spid="12" grpId="1" animBg="1"/>
      <p:bldP spid="12" grpId="2" animBg="1"/>
      <p:bldP spid="13" grpId="0" animBg="1"/>
      <p:bldP spid="13" grpId="1" animBg="1"/>
      <p:bldP spid="14" grpId="0" animBg="1"/>
      <p:bldP spid="14" grpId="1" animBg="1"/>
      <p:bldP spid="14" grpId="2" animBg="1"/>
      <p:bldP spid="15" grpId="0" animBg="1"/>
      <p:bldP spid="15"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1341437"/>
            <a:ext cx="8229600" cy="4525963"/>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zh-CN" sz="2800" b="1" dirty="0" smtClean="0"/>
              <a:t>Model pre-training</a:t>
            </a:r>
          </a:p>
          <a:p>
            <a:pPr marL="800100" lvl="1" indent="-342900">
              <a:spcBef>
                <a:spcPct val="20000"/>
              </a:spcBef>
            </a:pPr>
            <a:r>
              <a:rPr lang="en-US" altLang="zh-CN" sz="2600" b="1" dirty="0" smtClean="0"/>
              <a:t>Goal:</a:t>
            </a:r>
          </a:p>
          <a:p>
            <a:pPr marL="800100" lvl="1" indent="-342900">
              <a:spcBef>
                <a:spcPct val="20000"/>
              </a:spcBef>
            </a:pPr>
            <a:r>
              <a:rPr lang="en-US" altLang="zh-CN" sz="2400" dirty="0" smtClean="0"/>
              <a:t>1) Handle the insufficient RGB-D data for training. </a:t>
            </a:r>
          </a:p>
          <a:p>
            <a:pPr marL="914400" lvl="1" indent="-457200">
              <a:spcBef>
                <a:spcPct val="20000"/>
              </a:spcBef>
            </a:pPr>
            <a:r>
              <a:rPr lang="en-US" altLang="zh-CN" sz="2400" dirty="0" smtClean="0"/>
              <a:t>2) Boosting the activity recognition results.</a:t>
            </a:r>
          </a:p>
          <a:p>
            <a:pPr marL="914400" lvl="1" indent="-457200">
              <a:spcBef>
                <a:spcPct val="20000"/>
              </a:spcBef>
            </a:pPr>
            <a:endParaRPr lang="en-US" altLang="zh-CN" sz="2400" dirty="0" smtClean="0"/>
          </a:p>
          <a:p>
            <a:pPr marL="800100" lvl="1" indent="-342900">
              <a:spcBef>
                <a:spcPct val="20000"/>
              </a:spcBef>
            </a:pPr>
            <a:r>
              <a:rPr lang="en-US" altLang="zh-CN" sz="2600" b="1" dirty="0" smtClean="0"/>
              <a:t>More details:</a:t>
            </a:r>
          </a:p>
          <a:p>
            <a:pPr marL="914400" lvl="1" indent="-457200">
              <a:spcBef>
                <a:spcPct val="20000"/>
              </a:spcBef>
              <a:buAutoNum type="arabicParenR"/>
            </a:pPr>
            <a:r>
              <a:rPr lang="en-US" altLang="zh-CN" sz="2400" dirty="0" smtClean="0"/>
              <a:t>Pre-train with 2D activity videos with labels (</a:t>
            </a:r>
            <a:r>
              <a:rPr lang="en-US" altLang="zh-CN" sz="2400" b="1" dirty="0" smtClean="0"/>
              <a:t>Supervised</a:t>
            </a:r>
            <a:r>
              <a:rPr lang="en-US" altLang="zh-CN" sz="2400" dirty="0" smtClean="0"/>
              <a:t>).</a:t>
            </a:r>
          </a:p>
          <a:p>
            <a:pPr marL="914400" lvl="1" indent="-457200">
              <a:spcBef>
                <a:spcPct val="20000"/>
              </a:spcBef>
              <a:buAutoNum type="arabicParenR"/>
            </a:pPr>
            <a:r>
              <a:rPr lang="en-US" altLang="zh-CN" sz="2400" dirty="0" smtClean="0"/>
              <a:t>Discard the </a:t>
            </a:r>
            <a:r>
              <a:rPr lang="en-US" altLang="zh-CN" sz="2400" b="1" dirty="0" err="1" smtClean="0"/>
              <a:t>reconfigurability</a:t>
            </a:r>
            <a:r>
              <a:rPr lang="en-US" altLang="zh-CN" sz="2400" dirty="0" smtClean="0"/>
              <a:t>.</a:t>
            </a:r>
          </a:p>
          <a:p>
            <a:pPr marL="914400" lvl="1" indent="-457200">
              <a:spcBef>
                <a:spcPct val="20000"/>
              </a:spcBef>
              <a:buAutoNum type="arabicParenR"/>
            </a:pPr>
            <a:r>
              <a:rPr lang="en-US" altLang="zh-CN" sz="2400" dirty="0" smtClean="0"/>
              <a:t>Apply </a:t>
            </a:r>
            <a:r>
              <a:rPr lang="en-US" altLang="zh-CN" sz="2400" b="1" dirty="0" smtClean="0"/>
              <a:t>standard back propagation </a:t>
            </a:r>
            <a:r>
              <a:rPr lang="en-US" altLang="zh-CN" sz="2400" dirty="0" smtClean="0"/>
              <a:t>to learn parameters.</a:t>
            </a:r>
          </a:p>
          <a:p>
            <a:pPr marL="914400" lvl="1" indent="-457200">
              <a:spcBef>
                <a:spcPct val="20000"/>
              </a:spcBef>
              <a:buAutoNum type="arabicParenR"/>
            </a:pPr>
            <a:r>
              <a:rPr lang="en-US" altLang="zh-CN" sz="2400" dirty="0" smtClean="0"/>
              <a:t>Employ the learned parameters of the </a:t>
            </a:r>
            <a:r>
              <a:rPr lang="en-US" altLang="zh-CN" sz="2400" b="1" dirty="0" err="1" smtClean="0"/>
              <a:t>convolutional</a:t>
            </a:r>
            <a:r>
              <a:rPr lang="en-US" altLang="zh-CN" sz="2400" b="1" dirty="0" smtClean="0"/>
              <a:t> layers</a:t>
            </a:r>
            <a:r>
              <a:rPr lang="en-US" altLang="zh-CN" sz="2400" dirty="0" smtClean="0"/>
              <a:t>.</a:t>
            </a:r>
          </a:p>
          <a:p>
            <a:pPr marL="914400" lvl="1" indent="-457200">
              <a:spcBef>
                <a:spcPct val="20000"/>
              </a:spcBef>
              <a:buAutoNum type="arabicParenR"/>
            </a:pPr>
            <a:endParaRPr lang="en-US" altLang="zh-CN" sz="2400" dirty="0" smtClean="0"/>
          </a:p>
          <a:p>
            <a:pPr marL="914400" lvl="1" indent="-457200">
              <a:spcBef>
                <a:spcPct val="20000"/>
              </a:spcBef>
              <a:buAutoNum type="arabicParenR"/>
            </a:pPr>
            <a:endParaRPr lang="en-US" altLang="zh-CN" sz="24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标题 1"/>
          <p:cNvSpPr>
            <a:spLocks noGrp="1"/>
          </p:cNvSpPr>
          <p:nvPr>
            <p:ph type="title"/>
          </p:nvPr>
        </p:nvSpPr>
        <p:spPr/>
        <p:txBody>
          <a:bodyPr/>
          <a:lstStyle/>
          <a:p>
            <a:r>
              <a:rPr lang="en-US" altLang="zh-CN" dirty="0" smtClean="0"/>
              <a:t>Deep Structured Models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1341437"/>
            <a:ext cx="8229600" cy="4525963"/>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zh-CN" sz="2800" b="1" dirty="0" smtClean="0"/>
              <a:t>Inference</a:t>
            </a:r>
          </a:p>
          <a:p>
            <a:pPr marL="800100" lvl="1" indent="-342900">
              <a:spcBef>
                <a:spcPct val="20000"/>
              </a:spcBef>
            </a:pPr>
            <a:r>
              <a:rPr lang="en-US" altLang="zh-CN" sz="2400" dirty="0" smtClean="0"/>
              <a:t>Perform the standard procedure of brute search for activity label and latent variables.</a:t>
            </a:r>
            <a:endParaRPr lang="en-US" altLang="zh-CN" sz="2600" dirty="0" smtClean="0"/>
          </a:p>
          <a:p>
            <a:pPr marL="800100" lvl="1" indent="-342900">
              <a:spcBef>
                <a:spcPct val="20000"/>
              </a:spcBef>
            </a:pPr>
            <a:endParaRPr lang="en-US" altLang="zh-CN" sz="2400" dirty="0" smtClean="0"/>
          </a:p>
          <a:p>
            <a:pPr marL="800100" lvl="1" indent="-342900">
              <a:spcBef>
                <a:spcPct val="20000"/>
              </a:spcBef>
            </a:pPr>
            <a:r>
              <a:rPr lang="en-US" altLang="zh-CN" sz="2600" b="1" dirty="0" smtClean="0"/>
              <a:t>More details:</a:t>
            </a:r>
          </a:p>
          <a:p>
            <a:pPr marL="914400" lvl="1" indent="-457200">
              <a:spcBef>
                <a:spcPct val="20000"/>
              </a:spcBef>
              <a:buAutoNum type="arabicParenR"/>
            </a:pPr>
            <a:r>
              <a:rPr lang="en-US" altLang="zh-CN" sz="2400" dirty="0" smtClean="0"/>
              <a:t>Given an activity label, we calculate its maximum probability by brute searching across all latent variables, i.e., all the temporal segmentations.</a:t>
            </a:r>
          </a:p>
          <a:p>
            <a:pPr marL="914400" lvl="1" indent="-457200">
              <a:spcBef>
                <a:spcPct val="20000"/>
              </a:spcBef>
              <a:buAutoNum type="arabicParenR"/>
            </a:pPr>
            <a:r>
              <a:rPr lang="en-US" altLang="zh-CN" sz="2400" dirty="0" smtClean="0"/>
              <a:t>Search across all labels.</a:t>
            </a:r>
          </a:p>
          <a:p>
            <a:pPr marL="914400" lvl="1" indent="-457200">
              <a:spcBef>
                <a:spcPct val="20000"/>
              </a:spcBef>
              <a:buAutoNum type="arabicParenR"/>
            </a:pPr>
            <a:r>
              <a:rPr lang="en-US" altLang="zh-CN" sz="2400" dirty="0" smtClean="0"/>
              <a:t>Choose the label with the maximum.</a:t>
            </a:r>
          </a:p>
          <a:p>
            <a:pPr marL="914400" lvl="1" indent="-457200">
              <a:spcBef>
                <a:spcPct val="20000"/>
              </a:spcBef>
              <a:buFontTx/>
              <a:buAutoNum type="arabicParenR"/>
            </a:pPr>
            <a:r>
              <a:rPr lang="en-US" altLang="zh-CN" sz="2400" dirty="0" smtClean="0"/>
              <a:t>Accelerate the inference speed via Parallel computation. (0.4 second per video)</a:t>
            </a:r>
          </a:p>
          <a:p>
            <a:pPr marL="914400" lvl="1" indent="-457200">
              <a:spcBef>
                <a:spcPct val="20000"/>
              </a:spcBef>
            </a:pPr>
            <a:endParaRPr lang="en-US" altLang="zh-CN" sz="24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标题 1"/>
          <p:cNvSpPr>
            <a:spLocks noGrp="1"/>
          </p:cNvSpPr>
          <p:nvPr>
            <p:ph type="title"/>
          </p:nvPr>
        </p:nvSpPr>
        <p:spPr>
          <a:xfrm>
            <a:off x="457200" y="274638"/>
            <a:ext cx="8229600" cy="1143000"/>
          </a:xfrm>
        </p:spPr>
        <p:txBody>
          <a:bodyPr/>
          <a:lstStyle/>
          <a:p>
            <a:r>
              <a:rPr lang="en-US" altLang="zh-CN" dirty="0" smtClean="0"/>
              <a:t>Deep Structured Models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2"/>
          <p:cNvSpPr txBox="1">
            <a:spLocks noChangeArrowheads="1"/>
          </p:cNvSpPr>
          <p:nvPr/>
        </p:nvSpPr>
        <p:spPr bwMode="auto">
          <a:xfrm>
            <a:off x="468313" y="765175"/>
            <a:ext cx="7454900" cy="768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4400" b="1">
                <a:solidFill>
                  <a:srgbClr val="A20000"/>
                </a:solidFill>
                <a:latin typeface="Calisto MT" pitchFamily="18" charset="0"/>
                <a:ea typeface="黑体" pitchFamily="49" charset="-122"/>
                <a:cs typeface="Times New Roman" pitchFamily="18" charset="0"/>
              </a:rPr>
              <a:t>Outline</a:t>
            </a:r>
            <a:endParaRPr lang="zh-CN" altLang="en-US" sz="4400" b="1">
              <a:solidFill>
                <a:srgbClr val="A20000"/>
              </a:solidFill>
              <a:latin typeface="Calisto MT" pitchFamily="18" charset="0"/>
              <a:ea typeface="黑体" pitchFamily="49" charset="-122"/>
              <a:cs typeface="Times New Roman" pitchFamily="18" charset="0"/>
            </a:endParaRPr>
          </a:p>
        </p:txBody>
      </p:sp>
      <p:sp>
        <p:nvSpPr>
          <p:cNvPr id="9" name="TextBox 8"/>
          <p:cNvSpPr txBox="1"/>
          <p:nvPr/>
        </p:nvSpPr>
        <p:spPr>
          <a:xfrm>
            <a:off x="611188" y="1779588"/>
            <a:ext cx="8064500" cy="3600986"/>
          </a:xfrm>
          <a:prstGeom prst="rect">
            <a:avLst/>
          </a:prstGeom>
          <a:noFill/>
        </p:spPr>
        <p:txBody>
          <a:bodyPr>
            <a:spAutoFit/>
          </a:bodyPr>
          <a:lstStyle/>
          <a:p>
            <a:pPr fontAlgn="auto">
              <a:lnSpc>
                <a:spcPct val="150000"/>
              </a:lnSpc>
              <a:spcBef>
                <a:spcPts val="0"/>
              </a:spcBef>
              <a:spcAft>
                <a:spcPts val="0"/>
              </a:spcAft>
              <a:buFont typeface="Arial" pitchFamily="34" charset="0"/>
              <a:buChar char="•"/>
              <a:defRPr/>
            </a:pPr>
            <a:r>
              <a:rPr lang="en-US" altLang="zh-CN" sz="2800" b="1" dirty="0">
                <a:solidFill>
                  <a:schemeClr val="bg1">
                    <a:lumMod val="65000"/>
                  </a:schemeClr>
                </a:solidFill>
                <a:latin typeface="Calisto MT" pitchFamily="18" charset="0"/>
              </a:rPr>
              <a:t>Background</a:t>
            </a:r>
          </a:p>
          <a:p>
            <a:pPr fontAlgn="auto">
              <a:lnSpc>
                <a:spcPct val="150000"/>
              </a:lnSpc>
              <a:spcBef>
                <a:spcPts val="0"/>
              </a:spcBef>
              <a:spcAft>
                <a:spcPts val="0"/>
              </a:spcAft>
              <a:buFont typeface="Arial" pitchFamily="34" charset="0"/>
              <a:buChar char="•"/>
              <a:defRPr/>
            </a:pPr>
            <a:r>
              <a:rPr lang="en-US" altLang="zh-CN" sz="2800" b="1" dirty="0">
                <a:solidFill>
                  <a:schemeClr val="bg1">
                    <a:lumMod val="65000"/>
                  </a:schemeClr>
                </a:solidFill>
                <a:latin typeface="Calisto MT" pitchFamily="18" charset="0"/>
              </a:rPr>
              <a:t>Motivation</a:t>
            </a:r>
          </a:p>
          <a:p>
            <a:pPr fontAlgn="auto">
              <a:lnSpc>
                <a:spcPct val="150000"/>
              </a:lnSpc>
              <a:spcBef>
                <a:spcPts val="0"/>
              </a:spcBef>
              <a:spcAft>
                <a:spcPts val="0"/>
              </a:spcAft>
              <a:buFont typeface="Arial" pitchFamily="34" charset="0"/>
              <a:buChar char="•"/>
              <a:defRPr/>
            </a:pPr>
            <a:r>
              <a:rPr lang="en-US" altLang="zh-CN" sz="2800" b="1" dirty="0">
                <a:solidFill>
                  <a:schemeClr val="bg1">
                    <a:lumMod val="65000"/>
                  </a:schemeClr>
                </a:solidFill>
                <a:latin typeface="Calisto MT" pitchFamily="18" charset="0"/>
              </a:rPr>
              <a:t>Framework</a:t>
            </a:r>
          </a:p>
          <a:p>
            <a:pPr fontAlgn="auto">
              <a:lnSpc>
                <a:spcPct val="150000"/>
              </a:lnSpc>
              <a:spcBef>
                <a:spcPts val="0"/>
              </a:spcBef>
              <a:spcAft>
                <a:spcPts val="0"/>
              </a:spcAft>
              <a:buFont typeface="Arial" pitchFamily="34" charset="0"/>
              <a:buChar char="•"/>
              <a:defRPr/>
            </a:pPr>
            <a:r>
              <a:rPr lang="en-US" altLang="zh-CN" sz="2800" b="1" dirty="0">
                <a:solidFill>
                  <a:srgbClr val="C00000"/>
                </a:solidFill>
                <a:latin typeface="Calisto MT" pitchFamily="18" charset="0"/>
              </a:rPr>
              <a:t>Results</a:t>
            </a:r>
          </a:p>
          <a:p>
            <a:pPr fontAlgn="auto">
              <a:lnSpc>
                <a:spcPct val="150000"/>
              </a:lnSpc>
              <a:spcBef>
                <a:spcPts val="0"/>
              </a:spcBef>
              <a:spcAft>
                <a:spcPts val="0"/>
              </a:spcAft>
              <a:buFont typeface="Arial" pitchFamily="34" charset="0"/>
              <a:buChar char="•"/>
              <a:defRPr/>
            </a:pPr>
            <a:r>
              <a:rPr lang="en-US" altLang="zh-CN" sz="2800" b="1" dirty="0">
                <a:solidFill>
                  <a:schemeClr val="bg1">
                    <a:lumMod val="65000"/>
                  </a:schemeClr>
                </a:solidFill>
                <a:latin typeface="Calisto MT" pitchFamily="18" charset="0"/>
              </a:rPr>
              <a:t>Conclusion</a:t>
            </a:r>
          </a:p>
          <a:p>
            <a:pPr fontAlgn="auto">
              <a:spcBef>
                <a:spcPts val="0"/>
              </a:spcBef>
              <a:spcAft>
                <a:spcPts val="0"/>
              </a:spcAft>
              <a:defRPr/>
            </a:pPr>
            <a:endParaRPr lang="zh-CN" altLang="en-US" dirty="0">
              <a:latin typeface="+mn-lt"/>
              <a:ea typeface="+mn-ea"/>
            </a:endParaRPr>
          </a:p>
        </p:txBody>
      </p:sp>
      <p:cxnSp>
        <p:nvCxnSpPr>
          <p:cNvPr id="14" name="直接连接符 13"/>
          <p:cNvCxnSpPr/>
          <p:nvPr/>
        </p:nvCxnSpPr>
        <p:spPr>
          <a:xfrm>
            <a:off x="755650" y="1773238"/>
            <a:ext cx="3024188" cy="1587"/>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xmlns="" val="717741018"/>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1341437"/>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zh-CN" sz="2800" b="1" dirty="0" smtClean="0"/>
              <a:t>Dataset</a:t>
            </a:r>
          </a:p>
          <a:p>
            <a:pPr marL="800100" lvl="1" indent="-342900">
              <a:spcBef>
                <a:spcPct val="20000"/>
              </a:spcBef>
              <a:buFont typeface="Arial" pitchFamily="34" charset="0"/>
              <a:buChar char="•"/>
            </a:pPr>
            <a:r>
              <a:rPr lang="en-US" altLang="zh-CN" sz="2400" dirty="0" smtClean="0"/>
              <a:t>CAD-120 activity dataset (120 videos, made by Cornell University)</a:t>
            </a:r>
          </a:p>
          <a:p>
            <a:pPr marL="800100" lvl="1" indent="-342900">
              <a:spcBef>
                <a:spcPct val="20000"/>
              </a:spcBef>
              <a:buFont typeface="Arial" pitchFamily="34" charset="0"/>
              <a:buChar char="•"/>
            </a:pPr>
            <a:r>
              <a:rPr lang="en-US" altLang="zh-CN" sz="2400" dirty="0" smtClean="0"/>
              <a:t>Office Activity (OA) dataset. (1180 videos, newly created by us)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zh-CN" sz="2800" b="1" dirty="0" smtClean="0"/>
              <a:t>Challenge</a:t>
            </a:r>
          </a:p>
          <a:p>
            <a:pPr marL="800100" lvl="1" indent="-342900">
              <a:spcBef>
                <a:spcPct val="20000"/>
              </a:spcBef>
              <a:buFont typeface="Arial" pitchFamily="34" charset="0"/>
              <a:buChar char="•"/>
            </a:pPr>
            <a:r>
              <a:rPr lang="en-US" altLang="zh-CN" sz="2400" dirty="0" smtClean="0"/>
              <a:t>large variance in object appearance, human pose, and viewpoint.</a:t>
            </a:r>
          </a:p>
          <a:p>
            <a:pPr marL="800100" lvl="1" indent="-342900">
              <a:spcBef>
                <a:spcPct val="20000"/>
              </a:spcBef>
              <a:buFont typeface="Arial" pitchFamily="34" charset="0"/>
              <a:buChar char="•"/>
            </a:pPr>
            <a:r>
              <a:rPr lang="en-US" altLang="zh-CN" sz="2400" dirty="0" smtClean="0"/>
              <a:t>OA contains two subjects with interactions in two totally different scene.</a:t>
            </a:r>
          </a:p>
        </p:txBody>
      </p:sp>
      <p:sp>
        <p:nvSpPr>
          <p:cNvPr id="5" name="标题 1"/>
          <p:cNvSpPr>
            <a:spLocks noGrp="1"/>
          </p:cNvSpPr>
          <p:nvPr>
            <p:ph type="title"/>
          </p:nvPr>
        </p:nvSpPr>
        <p:spPr>
          <a:xfrm>
            <a:off x="457200" y="274638"/>
            <a:ext cx="8229600" cy="1143000"/>
          </a:xfrm>
        </p:spPr>
        <p:txBody>
          <a:bodyPr/>
          <a:lstStyle/>
          <a:p>
            <a:r>
              <a:rPr lang="en-US" altLang="zh-CN" dirty="0" smtClean="0"/>
              <a:t>Results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wangkeze\Desktop\未标题-3.png"/>
          <p:cNvPicPr>
            <a:picLocks noChangeAspect="1" noChangeArrowheads="1"/>
          </p:cNvPicPr>
          <p:nvPr/>
        </p:nvPicPr>
        <p:blipFill>
          <a:blip r:embed="rId3" cstate="print"/>
          <a:srcRect/>
          <a:stretch>
            <a:fillRect/>
          </a:stretch>
        </p:blipFill>
        <p:spPr bwMode="auto">
          <a:xfrm>
            <a:off x="827343" y="548640"/>
            <a:ext cx="7489314" cy="5760720"/>
          </a:xfrm>
          <a:prstGeom prst="rect">
            <a:avLst/>
          </a:prstGeom>
          <a:noFill/>
        </p:spPr>
      </p:pic>
      <p:sp>
        <p:nvSpPr>
          <p:cNvPr id="3" name="矩形 2"/>
          <p:cNvSpPr/>
          <p:nvPr/>
        </p:nvSpPr>
        <p:spPr>
          <a:xfrm>
            <a:off x="3886200" y="6324600"/>
            <a:ext cx="1345240" cy="461665"/>
          </a:xfrm>
          <a:prstGeom prst="rect">
            <a:avLst/>
          </a:prstGeom>
        </p:spPr>
        <p:txBody>
          <a:bodyPr wrap="none">
            <a:spAutoFit/>
          </a:bodyPr>
          <a:lstStyle/>
          <a:p>
            <a:r>
              <a:rPr lang="en-US" altLang="zh-CN" sz="2400" dirty="0" smtClean="0"/>
              <a:t>CAD-120 </a:t>
            </a:r>
            <a:endParaRPr lang="zh-CN" alt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wangkeze\Desktop\未标题-2.png"/>
          <p:cNvPicPr>
            <a:picLocks noChangeAspect="1" noChangeArrowheads="1"/>
          </p:cNvPicPr>
          <p:nvPr/>
        </p:nvPicPr>
        <p:blipFill>
          <a:blip r:embed="rId3" cstate="print"/>
          <a:srcRect/>
          <a:stretch>
            <a:fillRect/>
          </a:stretch>
        </p:blipFill>
        <p:spPr bwMode="auto">
          <a:xfrm>
            <a:off x="870449" y="547659"/>
            <a:ext cx="7403103" cy="5762683"/>
          </a:xfrm>
          <a:prstGeom prst="rect">
            <a:avLst/>
          </a:prstGeom>
          <a:noFill/>
        </p:spPr>
      </p:pic>
      <p:sp>
        <p:nvSpPr>
          <p:cNvPr id="3" name="矩形 2"/>
          <p:cNvSpPr/>
          <p:nvPr/>
        </p:nvSpPr>
        <p:spPr>
          <a:xfrm>
            <a:off x="3581400" y="6324600"/>
            <a:ext cx="2830968" cy="461665"/>
          </a:xfrm>
          <a:prstGeom prst="rect">
            <a:avLst/>
          </a:prstGeom>
        </p:spPr>
        <p:txBody>
          <a:bodyPr wrap="none">
            <a:spAutoFit/>
          </a:bodyPr>
          <a:lstStyle/>
          <a:p>
            <a:r>
              <a:rPr lang="en-US" altLang="zh-CN" sz="2400" dirty="0" smtClean="0"/>
              <a:t>OA-1 (single subject) </a:t>
            </a:r>
            <a:endParaRPr lang="zh-CN" alt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wangkeze\Desktop\未标题-1.png"/>
          <p:cNvPicPr>
            <a:picLocks noChangeAspect="1" noChangeArrowheads="1"/>
          </p:cNvPicPr>
          <p:nvPr/>
        </p:nvPicPr>
        <p:blipFill>
          <a:blip r:embed="rId2" cstate="print"/>
          <a:srcRect/>
          <a:stretch>
            <a:fillRect/>
          </a:stretch>
        </p:blipFill>
        <p:spPr bwMode="auto">
          <a:xfrm>
            <a:off x="876300" y="552422"/>
            <a:ext cx="7391400" cy="5753156"/>
          </a:xfrm>
          <a:prstGeom prst="rect">
            <a:avLst/>
          </a:prstGeom>
          <a:noFill/>
        </p:spPr>
      </p:pic>
      <p:sp>
        <p:nvSpPr>
          <p:cNvPr id="3" name="矩形 2"/>
          <p:cNvSpPr/>
          <p:nvPr/>
        </p:nvSpPr>
        <p:spPr>
          <a:xfrm>
            <a:off x="3581400" y="6324600"/>
            <a:ext cx="2711063" cy="461665"/>
          </a:xfrm>
          <a:prstGeom prst="rect">
            <a:avLst/>
          </a:prstGeom>
        </p:spPr>
        <p:txBody>
          <a:bodyPr wrap="none">
            <a:spAutoFit/>
          </a:bodyPr>
          <a:lstStyle/>
          <a:p>
            <a:r>
              <a:rPr lang="en-US" altLang="zh-CN" sz="2400" dirty="0" smtClean="0"/>
              <a:t>OA-2 (two subjects) </a:t>
            </a:r>
            <a:endParaRPr lang="zh-CN" alt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2160" y="1099646"/>
            <a:ext cx="3569800" cy="25537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736919" y="1133146"/>
            <a:ext cx="3723513" cy="25191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11560" y="3749040"/>
            <a:ext cx="3585400" cy="26517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716016" y="3725434"/>
            <a:ext cx="3673792" cy="26020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 name="Title 2"/>
          <p:cNvSpPr>
            <a:spLocks noGrp="1"/>
          </p:cNvSpPr>
          <p:nvPr>
            <p:ph type="title"/>
          </p:nvPr>
        </p:nvSpPr>
        <p:spPr>
          <a:xfrm>
            <a:off x="395289" y="332656"/>
            <a:ext cx="8353424" cy="720724"/>
          </a:xfrm>
        </p:spPr>
        <p:txBody>
          <a:bodyPr/>
          <a:lstStyle/>
          <a:p>
            <a:r>
              <a:rPr lang="en-US" sz="3600" dirty="0"/>
              <a:t>Experimental Results</a:t>
            </a:r>
          </a:p>
        </p:txBody>
      </p:sp>
      <p:pic>
        <p:nvPicPr>
          <p:cNvPr id="7" name="Picture 2"/>
          <p:cNvPicPr>
            <a:picLocks noGrp="1" noChangeAspect="1" noChangeArrowheads="1"/>
          </p:cNvPicPr>
          <p:nvPr>
            <p:ph idx="1"/>
          </p:nvPr>
        </p:nvPicPr>
        <p:blipFill>
          <a:blip r:embed="rId7" cstate="print"/>
          <a:srcRect/>
          <a:stretch>
            <a:fillRect/>
          </a:stretch>
        </p:blipFill>
        <p:spPr bwMode="auto">
          <a:xfrm>
            <a:off x="1600200" y="3200400"/>
            <a:ext cx="6253925" cy="1181100"/>
          </a:xfrm>
          <a:prstGeom prst="rect">
            <a:avLst/>
          </a:prstGeom>
          <a:noFill/>
          <a:ln w="9525">
            <a:noFill/>
            <a:miter lim="800000"/>
            <a:headEnd/>
            <a:tailEnd/>
          </a:ln>
        </p:spPr>
      </p:pic>
    </p:spTree>
    <p:extLst>
      <p:ext uri="{BB962C8B-B14F-4D97-AF65-F5344CB8AC3E}">
        <p14:creationId xmlns:p14="http://schemas.microsoft.com/office/powerpoint/2010/main" xmlns="" val="3229724182"/>
      </p:ext>
    </p:extLst>
  </p:cSld>
  <p:clrMapOvr>
    <a:masterClrMapping/>
  </p:clrMapOvr>
  <mc:AlternateContent xmlns:mc="http://schemas.openxmlformats.org/markup-compatibility/2006">
    <mc:Choice xmlns:p14="http://schemas.microsoft.com/office/powerpoint/2010/main" xmlns="" Requires="p14">
      <p:transition p14:dur="2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2"/>
          <p:cNvSpPr txBox="1">
            <a:spLocks noChangeArrowheads="1"/>
          </p:cNvSpPr>
          <p:nvPr/>
        </p:nvSpPr>
        <p:spPr bwMode="auto">
          <a:xfrm>
            <a:off x="468313" y="765175"/>
            <a:ext cx="7454900" cy="768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4400" b="1">
                <a:solidFill>
                  <a:srgbClr val="A20000"/>
                </a:solidFill>
                <a:latin typeface="Calisto MT" pitchFamily="18" charset="0"/>
                <a:ea typeface="黑体" pitchFamily="49" charset="-122"/>
                <a:cs typeface="Times New Roman" pitchFamily="18" charset="0"/>
              </a:rPr>
              <a:t>Outline</a:t>
            </a:r>
            <a:endParaRPr lang="zh-CN" altLang="en-US" sz="4400" b="1">
              <a:solidFill>
                <a:srgbClr val="A20000"/>
              </a:solidFill>
              <a:latin typeface="Calisto MT" pitchFamily="18" charset="0"/>
              <a:ea typeface="黑体" pitchFamily="49" charset="-122"/>
              <a:cs typeface="Times New Roman" pitchFamily="18" charset="0"/>
            </a:endParaRPr>
          </a:p>
        </p:txBody>
      </p:sp>
      <p:sp>
        <p:nvSpPr>
          <p:cNvPr id="9" name="TextBox 8"/>
          <p:cNvSpPr txBox="1"/>
          <p:nvPr/>
        </p:nvSpPr>
        <p:spPr>
          <a:xfrm>
            <a:off x="611188" y="1779588"/>
            <a:ext cx="8064500" cy="3600986"/>
          </a:xfrm>
          <a:prstGeom prst="rect">
            <a:avLst/>
          </a:prstGeom>
          <a:noFill/>
        </p:spPr>
        <p:txBody>
          <a:bodyPr>
            <a:spAutoFit/>
          </a:bodyPr>
          <a:lstStyle/>
          <a:p>
            <a:pPr fontAlgn="auto">
              <a:lnSpc>
                <a:spcPct val="150000"/>
              </a:lnSpc>
              <a:spcBef>
                <a:spcPts val="0"/>
              </a:spcBef>
              <a:spcAft>
                <a:spcPts val="0"/>
              </a:spcAft>
              <a:buFont typeface="Arial" pitchFamily="34" charset="0"/>
              <a:buChar char="•"/>
              <a:defRPr/>
            </a:pPr>
            <a:r>
              <a:rPr lang="en-US" altLang="zh-CN" sz="2800" b="1" dirty="0">
                <a:solidFill>
                  <a:srgbClr val="C00000"/>
                </a:solidFill>
                <a:latin typeface="Calisto MT" pitchFamily="18" charset="0"/>
                <a:ea typeface="+mn-ea"/>
              </a:rPr>
              <a:t>Background</a:t>
            </a:r>
          </a:p>
          <a:p>
            <a:pPr fontAlgn="auto">
              <a:lnSpc>
                <a:spcPct val="150000"/>
              </a:lnSpc>
              <a:spcBef>
                <a:spcPts val="0"/>
              </a:spcBef>
              <a:spcAft>
                <a:spcPts val="0"/>
              </a:spcAft>
              <a:buFont typeface="Arial" pitchFamily="34" charset="0"/>
              <a:buChar char="•"/>
              <a:defRPr/>
            </a:pPr>
            <a:r>
              <a:rPr lang="en-US" altLang="zh-CN" sz="2800" b="1" dirty="0" smtClean="0">
                <a:solidFill>
                  <a:srgbClr val="C00000"/>
                </a:solidFill>
                <a:latin typeface="Calisto MT" pitchFamily="18" charset="0"/>
              </a:rPr>
              <a:t>Motivation</a:t>
            </a:r>
            <a:endParaRPr lang="en-US" altLang="zh-CN" sz="2800" b="1" dirty="0">
              <a:solidFill>
                <a:srgbClr val="C00000"/>
              </a:solidFill>
              <a:latin typeface="Calisto MT" pitchFamily="18" charset="0"/>
            </a:endParaRPr>
          </a:p>
          <a:p>
            <a:pPr fontAlgn="auto">
              <a:lnSpc>
                <a:spcPct val="150000"/>
              </a:lnSpc>
              <a:spcBef>
                <a:spcPts val="0"/>
              </a:spcBef>
              <a:spcAft>
                <a:spcPts val="0"/>
              </a:spcAft>
              <a:buFont typeface="Arial" pitchFamily="34" charset="0"/>
              <a:buChar char="•"/>
              <a:defRPr/>
            </a:pPr>
            <a:r>
              <a:rPr lang="en-US" altLang="zh-CN" sz="2800" b="1" dirty="0" smtClean="0">
                <a:solidFill>
                  <a:srgbClr val="C00000"/>
                </a:solidFill>
                <a:latin typeface="Calisto MT" pitchFamily="18" charset="0"/>
              </a:rPr>
              <a:t>Framework</a:t>
            </a:r>
            <a:endParaRPr lang="en-US" altLang="zh-CN" sz="2800" b="1" dirty="0">
              <a:solidFill>
                <a:srgbClr val="C00000"/>
              </a:solidFill>
              <a:latin typeface="Calisto MT" pitchFamily="18" charset="0"/>
            </a:endParaRPr>
          </a:p>
          <a:p>
            <a:pPr fontAlgn="auto">
              <a:lnSpc>
                <a:spcPct val="150000"/>
              </a:lnSpc>
              <a:spcBef>
                <a:spcPts val="0"/>
              </a:spcBef>
              <a:spcAft>
                <a:spcPts val="0"/>
              </a:spcAft>
              <a:buFont typeface="Arial" pitchFamily="34" charset="0"/>
              <a:buChar char="•"/>
              <a:defRPr/>
            </a:pPr>
            <a:r>
              <a:rPr lang="en-US" altLang="zh-CN" sz="2800" b="1" dirty="0">
                <a:solidFill>
                  <a:srgbClr val="C00000"/>
                </a:solidFill>
                <a:latin typeface="Calisto MT" pitchFamily="18" charset="0"/>
              </a:rPr>
              <a:t>Results</a:t>
            </a:r>
          </a:p>
          <a:p>
            <a:pPr fontAlgn="auto">
              <a:lnSpc>
                <a:spcPct val="150000"/>
              </a:lnSpc>
              <a:spcBef>
                <a:spcPts val="0"/>
              </a:spcBef>
              <a:spcAft>
                <a:spcPts val="0"/>
              </a:spcAft>
              <a:buFont typeface="Arial" pitchFamily="34" charset="0"/>
              <a:buChar char="•"/>
              <a:defRPr/>
            </a:pPr>
            <a:r>
              <a:rPr lang="en-US" altLang="zh-CN" sz="2800" b="1" dirty="0">
                <a:solidFill>
                  <a:srgbClr val="C00000"/>
                </a:solidFill>
                <a:latin typeface="Calisto MT" pitchFamily="18" charset="0"/>
              </a:rPr>
              <a:t>Conclusion</a:t>
            </a:r>
          </a:p>
          <a:p>
            <a:pPr fontAlgn="auto">
              <a:spcBef>
                <a:spcPts val="0"/>
              </a:spcBef>
              <a:spcAft>
                <a:spcPts val="0"/>
              </a:spcAft>
              <a:defRPr/>
            </a:pPr>
            <a:endParaRPr lang="zh-CN" altLang="en-US" dirty="0">
              <a:latin typeface="+mn-lt"/>
              <a:ea typeface="+mn-ea"/>
            </a:endParaRPr>
          </a:p>
        </p:txBody>
      </p:sp>
      <p:cxnSp>
        <p:nvCxnSpPr>
          <p:cNvPr id="14" name="直接连接符 13"/>
          <p:cNvCxnSpPr/>
          <p:nvPr/>
        </p:nvCxnSpPr>
        <p:spPr>
          <a:xfrm>
            <a:off x="755650" y="1773238"/>
            <a:ext cx="3024188" cy="1587"/>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xmlns="" val="3464576050"/>
      </p:ext>
    </p:extLst>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89037"/>
            <a:ext cx="8229600" cy="4525963"/>
          </a:xfrm>
        </p:spPr>
        <p:txBody>
          <a:bodyPr>
            <a:normAutofit/>
          </a:bodyPr>
          <a:lstStyle/>
          <a:p>
            <a:r>
              <a:rPr lang="en-US" sz="2800" dirty="0" smtClean="0"/>
              <a:t>With/without </a:t>
            </a:r>
            <a:r>
              <a:rPr lang="en-US" sz="2800" dirty="0"/>
              <a:t>using </a:t>
            </a:r>
            <a:r>
              <a:rPr lang="en-US" sz="2800" dirty="0" smtClean="0"/>
              <a:t>the pre-training</a:t>
            </a:r>
          </a:p>
          <a:p>
            <a:r>
              <a:rPr lang="en-US" sz="2800" dirty="0" smtClean="0"/>
              <a:t>With/without incorporating </a:t>
            </a:r>
            <a:r>
              <a:rPr lang="en-US" sz="2800" dirty="0"/>
              <a:t>the latent structure</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16016" y="2506568"/>
            <a:ext cx="4251960" cy="31546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93417" y="2521808"/>
            <a:ext cx="4175760" cy="31394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Title 2"/>
          <p:cNvSpPr>
            <a:spLocks noGrp="1"/>
          </p:cNvSpPr>
          <p:nvPr>
            <p:ph type="title"/>
          </p:nvPr>
        </p:nvSpPr>
        <p:spPr>
          <a:xfrm>
            <a:off x="395289" y="332656"/>
            <a:ext cx="8353424" cy="720724"/>
          </a:xfrm>
        </p:spPr>
        <p:txBody>
          <a:bodyPr/>
          <a:lstStyle/>
          <a:p>
            <a:r>
              <a:rPr lang="en-US" sz="3600" dirty="0" smtClean="0"/>
              <a:t>Empirical Analysis</a:t>
            </a:r>
            <a:endParaRPr lang="en-US" sz="3600" dirty="0"/>
          </a:p>
        </p:txBody>
      </p:sp>
    </p:spTree>
    <p:extLst>
      <p:ext uri="{BB962C8B-B14F-4D97-AF65-F5344CB8AC3E}">
        <p14:creationId xmlns:p14="http://schemas.microsoft.com/office/powerpoint/2010/main" xmlns="" val="3659418486"/>
      </p:ext>
    </p:extLst>
  </p:cSld>
  <p:clrMapOvr>
    <a:masterClrMapping/>
  </p:clrMapOvr>
  <mc:AlternateContent xmlns:mc="http://schemas.openxmlformats.org/markup-compatibility/2006">
    <mc:Choice xmlns:p14="http://schemas.microsoft.com/office/powerpoint/2010/main" xmlns="" Requires="p14">
      <p:transition p14:dur="2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75"/>
                                        </p:tgtEl>
                                        <p:attrNameLst>
                                          <p:attrName>style.visibility</p:attrName>
                                        </p:attrNameLst>
                                      </p:cBhvr>
                                      <p:to>
                                        <p:strVal val="visible"/>
                                      </p:to>
                                    </p:set>
                                    <p:animEffect transition="in" filter="fade">
                                      <p:cBhvr>
                                        <p:cTn id="10" dur="500"/>
                                        <p:tgtEl>
                                          <p:spTgt spid="307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074"/>
                                        </p:tgtEl>
                                        <p:attrNameLst>
                                          <p:attrName>style.visibility</p:attrName>
                                        </p:attrNameLst>
                                      </p:cBhvr>
                                      <p:to>
                                        <p:strVal val="visible"/>
                                      </p:to>
                                    </p:set>
                                    <p:animEffect transition="in" filter="fade">
                                      <p:cBhvr>
                                        <p:cTn id="18"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2"/>
          <p:cNvSpPr txBox="1">
            <a:spLocks noChangeArrowheads="1"/>
          </p:cNvSpPr>
          <p:nvPr/>
        </p:nvSpPr>
        <p:spPr bwMode="auto">
          <a:xfrm>
            <a:off x="468313" y="765175"/>
            <a:ext cx="7454900" cy="768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4400" b="1">
                <a:solidFill>
                  <a:srgbClr val="A20000"/>
                </a:solidFill>
                <a:latin typeface="Calisto MT" pitchFamily="18" charset="0"/>
                <a:ea typeface="黑体" pitchFamily="49" charset="-122"/>
                <a:cs typeface="Times New Roman" pitchFamily="18" charset="0"/>
              </a:rPr>
              <a:t>Outline</a:t>
            </a:r>
            <a:endParaRPr lang="zh-CN" altLang="en-US" sz="4400" b="1">
              <a:solidFill>
                <a:srgbClr val="A20000"/>
              </a:solidFill>
              <a:latin typeface="Calisto MT" pitchFamily="18" charset="0"/>
              <a:ea typeface="黑体" pitchFamily="49" charset="-122"/>
              <a:cs typeface="Times New Roman" pitchFamily="18" charset="0"/>
            </a:endParaRPr>
          </a:p>
        </p:txBody>
      </p:sp>
      <p:sp>
        <p:nvSpPr>
          <p:cNvPr id="9" name="TextBox 8"/>
          <p:cNvSpPr txBox="1"/>
          <p:nvPr/>
        </p:nvSpPr>
        <p:spPr>
          <a:xfrm>
            <a:off x="611188" y="1779588"/>
            <a:ext cx="8064500" cy="3600986"/>
          </a:xfrm>
          <a:prstGeom prst="rect">
            <a:avLst/>
          </a:prstGeom>
          <a:noFill/>
        </p:spPr>
        <p:txBody>
          <a:bodyPr>
            <a:spAutoFit/>
          </a:bodyPr>
          <a:lstStyle/>
          <a:p>
            <a:pPr fontAlgn="auto">
              <a:lnSpc>
                <a:spcPct val="150000"/>
              </a:lnSpc>
              <a:spcBef>
                <a:spcPts val="0"/>
              </a:spcBef>
              <a:spcAft>
                <a:spcPts val="0"/>
              </a:spcAft>
              <a:buFont typeface="Arial" pitchFamily="34" charset="0"/>
              <a:buChar char="•"/>
              <a:defRPr/>
            </a:pPr>
            <a:r>
              <a:rPr lang="en-US" altLang="zh-CN" sz="2800" b="1" dirty="0">
                <a:solidFill>
                  <a:schemeClr val="bg1">
                    <a:lumMod val="65000"/>
                  </a:schemeClr>
                </a:solidFill>
                <a:latin typeface="Calisto MT" pitchFamily="18" charset="0"/>
              </a:rPr>
              <a:t>Background</a:t>
            </a:r>
          </a:p>
          <a:p>
            <a:pPr fontAlgn="auto">
              <a:lnSpc>
                <a:spcPct val="150000"/>
              </a:lnSpc>
              <a:spcBef>
                <a:spcPts val="0"/>
              </a:spcBef>
              <a:spcAft>
                <a:spcPts val="0"/>
              </a:spcAft>
              <a:buFont typeface="Arial" pitchFamily="34" charset="0"/>
              <a:buChar char="•"/>
              <a:defRPr/>
            </a:pPr>
            <a:r>
              <a:rPr lang="en-US" altLang="zh-CN" sz="2800" b="1" dirty="0">
                <a:solidFill>
                  <a:schemeClr val="bg1">
                    <a:lumMod val="65000"/>
                  </a:schemeClr>
                </a:solidFill>
                <a:latin typeface="Calisto MT" pitchFamily="18" charset="0"/>
              </a:rPr>
              <a:t>Motivation</a:t>
            </a:r>
          </a:p>
          <a:p>
            <a:pPr fontAlgn="auto">
              <a:lnSpc>
                <a:spcPct val="150000"/>
              </a:lnSpc>
              <a:spcBef>
                <a:spcPts val="0"/>
              </a:spcBef>
              <a:spcAft>
                <a:spcPts val="0"/>
              </a:spcAft>
              <a:buFont typeface="Arial" pitchFamily="34" charset="0"/>
              <a:buChar char="•"/>
              <a:defRPr/>
            </a:pPr>
            <a:r>
              <a:rPr lang="en-US" altLang="zh-CN" sz="2800" b="1" dirty="0">
                <a:solidFill>
                  <a:schemeClr val="bg1">
                    <a:lumMod val="65000"/>
                  </a:schemeClr>
                </a:solidFill>
                <a:latin typeface="Calisto MT" pitchFamily="18" charset="0"/>
              </a:rPr>
              <a:t>Framework</a:t>
            </a:r>
          </a:p>
          <a:p>
            <a:pPr fontAlgn="auto">
              <a:lnSpc>
                <a:spcPct val="150000"/>
              </a:lnSpc>
              <a:spcBef>
                <a:spcPts val="0"/>
              </a:spcBef>
              <a:spcAft>
                <a:spcPts val="0"/>
              </a:spcAft>
              <a:buFont typeface="Arial" pitchFamily="34" charset="0"/>
              <a:buChar char="•"/>
              <a:defRPr/>
            </a:pPr>
            <a:r>
              <a:rPr lang="en-US" altLang="zh-CN" sz="2800" b="1" dirty="0">
                <a:solidFill>
                  <a:schemeClr val="bg1">
                    <a:lumMod val="65000"/>
                  </a:schemeClr>
                </a:solidFill>
                <a:latin typeface="Calisto MT" pitchFamily="18" charset="0"/>
              </a:rPr>
              <a:t>Results</a:t>
            </a:r>
          </a:p>
          <a:p>
            <a:pPr fontAlgn="auto">
              <a:lnSpc>
                <a:spcPct val="150000"/>
              </a:lnSpc>
              <a:spcBef>
                <a:spcPts val="0"/>
              </a:spcBef>
              <a:spcAft>
                <a:spcPts val="0"/>
              </a:spcAft>
              <a:buFont typeface="Arial" pitchFamily="34" charset="0"/>
              <a:buChar char="•"/>
              <a:defRPr/>
            </a:pPr>
            <a:r>
              <a:rPr lang="en-US" altLang="zh-CN" sz="2800" b="1" dirty="0">
                <a:solidFill>
                  <a:srgbClr val="C00000"/>
                </a:solidFill>
                <a:latin typeface="Calisto MT" pitchFamily="18" charset="0"/>
              </a:rPr>
              <a:t>Conclusion</a:t>
            </a:r>
          </a:p>
          <a:p>
            <a:pPr fontAlgn="auto">
              <a:spcBef>
                <a:spcPts val="0"/>
              </a:spcBef>
              <a:spcAft>
                <a:spcPts val="0"/>
              </a:spcAft>
              <a:defRPr/>
            </a:pPr>
            <a:endParaRPr lang="zh-CN" altLang="en-US" dirty="0">
              <a:latin typeface="+mn-lt"/>
              <a:ea typeface="+mn-ea"/>
            </a:endParaRPr>
          </a:p>
        </p:txBody>
      </p:sp>
      <p:cxnSp>
        <p:nvCxnSpPr>
          <p:cNvPr id="14" name="直接连接符 13"/>
          <p:cNvCxnSpPr/>
          <p:nvPr/>
        </p:nvCxnSpPr>
        <p:spPr>
          <a:xfrm>
            <a:off x="755650" y="1773238"/>
            <a:ext cx="3024188" cy="1587"/>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xmlns="" val="709905394"/>
      </p:ext>
    </p:extLst>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dirty="0" smtClean="0"/>
              <a:t>Recognition </a:t>
            </a:r>
            <a:r>
              <a:rPr lang="en-US" dirty="0"/>
              <a:t>from raw RGB-D data rather </a:t>
            </a:r>
            <a:r>
              <a:rPr lang="en-US" dirty="0" smtClean="0"/>
              <a:t>than relying </a:t>
            </a:r>
            <a:r>
              <a:rPr lang="en-US" dirty="0"/>
              <a:t>on hand-crafted </a:t>
            </a:r>
            <a:r>
              <a:rPr lang="en-US" dirty="0" smtClean="0"/>
              <a:t>features</a:t>
            </a:r>
          </a:p>
          <a:p>
            <a:r>
              <a:rPr lang="en-US" altLang="zh-CN" dirty="0" smtClean="0"/>
              <a:t>Incorporating model </a:t>
            </a:r>
            <a:r>
              <a:rPr lang="en-US" altLang="zh-CN" dirty="0" err="1" smtClean="0"/>
              <a:t>reconfigurability</a:t>
            </a:r>
            <a:r>
              <a:rPr lang="en-US" altLang="zh-CN" dirty="0" smtClean="0"/>
              <a:t> into layered </a:t>
            </a:r>
            <a:r>
              <a:rPr lang="en-US" altLang="zh-CN" dirty="0" err="1" smtClean="0"/>
              <a:t>convolutional</a:t>
            </a:r>
            <a:r>
              <a:rPr lang="en-US" altLang="zh-CN" dirty="0" smtClean="0"/>
              <a:t> neutral networks</a:t>
            </a:r>
          </a:p>
          <a:p>
            <a:r>
              <a:rPr lang="en-US" altLang="zh-CN" dirty="0" smtClean="0"/>
              <a:t>Handling well realistic challenges in 3D activity recognition</a:t>
            </a:r>
          </a:p>
          <a:p>
            <a:pPr>
              <a:buNone/>
            </a:pPr>
            <a:endParaRPr lang="en-US" dirty="0"/>
          </a:p>
        </p:txBody>
      </p:sp>
    </p:spTree>
    <p:extLst>
      <p:ext uri="{BB962C8B-B14F-4D97-AF65-F5344CB8AC3E}">
        <p14:creationId xmlns:p14="http://schemas.microsoft.com/office/powerpoint/2010/main" xmlns="" val="60550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857500"/>
            <a:ext cx="8229600" cy="1143000"/>
          </a:xfrm>
        </p:spPr>
        <p:txBody>
          <a:bodyPr>
            <a:normAutofit/>
          </a:bodyPr>
          <a:lstStyle/>
          <a:p>
            <a:r>
              <a:rPr lang="en-US" altLang="zh-CN" sz="6600" smtClean="0"/>
              <a:t>Thank you!</a:t>
            </a:r>
            <a:endParaRPr lang="zh-CN" altLang="en-US" sz="6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2"/>
          <p:cNvSpPr txBox="1">
            <a:spLocks noChangeArrowheads="1"/>
          </p:cNvSpPr>
          <p:nvPr/>
        </p:nvSpPr>
        <p:spPr bwMode="auto">
          <a:xfrm>
            <a:off x="468313" y="765175"/>
            <a:ext cx="7454900" cy="768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4400" b="1">
                <a:solidFill>
                  <a:srgbClr val="A20000"/>
                </a:solidFill>
                <a:latin typeface="Calisto MT" pitchFamily="18" charset="0"/>
                <a:ea typeface="黑体" pitchFamily="49" charset="-122"/>
                <a:cs typeface="Times New Roman" pitchFamily="18" charset="0"/>
              </a:rPr>
              <a:t>Outline</a:t>
            </a:r>
            <a:endParaRPr lang="zh-CN" altLang="en-US" sz="4400" b="1">
              <a:solidFill>
                <a:srgbClr val="A20000"/>
              </a:solidFill>
              <a:latin typeface="Calisto MT" pitchFamily="18" charset="0"/>
              <a:ea typeface="黑体" pitchFamily="49" charset="-122"/>
              <a:cs typeface="Times New Roman" pitchFamily="18" charset="0"/>
            </a:endParaRPr>
          </a:p>
        </p:txBody>
      </p:sp>
      <p:sp>
        <p:nvSpPr>
          <p:cNvPr id="9" name="TextBox 8"/>
          <p:cNvSpPr txBox="1"/>
          <p:nvPr/>
        </p:nvSpPr>
        <p:spPr>
          <a:xfrm>
            <a:off x="611188" y="1779588"/>
            <a:ext cx="8064500" cy="3600986"/>
          </a:xfrm>
          <a:prstGeom prst="rect">
            <a:avLst/>
          </a:prstGeom>
          <a:noFill/>
        </p:spPr>
        <p:txBody>
          <a:bodyPr>
            <a:spAutoFit/>
          </a:bodyPr>
          <a:lstStyle/>
          <a:p>
            <a:pPr fontAlgn="auto">
              <a:lnSpc>
                <a:spcPct val="150000"/>
              </a:lnSpc>
              <a:spcBef>
                <a:spcPts val="0"/>
              </a:spcBef>
              <a:spcAft>
                <a:spcPts val="0"/>
              </a:spcAft>
              <a:buFont typeface="Arial" pitchFamily="34" charset="0"/>
              <a:buChar char="•"/>
              <a:defRPr/>
            </a:pPr>
            <a:r>
              <a:rPr lang="en-US" altLang="zh-CN" sz="2800" b="1" dirty="0">
                <a:solidFill>
                  <a:srgbClr val="C00000"/>
                </a:solidFill>
                <a:latin typeface="Calisto MT" pitchFamily="18" charset="0"/>
                <a:ea typeface="+mn-ea"/>
              </a:rPr>
              <a:t>Background</a:t>
            </a:r>
          </a:p>
          <a:p>
            <a:pPr fontAlgn="auto">
              <a:lnSpc>
                <a:spcPct val="150000"/>
              </a:lnSpc>
              <a:spcBef>
                <a:spcPts val="0"/>
              </a:spcBef>
              <a:spcAft>
                <a:spcPts val="0"/>
              </a:spcAft>
              <a:buFont typeface="Arial" pitchFamily="34" charset="0"/>
              <a:buChar char="•"/>
              <a:defRPr/>
            </a:pPr>
            <a:r>
              <a:rPr lang="en-US" altLang="zh-CN" sz="2800" b="1" dirty="0" smtClean="0">
                <a:solidFill>
                  <a:schemeClr val="bg1">
                    <a:lumMod val="65000"/>
                  </a:schemeClr>
                </a:solidFill>
                <a:latin typeface="Calisto MT" pitchFamily="18" charset="0"/>
              </a:rPr>
              <a:t>Motivation</a:t>
            </a:r>
            <a:endParaRPr lang="en-US" altLang="zh-CN" sz="2800" b="1" dirty="0">
              <a:solidFill>
                <a:schemeClr val="bg1">
                  <a:lumMod val="65000"/>
                </a:schemeClr>
              </a:solidFill>
              <a:latin typeface="Calisto MT" pitchFamily="18" charset="0"/>
            </a:endParaRPr>
          </a:p>
          <a:p>
            <a:pPr fontAlgn="auto">
              <a:lnSpc>
                <a:spcPct val="150000"/>
              </a:lnSpc>
              <a:spcBef>
                <a:spcPts val="0"/>
              </a:spcBef>
              <a:spcAft>
                <a:spcPts val="0"/>
              </a:spcAft>
              <a:buFont typeface="Arial" pitchFamily="34" charset="0"/>
              <a:buChar char="•"/>
              <a:defRPr/>
            </a:pPr>
            <a:r>
              <a:rPr lang="en-US" altLang="zh-CN" sz="2800" b="1" dirty="0" smtClean="0">
                <a:solidFill>
                  <a:schemeClr val="bg1">
                    <a:lumMod val="65000"/>
                  </a:schemeClr>
                </a:solidFill>
                <a:latin typeface="Calisto MT" pitchFamily="18" charset="0"/>
              </a:rPr>
              <a:t>Framework</a:t>
            </a:r>
            <a:endParaRPr lang="en-US" altLang="zh-CN" sz="2800" b="1" dirty="0">
              <a:solidFill>
                <a:schemeClr val="bg1">
                  <a:lumMod val="65000"/>
                </a:schemeClr>
              </a:solidFill>
              <a:latin typeface="Calisto MT" pitchFamily="18" charset="0"/>
            </a:endParaRPr>
          </a:p>
          <a:p>
            <a:pPr fontAlgn="auto">
              <a:lnSpc>
                <a:spcPct val="150000"/>
              </a:lnSpc>
              <a:spcBef>
                <a:spcPts val="0"/>
              </a:spcBef>
              <a:spcAft>
                <a:spcPts val="0"/>
              </a:spcAft>
              <a:buFont typeface="Arial" pitchFamily="34" charset="0"/>
              <a:buChar char="•"/>
              <a:defRPr/>
            </a:pPr>
            <a:r>
              <a:rPr lang="en-US" altLang="zh-CN" sz="2800" b="1" dirty="0">
                <a:solidFill>
                  <a:schemeClr val="bg1">
                    <a:lumMod val="65000"/>
                  </a:schemeClr>
                </a:solidFill>
                <a:latin typeface="Calisto MT" pitchFamily="18" charset="0"/>
              </a:rPr>
              <a:t>Results</a:t>
            </a:r>
          </a:p>
          <a:p>
            <a:pPr fontAlgn="auto">
              <a:lnSpc>
                <a:spcPct val="150000"/>
              </a:lnSpc>
              <a:spcBef>
                <a:spcPts val="0"/>
              </a:spcBef>
              <a:spcAft>
                <a:spcPts val="0"/>
              </a:spcAft>
              <a:buFont typeface="Arial" pitchFamily="34" charset="0"/>
              <a:buChar char="•"/>
              <a:defRPr/>
            </a:pPr>
            <a:r>
              <a:rPr lang="en-US" altLang="zh-CN" sz="2800" b="1" dirty="0">
                <a:solidFill>
                  <a:schemeClr val="bg1">
                    <a:lumMod val="65000"/>
                  </a:schemeClr>
                </a:solidFill>
                <a:latin typeface="Calisto MT" pitchFamily="18" charset="0"/>
              </a:rPr>
              <a:t>Conclusion</a:t>
            </a:r>
          </a:p>
          <a:p>
            <a:pPr fontAlgn="auto">
              <a:spcBef>
                <a:spcPts val="0"/>
              </a:spcBef>
              <a:spcAft>
                <a:spcPts val="0"/>
              </a:spcAft>
              <a:defRPr/>
            </a:pPr>
            <a:endParaRPr lang="zh-CN" altLang="en-US" dirty="0">
              <a:latin typeface="+mn-lt"/>
              <a:ea typeface="+mn-ea"/>
            </a:endParaRPr>
          </a:p>
        </p:txBody>
      </p:sp>
      <p:cxnSp>
        <p:nvCxnSpPr>
          <p:cNvPr id="14" name="直接连接符 13"/>
          <p:cNvCxnSpPr/>
          <p:nvPr/>
        </p:nvCxnSpPr>
        <p:spPr>
          <a:xfrm>
            <a:off x="755650" y="1773238"/>
            <a:ext cx="3024188" cy="1587"/>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xmlns="" val="1515917571"/>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2837"/>
            <a:ext cx="8229600" cy="4525963"/>
          </a:xfrm>
        </p:spPr>
        <p:txBody>
          <a:bodyPr>
            <a:normAutofit/>
          </a:bodyPr>
          <a:lstStyle/>
          <a:p>
            <a:r>
              <a:rPr lang="en-US" sz="2800" dirty="0" smtClean="0"/>
              <a:t>Difficulties of complex human activity recognition</a:t>
            </a:r>
          </a:p>
          <a:p>
            <a:pPr lvl="1"/>
            <a:r>
              <a:rPr lang="en-US" sz="2400" dirty="0" smtClean="0"/>
              <a:t>Representing complex human appearance and motion information.</a:t>
            </a:r>
          </a:p>
          <a:p>
            <a:pPr marL="457200" lvl="1" indent="0">
              <a:buNone/>
            </a:pPr>
            <a:endParaRPr lang="en-US" sz="2400" dirty="0" smtClean="0"/>
          </a:p>
          <a:p>
            <a:pPr marL="457200" lvl="1" indent="0">
              <a:buNone/>
            </a:pPr>
            <a:endParaRPr lang="en-US" sz="2400" dirty="0" smtClean="0"/>
          </a:p>
          <a:p>
            <a:pPr marL="457200" lvl="1" indent="0">
              <a:buNone/>
            </a:pPr>
            <a:endParaRPr lang="en-US" sz="2400" dirty="0" smtClean="0"/>
          </a:p>
          <a:p>
            <a:pPr marL="457200" lvl="1" indent="0">
              <a:buNone/>
            </a:pPr>
            <a:endParaRPr lang="en-US" sz="2400" dirty="0" smtClean="0"/>
          </a:p>
          <a:p>
            <a:pPr lvl="1"/>
            <a:endParaRPr lang="en-US" sz="2400"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07393" y="2590800"/>
            <a:ext cx="8784207" cy="3352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2286000" y="6031468"/>
            <a:ext cx="5310336" cy="369332"/>
          </a:xfrm>
          <a:prstGeom prst="rect">
            <a:avLst/>
          </a:prstGeom>
        </p:spPr>
        <p:txBody>
          <a:bodyPr wrap="square">
            <a:spAutoFit/>
          </a:bodyPr>
          <a:lstStyle/>
          <a:p>
            <a:r>
              <a:rPr lang="en-US" dirty="0"/>
              <a:t>Activity </a:t>
            </a:r>
            <a:r>
              <a:rPr lang="en-US" dirty="0" smtClean="0"/>
              <a:t>examples (diverse poses/views of individuals) </a:t>
            </a:r>
            <a:endParaRPr lang="en-US" dirty="0"/>
          </a:p>
        </p:txBody>
      </p:sp>
      <p:sp>
        <p:nvSpPr>
          <p:cNvPr id="8" name="Title 2"/>
          <p:cNvSpPr>
            <a:spLocks noGrp="1"/>
          </p:cNvSpPr>
          <p:nvPr>
            <p:ph type="title"/>
          </p:nvPr>
        </p:nvSpPr>
        <p:spPr>
          <a:xfrm>
            <a:off x="395289" y="332656"/>
            <a:ext cx="8353424" cy="720724"/>
          </a:xfrm>
        </p:spPr>
        <p:txBody>
          <a:bodyPr/>
          <a:lstStyle/>
          <a:p>
            <a:r>
              <a:rPr lang="en-US" sz="3600" dirty="0" smtClean="0"/>
              <a:t>Background</a:t>
            </a:r>
            <a:endParaRPr lang="en-US" sz="3600" dirty="0"/>
          </a:p>
        </p:txBody>
      </p:sp>
    </p:spTree>
    <p:extLst>
      <p:ext uri="{BB962C8B-B14F-4D97-AF65-F5344CB8AC3E}">
        <p14:creationId xmlns:p14="http://schemas.microsoft.com/office/powerpoint/2010/main" xmlns="" val="3431065626"/>
      </p:ext>
    </p:extLst>
  </p:cSld>
  <p:clrMapOvr>
    <a:masterClrMapping/>
  </p:clrMapOvr>
  <mc:AlternateContent xmlns:mc="http://schemas.openxmlformats.org/markup-compatibility/2006">
    <mc:Choice xmlns:p14="http://schemas.microsoft.com/office/powerpoint/2010/main" xmlns="" Requires="p14">
      <p:transition p14:dur="200">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rmAutofit/>
          </a:bodyPr>
          <a:lstStyle/>
          <a:p>
            <a:r>
              <a:rPr lang="en-US" sz="2800" dirty="0"/>
              <a:t>Difficulties of complex human activity </a:t>
            </a:r>
            <a:r>
              <a:rPr lang="en-US" sz="2800" dirty="0" smtClean="0"/>
              <a:t>recognition</a:t>
            </a:r>
          </a:p>
          <a:p>
            <a:pPr lvl="1"/>
            <a:r>
              <a:rPr lang="en-US" sz="2400" dirty="0" smtClean="0"/>
              <a:t>Capturing </a:t>
            </a:r>
            <a:r>
              <a:rPr lang="en-US" sz="2400" dirty="0"/>
              <a:t>large temporal variations of human activities.</a:t>
            </a:r>
          </a:p>
          <a:p>
            <a:pPr marL="0" indent="0">
              <a:buNone/>
            </a:pPr>
            <a:endParaRPr lang="en-US" sz="2800"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03648" y="2060848"/>
            <a:ext cx="6048672" cy="40006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2300048" y="6084004"/>
            <a:ext cx="4253152" cy="369332"/>
          </a:xfrm>
          <a:prstGeom prst="rect">
            <a:avLst/>
          </a:prstGeom>
        </p:spPr>
        <p:txBody>
          <a:bodyPr wrap="none">
            <a:spAutoFit/>
          </a:bodyPr>
          <a:lstStyle/>
          <a:p>
            <a:r>
              <a:rPr lang="en-US" dirty="0" smtClean="0"/>
              <a:t>Activity = Temporal compositions of actions</a:t>
            </a:r>
            <a:endParaRPr lang="en-US" dirty="0"/>
          </a:p>
        </p:txBody>
      </p:sp>
      <p:sp>
        <p:nvSpPr>
          <p:cNvPr id="9" name="Title 2"/>
          <p:cNvSpPr>
            <a:spLocks noGrp="1"/>
          </p:cNvSpPr>
          <p:nvPr>
            <p:ph type="title"/>
          </p:nvPr>
        </p:nvSpPr>
        <p:spPr>
          <a:xfrm>
            <a:off x="395289" y="332656"/>
            <a:ext cx="8353424" cy="720724"/>
          </a:xfrm>
        </p:spPr>
        <p:txBody>
          <a:bodyPr/>
          <a:lstStyle/>
          <a:p>
            <a:r>
              <a:rPr lang="en-US" sz="3600" dirty="0" smtClean="0"/>
              <a:t>Background</a:t>
            </a:r>
            <a:endParaRPr lang="en-US" sz="3600" dirty="0"/>
          </a:p>
        </p:txBody>
      </p:sp>
      <p:sp>
        <p:nvSpPr>
          <p:cNvPr id="8" name="矩形 7"/>
          <p:cNvSpPr/>
          <p:nvPr/>
        </p:nvSpPr>
        <p:spPr>
          <a:xfrm>
            <a:off x="7467600" y="3352800"/>
            <a:ext cx="1063112" cy="923330"/>
          </a:xfrm>
          <a:prstGeom prst="rect">
            <a:avLst/>
          </a:prstGeom>
          <a:ln>
            <a:noFill/>
          </a:ln>
        </p:spPr>
        <p:style>
          <a:lnRef idx="2">
            <a:schemeClr val="dk1"/>
          </a:lnRef>
          <a:fillRef idx="1">
            <a:schemeClr val="lt1"/>
          </a:fillRef>
          <a:effectRef idx="0">
            <a:schemeClr val="dk1"/>
          </a:effectRef>
          <a:fontRef idx="minor">
            <a:schemeClr val="dk1"/>
          </a:fontRef>
        </p:style>
        <p:txBody>
          <a:bodyPr wrap="none">
            <a:spAutoFit/>
          </a:bodyPr>
          <a:lstStyle/>
          <a:p>
            <a:r>
              <a:rPr lang="en-US" altLang="zh-CN" dirty="0" smtClean="0">
                <a:latin typeface="Times New Roman" pitchFamily="18" charset="0"/>
                <a:cs typeface="Times New Roman" pitchFamily="18" charset="0"/>
              </a:rPr>
              <a:t>Variant </a:t>
            </a:r>
          </a:p>
          <a:p>
            <a:r>
              <a:rPr lang="en-US" altLang="zh-CN" dirty="0" smtClean="0">
                <a:latin typeface="Times New Roman" pitchFamily="18" charset="0"/>
                <a:cs typeface="Times New Roman" pitchFamily="18" charset="0"/>
              </a:rPr>
              <a:t>temporal </a:t>
            </a:r>
          </a:p>
          <a:p>
            <a:r>
              <a:rPr lang="en-US" altLang="zh-CN" dirty="0" smtClean="0">
                <a:latin typeface="Times New Roman" pitchFamily="18" charset="0"/>
                <a:cs typeface="Times New Roman" pitchFamily="18" charset="0"/>
              </a:rPr>
              <a:t>lengths</a:t>
            </a:r>
            <a:endParaRPr lang="en-US" altLang="zh-CN" dirty="0">
              <a:latin typeface="Times New Roman" pitchFamily="18" charset="0"/>
              <a:cs typeface="Times New Roman" pitchFamily="18" charset="0"/>
            </a:endParaRPr>
          </a:p>
        </p:txBody>
      </p:sp>
    </p:spTree>
    <p:extLst>
      <p:ext uri="{BB962C8B-B14F-4D97-AF65-F5344CB8AC3E}">
        <p14:creationId xmlns:p14="http://schemas.microsoft.com/office/powerpoint/2010/main" xmlns="" val="773519257"/>
      </p:ext>
    </p:extLst>
  </p:cSld>
  <p:clrMapOvr>
    <a:masterClrMapping/>
  </p:clrMapOvr>
  <mc:AlternateContent xmlns:mc="http://schemas.openxmlformats.org/markup-compatibility/2006">
    <mc:Choice xmlns:p14="http://schemas.microsoft.com/office/powerpoint/2010/main" xmlns="" Requires="p14">
      <p:transition p14:dur="200">
        <p:fade/>
      </p:transition>
    </mc:Choice>
    <mc:Fallback>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2"/>
          <p:cNvSpPr txBox="1">
            <a:spLocks noChangeArrowheads="1"/>
          </p:cNvSpPr>
          <p:nvPr/>
        </p:nvSpPr>
        <p:spPr bwMode="auto">
          <a:xfrm>
            <a:off x="468313" y="765175"/>
            <a:ext cx="7454900" cy="768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4400" b="1">
                <a:solidFill>
                  <a:srgbClr val="A20000"/>
                </a:solidFill>
                <a:latin typeface="Calisto MT" pitchFamily="18" charset="0"/>
                <a:ea typeface="黑体" pitchFamily="49" charset="-122"/>
                <a:cs typeface="Times New Roman" pitchFamily="18" charset="0"/>
              </a:rPr>
              <a:t>Outline</a:t>
            </a:r>
            <a:endParaRPr lang="zh-CN" altLang="en-US" sz="4400" b="1">
              <a:solidFill>
                <a:srgbClr val="A20000"/>
              </a:solidFill>
              <a:latin typeface="Calisto MT" pitchFamily="18" charset="0"/>
              <a:ea typeface="黑体" pitchFamily="49" charset="-122"/>
              <a:cs typeface="Times New Roman" pitchFamily="18" charset="0"/>
            </a:endParaRPr>
          </a:p>
        </p:txBody>
      </p:sp>
      <p:sp>
        <p:nvSpPr>
          <p:cNvPr id="9" name="TextBox 8"/>
          <p:cNvSpPr txBox="1"/>
          <p:nvPr/>
        </p:nvSpPr>
        <p:spPr>
          <a:xfrm>
            <a:off x="611188" y="1779588"/>
            <a:ext cx="8064500" cy="3600986"/>
          </a:xfrm>
          <a:prstGeom prst="rect">
            <a:avLst/>
          </a:prstGeom>
          <a:noFill/>
        </p:spPr>
        <p:txBody>
          <a:bodyPr>
            <a:spAutoFit/>
          </a:bodyPr>
          <a:lstStyle/>
          <a:p>
            <a:pPr fontAlgn="auto">
              <a:lnSpc>
                <a:spcPct val="150000"/>
              </a:lnSpc>
              <a:spcBef>
                <a:spcPts val="0"/>
              </a:spcBef>
              <a:spcAft>
                <a:spcPts val="0"/>
              </a:spcAft>
              <a:buFont typeface="Arial" pitchFamily="34" charset="0"/>
              <a:buChar char="•"/>
              <a:defRPr/>
            </a:pPr>
            <a:r>
              <a:rPr lang="en-US" altLang="zh-CN" sz="2800" b="1" dirty="0">
                <a:solidFill>
                  <a:schemeClr val="bg1">
                    <a:lumMod val="65000"/>
                  </a:schemeClr>
                </a:solidFill>
                <a:latin typeface="Calisto MT" pitchFamily="18" charset="0"/>
              </a:rPr>
              <a:t>Background</a:t>
            </a:r>
          </a:p>
          <a:p>
            <a:pPr fontAlgn="auto">
              <a:lnSpc>
                <a:spcPct val="150000"/>
              </a:lnSpc>
              <a:spcBef>
                <a:spcPts val="0"/>
              </a:spcBef>
              <a:spcAft>
                <a:spcPts val="0"/>
              </a:spcAft>
              <a:buFont typeface="Arial" pitchFamily="34" charset="0"/>
              <a:buChar char="•"/>
              <a:defRPr/>
            </a:pPr>
            <a:r>
              <a:rPr lang="en-US" altLang="zh-CN" sz="2800" b="1" dirty="0" smtClean="0">
                <a:solidFill>
                  <a:srgbClr val="C00000"/>
                </a:solidFill>
                <a:latin typeface="Calisto MT" pitchFamily="18" charset="0"/>
              </a:rPr>
              <a:t>Motivation </a:t>
            </a:r>
          </a:p>
          <a:p>
            <a:pPr fontAlgn="auto">
              <a:lnSpc>
                <a:spcPct val="150000"/>
              </a:lnSpc>
              <a:spcBef>
                <a:spcPts val="0"/>
              </a:spcBef>
              <a:spcAft>
                <a:spcPts val="0"/>
              </a:spcAft>
              <a:buFont typeface="Arial" pitchFamily="34" charset="0"/>
              <a:buChar char="•"/>
              <a:defRPr/>
            </a:pPr>
            <a:r>
              <a:rPr lang="en-US" altLang="zh-CN" sz="2800" b="1" dirty="0" smtClean="0">
                <a:solidFill>
                  <a:schemeClr val="bg1">
                    <a:lumMod val="65000"/>
                  </a:schemeClr>
                </a:solidFill>
                <a:latin typeface="Calisto MT" pitchFamily="18" charset="0"/>
              </a:rPr>
              <a:t>Framework</a:t>
            </a:r>
            <a:endParaRPr lang="en-US" altLang="zh-CN" sz="2800" b="1" dirty="0">
              <a:solidFill>
                <a:schemeClr val="bg1">
                  <a:lumMod val="65000"/>
                </a:schemeClr>
              </a:solidFill>
              <a:latin typeface="Calisto MT" pitchFamily="18" charset="0"/>
            </a:endParaRPr>
          </a:p>
          <a:p>
            <a:pPr fontAlgn="auto">
              <a:lnSpc>
                <a:spcPct val="150000"/>
              </a:lnSpc>
              <a:spcBef>
                <a:spcPts val="0"/>
              </a:spcBef>
              <a:spcAft>
                <a:spcPts val="0"/>
              </a:spcAft>
              <a:buFont typeface="Arial" pitchFamily="34" charset="0"/>
              <a:buChar char="•"/>
              <a:defRPr/>
            </a:pPr>
            <a:r>
              <a:rPr lang="en-US" altLang="zh-CN" sz="2800" b="1" dirty="0">
                <a:solidFill>
                  <a:schemeClr val="bg1">
                    <a:lumMod val="65000"/>
                  </a:schemeClr>
                </a:solidFill>
                <a:latin typeface="Calisto MT" pitchFamily="18" charset="0"/>
              </a:rPr>
              <a:t>Results</a:t>
            </a:r>
          </a:p>
          <a:p>
            <a:pPr fontAlgn="auto">
              <a:lnSpc>
                <a:spcPct val="150000"/>
              </a:lnSpc>
              <a:spcBef>
                <a:spcPts val="0"/>
              </a:spcBef>
              <a:spcAft>
                <a:spcPts val="0"/>
              </a:spcAft>
              <a:buFont typeface="Arial" pitchFamily="34" charset="0"/>
              <a:buChar char="•"/>
              <a:defRPr/>
            </a:pPr>
            <a:r>
              <a:rPr lang="en-US" altLang="zh-CN" sz="2800" b="1" dirty="0">
                <a:solidFill>
                  <a:schemeClr val="bg1">
                    <a:lumMod val="65000"/>
                  </a:schemeClr>
                </a:solidFill>
                <a:latin typeface="Calisto MT" pitchFamily="18" charset="0"/>
              </a:rPr>
              <a:t>Conclusion</a:t>
            </a:r>
          </a:p>
          <a:p>
            <a:pPr fontAlgn="auto">
              <a:spcBef>
                <a:spcPts val="0"/>
              </a:spcBef>
              <a:spcAft>
                <a:spcPts val="0"/>
              </a:spcAft>
              <a:defRPr/>
            </a:pPr>
            <a:endParaRPr lang="zh-CN" altLang="en-US" dirty="0">
              <a:latin typeface="+mn-lt"/>
              <a:ea typeface="+mn-ea"/>
            </a:endParaRPr>
          </a:p>
        </p:txBody>
      </p:sp>
      <p:cxnSp>
        <p:nvCxnSpPr>
          <p:cNvPr id="14" name="直接连接符 13"/>
          <p:cNvCxnSpPr/>
          <p:nvPr/>
        </p:nvCxnSpPr>
        <p:spPr>
          <a:xfrm>
            <a:off x="755650" y="1773238"/>
            <a:ext cx="3024188" cy="1587"/>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xmlns="" val="457647349"/>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Deep architecture </a:t>
            </a:r>
          </a:p>
          <a:p>
            <a:pPr lvl="1"/>
            <a:r>
              <a:rPr lang="en-US" dirty="0" smtClean="0"/>
              <a:t>Act directly on grayscale-depth data rather than relying on hand-crafted features.</a:t>
            </a:r>
          </a:p>
          <a:p>
            <a:pPr lvl="1">
              <a:buNone/>
            </a:pPr>
            <a:endParaRPr lang="en-US" dirty="0" smtClean="0"/>
          </a:p>
          <a:p>
            <a:r>
              <a:rPr lang="en-US" dirty="0" smtClean="0"/>
              <a:t>Reconfigurable structure</a:t>
            </a:r>
          </a:p>
          <a:p>
            <a:pPr lvl="1"/>
            <a:r>
              <a:rPr lang="en-US" altLang="zh-CN" dirty="0" smtClean="0"/>
              <a:t>Handle large temporal variations of activities via latent variables.</a:t>
            </a:r>
            <a:endParaRPr lang="en-US" dirty="0" smtClean="0"/>
          </a:p>
          <a:p>
            <a:pPr marL="457200" lvl="1" indent="0">
              <a:buNone/>
            </a:pPr>
            <a:endParaRPr lang="en-US" dirty="0"/>
          </a:p>
        </p:txBody>
      </p:sp>
    </p:spTree>
    <p:extLst>
      <p:ext uri="{BB962C8B-B14F-4D97-AF65-F5344CB8AC3E}">
        <p14:creationId xmlns:p14="http://schemas.microsoft.com/office/powerpoint/2010/main" xmlns="" val="23817647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2"/>
          <p:cNvSpPr txBox="1">
            <a:spLocks noChangeArrowheads="1"/>
          </p:cNvSpPr>
          <p:nvPr/>
        </p:nvSpPr>
        <p:spPr bwMode="auto">
          <a:xfrm>
            <a:off x="468313" y="765175"/>
            <a:ext cx="7454900" cy="768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4400" b="1">
                <a:solidFill>
                  <a:srgbClr val="A20000"/>
                </a:solidFill>
                <a:latin typeface="Calisto MT" pitchFamily="18" charset="0"/>
                <a:ea typeface="黑体" pitchFamily="49" charset="-122"/>
                <a:cs typeface="Times New Roman" pitchFamily="18" charset="0"/>
              </a:rPr>
              <a:t>Outline</a:t>
            </a:r>
            <a:endParaRPr lang="zh-CN" altLang="en-US" sz="4400" b="1">
              <a:solidFill>
                <a:srgbClr val="A20000"/>
              </a:solidFill>
              <a:latin typeface="Calisto MT" pitchFamily="18" charset="0"/>
              <a:ea typeface="黑体" pitchFamily="49" charset="-122"/>
              <a:cs typeface="Times New Roman" pitchFamily="18" charset="0"/>
            </a:endParaRPr>
          </a:p>
        </p:txBody>
      </p:sp>
      <p:sp>
        <p:nvSpPr>
          <p:cNvPr id="9" name="TextBox 8"/>
          <p:cNvSpPr txBox="1"/>
          <p:nvPr/>
        </p:nvSpPr>
        <p:spPr>
          <a:xfrm>
            <a:off x="611188" y="1779588"/>
            <a:ext cx="8064500" cy="3600986"/>
          </a:xfrm>
          <a:prstGeom prst="rect">
            <a:avLst/>
          </a:prstGeom>
          <a:noFill/>
        </p:spPr>
        <p:txBody>
          <a:bodyPr>
            <a:spAutoFit/>
          </a:bodyPr>
          <a:lstStyle/>
          <a:p>
            <a:pPr fontAlgn="auto">
              <a:lnSpc>
                <a:spcPct val="150000"/>
              </a:lnSpc>
              <a:spcBef>
                <a:spcPts val="0"/>
              </a:spcBef>
              <a:spcAft>
                <a:spcPts val="0"/>
              </a:spcAft>
              <a:buFont typeface="Arial" pitchFamily="34" charset="0"/>
              <a:buChar char="•"/>
              <a:defRPr/>
            </a:pPr>
            <a:r>
              <a:rPr lang="en-US" altLang="zh-CN" sz="2800" b="1" dirty="0">
                <a:solidFill>
                  <a:schemeClr val="bg1">
                    <a:lumMod val="65000"/>
                  </a:schemeClr>
                </a:solidFill>
                <a:latin typeface="Calisto MT" pitchFamily="18" charset="0"/>
              </a:rPr>
              <a:t>Background</a:t>
            </a:r>
          </a:p>
          <a:p>
            <a:pPr fontAlgn="auto">
              <a:lnSpc>
                <a:spcPct val="150000"/>
              </a:lnSpc>
              <a:spcBef>
                <a:spcPts val="0"/>
              </a:spcBef>
              <a:spcAft>
                <a:spcPts val="0"/>
              </a:spcAft>
              <a:buFont typeface="Arial" pitchFamily="34" charset="0"/>
              <a:buChar char="•"/>
              <a:defRPr/>
            </a:pPr>
            <a:r>
              <a:rPr lang="en-US" altLang="zh-CN" sz="2800" b="1" dirty="0">
                <a:solidFill>
                  <a:schemeClr val="bg1">
                    <a:lumMod val="65000"/>
                  </a:schemeClr>
                </a:solidFill>
                <a:latin typeface="Calisto MT" pitchFamily="18" charset="0"/>
              </a:rPr>
              <a:t>Motivation</a:t>
            </a:r>
          </a:p>
          <a:p>
            <a:pPr fontAlgn="auto">
              <a:lnSpc>
                <a:spcPct val="150000"/>
              </a:lnSpc>
              <a:spcBef>
                <a:spcPts val="0"/>
              </a:spcBef>
              <a:spcAft>
                <a:spcPts val="0"/>
              </a:spcAft>
              <a:buFont typeface="Arial" pitchFamily="34" charset="0"/>
              <a:buChar char="•"/>
              <a:defRPr/>
            </a:pPr>
            <a:r>
              <a:rPr lang="en-US" altLang="zh-CN" sz="2800" b="1" dirty="0">
                <a:solidFill>
                  <a:srgbClr val="C00000"/>
                </a:solidFill>
                <a:latin typeface="Calisto MT" pitchFamily="18" charset="0"/>
              </a:rPr>
              <a:t>Framework</a:t>
            </a:r>
          </a:p>
          <a:p>
            <a:pPr fontAlgn="auto">
              <a:lnSpc>
                <a:spcPct val="150000"/>
              </a:lnSpc>
              <a:spcBef>
                <a:spcPts val="0"/>
              </a:spcBef>
              <a:spcAft>
                <a:spcPts val="0"/>
              </a:spcAft>
              <a:buFont typeface="Arial" pitchFamily="34" charset="0"/>
              <a:buChar char="•"/>
              <a:defRPr/>
            </a:pPr>
            <a:r>
              <a:rPr lang="en-US" altLang="zh-CN" sz="2800" b="1" dirty="0">
                <a:solidFill>
                  <a:schemeClr val="bg1">
                    <a:lumMod val="65000"/>
                  </a:schemeClr>
                </a:solidFill>
                <a:latin typeface="Calisto MT" pitchFamily="18" charset="0"/>
              </a:rPr>
              <a:t>Results</a:t>
            </a:r>
          </a:p>
          <a:p>
            <a:pPr fontAlgn="auto">
              <a:lnSpc>
                <a:spcPct val="150000"/>
              </a:lnSpc>
              <a:spcBef>
                <a:spcPts val="0"/>
              </a:spcBef>
              <a:spcAft>
                <a:spcPts val="0"/>
              </a:spcAft>
              <a:buFont typeface="Arial" pitchFamily="34" charset="0"/>
              <a:buChar char="•"/>
              <a:defRPr/>
            </a:pPr>
            <a:r>
              <a:rPr lang="en-US" altLang="zh-CN" sz="2800" b="1" dirty="0">
                <a:solidFill>
                  <a:schemeClr val="bg1">
                    <a:lumMod val="65000"/>
                  </a:schemeClr>
                </a:solidFill>
                <a:latin typeface="Calisto MT" pitchFamily="18" charset="0"/>
              </a:rPr>
              <a:t>Conclusion</a:t>
            </a:r>
          </a:p>
          <a:p>
            <a:pPr fontAlgn="auto">
              <a:spcBef>
                <a:spcPts val="0"/>
              </a:spcBef>
              <a:spcAft>
                <a:spcPts val="0"/>
              </a:spcAft>
              <a:defRPr/>
            </a:pPr>
            <a:endParaRPr lang="zh-CN" altLang="en-US" dirty="0">
              <a:latin typeface="+mn-lt"/>
              <a:ea typeface="+mn-ea"/>
            </a:endParaRPr>
          </a:p>
        </p:txBody>
      </p:sp>
      <p:cxnSp>
        <p:nvCxnSpPr>
          <p:cNvPr id="14" name="直接连接符 13"/>
          <p:cNvCxnSpPr/>
          <p:nvPr/>
        </p:nvCxnSpPr>
        <p:spPr>
          <a:xfrm>
            <a:off x="755650" y="1773238"/>
            <a:ext cx="3024188" cy="1587"/>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xmlns="" val="3110339106"/>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143000"/>
            <a:ext cx="8247541" cy="5334000"/>
          </a:xfrm>
        </p:spPr>
        <p:txBody>
          <a:bodyPr>
            <a:normAutofit/>
          </a:bodyPr>
          <a:lstStyle/>
          <a:p>
            <a:r>
              <a:rPr lang="en-US" altLang="zh-CN" b="1" dirty="0" smtClean="0"/>
              <a:t>Architecture  </a:t>
            </a:r>
          </a:p>
          <a:p>
            <a:endParaRPr lang="en-US" b="1" dirty="0" smtClean="0"/>
          </a:p>
          <a:p>
            <a:endParaRPr lang="en-US" dirty="0"/>
          </a:p>
          <a:p>
            <a:endParaRPr lang="en-US" b="1" dirty="0" smtClean="0"/>
          </a:p>
          <a:p>
            <a:endParaRPr lang="en-US" dirty="0"/>
          </a:p>
          <a:p>
            <a:pPr marL="0" indent="0">
              <a:buNone/>
            </a:pPr>
            <a:endParaRPr lang="en-US" dirty="0"/>
          </a:p>
          <a:p>
            <a:pPr marL="0" indent="0">
              <a:buNone/>
            </a:pPr>
            <a:endParaRPr lang="en-US" dirty="0" smtClean="0"/>
          </a:p>
          <a:p>
            <a:endParaRPr lang="en-US" dirty="0"/>
          </a:p>
          <a:p>
            <a:endParaRPr lang="en-US" dirty="0"/>
          </a:p>
          <a:p>
            <a:pPr>
              <a:buNone/>
            </a:pPr>
            <a:endParaRPr lang="en-US" b="1" dirty="0" smtClean="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28599" y="1981200"/>
            <a:ext cx="8789197" cy="3429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Rectangle 6"/>
          <p:cNvSpPr/>
          <p:nvPr/>
        </p:nvSpPr>
        <p:spPr>
          <a:xfrm>
            <a:off x="3419648" y="5331022"/>
            <a:ext cx="4047952" cy="400110"/>
          </a:xfrm>
          <a:prstGeom prst="rect">
            <a:avLst/>
          </a:prstGeom>
        </p:spPr>
        <p:txBody>
          <a:bodyPr wrap="square">
            <a:spAutoFit/>
          </a:bodyPr>
          <a:lstStyle/>
          <a:p>
            <a:r>
              <a:rPr lang="en-US" sz="2000" dirty="0">
                <a:latin typeface="Times New Roman" pitchFamily="18" charset="0"/>
                <a:cs typeface="Times New Roman" pitchFamily="18" charset="0"/>
              </a:rPr>
              <a:t>video segment of </a:t>
            </a:r>
            <a:r>
              <a:rPr lang="en-US" sz="2000" dirty="0" smtClean="0">
                <a:latin typeface="Times New Roman" pitchFamily="18" charset="0"/>
                <a:cs typeface="Times New Roman" pitchFamily="18" charset="0"/>
              </a:rPr>
              <a:t>unfixed </a:t>
            </a:r>
            <a:r>
              <a:rPr lang="en-US" sz="2000" dirty="0">
                <a:latin typeface="Times New Roman" pitchFamily="18" charset="0"/>
                <a:cs typeface="Times New Roman" pitchFamily="18" charset="0"/>
              </a:rPr>
              <a:t>length</a:t>
            </a:r>
          </a:p>
        </p:txBody>
      </p:sp>
      <p:cxnSp>
        <p:nvCxnSpPr>
          <p:cNvPr id="9" name="Straight Arrow Connector 8"/>
          <p:cNvCxnSpPr>
            <a:stCxn id="7" idx="1"/>
          </p:cNvCxnSpPr>
          <p:nvPr/>
        </p:nvCxnSpPr>
        <p:spPr>
          <a:xfrm flipH="1" flipV="1">
            <a:off x="3124200" y="5422781"/>
            <a:ext cx="295448" cy="1082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itle 2"/>
          <p:cNvSpPr>
            <a:spLocks noGrp="1"/>
          </p:cNvSpPr>
          <p:nvPr>
            <p:ph type="title"/>
          </p:nvPr>
        </p:nvSpPr>
        <p:spPr>
          <a:xfrm>
            <a:off x="395289" y="332656"/>
            <a:ext cx="8353424" cy="720724"/>
          </a:xfrm>
        </p:spPr>
        <p:txBody>
          <a:bodyPr/>
          <a:lstStyle/>
          <a:p>
            <a:r>
              <a:rPr lang="en-US" sz="3600" dirty="0"/>
              <a:t>Deep Structured </a:t>
            </a:r>
            <a:r>
              <a:rPr lang="en-US" sz="3600" dirty="0" smtClean="0"/>
              <a:t>Models </a:t>
            </a:r>
            <a:endParaRPr lang="en-US" sz="3600" dirty="0"/>
          </a:p>
        </p:txBody>
      </p:sp>
    </p:spTree>
    <p:extLst>
      <p:ext uri="{BB962C8B-B14F-4D97-AF65-F5344CB8AC3E}">
        <p14:creationId xmlns:p14="http://schemas.microsoft.com/office/powerpoint/2010/main" xmlns="" val="1574623415"/>
      </p:ext>
    </p:extLst>
  </p:cSld>
  <p:clrMapOvr>
    <a:masterClrMapping/>
  </p:clrMapOvr>
  <mc:AlternateContent xmlns:mc="http://schemas.openxmlformats.org/markup-compatibility/2006">
    <mc:Choice xmlns:p14="http://schemas.microsoft.com/office/powerpoint/2010/main" xmlns="" Requires="p14">
      <p:transition p14:dur="2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1440</TotalTime>
  <Words>1218</Words>
  <Application>Microsoft Office PowerPoint</Application>
  <PresentationFormat>全屏显示(4:3)</PresentationFormat>
  <Paragraphs>187</Paragraphs>
  <Slides>23</Slides>
  <Notes>13</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Theme</vt:lpstr>
      <vt:lpstr>幻灯片 1</vt:lpstr>
      <vt:lpstr>幻灯片 2</vt:lpstr>
      <vt:lpstr>幻灯片 3</vt:lpstr>
      <vt:lpstr>Background</vt:lpstr>
      <vt:lpstr>Background</vt:lpstr>
      <vt:lpstr>幻灯片 6</vt:lpstr>
      <vt:lpstr>Motivation</vt:lpstr>
      <vt:lpstr>幻灯片 8</vt:lpstr>
      <vt:lpstr>Deep Structured Models </vt:lpstr>
      <vt:lpstr>Deep Structured Models </vt:lpstr>
      <vt:lpstr>Deep Structured Models </vt:lpstr>
      <vt:lpstr>Deep Structured Models </vt:lpstr>
      <vt:lpstr>Deep Structured Models </vt:lpstr>
      <vt:lpstr>幻灯片 14</vt:lpstr>
      <vt:lpstr>Results </vt:lpstr>
      <vt:lpstr>幻灯片 16</vt:lpstr>
      <vt:lpstr>幻灯片 17</vt:lpstr>
      <vt:lpstr>幻灯片 18</vt:lpstr>
      <vt:lpstr>Experimental Results</vt:lpstr>
      <vt:lpstr>Empirical Analysis</vt:lpstr>
      <vt:lpstr>幻灯片 21</vt:lpstr>
      <vt:lpstr>Conclusions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wangkeze</dc:creator>
  <cp:lastModifiedBy>wangkeze</cp:lastModifiedBy>
  <cp:revision>477</cp:revision>
  <dcterms:created xsi:type="dcterms:W3CDTF">2006-08-16T00:00:00Z</dcterms:created>
  <dcterms:modified xsi:type="dcterms:W3CDTF">2014-10-29T06:59:56Z</dcterms:modified>
</cp:coreProperties>
</file>