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8" r:id="rId2"/>
    <p:sldId id="257" r:id="rId3"/>
    <p:sldId id="270" r:id="rId4"/>
    <p:sldId id="282" r:id="rId5"/>
    <p:sldId id="260" r:id="rId6"/>
    <p:sldId id="259" r:id="rId7"/>
    <p:sldId id="275" r:id="rId8"/>
    <p:sldId id="261" r:id="rId9"/>
    <p:sldId id="276" r:id="rId10"/>
    <p:sldId id="263" r:id="rId11"/>
    <p:sldId id="262" r:id="rId12"/>
    <p:sldId id="271" r:id="rId13"/>
    <p:sldId id="281" r:id="rId14"/>
    <p:sldId id="264" r:id="rId15"/>
    <p:sldId id="265" r:id="rId16"/>
    <p:sldId id="283" r:id="rId17"/>
    <p:sldId id="277" r:id="rId18"/>
    <p:sldId id="280" r:id="rId19"/>
    <p:sldId id="279" r:id="rId20"/>
    <p:sldId id="267" r:id="rId21"/>
    <p:sldId id="268" r:id="rId22"/>
    <p:sldId id="269" r:id="rId23"/>
    <p:sldId id="278" r:id="rId24"/>
    <p:sldId id="273" r:id="rId25"/>
    <p:sldId id="272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26"/>
    <a:srgbClr val="0000FF"/>
    <a:srgbClr val="13542A"/>
    <a:srgbClr val="00FF00"/>
    <a:srgbClr val="E0DFE1"/>
    <a:srgbClr val="95C943"/>
    <a:srgbClr val="FF0066"/>
    <a:srgbClr val="FF00FF"/>
    <a:srgbClr val="FF6600"/>
    <a:srgbClr val="02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3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FCA1C-BA1E-4B75-952E-643AA674D96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32A6-1E79-46FE-B3D7-89574FE2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尊敬的各位评委老师，大家下午好！我是中山大学林倞。我汇报的题目是视觉计算与模式分析。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6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6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5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7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may appear in diverse views or poses in real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1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Figure 4: The illustration of the inference built-in </a:t>
            </a:r>
            <a:r>
              <a:rPr lang="en-US" sz="1200" i="1" dirty="0" err="1"/>
              <a:t>MatchNet</a:t>
            </a:r>
            <a:r>
              <a:rPr lang="en-US" sz="1200" i="1" dirty="0"/>
              <a:t> for a fast part configuration inference.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Figure 4: The illustration of the inference built-in </a:t>
            </a:r>
            <a:r>
              <a:rPr lang="en-US" sz="1200" i="1" dirty="0" err="1"/>
              <a:t>MatchNet</a:t>
            </a:r>
            <a:r>
              <a:rPr lang="en-US" sz="1200" i="1" dirty="0"/>
              <a:t> for a fast part configuration inference.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0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首先简要介绍下个人基本情况。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32A6-1E79-46FE-B3D7-89574FE29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4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1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4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9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BEB2-7B3A-4A99-8357-2C3606D30DA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 rotWithShape="1">
          <a:blip r:embed="rId3" cstate="print">
            <a:extLst/>
          </a:blip>
          <a:srcRect r="3859"/>
          <a:stretch/>
        </p:blipFill>
        <p:spPr>
          <a:xfrm>
            <a:off x="10898773" y="308175"/>
            <a:ext cx="960854" cy="959457"/>
          </a:xfrm>
          <a:prstGeom prst="ellipse">
            <a:avLst/>
          </a:prstGeom>
        </p:spPr>
      </p:pic>
      <p:sp>
        <p:nvSpPr>
          <p:cNvPr id="4" name="副标题 7"/>
          <p:cNvSpPr>
            <a:spLocks noGrp="1"/>
          </p:cNvSpPr>
          <p:nvPr/>
        </p:nvSpPr>
        <p:spPr bwMode="auto">
          <a:xfrm>
            <a:off x="1524001" y="4077072"/>
            <a:ext cx="914399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黑体" charset="0"/>
              </a:defRPr>
            </a:lvl1pPr>
            <a:lvl2pPr marL="457200" indent="0" algn="ctr" rtl="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黑体" charset="0"/>
              </a:defRPr>
            </a:lvl2pPr>
            <a:lvl3pPr marL="914400" indent="0" algn="ctr" rtl="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kumimoj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黑体" charset="0"/>
              </a:defRPr>
            </a:lvl3pPr>
            <a:lvl4pPr marL="1371600" indent="0" algn="ctr" rtl="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黑体" charset="0"/>
              </a:defRPr>
            </a:lvl4pPr>
            <a:lvl5pPr marL="1828800" indent="0" algn="ctr" rtl="0" eaLnBrk="0" fontAlgn="ctr" hangingPunct="0">
              <a:spcBef>
                <a:spcPct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黑体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Script" pitchFamily="34" charset="0"/>
                <a:ea typeface="黑体" pitchFamily="2" charset="-122"/>
              </a:rPr>
              <a:t>Keze Wang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kezewang@gmail.com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Sun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Yat-sen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University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2016-10-19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250" y="2233681"/>
            <a:ext cx="102649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sto MT" pitchFamily="18" charset="0"/>
                <a:ea typeface="+mj-ea"/>
                <a:cs typeface="+mj-cs"/>
              </a:rPr>
              <a:t>Human Pose Estimation from Depth Images via Inference Embedded Multi-task Learning</a:t>
            </a:r>
            <a:endParaRPr lang="en-US" altLang="zh-CN" sz="4000" b="1" dirty="0">
              <a:solidFill>
                <a:srgbClr val="A2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sto MT" pitchFamily="18" charset="0"/>
              <a:ea typeface="+mj-ea"/>
              <a:cs typeface="+mj-cs"/>
            </a:endParaRPr>
          </a:p>
        </p:txBody>
      </p:sp>
      <p:pic>
        <p:nvPicPr>
          <p:cNvPr id="7" name="Picture 2" descr="ACM Multimedia 2016 Logo and Home L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1" y="281147"/>
            <a:ext cx="2571511" cy="9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57"/>
    </mc:Choice>
    <mc:Fallback xmlns="">
      <p:transition spd="slow" advTm="152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2" y="765175"/>
            <a:ext cx="86553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Framework: two cascaded tasks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4" y="2018210"/>
            <a:ext cx="6361463" cy="4786438"/>
          </a:xfrm>
          <a:prstGeom prst="rect">
            <a:avLst/>
          </a:prstGeom>
        </p:spPr>
      </p:pic>
      <p:cxnSp>
        <p:nvCxnSpPr>
          <p:cNvPr id="5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8312" y="2129970"/>
            <a:ext cx="3529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Task: generating human part proposals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311" y="4588537"/>
            <a:ext cx="35291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Task: optimal configuration inference  </a:t>
            </a:r>
          </a:p>
        </p:txBody>
      </p:sp>
    </p:spTree>
    <p:extLst>
      <p:ext uri="{BB962C8B-B14F-4D97-AF65-F5344CB8AC3E}">
        <p14:creationId xmlns:p14="http://schemas.microsoft.com/office/powerpoint/2010/main" val="343780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5" y="3018267"/>
            <a:ext cx="11575908" cy="22646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039" y="1921874"/>
            <a:ext cx="11574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generates body part proposals by design a fully convolutional network (FCN), which produces a dense heat map output for each body part.</a:t>
            </a:r>
            <a:endParaRPr lang="en-US" sz="280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Body Part Proposal Generation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09841" y="6052351"/>
            <a:ext cx="289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body part proposal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176000" y="4470400"/>
            <a:ext cx="0" cy="1499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0" r="69743" b="30126"/>
          <a:stretch/>
        </p:blipFill>
        <p:spPr>
          <a:xfrm>
            <a:off x="5174174" y="5517442"/>
            <a:ext cx="2630641" cy="9042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6000" y="5344722"/>
            <a:ext cx="579120" cy="47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7804815" y="5969562"/>
            <a:ext cx="337118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8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039" y="1921874"/>
            <a:ext cx="11574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model the human pose by the sum of unary and pairwise terms according to the 3D kinematic tree structure: </a:t>
            </a:r>
            <a:endParaRPr lang="en-US" sz="280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Optimal Configuration Inference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03" y="3208140"/>
            <a:ext cx="5929785" cy="1239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8062" y="5667313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 Compatibility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1017" y="5667313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Geometry Relationship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07" y="5028810"/>
            <a:ext cx="4562475" cy="75723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4" idx="2"/>
            <a:endCxn id="19" idx="0"/>
          </p:cNvCxnSpPr>
          <p:nvPr/>
        </p:nvCxnSpPr>
        <p:spPr>
          <a:xfrm>
            <a:off x="7198942" y="4406432"/>
            <a:ext cx="1658657" cy="703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3845" y="3256699"/>
            <a:ext cx="1720321" cy="114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13995" y="3256699"/>
            <a:ext cx="2569893" cy="114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2"/>
            <a:endCxn id="10" idx="0"/>
          </p:cNvCxnSpPr>
          <p:nvPr/>
        </p:nvCxnSpPr>
        <p:spPr>
          <a:xfrm flipH="1">
            <a:off x="3863845" y="4406432"/>
            <a:ext cx="860161" cy="622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05" y="5109772"/>
            <a:ext cx="4548188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82" y="2900670"/>
            <a:ext cx="9378035" cy="32751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4985211" y="9241444"/>
            <a:ext cx="1463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i="1" dirty="0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Tailored </a:t>
            </a:r>
            <a:r>
              <a:rPr lang="en-US" altLang="zh-CN" sz="4400" b="1" dirty="0" err="1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MatchNet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0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0873" y="1950953"/>
            <a:ext cx="10128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Templates: Offline Clustered via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394267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519232" y="-1088248"/>
            <a:ext cx="16428776" cy="9908032"/>
            <a:chOff x="985228" y="25781045"/>
            <a:chExt cx="16428776" cy="9908032"/>
          </a:xfrm>
        </p:grpSpPr>
        <p:grpSp>
          <p:nvGrpSpPr>
            <p:cNvPr id="2" name="Group 1"/>
            <p:cNvGrpSpPr/>
            <p:nvPr/>
          </p:nvGrpSpPr>
          <p:grpSpPr>
            <a:xfrm>
              <a:off x="4331235" y="29228524"/>
              <a:ext cx="10324693" cy="4344681"/>
              <a:chOff x="17437597" y="14999830"/>
              <a:chExt cx="10324693" cy="434468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78238" y="14999830"/>
                <a:ext cx="3884052" cy="135643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37597" y="15889870"/>
                <a:ext cx="8694341" cy="34546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0169838" y="16282959"/>
                <a:ext cx="2072640" cy="18407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22242478" y="16012839"/>
                <a:ext cx="1856264" cy="27012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985228" y="25781045"/>
              <a:ext cx="164287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6031" y="35165857"/>
              <a:ext cx="14630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i="1" dirty="0"/>
            </a:p>
          </p:txBody>
        </p:sp>
      </p:grp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Inference Built-in </a:t>
            </a:r>
            <a:r>
              <a:rPr lang="en-US" altLang="zh-CN" sz="4400" b="1" dirty="0" err="1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MatchNet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0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0873" y="1950953"/>
            <a:ext cx="10128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Inference via dynamic programming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20" y="6141683"/>
            <a:ext cx="1951276" cy="233584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0626173" y="4367894"/>
            <a:ext cx="194849" cy="194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26173" y="4816293"/>
            <a:ext cx="194849" cy="194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41442" y="5093095"/>
            <a:ext cx="194849" cy="194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1468" y="5093095"/>
            <a:ext cx="194849" cy="194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333370" y="396569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815478" y="458505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651416" y="528533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L-Shoulder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869339" y="529552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R-Shoulder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9" idx="4"/>
            <a:endCxn id="30" idx="0"/>
          </p:cNvCxnSpPr>
          <p:nvPr/>
        </p:nvCxnSpPr>
        <p:spPr>
          <a:xfrm>
            <a:off x="10723598" y="4562743"/>
            <a:ext cx="0" cy="25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7"/>
          </p:cNvCxnSpPr>
          <p:nvPr/>
        </p:nvCxnSpPr>
        <p:spPr>
          <a:xfrm flipH="1">
            <a:off x="10307756" y="4913718"/>
            <a:ext cx="318417" cy="207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  <a:endCxn id="32" idx="1"/>
          </p:cNvCxnSpPr>
          <p:nvPr/>
        </p:nvCxnSpPr>
        <p:spPr>
          <a:xfrm>
            <a:off x="10821022" y="4913718"/>
            <a:ext cx="358981" cy="207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16200000">
            <a:off x="10464896" y="5549879"/>
            <a:ext cx="484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35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4540" y="1908319"/>
            <a:ext cx="5151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2033588">
              <a:buFont typeface="Wingdings" panose="05000000000000000000" pitchFamily="2" charset="2"/>
              <a:buChar char="Ø"/>
            </a:pPr>
            <a:r>
              <a:rPr lang="en-US" altLang="zh-CN" sz="2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We employ a latent learning algorithm extended from the CCCP framework.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Multi-task Learning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7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3833476"/>
            <a:ext cx="4338378" cy="944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08319"/>
            <a:ext cx="61145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the widely used batch Stochastic Gradient Descent (SGD) algorithm to train FCN and tailored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59" y="3293314"/>
            <a:ext cx="4659057" cy="2961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4" y="4925951"/>
            <a:ext cx="5286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9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Multi-task Learning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7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82321"/>
            <a:ext cx="7249766" cy="49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Dataset Description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3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35" y="1856938"/>
            <a:ext cx="7181850" cy="477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520" y="1845490"/>
            <a:ext cx="46793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Kinect2 Human Gesture Dataset (K2HGD): 100K depth images with various human poses under challenging scenarios.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body joints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subjects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challenging scenes.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Percent of Detected Joints (PDJ)</a:t>
            </a:r>
          </a:p>
        </p:txBody>
      </p:sp>
    </p:spTree>
    <p:extLst>
      <p:ext uri="{BB962C8B-B14F-4D97-AF65-F5344CB8AC3E}">
        <p14:creationId xmlns:p14="http://schemas.microsoft.com/office/powerpoint/2010/main" val="28922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2"/>
          <p:cNvSpPr>
            <a:spLocks noChangeArrowheads="1"/>
          </p:cNvSpPr>
          <p:nvPr/>
        </p:nvSpPr>
        <p:spPr bwMode="auto">
          <a:xfrm>
            <a:off x="838185" y="1934487"/>
            <a:ext cx="1118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3531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68103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72675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77247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Comparison with state-of-the-art approaches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65" y="2519296"/>
            <a:ext cx="8188606" cy="2479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966" y="5455491"/>
            <a:ext cx="7720119" cy="1347558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Experimental Comparisons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42"/>
          <p:cNvSpPr>
            <a:spLocks noChangeArrowheads="1"/>
          </p:cNvSpPr>
          <p:nvPr/>
        </p:nvSpPr>
        <p:spPr bwMode="auto">
          <a:xfrm>
            <a:off x="838185" y="4932271"/>
            <a:ext cx="1118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3531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68103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72675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77247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Comparison on intel 3.4GHz CPU + NVIDIA TITAN X GPU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2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41"/>
          <a:stretch/>
        </p:blipFill>
        <p:spPr>
          <a:xfrm>
            <a:off x="755650" y="2584854"/>
            <a:ext cx="10914679" cy="3847796"/>
          </a:xfrm>
          <a:prstGeom prst="rect">
            <a:avLst/>
          </a:prstGeom>
        </p:spPr>
      </p:pic>
      <p:sp>
        <p:nvSpPr>
          <p:cNvPr id="4" name="矩形 42"/>
          <p:cNvSpPr>
            <a:spLocks noChangeArrowheads="1"/>
          </p:cNvSpPr>
          <p:nvPr/>
        </p:nvSpPr>
        <p:spPr bwMode="auto">
          <a:xfrm>
            <a:off x="596583" y="1875382"/>
            <a:ext cx="11260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3531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68103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72675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77247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Comparison with state-of-the-art approaches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Experimental Comparisons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2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3"/>
          <a:stretch/>
        </p:blipFill>
        <p:spPr>
          <a:xfrm>
            <a:off x="2399748" y="1889511"/>
            <a:ext cx="7316304" cy="4895357"/>
          </a:xfrm>
          <a:prstGeom prst="rect">
            <a:avLst/>
          </a:prstGeom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1164282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Visual Comparison with commercial products</a:t>
            </a:r>
          </a:p>
          <a:p>
            <a:pPr eaLnBrk="1" hangingPunct="1"/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5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2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3" y="2613002"/>
            <a:ext cx="5131967" cy="3900294"/>
          </a:xfrm>
          <a:prstGeom prst="rect">
            <a:avLst/>
          </a:prstGeom>
        </p:spPr>
      </p:pic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637223" y="1934685"/>
            <a:ext cx="10654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3531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68103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72675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77247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Analysis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21" y="2613002"/>
            <a:ext cx="6489601" cy="3920614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Experimental Comparisons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6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91733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Conclusions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3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42"/>
          <p:cNvSpPr>
            <a:spLocks noChangeArrowheads="1"/>
          </p:cNvSpPr>
          <p:nvPr/>
        </p:nvSpPr>
        <p:spPr bwMode="auto">
          <a:xfrm>
            <a:off x="711987" y="2018210"/>
            <a:ext cx="1123617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63531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68103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72675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7724775" indent="-4397375" defTabSz="1471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novel deep inference-embedded multi-task learning framework for predicting human pose from depth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Detecting a batch of body part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via a fully convolutional network (FCN);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Searching for the optimal configuration of body parts based on the body part proposals via a fast inference step (i.e., dynamic programming)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inference built-in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incorporate the single term of appearance cost and the pairwise 3D kinematic constraint.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0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509301" y="2967335"/>
            <a:ext cx="91733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Any Questions?</a:t>
            </a:r>
            <a:endParaRPr lang="zh-CN" altLang="en-US" sz="5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1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509301" y="2967335"/>
            <a:ext cx="91733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Thank You!</a:t>
            </a:r>
            <a:endParaRPr lang="zh-CN" altLang="en-US" sz="5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Background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3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8313" y="1848714"/>
            <a:ext cx="11207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033588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human pose from a still depth image. </a:t>
            </a:r>
          </a:p>
          <a:p>
            <a:pPr marL="565150" indent="-565150" algn="just" defTabSz="2033588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2" y="2966766"/>
            <a:ext cx="9677558" cy="31190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30800" y="4526303"/>
            <a:ext cx="1493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Challenging Issues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1167"/>
          <a:stretch/>
        </p:blipFill>
        <p:spPr>
          <a:xfrm>
            <a:off x="689436" y="3657600"/>
            <a:ext cx="10736927" cy="2197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48714"/>
            <a:ext cx="11676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033588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Unusual poses/views: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 defTabSz="2033588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solvers often fail in handling exceptional and unusual cases. This is due to the bias of training data and errors introduced by sensor noise.  </a:t>
            </a:r>
          </a:p>
          <a:p>
            <a:pPr marL="565150" indent="-565150" algn="just" defTabSz="2033588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Challenging Issues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9711"/>
          <a:stretch/>
        </p:blipFill>
        <p:spPr>
          <a:xfrm>
            <a:off x="755650" y="3548898"/>
            <a:ext cx="10767441" cy="2269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48714"/>
            <a:ext cx="11676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033588"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Self-occlusions: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 defTabSz="2033588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 data captured from one single sensor inevitably contains body part occlusions, especially in playing complex gestures. </a:t>
            </a:r>
          </a:p>
          <a:p>
            <a:pPr lvl="1" algn="just" defTabSz="2033588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cxnSp>
        <p:nvCxnSpPr>
          <p:cNvPr id="6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9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Motivation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833" y="2090172"/>
            <a:ext cx="10951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20335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unusual pose/views and self-occlusions,</a:t>
            </a:r>
          </a:p>
          <a:p>
            <a:pPr marL="914400" lvl="1" indent="-457200" algn="just" defTabSz="2033588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represent the human pose in a coarse-to-fine manner</a:t>
            </a:r>
          </a:p>
          <a:p>
            <a:pPr marL="914400" lvl="1" indent="-457200" algn="just" defTabSz="2033588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 the human pose under 3D kinematic tree structure.</a:t>
            </a:r>
          </a:p>
          <a:p>
            <a:pPr marL="457200" indent="-457200" algn="just" defTabSz="20335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20335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towards real-time performance</a:t>
            </a:r>
          </a:p>
          <a:p>
            <a:pPr marL="914400" lvl="1" indent="-457200" algn="just" defTabSz="2033588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the dynamic programming inference into the deep neural network architecture.</a:t>
            </a:r>
          </a:p>
          <a:p>
            <a:endParaRPr lang="en-US" sz="2800" dirty="0"/>
          </a:p>
        </p:txBody>
      </p:sp>
      <p:cxnSp>
        <p:nvCxnSpPr>
          <p:cNvPr id="4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5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188" y="1779588"/>
            <a:ext cx="80645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  <a:ea typeface="+mn-ea"/>
              </a:rPr>
              <a:t>Background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Motivation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sto MT" pitchFamily="18" charset="0"/>
              </a:rPr>
              <a:t>Framework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Results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Calisto MT" pitchFamily="18" charset="0"/>
              </a:rPr>
              <a:t>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8313" y="765175"/>
            <a:ext cx="7454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A20000"/>
                </a:solidFill>
                <a:latin typeface="Calisto MT" pitchFamily="18" charset="0"/>
                <a:ea typeface="黑体" pitchFamily="49" charset="-122"/>
                <a:cs typeface="Times New Roman" pitchFamily="18" charset="0"/>
              </a:rPr>
              <a:t>Outline</a:t>
            </a:r>
            <a:endParaRPr lang="zh-CN" altLang="en-US" sz="4400" b="1" dirty="0">
              <a:solidFill>
                <a:srgbClr val="A20000"/>
              </a:solidFill>
              <a:latin typeface="Calisto MT" pitchFamily="18" charset="0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2" name="直接连接符 13"/>
          <p:cNvCxnSpPr/>
          <p:nvPr/>
        </p:nvCxnSpPr>
        <p:spPr>
          <a:xfrm>
            <a:off x="755650" y="1773238"/>
            <a:ext cx="10553052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15798</TotalTime>
  <Words>543</Words>
  <Application>Microsoft Office PowerPoint</Application>
  <PresentationFormat>Widescreen</PresentationFormat>
  <Paragraphs>123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宋体</vt:lpstr>
      <vt:lpstr>等线</vt:lpstr>
      <vt:lpstr>等线 Light</vt:lpstr>
      <vt:lpstr>黑体</vt:lpstr>
      <vt:lpstr>Arial</vt:lpstr>
      <vt:lpstr>Calibri</vt:lpstr>
      <vt:lpstr>Calibri Light</vt:lpstr>
      <vt:lpstr>Calisto MT</vt:lpstr>
      <vt:lpstr>Segoe Script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Charleen Pong</dc:creator>
  <cp:lastModifiedBy>keze wang</cp:lastModifiedBy>
  <cp:revision>1686</cp:revision>
  <dcterms:created xsi:type="dcterms:W3CDTF">2015-06-04T06:09:19Z</dcterms:created>
  <dcterms:modified xsi:type="dcterms:W3CDTF">2016-10-19T08:33:17Z</dcterms:modified>
</cp:coreProperties>
</file>