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57" r:id="rId7"/>
    <p:sldId id="271" r:id="rId8"/>
    <p:sldId id="272" r:id="rId9"/>
    <p:sldId id="273" r:id="rId10"/>
    <p:sldId id="275" r:id="rId11"/>
    <p:sldId id="274" r:id="rId12"/>
    <p:sldId id="276" r:id="rId13"/>
    <p:sldId id="270" r:id="rId14"/>
    <p:sldId id="290" r:id="rId15"/>
    <p:sldId id="259" r:id="rId16"/>
    <p:sldId id="260" r:id="rId17"/>
    <p:sldId id="291" r:id="rId18"/>
    <p:sldId id="292" r:id="rId19"/>
    <p:sldId id="294" r:id="rId20"/>
    <p:sldId id="293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51"/>
  </p:normalViewPr>
  <p:slideViewPr>
    <p:cSldViewPr snapToGrid="0">
      <p:cViewPr varScale="1">
        <p:scale>
          <a:sx n="60" d="100"/>
          <a:sy n="60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baselin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empath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punis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fair_reappraisal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0.86802721088435397</c:v>
                </c:pt>
                <c:pt idx="2">
                  <c:v>0.43213475866537099</c:v>
                </c:pt>
                <c:pt idx="3">
                  <c:v>0.56786524133462901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30720"/>
        <c:axId val="1365133552"/>
      </c:barChart>
      <c:catAx>
        <c:axId val="13651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3552"/>
        <c:crosses val="autoZero"/>
        <c:auto val="1"/>
        <c:lblAlgn val="ctr"/>
        <c:lblOffset val="100"/>
        <c:noMultiLvlLbl val="0"/>
      </c:catAx>
      <c:valAx>
        <c:axId val="13651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Baseline</a:t>
            </a:r>
            <a:r>
              <a:rPr lang="en-US" altLang="zh-CN" baseline="0"/>
              <a:t> and fairness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fairscoreByGroup_percent!$L$9:$L$13</c:f>
              <c:numCache>
                <c:formatCode>General</c:formatCode>
                <c:ptCount val="5"/>
                <c:pt idx="0">
                  <c:v>1</c:v>
                </c:pt>
                <c:pt idx="1">
                  <c:v>0.90196078431372495</c:v>
                </c:pt>
                <c:pt idx="2">
                  <c:v>0.78151260504201703</c:v>
                </c:pt>
                <c:pt idx="3">
                  <c:v>0.58823529411764697</c:v>
                </c:pt>
                <c:pt idx="4">
                  <c:v>0.30252100840336099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4-442D-ADDA-C89AC91A6A39}"/>
            </c:ext>
          </c:extLst>
        </c:ser>
        <c:ser>
          <c:idx val="1"/>
          <c:order val="1"/>
          <c:tx>
            <c:strRef>
              <c:f>fairscoreByGroup_percent!$M$8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fairscoreByGroup_percent!$M$9:$M$13</c:f>
              <c:numCache>
                <c:formatCode>General</c:formatCode>
                <c:ptCount val="5"/>
                <c:pt idx="0">
                  <c:v>1</c:v>
                </c:pt>
                <c:pt idx="1">
                  <c:v>0.94736842105263097</c:v>
                </c:pt>
                <c:pt idx="2">
                  <c:v>0.85714285714285698</c:v>
                </c:pt>
                <c:pt idx="3">
                  <c:v>0.54135338345864703</c:v>
                </c:pt>
                <c:pt idx="4">
                  <c:v>0.37593984962406002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4-442D-ADDA-C89AC91A6A39}"/>
            </c:ext>
          </c:extLst>
        </c:ser>
        <c:ser>
          <c:idx val="2"/>
          <c:order val="2"/>
          <c:tx>
            <c:strRef>
              <c:f>fairscoreByGroup_percent!$N$8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fairscoreByGroup_percent!$N$9:$N$13</c:f>
              <c:numCache>
                <c:formatCode>General</c:formatCode>
                <c:ptCount val="5"/>
                <c:pt idx="0">
                  <c:v>0.97916666666666696</c:v>
                </c:pt>
                <c:pt idx="1">
                  <c:v>0.94444444444444398</c:v>
                </c:pt>
                <c:pt idx="2">
                  <c:v>0.80952380952380898</c:v>
                </c:pt>
                <c:pt idx="3">
                  <c:v>0.55357142857142905</c:v>
                </c:pt>
                <c:pt idx="4">
                  <c:v>0.33928571428571402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4-442D-ADDA-C89AC91A6A39}"/>
            </c:ext>
          </c:extLst>
        </c:ser>
        <c:ser>
          <c:idx val="3"/>
          <c:order val="3"/>
          <c:tx>
            <c:strRef>
              <c:f>fairscoreByGroup_percent!$O$8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fairscoreByGroup_percent!$O$9:$O$13</c:f>
              <c:numCache>
                <c:formatCode>General</c:formatCode>
                <c:ptCount val="5"/>
                <c:pt idx="0">
                  <c:v>0.97826086956521696</c:v>
                </c:pt>
                <c:pt idx="1">
                  <c:v>0.97101449275362295</c:v>
                </c:pt>
                <c:pt idx="2">
                  <c:v>0.86956521739130399</c:v>
                </c:pt>
                <c:pt idx="3">
                  <c:v>0.71428571428571397</c:v>
                </c:pt>
                <c:pt idx="4">
                  <c:v>0.52173913043478304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4-442D-ADDA-C89AC91A6A39}"/>
            </c:ext>
          </c:extLst>
        </c:ser>
        <c:ser>
          <c:idx val="4"/>
          <c:order val="4"/>
          <c:tx>
            <c:strRef>
              <c:f>fairscoreByGroup_percent!$P$8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fairscoreByGroup_percent!$P$9:$P$13</c:f>
              <c:numCache>
                <c:formatCode>General</c:formatCode>
                <c:ptCount val="5"/>
                <c:pt idx="0">
                  <c:v>1</c:v>
                </c:pt>
                <c:pt idx="1">
                  <c:v>0.98333333333333295</c:v>
                </c:pt>
                <c:pt idx="2">
                  <c:v>0.93571428571428605</c:v>
                </c:pt>
                <c:pt idx="3">
                  <c:v>0.57857142857142896</c:v>
                </c:pt>
                <c:pt idx="4">
                  <c:v>0.28571428571428598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4-442D-ADDA-C89AC91A6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313376"/>
        <c:axId val="1359303728"/>
      </c:barChart>
      <c:catAx>
        <c:axId val="135931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Player/opponent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3728"/>
        <c:crosses val="autoZero"/>
        <c:auto val="1"/>
        <c:lblAlgn val="ctr"/>
        <c:lblOffset val="100"/>
        <c:noMultiLvlLbl val="0"/>
      </c:catAx>
      <c:valAx>
        <c:axId val="1359303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1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fairscoreByGroup_percent!$L$10:$L$14</c:f>
              <c:numCache>
                <c:formatCode>General</c:formatCode>
                <c:ptCount val="5"/>
                <c:pt idx="0">
                  <c:v>1</c:v>
                </c:pt>
                <c:pt idx="1">
                  <c:v>0.92156862745098</c:v>
                </c:pt>
                <c:pt idx="2">
                  <c:v>0.89075630252100801</c:v>
                </c:pt>
                <c:pt idx="3">
                  <c:v>0.83193277310924396</c:v>
                </c:pt>
                <c:pt idx="4">
                  <c:v>0.73949579831932799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C-4EF6-8DB7-021712C01981}"/>
            </c:ext>
          </c:extLst>
        </c:ser>
        <c:ser>
          <c:idx val="1"/>
          <c:order val="1"/>
          <c:tx>
            <c:strRef>
              <c:f>fairscoreByGroup_percent!$M$9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fairscoreByGroup_percent!$M$10:$M$14</c:f>
              <c:numCache>
                <c:formatCode>General</c:formatCode>
                <c:ptCount val="5"/>
                <c:pt idx="0">
                  <c:v>0.94736842105263097</c:v>
                </c:pt>
                <c:pt idx="1">
                  <c:v>0.87719298245613997</c:v>
                </c:pt>
                <c:pt idx="2">
                  <c:v>0.81203007518796999</c:v>
                </c:pt>
                <c:pt idx="3">
                  <c:v>0.766917293233083</c:v>
                </c:pt>
                <c:pt idx="4">
                  <c:v>0.69172932330827097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C-4EF6-8DB7-021712C01981}"/>
            </c:ext>
          </c:extLst>
        </c:ser>
        <c:ser>
          <c:idx val="2"/>
          <c:order val="2"/>
          <c:tx>
            <c:strRef>
              <c:f>fairscoreByGroup_percent!$N$9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fairscoreByGroup_percent!$N$10:$N$14</c:f>
              <c:numCache>
                <c:formatCode>General</c:formatCode>
                <c:ptCount val="5"/>
                <c:pt idx="0">
                  <c:v>0.91666666666666696</c:v>
                </c:pt>
                <c:pt idx="1">
                  <c:v>0.95833333333333304</c:v>
                </c:pt>
                <c:pt idx="2">
                  <c:v>0.94047619047619002</c:v>
                </c:pt>
                <c:pt idx="3">
                  <c:v>0.86904761904761896</c:v>
                </c:pt>
                <c:pt idx="4">
                  <c:v>0.80952380952380898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C-4EF6-8DB7-021712C01981}"/>
            </c:ext>
          </c:extLst>
        </c:ser>
        <c:ser>
          <c:idx val="3"/>
          <c:order val="3"/>
          <c:tx>
            <c:strRef>
              <c:f>fairscoreByGroup_percent!$O$9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fairscoreByGroup_percent!$O$10:$O$14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0.94202898550724601</c:v>
                </c:pt>
                <c:pt idx="2">
                  <c:v>0.91304347826086896</c:v>
                </c:pt>
                <c:pt idx="3">
                  <c:v>0.80124223602484501</c:v>
                </c:pt>
                <c:pt idx="4">
                  <c:v>0.76397515527950299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BC-4EF6-8DB7-021712C01981}"/>
            </c:ext>
          </c:extLst>
        </c:ser>
        <c:ser>
          <c:idx val="4"/>
          <c:order val="4"/>
          <c:tx>
            <c:strRef>
              <c:f>fairscoreByGroup_percent!$P$9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fairscoreByGroup_percent!$P$10:$P$14</c:f>
              <c:numCache>
                <c:formatCode>General</c:formatCode>
                <c:ptCount val="5"/>
                <c:pt idx="0">
                  <c:v>0.97499999999999998</c:v>
                </c:pt>
                <c:pt idx="1">
                  <c:v>1</c:v>
                </c:pt>
                <c:pt idx="2">
                  <c:v>0.99285714285714299</c:v>
                </c:pt>
                <c:pt idx="3">
                  <c:v>0.878571428571429</c:v>
                </c:pt>
                <c:pt idx="4">
                  <c:v>0.83571428571428596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BC-4EF6-8DB7-021712C01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48096"/>
        <c:axId val="1359251488"/>
      </c:barChart>
      <c:catAx>
        <c:axId val="135924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altLang="zh-CN" dirty="0"/>
                  <a:t>Player/opponent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51488"/>
        <c:crosses val="autoZero"/>
        <c:auto val="1"/>
        <c:lblAlgn val="ctr"/>
        <c:lblOffset val="100"/>
        <c:noMultiLvlLbl val="0"/>
      </c:catAx>
      <c:valAx>
        <c:axId val="13592514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CA" altLang="zh-CN"/>
              <a:t>and 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fairscoreByGroup_percent!$L$14:$L$18</c:f>
              <c:numCache>
                <c:formatCode>General</c:formatCode>
                <c:ptCount val="5"/>
                <c:pt idx="0">
                  <c:v>0.64705882352941202</c:v>
                </c:pt>
                <c:pt idx="1">
                  <c:v>0.52941176470588203</c:v>
                </c:pt>
                <c:pt idx="2">
                  <c:v>0.47058823529411797</c:v>
                </c:pt>
                <c:pt idx="3">
                  <c:v>0.33613445378151302</c:v>
                </c:pt>
                <c:pt idx="4">
                  <c:v>0.16806722689075601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2-43A6-8EB1-961E311CB094}"/>
            </c:ext>
          </c:extLst>
        </c:ser>
        <c:ser>
          <c:idx val="1"/>
          <c:order val="1"/>
          <c:tx>
            <c:strRef>
              <c:f>fairscoreByGroup_percent!$M$13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fairscoreByGroup_percent!$M$14:$M$18</c:f>
              <c:numCache>
                <c:formatCode>General</c:formatCode>
                <c:ptCount val="5"/>
                <c:pt idx="0">
                  <c:v>0.78947368421052599</c:v>
                </c:pt>
                <c:pt idx="1">
                  <c:v>0.63157894736842102</c:v>
                </c:pt>
                <c:pt idx="2">
                  <c:v>0.48120300751879702</c:v>
                </c:pt>
                <c:pt idx="3">
                  <c:v>0.30827067669172897</c:v>
                </c:pt>
                <c:pt idx="4">
                  <c:v>0.233082706766917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E2-43A6-8EB1-961E311CB094}"/>
            </c:ext>
          </c:extLst>
        </c:ser>
        <c:ser>
          <c:idx val="2"/>
          <c:order val="2"/>
          <c:tx>
            <c:strRef>
              <c:f>fairscoreByGroup_percent!$N$13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fairscoreByGroup_percent!$N$14:$N$18</c:f>
              <c:numCache>
                <c:formatCode>General</c:formatCode>
                <c:ptCount val="5"/>
                <c:pt idx="0">
                  <c:v>0.66666666666666696</c:v>
                </c:pt>
                <c:pt idx="1">
                  <c:v>0.69444444444444398</c:v>
                </c:pt>
                <c:pt idx="2">
                  <c:v>0.52976190476190499</c:v>
                </c:pt>
                <c:pt idx="3">
                  <c:v>0.41071428571428598</c:v>
                </c:pt>
                <c:pt idx="4">
                  <c:v>0.26190476190476197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E2-43A6-8EB1-961E311CB094}"/>
            </c:ext>
          </c:extLst>
        </c:ser>
        <c:ser>
          <c:idx val="3"/>
          <c:order val="3"/>
          <c:tx>
            <c:strRef>
              <c:f>fairscoreByGroup_percent!$O$13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fairscoreByGroup_percent!$O$14:$O$18</c:f>
              <c:numCache>
                <c:formatCode>General</c:formatCode>
                <c:ptCount val="5"/>
                <c:pt idx="0">
                  <c:v>0.84782608695652195</c:v>
                </c:pt>
                <c:pt idx="1">
                  <c:v>0.63768115942029002</c:v>
                </c:pt>
                <c:pt idx="2">
                  <c:v>0.59006211180124202</c:v>
                </c:pt>
                <c:pt idx="3">
                  <c:v>0.57142857142857095</c:v>
                </c:pt>
                <c:pt idx="4">
                  <c:v>0.42236024844720499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E2-43A6-8EB1-961E311CB094}"/>
            </c:ext>
          </c:extLst>
        </c:ser>
        <c:ser>
          <c:idx val="4"/>
          <c:order val="4"/>
          <c:tx>
            <c:strRef>
              <c:f>fairscoreByGroup_percent!$P$13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fairscoreByGroup_percent!$P$14:$P$18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0.52857142857142903</c:v>
                </c:pt>
                <c:pt idx="3">
                  <c:v>0.35714285714285698</c:v>
                </c:pt>
                <c:pt idx="4">
                  <c:v>0.35714285714285698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E2-43A6-8EB1-961E311CB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38256"/>
        <c:axId val="1361641648"/>
      </c:barChart>
      <c:catAx>
        <c:axId val="136163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altLang="zh-CN" dirty="0"/>
                  <a:t>Player/opponent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41648"/>
        <c:crosses val="autoZero"/>
        <c:auto val="1"/>
        <c:lblAlgn val="ctr"/>
        <c:lblOffset val="100"/>
        <c:noMultiLvlLbl val="0"/>
      </c:catAx>
      <c:valAx>
        <c:axId val="136164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3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and opponent proposed</a:t>
            </a:r>
            <a:r>
              <a:rPr lang="en-US" baseline="0"/>
              <a:t>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oppoProposedSize_percent!$L$7:$L$16</c:f>
              <c:numCache>
                <c:formatCode>General</c:formatCode>
                <c:ptCount val="10"/>
                <c:pt idx="0">
                  <c:v>0.76470588235294101</c:v>
                </c:pt>
                <c:pt idx="1">
                  <c:v>0.73529411764705899</c:v>
                </c:pt>
                <c:pt idx="2">
                  <c:v>0.84313725490196101</c:v>
                </c:pt>
                <c:pt idx="3">
                  <c:v>0.85294117647058798</c:v>
                </c:pt>
                <c:pt idx="4">
                  <c:v>0.51764705882352902</c:v>
                </c:pt>
                <c:pt idx="5">
                  <c:v>0.79411764705882304</c:v>
                </c:pt>
                <c:pt idx="6">
                  <c:v>0.47058823529411797</c:v>
                </c:pt>
                <c:pt idx="7">
                  <c:v>0.76470588235294101</c:v>
                </c:pt>
                <c:pt idx="8">
                  <c:v>0.61764705882352899</c:v>
                </c:pt>
                <c:pt idx="9">
                  <c:v>0.33823529411764702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5-4763-A935-3F2CEC4A1C1E}"/>
            </c:ext>
          </c:extLst>
        </c:ser>
        <c:ser>
          <c:idx val="1"/>
          <c:order val="1"/>
          <c:tx>
            <c:strRef>
              <c:f>oppoProposedSize_percent!$M$6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oppoProposedSize_percent!$M$7:$M$16</c:f>
              <c:numCache>
                <c:formatCode>General</c:formatCode>
                <c:ptCount val="10"/>
                <c:pt idx="0">
                  <c:v>0.94736842105263097</c:v>
                </c:pt>
                <c:pt idx="1">
                  <c:v>0.75</c:v>
                </c:pt>
                <c:pt idx="2">
                  <c:v>0.87719298245613997</c:v>
                </c:pt>
                <c:pt idx="3">
                  <c:v>0.76315789473684204</c:v>
                </c:pt>
                <c:pt idx="4">
                  <c:v>0.62105263157894697</c:v>
                </c:pt>
                <c:pt idx="5">
                  <c:v>0.84210526315789502</c:v>
                </c:pt>
                <c:pt idx="6">
                  <c:v>0.55263157894736803</c:v>
                </c:pt>
                <c:pt idx="7">
                  <c:v>0.84210526315789502</c:v>
                </c:pt>
                <c:pt idx="8">
                  <c:v>0.5</c:v>
                </c:pt>
                <c:pt idx="9">
                  <c:v>0.355263157894737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F5-4763-A935-3F2CEC4A1C1E}"/>
            </c:ext>
          </c:extLst>
        </c:ser>
        <c:ser>
          <c:idx val="2"/>
          <c:order val="2"/>
          <c:tx>
            <c:strRef>
              <c:f>oppoProposedSize_percent!$N$6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oppoProposedSize_percent!$N$7:$N$16</c:f>
              <c:numCache>
                <c:formatCode>General</c:formatCode>
                <c:ptCount val="10"/>
                <c:pt idx="0">
                  <c:v>1</c:v>
                </c:pt>
                <c:pt idx="1">
                  <c:v>0.73958333333333304</c:v>
                </c:pt>
                <c:pt idx="2">
                  <c:v>0.81944444444444398</c:v>
                </c:pt>
                <c:pt idx="3">
                  <c:v>0.72916666666666696</c:v>
                </c:pt>
                <c:pt idx="4">
                  <c:v>0.55833333333333302</c:v>
                </c:pt>
                <c:pt idx="5">
                  <c:v>0.8125</c:v>
                </c:pt>
                <c:pt idx="6">
                  <c:v>0.54166666666666696</c:v>
                </c:pt>
                <c:pt idx="7">
                  <c:v>0.83333333333333304</c:v>
                </c:pt>
                <c:pt idx="8">
                  <c:v>0.58333333333333304</c:v>
                </c:pt>
                <c:pt idx="9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F5-4763-A935-3F2CEC4A1C1E}"/>
            </c:ext>
          </c:extLst>
        </c:ser>
        <c:ser>
          <c:idx val="3"/>
          <c:order val="3"/>
          <c:tx>
            <c:strRef>
              <c:f>oppoProposedSize_percent!$O$6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oppoProposedSize_percent!$O$7:$O$16</c:f>
              <c:numCache>
                <c:formatCode>General</c:formatCode>
                <c:ptCount val="10"/>
                <c:pt idx="0">
                  <c:v>0.95652173913043503</c:v>
                </c:pt>
                <c:pt idx="1">
                  <c:v>0.79347826086956497</c:v>
                </c:pt>
                <c:pt idx="2">
                  <c:v>0.89855072463768104</c:v>
                </c:pt>
                <c:pt idx="3">
                  <c:v>0.84782608695652195</c:v>
                </c:pt>
                <c:pt idx="4">
                  <c:v>0.69565217391304301</c:v>
                </c:pt>
                <c:pt idx="5">
                  <c:v>0.86956521739130399</c:v>
                </c:pt>
                <c:pt idx="6">
                  <c:v>0.73913043478260898</c:v>
                </c:pt>
                <c:pt idx="7">
                  <c:v>0.91304347826086896</c:v>
                </c:pt>
                <c:pt idx="8">
                  <c:v>0.73913043478260898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F5-4763-A935-3F2CEC4A1C1E}"/>
            </c:ext>
          </c:extLst>
        </c:ser>
        <c:ser>
          <c:idx val="4"/>
          <c:order val="4"/>
          <c:tx>
            <c:strRef>
              <c:f>oppoProposedSize_percent!$P$6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oppoProposedSize_percent!$P$7:$P$16</c:f>
              <c:numCache>
                <c:formatCode>General</c:formatCode>
                <c:ptCount val="10"/>
                <c:pt idx="0">
                  <c:v>0.95</c:v>
                </c:pt>
                <c:pt idx="1">
                  <c:v>0.77500000000000002</c:v>
                </c:pt>
                <c:pt idx="2">
                  <c:v>0.93333333333333302</c:v>
                </c:pt>
                <c:pt idx="3">
                  <c:v>0.8</c:v>
                </c:pt>
                <c:pt idx="4">
                  <c:v>0.56999999999999995</c:v>
                </c:pt>
                <c:pt idx="5">
                  <c:v>0.97499999999999998</c:v>
                </c:pt>
                <c:pt idx="6">
                  <c:v>0.52500000000000002</c:v>
                </c:pt>
                <c:pt idx="7">
                  <c:v>0.95</c:v>
                </c:pt>
                <c:pt idx="8">
                  <c:v>0.6</c:v>
                </c:pt>
                <c:pt idx="9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F5-4763-A935-3F2CEC4A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5"/>
        <c:axId val="1395689008"/>
        <c:axId val="1395692400"/>
      </c:barChart>
      <c:catAx>
        <c:axId val="139568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92400"/>
        <c:crosses val="autoZero"/>
        <c:auto val="1"/>
        <c:lblAlgn val="ctr"/>
        <c:lblOffset val="100"/>
        <c:noMultiLvlLbl val="0"/>
      </c:catAx>
      <c:valAx>
        <c:axId val="1395692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8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Empathy and opponent proposed</a:t>
            </a:r>
            <a:r>
              <a:rPr lang="en-US" baseline="0"/>
              <a:t>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oppoProposedSize_percent!$L$7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oppoProposedSize_percent!$L$8:$L$17</c:f>
              <c:numCache>
                <c:formatCode>General</c:formatCode>
                <c:ptCount val="10"/>
                <c:pt idx="0">
                  <c:v>0.82352941176470595</c:v>
                </c:pt>
                <c:pt idx="1">
                  <c:v>1</c:v>
                </c:pt>
                <c:pt idx="2">
                  <c:v>0.84313725490196101</c:v>
                </c:pt>
                <c:pt idx="3">
                  <c:v>0.80392156862745101</c:v>
                </c:pt>
                <c:pt idx="4">
                  <c:v>1</c:v>
                </c:pt>
                <c:pt idx="5">
                  <c:v>0.82352941176470595</c:v>
                </c:pt>
                <c:pt idx="6">
                  <c:v>0.88235294117647101</c:v>
                </c:pt>
                <c:pt idx="7">
                  <c:v>0.97058823529411797</c:v>
                </c:pt>
                <c:pt idx="8">
                  <c:v>0.88235294117647101</c:v>
                </c:pt>
                <c:pt idx="9">
                  <c:v>0.64705882352941202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3-42B6-92D1-637F5FDD1D63}"/>
            </c:ext>
          </c:extLst>
        </c:ser>
        <c:ser>
          <c:idx val="2"/>
          <c:order val="1"/>
          <c:tx>
            <c:strRef>
              <c:f>oppoProposedSize_percent!$M$7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oppoProposedSize_percent!$M$8:$M$17</c:f>
              <c:numCache>
                <c:formatCode>General</c:formatCode>
                <c:ptCount val="10"/>
                <c:pt idx="0">
                  <c:v>0.79824561403508798</c:v>
                </c:pt>
                <c:pt idx="1">
                  <c:v>0.73684210526315796</c:v>
                </c:pt>
                <c:pt idx="2">
                  <c:v>0.82456140350877205</c:v>
                </c:pt>
                <c:pt idx="3">
                  <c:v>0.70175438596491202</c:v>
                </c:pt>
                <c:pt idx="4">
                  <c:v>0.92105263157894701</c:v>
                </c:pt>
                <c:pt idx="5">
                  <c:v>0.84210526315789502</c:v>
                </c:pt>
                <c:pt idx="6">
                  <c:v>0.78947368421052599</c:v>
                </c:pt>
                <c:pt idx="7">
                  <c:v>0.81578947368420995</c:v>
                </c:pt>
                <c:pt idx="8">
                  <c:v>0.78947368421052599</c:v>
                </c:pt>
                <c:pt idx="9">
                  <c:v>0.76315789473684204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3-42B6-92D1-637F5FDD1D63}"/>
            </c:ext>
          </c:extLst>
        </c:ser>
        <c:ser>
          <c:idx val="3"/>
          <c:order val="2"/>
          <c:tx>
            <c:strRef>
              <c:f>oppoProposedSize_percent!$N$7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oppoProposedSize_percent!$N$8:$N$17</c:f>
              <c:numCache>
                <c:formatCode>General</c:formatCode>
                <c:ptCount val="10"/>
                <c:pt idx="0">
                  <c:v>0.95138888888888895</c:v>
                </c:pt>
                <c:pt idx="1">
                  <c:v>0.875</c:v>
                </c:pt>
                <c:pt idx="2">
                  <c:v>0.86111111111111105</c:v>
                </c:pt>
                <c:pt idx="3">
                  <c:v>0.82638888888888895</c:v>
                </c:pt>
                <c:pt idx="4">
                  <c:v>0.97916666666666696</c:v>
                </c:pt>
                <c:pt idx="5">
                  <c:v>0.95833333333333304</c:v>
                </c:pt>
                <c:pt idx="6">
                  <c:v>0.83333333333333304</c:v>
                </c:pt>
                <c:pt idx="7">
                  <c:v>0.875</c:v>
                </c:pt>
                <c:pt idx="8">
                  <c:v>0.91666666666666696</c:v>
                </c:pt>
                <c:pt idx="9">
                  <c:v>0.83333333333333304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3-42B6-92D1-637F5FDD1D63}"/>
            </c:ext>
          </c:extLst>
        </c:ser>
        <c:ser>
          <c:idx val="4"/>
          <c:order val="3"/>
          <c:tx>
            <c:strRef>
              <c:f>oppoProposedSize_percent!$O$7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oppoProposedSize_percent!$O$8:$O$17</c:f>
              <c:numCache>
                <c:formatCode>General</c:formatCode>
                <c:ptCount val="10"/>
                <c:pt idx="0">
                  <c:v>0.88405797101449302</c:v>
                </c:pt>
                <c:pt idx="1">
                  <c:v>0.91304347826086896</c:v>
                </c:pt>
                <c:pt idx="2">
                  <c:v>0.88405797101449302</c:v>
                </c:pt>
                <c:pt idx="3">
                  <c:v>0.79710144927536197</c:v>
                </c:pt>
                <c:pt idx="4">
                  <c:v>0.934782608695652</c:v>
                </c:pt>
                <c:pt idx="5">
                  <c:v>0.86956521739130399</c:v>
                </c:pt>
                <c:pt idx="6">
                  <c:v>0.76086956521739102</c:v>
                </c:pt>
                <c:pt idx="7">
                  <c:v>0.934782608695652</c:v>
                </c:pt>
                <c:pt idx="8">
                  <c:v>0.73913043478260898</c:v>
                </c:pt>
                <c:pt idx="9">
                  <c:v>0.76086956521739102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3-42B6-92D1-637F5FDD1D63}"/>
            </c:ext>
          </c:extLst>
        </c:ser>
        <c:ser>
          <c:idx val="5"/>
          <c:order val="4"/>
          <c:tx>
            <c:strRef>
              <c:f>oppoProposedSize_percent!$P$7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oppoProposedSize_percent!$P$8:$P$17</c:f>
              <c:numCache>
                <c:formatCode>General</c:formatCode>
                <c:ptCount val="10"/>
                <c:pt idx="0">
                  <c:v>0.97499999999999998</c:v>
                </c:pt>
                <c:pt idx="1">
                  <c:v>1</c:v>
                </c:pt>
                <c:pt idx="2">
                  <c:v>0.88333333333333297</c:v>
                </c:pt>
                <c:pt idx="3">
                  <c:v>0.85</c:v>
                </c:pt>
                <c:pt idx="4">
                  <c:v>0.97499999999999998</c:v>
                </c:pt>
                <c:pt idx="5">
                  <c:v>1</c:v>
                </c:pt>
                <c:pt idx="6">
                  <c:v>0.875</c:v>
                </c:pt>
                <c:pt idx="7">
                  <c:v>1</c:v>
                </c:pt>
                <c:pt idx="8">
                  <c:v>0.85</c:v>
                </c:pt>
                <c:pt idx="9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3-42B6-92D1-637F5FDD1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"/>
        <c:axId val="1360311008"/>
        <c:axId val="1397458784"/>
      </c:barChart>
      <c:catAx>
        <c:axId val="136031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58784"/>
        <c:crosses val="autoZero"/>
        <c:auto val="1"/>
        <c:lblAlgn val="ctr"/>
        <c:lblOffset val="100"/>
        <c:noMultiLvlLbl val="0"/>
      </c:catAx>
      <c:valAx>
        <c:axId val="13974587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Punish and opponent proposed</a:t>
            </a:r>
            <a:r>
              <a:rPr lang="en-US" baseline="0"/>
              <a:t> size</a:t>
            </a:r>
            <a:endParaRPr lang="en-US"/>
          </a:p>
        </c:rich>
      </c:tx>
      <c:layout>
        <c:manualLayout>
          <c:xMode val="edge"/>
          <c:yMode val="edge"/>
          <c:x val="0.20752077865266799"/>
          <c:y val="3.7037037037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oppoProposedSize_percent!$L$10:$L$18</c:f>
              <c:numCache>
                <c:formatCode>General</c:formatCode>
                <c:ptCount val="9"/>
                <c:pt idx="0">
                  <c:v>0.43137254901960798</c:v>
                </c:pt>
                <c:pt idx="1">
                  <c:v>0.76470588235294101</c:v>
                </c:pt>
                <c:pt idx="2">
                  <c:v>0.41176470588235298</c:v>
                </c:pt>
                <c:pt idx="3">
                  <c:v>0.26470588235294101</c:v>
                </c:pt>
                <c:pt idx="4">
                  <c:v>0.34640522875816998</c:v>
                </c:pt>
                <c:pt idx="5">
                  <c:v>0.47058823529411797</c:v>
                </c:pt>
                <c:pt idx="6">
                  <c:v>0.41176470588235298</c:v>
                </c:pt>
                <c:pt idx="7">
                  <c:v>0.441176470588235</c:v>
                </c:pt>
                <c:pt idx="8">
                  <c:v>0.19607843137254899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E-476A-9766-2626582078DC}"/>
            </c:ext>
          </c:extLst>
        </c:ser>
        <c:ser>
          <c:idx val="1"/>
          <c:order val="1"/>
          <c:tx>
            <c:strRef>
              <c:f>oppoProposedSize_percent!$M$9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oppoProposedSize_percent!$M$10:$M$18</c:f>
              <c:numCache>
                <c:formatCode>General</c:formatCode>
                <c:ptCount val="9"/>
                <c:pt idx="0">
                  <c:v>0.50877192982456099</c:v>
                </c:pt>
                <c:pt idx="1">
                  <c:v>0.89473684210526305</c:v>
                </c:pt>
                <c:pt idx="2">
                  <c:v>0.394736842105263</c:v>
                </c:pt>
                <c:pt idx="3">
                  <c:v>0.23684210526315799</c:v>
                </c:pt>
                <c:pt idx="4">
                  <c:v>0.391812865497076</c:v>
                </c:pt>
                <c:pt idx="5">
                  <c:v>0.57894736842105299</c:v>
                </c:pt>
                <c:pt idx="6">
                  <c:v>0.47368421052631599</c:v>
                </c:pt>
                <c:pt idx="7">
                  <c:v>0.36842105263157898</c:v>
                </c:pt>
                <c:pt idx="8">
                  <c:v>0.22807017543859601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E-476A-9766-2626582078DC}"/>
            </c:ext>
          </c:extLst>
        </c:ser>
        <c:ser>
          <c:idx val="2"/>
          <c:order val="2"/>
          <c:tx>
            <c:strRef>
              <c:f>oppoProposedSize_percent!$N$9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oppoProposedSize_percent!$N$10:$N$18</c:f>
              <c:numCache>
                <c:formatCode>General</c:formatCode>
                <c:ptCount val="9"/>
                <c:pt idx="0">
                  <c:v>0.59722222222222199</c:v>
                </c:pt>
                <c:pt idx="1">
                  <c:v>0.70833333333333304</c:v>
                </c:pt>
                <c:pt idx="2">
                  <c:v>0.52083333333333304</c:v>
                </c:pt>
                <c:pt idx="3">
                  <c:v>0.29166666666666702</c:v>
                </c:pt>
                <c:pt idx="4">
                  <c:v>0.41666666666666702</c:v>
                </c:pt>
                <c:pt idx="5">
                  <c:v>0.625</c:v>
                </c:pt>
                <c:pt idx="6">
                  <c:v>0.56944444444444398</c:v>
                </c:pt>
                <c:pt idx="7">
                  <c:v>0.47916666666666702</c:v>
                </c:pt>
                <c:pt idx="8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CE-476A-9766-2626582078DC}"/>
            </c:ext>
          </c:extLst>
        </c:ser>
        <c:ser>
          <c:idx val="3"/>
          <c:order val="3"/>
          <c:tx>
            <c:strRef>
              <c:f>oppoProposedSize_percent!$O$9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oppoProposedSize_percent!$O$10:$O$18</c:f>
              <c:numCache>
                <c:formatCode>General</c:formatCode>
                <c:ptCount val="9"/>
                <c:pt idx="0">
                  <c:v>0.623188405797101</c:v>
                </c:pt>
                <c:pt idx="1">
                  <c:v>0.82608695652173902</c:v>
                </c:pt>
                <c:pt idx="2">
                  <c:v>0.58695652173913004</c:v>
                </c:pt>
                <c:pt idx="3">
                  <c:v>0.47826086956521702</c:v>
                </c:pt>
                <c:pt idx="4">
                  <c:v>0.53140096618357502</c:v>
                </c:pt>
                <c:pt idx="5">
                  <c:v>0.69565217391304301</c:v>
                </c:pt>
                <c:pt idx="6">
                  <c:v>0.623188405797101</c:v>
                </c:pt>
                <c:pt idx="7">
                  <c:v>0.69565217391304301</c:v>
                </c:pt>
                <c:pt idx="8">
                  <c:v>0.376811594202899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E-476A-9766-2626582078DC}"/>
            </c:ext>
          </c:extLst>
        </c:ser>
        <c:ser>
          <c:idx val="4"/>
          <c:order val="4"/>
          <c:tx>
            <c:strRef>
              <c:f>oppoProposedSize_percent!$P$9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oppoProposedSize_percent!$P$10:$P$18</c:f>
              <c:numCache>
                <c:formatCode>General</c:formatCode>
                <c:ptCount val="9"/>
                <c:pt idx="0">
                  <c:v>0.53333333333333299</c:v>
                </c:pt>
                <c:pt idx="1">
                  <c:v>0.75</c:v>
                </c:pt>
                <c:pt idx="2">
                  <c:v>0.52500000000000002</c:v>
                </c:pt>
                <c:pt idx="3">
                  <c:v>0.32500000000000001</c:v>
                </c:pt>
                <c:pt idx="4">
                  <c:v>0.45555555555555499</c:v>
                </c:pt>
                <c:pt idx="5">
                  <c:v>0.6</c:v>
                </c:pt>
                <c:pt idx="6">
                  <c:v>0.45</c:v>
                </c:pt>
                <c:pt idx="7">
                  <c:v>0.52500000000000002</c:v>
                </c:pt>
                <c:pt idx="8">
                  <c:v>0.31666666666666698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CE-476A-9766-262658207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7"/>
        <c:axId val="1279283216"/>
        <c:axId val="1360348880"/>
      </c:barChart>
      <c:catAx>
        <c:axId val="127928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 proposed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48880"/>
        <c:crosses val="autoZero"/>
        <c:auto val="1"/>
        <c:lblAlgn val="ctr"/>
        <c:lblOffset val="100"/>
        <c:noMultiLvlLbl val="0"/>
      </c:catAx>
      <c:valAx>
        <c:axId val="13603488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28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fairscoreFraming_percent!$L$4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fairscoreFraming_percent!$L$5:$L$9</c:f>
              <c:numCache>
                <c:formatCode>General</c:formatCode>
                <c:ptCount val="5"/>
                <c:pt idx="0">
                  <c:v>0.97916666666666696</c:v>
                </c:pt>
                <c:pt idx="1">
                  <c:v>0.94444444444444398</c:v>
                </c:pt>
                <c:pt idx="2">
                  <c:v>0.80952380952380898</c:v>
                </c:pt>
                <c:pt idx="3">
                  <c:v>0.55357142857142905</c:v>
                </c:pt>
                <c:pt idx="4">
                  <c:v>0.33928571428571402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9-4F62-AC02-994104FFDDE8}"/>
            </c:ext>
          </c:extLst>
        </c:ser>
        <c:ser>
          <c:idx val="1"/>
          <c:order val="1"/>
          <c:tx>
            <c:strRef>
              <c:f>fairscoreFraming_percent!$M$4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fairscoreFraming_percent!$M$5:$M$9</c:f>
              <c:numCache>
                <c:formatCode>General</c:formatCode>
                <c:ptCount val="5"/>
                <c:pt idx="0">
                  <c:v>0.91666666666666696</c:v>
                </c:pt>
                <c:pt idx="1">
                  <c:v>0.95833333333333304</c:v>
                </c:pt>
                <c:pt idx="2">
                  <c:v>0.94047619047619002</c:v>
                </c:pt>
                <c:pt idx="3">
                  <c:v>0.86904761904761896</c:v>
                </c:pt>
                <c:pt idx="4">
                  <c:v>0.80952380952380898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89-4F62-AC02-994104FFDDE8}"/>
            </c:ext>
          </c:extLst>
        </c:ser>
        <c:ser>
          <c:idx val="2"/>
          <c:order val="2"/>
          <c:tx>
            <c:strRef>
              <c:f>fairscoreFraming_percent!$N$4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fairscoreFraming_percent!$N$5:$N$9</c:f>
              <c:numCache>
                <c:formatCode>General</c:formatCode>
                <c:ptCount val="5"/>
                <c:pt idx="0">
                  <c:v>0.66666666666666696</c:v>
                </c:pt>
                <c:pt idx="1">
                  <c:v>0.69444444444444398</c:v>
                </c:pt>
                <c:pt idx="2">
                  <c:v>0.52976190476190499</c:v>
                </c:pt>
                <c:pt idx="3">
                  <c:v>0.41071428571428598</c:v>
                </c:pt>
                <c:pt idx="4">
                  <c:v>0.26190476190476197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89-4F62-AC02-994104FFD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00528"/>
        <c:axId val="1359191216"/>
      </c:barChart>
      <c:catAx>
        <c:axId val="135920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191216"/>
        <c:crosses val="autoZero"/>
        <c:auto val="1"/>
        <c:lblAlgn val="ctr"/>
        <c:lblOffset val="100"/>
        <c:noMultiLvlLbl val="0"/>
      </c:catAx>
      <c:valAx>
        <c:axId val="1359191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6111111111111101E-2"/>
              <c:y val="0.31669327792359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proposedSizeFraming_percent!$L$9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proposedSizeFraming_percent!$L$10:$L$19</c:f>
              <c:numCache>
                <c:formatCode>General</c:formatCode>
                <c:ptCount val="10"/>
                <c:pt idx="0">
                  <c:v>0.53472222222222199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0.65277777777777801</c:v>
                </c:pt>
                <c:pt idx="4">
                  <c:v>0.875</c:v>
                </c:pt>
                <c:pt idx="5">
                  <c:v>0.83333333333333304</c:v>
                </c:pt>
                <c:pt idx="7">
                  <c:v>1</c:v>
                </c:pt>
                <c:pt idx="8">
                  <c:v>0.95833333333333304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E-4DBC-A940-9B8114F05A00}"/>
            </c:ext>
          </c:extLst>
        </c:ser>
        <c:ser>
          <c:idx val="1"/>
          <c:order val="1"/>
          <c:tx>
            <c:strRef>
              <c:f>proposedSizeFraming_percent!$M$9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proposedSizeFraming_percent!$M$10:$M$19</c:f>
              <c:numCache>
                <c:formatCode>General</c:formatCode>
                <c:ptCount val="10"/>
                <c:pt idx="0">
                  <c:v>0.82142857142857095</c:v>
                </c:pt>
                <c:pt idx="1">
                  <c:v>0.91666666666666696</c:v>
                </c:pt>
                <c:pt idx="2">
                  <c:v>0.875</c:v>
                </c:pt>
                <c:pt idx="3">
                  <c:v>0.91666666666666696</c:v>
                </c:pt>
                <c:pt idx="4">
                  <c:v>0.95833333333333304</c:v>
                </c:pt>
                <c:pt idx="5">
                  <c:v>0.90277777777777801</c:v>
                </c:pt>
                <c:pt idx="6">
                  <c:v>0.95833333333333304</c:v>
                </c:pt>
                <c:pt idx="7">
                  <c:v>0.83333333333333304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1E-4DBC-A940-9B8114F05A00}"/>
            </c:ext>
          </c:extLst>
        </c:ser>
        <c:ser>
          <c:idx val="2"/>
          <c:order val="2"/>
          <c:tx>
            <c:strRef>
              <c:f>proposedSizeFraming_percent!$N$9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proposedSizeFraming_percent!$N$10:$N$19</c:f>
              <c:numCache>
                <c:formatCode>General</c:formatCode>
                <c:ptCount val="10"/>
                <c:pt idx="0">
                  <c:v>0.29166666666666702</c:v>
                </c:pt>
                <c:pt idx="1">
                  <c:v>0.32638888888888901</c:v>
                </c:pt>
                <c:pt idx="2">
                  <c:v>0.57499999999999996</c:v>
                </c:pt>
                <c:pt idx="3">
                  <c:v>0.45833333333333298</c:v>
                </c:pt>
                <c:pt idx="4">
                  <c:v>0.66666666666666696</c:v>
                </c:pt>
                <c:pt idx="5">
                  <c:v>0.625</c:v>
                </c:pt>
                <c:pt idx="7">
                  <c:v>0.66666666666666696</c:v>
                </c:pt>
                <c:pt idx="8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1E-4DBC-A940-9B8114F05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72896"/>
        <c:axId val="1361676800"/>
      </c:barChart>
      <c:catAx>
        <c:axId val="136167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6800"/>
        <c:crosses val="autoZero"/>
        <c:auto val="1"/>
        <c:lblAlgn val="ctr"/>
        <c:lblOffset val="100"/>
        <c:noMultiLvlLbl val="0"/>
      </c:catAx>
      <c:valAx>
        <c:axId val="13616768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fairFraming_percent!$E$14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fairFraming_percent!$F$14:$G$14</c:f>
              <c:numCache>
                <c:formatCode>General</c:formatCode>
                <c:ptCount val="2"/>
                <c:pt idx="0">
                  <c:v>0.95833333333333304</c:v>
                </c:pt>
                <c:pt idx="1">
                  <c:v>0.567460317460317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4-4162-91C7-5D406EC6AF58}"/>
            </c:ext>
          </c:extLst>
        </c:ser>
        <c:ser>
          <c:idx val="1"/>
          <c:order val="1"/>
          <c:tx>
            <c:strRef>
              <c:f>fairFraming_percent!$E$15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fairFraming_percent!$F$15:$G$15</c:f>
              <c:numCache>
                <c:formatCode>General</c:formatCode>
                <c:ptCount val="2"/>
                <c:pt idx="0">
                  <c:v>0.94166666666666698</c:v>
                </c:pt>
                <c:pt idx="1">
                  <c:v>0.87301587301587302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14-4162-91C7-5D406EC6AF58}"/>
            </c:ext>
          </c:extLst>
        </c:ser>
        <c:ser>
          <c:idx val="2"/>
          <c:order val="2"/>
          <c:tx>
            <c:strRef>
              <c:f>fairFraming_percent!$E$16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fairFraming_percent!$F$16:$G$16</c:f>
              <c:numCache>
                <c:formatCode>General</c:formatCode>
                <c:ptCount val="2"/>
                <c:pt idx="0">
                  <c:v>0.68333333333333302</c:v>
                </c:pt>
                <c:pt idx="1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14-4162-91C7-5D406EC6A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17888"/>
        <c:axId val="1361520720"/>
      </c:barChart>
      <c:catAx>
        <c:axId val="136151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20720"/>
        <c:crosses val="autoZero"/>
        <c:auto val="1"/>
        <c:lblAlgn val="ctr"/>
        <c:lblOffset val="100"/>
        <c:noMultiLvlLbl val="0"/>
      </c:catAx>
      <c:valAx>
        <c:axId val="1361520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1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0.14705882352941199</c:v>
                </c:pt>
                <c:pt idx="1">
                  <c:v>0.85294117647058798</c:v>
                </c:pt>
                <c:pt idx="2">
                  <c:v>0.434873949579832</c:v>
                </c:pt>
                <c:pt idx="3">
                  <c:v>0.56512605042016795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0.11898734177215201</c:v>
                </c:pt>
                <c:pt idx="1">
                  <c:v>0.88101265822784802</c:v>
                </c:pt>
                <c:pt idx="2">
                  <c:v>0.42977697408077198</c:v>
                </c:pt>
                <c:pt idx="3">
                  <c:v>0.57022302591922802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79792"/>
        <c:axId val="1365182544"/>
      </c:barChart>
      <c:catAx>
        <c:axId val="136517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82544"/>
        <c:crosses val="autoZero"/>
        <c:auto val="1"/>
        <c:lblAlgn val="ctr"/>
        <c:lblOffset val="100"/>
        <c:noMultiLvlLbl val="0"/>
      </c:catAx>
      <c:valAx>
        <c:axId val="136518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7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7.2222222222222202E-2</c:v>
                </c:pt>
                <c:pt idx="1">
                  <c:v>0.92777777777777803</c:v>
                </c:pt>
                <c:pt idx="2">
                  <c:v>0.36111111111111099</c:v>
                </c:pt>
                <c:pt idx="3">
                  <c:v>0.63888888888888895</c:v>
                </c:pt>
                <c:pt idx="4">
                  <c:v>0.21296296296296299</c:v>
                </c:pt>
                <c:pt idx="5">
                  <c:v>0.78703703703703698</c:v>
                </c:pt>
                <c:pt idx="6">
                  <c:v>0.66666666666666696</c:v>
                </c:pt>
                <c:pt idx="7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202112"/>
        <c:axId val="1365205104"/>
      </c:barChart>
      <c:catAx>
        <c:axId val="13652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5104"/>
        <c:crosses val="autoZero"/>
        <c:auto val="1"/>
        <c:lblAlgn val="ctr"/>
        <c:lblOffset val="100"/>
        <c:noMultiLvlLbl val="0"/>
      </c:catAx>
      <c:valAx>
        <c:axId val="13652051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4.7058823529411799E-2</c:v>
                </c:pt>
                <c:pt idx="1">
                  <c:v>0.95294117647058796</c:v>
                </c:pt>
                <c:pt idx="2">
                  <c:v>0.42352941176470599</c:v>
                </c:pt>
                <c:pt idx="3">
                  <c:v>0.57647058823529396</c:v>
                </c:pt>
                <c:pt idx="4">
                  <c:v>0.179271708683473</c:v>
                </c:pt>
                <c:pt idx="5">
                  <c:v>0.82072829131652703</c:v>
                </c:pt>
                <c:pt idx="6">
                  <c:v>0.67507002801120397</c:v>
                </c:pt>
                <c:pt idx="7">
                  <c:v>0.32492997198879497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9.4736842105263105E-2</c:v>
                </c:pt>
                <c:pt idx="1">
                  <c:v>0.90526315789473699</c:v>
                </c:pt>
                <c:pt idx="2">
                  <c:v>0.30526315789473701</c:v>
                </c:pt>
                <c:pt idx="3">
                  <c:v>0.69473684210526299</c:v>
                </c:pt>
                <c:pt idx="4">
                  <c:v>0.24310776942355899</c:v>
                </c:pt>
                <c:pt idx="5">
                  <c:v>0.75689223057644095</c:v>
                </c:pt>
                <c:pt idx="6">
                  <c:v>0.65914786967418504</c:v>
                </c:pt>
                <c:pt idx="7">
                  <c:v>0.34085213032581402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41728"/>
        <c:axId val="1280467376"/>
      </c:barChart>
      <c:catAx>
        <c:axId val="131804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467376"/>
        <c:crosses val="autoZero"/>
        <c:auto val="1"/>
        <c:lblAlgn val="ctr"/>
        <c:lblOffset val="100"/>
        <c:noMultiLvlLbl val="0"/>
      </c:catAx>
      <c:valAx>
        <c:axId val="1280467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group5_reappraisal_percent!$E$1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group5_reappraisal_percent!$A$2:$C$31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group5_reappraisal_percent!$E$2:$E$31</c:f>
              <c:numCache>
                <c:formatCode>General</c:formatCode>
                <c:ptCount val="30"/>
                <c:pt idx="0">
                  <c:v>0.94117647058823495</c:v>
                </c:pt>
                <c:pt idx="1">
                  <c:v>0.55742296918767498</c:v>
                </c:pt>
                <c:pt idx="2">
                  <c:v>0.95294117647058796</c:v>
                </c:pt>
                <c:pt idx="3">
                  <c:v>0.82072829131652703</c:v>
                </c:pt>
                <c:pt idx="4">
                  <c:v>0.57647058823529396</c:v>
                </c:pt>
                <c:pt idx="5">
                  <c:v>0.32492997198879597</c:v>
                </c:pt>
                <c:pt idx="6">
                  <c:v>0.96842105263157896</c:v>
                </c:pt>
                <c:pt idx="7">
                  <c:v>0.59147869674185505</c:v>
                </c:pt>
                <c:pt idx="8">
                  <c:v>0.90526315789473699</c:v>
                </c:pt>
                <c:pt idx="9">
                  <c:v>0.75689223057644095</c:v>
                </c:pt>
                <c:pt idx="10">
                  <c:v>0.69473684210526299</c:v>
                </c:pt>
                <c:pt idx="11">
                  <c:v>0.34085213032581502</c:v>
                </c:pt>
                <c:pt idx="12">
                  <c:v>0.95833333333333304</c:v>
                </c:pt>
                <c:pt idx="13">
                  <c:v>0.567460317460317</c:v>
                </c:pt>
                <c:pt idx="14">
                  <c:v>0.94166666666666698</c:v>
                </c:pt>
                <c:pt idx="15">
                  <c:v>0.87301587301587302</c:v>
                </c:pt>
                <c:pt idx="16">
                  <c:v>0.68333333333333302</c:v>
                </c:pt>
                <c:pt idx="17">
                  <c:v>0.40079365079365098</c:v>
                </c:pt>
                <c:pt idx="18">
                  <c:v>0.97391304347826102</c:v>
                </c:pt>
                <c:pt idx="19">
                  <c:v>0.70186335403726696</c:v>
                </c:pt>
                <c:pt idx="20">
                  <c:v>0.93913043478260905</c:v>
                </c:pt>
                <c:pt idx="21">
                  <c:v>0.82608695652173902</c:v>
                </c:pt>
                <c:pt idx="22">
                  <c:v>0.72173913043478299</c:v>
                </c:pt>
                <c:pt idx="23">
                  <c:v>0.52795031055900599</c:v>
                </c:pt>
                <c:pt idx="24">
                  <c:v>0.99</c:v>
                </c:pt>
                <c:pt idx="25">
                  <c:v>0.6</c:v>
                </c:pt>
                <c:pt idx="26">
                  <c:v>0.99</c:v>
                </c:pt>
                <c:pt idx="27">
                  <c:v>0.90238095238095195</c:v>
                </c:pt>
                <c:pt idx="28">
                  <c:v>0.68</c:v>
                </c:pt>
                <c:pt idx="29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8-4B1C-B91B-3CF524E7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31744"/>
        <c:axId val="1361534064"/>
      </c:barChart>
      <c:catAx>
        <c:axId val="136153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4064"/>
        <c:crosses val="autoZero"/>
        <c:auto val="1"/>
        <c:lblAlgn val="ctr"/>
        <c:lblOffset val="100"/>
        <c:noMultiLvlLbl val="0"/>
      </c:catAx>
      <c:valAx>
        <c:axId val="13615340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group4_reappraisal_percent!$E$1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group4_reappraisal_percent!$A$2:$C$25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group4_reappraisal_percent!$E$2:$E$25</c:f>
              <c:numCache>
                <c:formatCode>General</c:formatCode>
                <c:ptCount val="24"/>
                <c:pt idx="0">
                  <c:v>0.95555555555555605</c:v>
                </c:pt>
                <c:pt idx="1">
                  <c:v>0.57539682539682502</c:v>
                </c:pt>
                <c:pt idx="2">
                  <c:v>0.92777777777777803</c:v>
                </c:pt>
                <c:pt idx="3">
                  <c:v>0.78703703703703698</c:v>
                </c:pt>
                <c:pt idx="4">
                  <c:v>0.63888888888888895</c:v>
                </c:pt>
                <c:pt idx="5">
                  <c:v>0.33333333333333298</c:v>
                </c:pt>
                <c:pt idx="6">
                  <c:v>0.95833333333333304</c:v>
                </c:pt>
                <c:pt idx="7">
                  <c:v>0.567460317460317</c:v>
                </c:pt>
                <c:pt idx="8">
                  <c:v>0.94166666666666698</c:v>
                </c:pt>
                <c:pt idx="9">
                  <c:v>0.87301587301587302</c:v>
                </c:pt>
                <c:pt idx="10">
                  <c:v>0.68333333333333302</c:v>
                </c:pt>
                <c:pt idx="11">
                  <c:v>0.40079365079365098</c:v>
                </c:pt>
                <c:pt idx="12">
                  <c:v>0.97391304347826102</c:v>
                </c:pt>
                <c:pt idx="13">
                  <c:v>0.70186335403726696</c:v>
                </c:pt>
                <c:pt idx="14">
                  <c:v>0.93913043478260905</c:v>
                </c:pt>
                <c:pt idx="15">
                  <c:v>0.82608695652173902</c:v>
                </c:pt>
                <c:pt idx="16">
                  <c:v>0.72173913043478299</c:v>
                </c:pt>
                <c:pt idx="17">
                  <c:v>0.52795031055900599</c:v>
                </c:pt>
                <c:pt idx="18">
                  <c:v>0.99</c:v>
                </c:pt>
                <c:pt idx="19">
                  <c:v>0.6</c:v>
                </c:pt>
                <c:pt idx="20">
                  <c:v>0.99</c:v>
                </c:pt>
                <c:pt idx="21">
                  <c:v>0.90238095238095195</c:v>
                </c:pt>
                <c:pt idx="22">
                  <c:v>0.68</c:v>
                </c:pt>
                <c:pt idx="23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6-4FED-86DC-45F001724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602128"/>
        <c:axId val="1359604448"/>
      </c:barChart>
      <c:catAx>
        <c:axId val="13596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4448"/>
        <c:crosses val="autoZero"/>
        <c:auto val="1"/>
        <c:lblAlgn val="ctr"/>
        <c:lblOffset val="100"/>
        <c:noMultiLvlLbl val="0"/>
      </c:catAx>
      <c:valAx>
        <c:axId val="1359604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</a:t>
            </a:r>
            <a:r>
              <a:rPr lang="en-US" baseline="0" dirty="0"/>
              <a:t> and player proposed amount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proposedSizeByGroup_percent!$L$12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proposedSizeByGroup_percent!$L$13:$L$20</c:f>
              <c:numCache>
                <c:formatCode>General</c:formatCode>
                <c:ptCount val="8"/>
                <c:pt idx="0">
                  <c:v>0.46078431372549</c:v>
                </c:pt>
                <c:pt idx="1">
                  <c:v>0.480392156862745</c:v>
                </c:pt>
                <c:pt idx="2">
                  <c:v>0.63235294117647001</c:v>
                </c:pt>
                <c:pt idx="3">
                  <c:v>0.68627450980392102</c:v>
                </c:pt>
                <c:pt idx="4">
                  <c:v>0.85294117647058798</c:v>
                </c:pt>
                <c:pt idx="5">
                  <c:v>0.76470588235294101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1E-45A6-B655-AFB3555A1D32}"/>
            </c:ext>
          </c:extLst>
        </c:ser>
        <c:ser>
          <c:idx val="1"/>
          <c:order val="1"/>
          <c:tx>
            <c:strRef>
              <c:f>proposedSizeByGroup_percent!$M$12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proposedSizeByGroup_percent!$M$13:$M$20</c:f>
              <c:numCache>
                <c:formatCode>General</c:formatCode>
                <c:ptCount val="8"/>
                <c:pt idx="0">
                  <c:v>0.55263157894736803</c:v>
                </c:pt>
                <c:pt idx="1">
                  <c:v>0.47368421052631599</c:v>
                </c:pt>
                <c:pt idx="2">
                  <c:v>0.69736842105263097</c:v>
                </c:pt>
                <c:pt idx="3">
                  <c:v>0.63157894736842102</c:v>
                </c:pt>
                <c:pt idx="4">
                  <c:v>0.89473684210526305</c:v>
                </c:pt>
                <c:pt idx="5">
                  <c:v>0.84210526315789502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1E-45A6-B655-AFB3555A1D32}"/>
            </c:ext>
          </c:extLst>
        </c:ser>
        <c:ser>
          <c:idx val="2"/>
          <c:order val="2"/>
          <c:tx>
            <c:strRef>
              <c:f>proposedSizeByGroup_percent!$N$12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proposedSizeByGroup_percent!$N$13:$N$20</c:f>
              <c:numCache>
                <c:formatCode>General</c:formatCode>
                <c:ptCount val="8"/>
                <c:pt idx="0">
                  <c:v>0.53472222222222199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0.65277777777777801</c:v>
                </c:pt>
                <c:pt idx="4">
                  <c:v>0.875</c:v>
                </c:pt>
                <c:pt idx="5">
                  <c:v>0.83333333333333304</c:v>
                </c:pt>
                <c:pt idx="6">
                  <c:v>1</c:v>
                </c:pt>
                <c:pt idx="7">
                  <c:v>0.95833333333333304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1E-45A6-B655-AFB3555A1D32}"/>
            </c:ext>
          </c:extLst>
        </c:ser>
        <c:ser>
          <c:idx val="3"/>
          <c:order val="3"/>
          <c:tx>
            <c:strRef>
              <c:f>proposedSizeByGroup_percent!$O$12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proposedSizeByGroup_percent!$O$13:$O$20</c:f>
              <c:numCache>
                <c:formatCode>General</c:formatCode>
                <c:ptCount val="8"/>
                <c:pt idx="0">
                  <c:v>0.65217391304347805</c:v>
                </c:pt>
                <c:pt idx="1">
                  <c:v>0.60869565217391297</c:v>
                </c:pt>
                <c:pt idx="2">
                  <c:v>0.79347826086956497</c:v>
                </c:pt>
                <c:pt idx="3">
                  <c:v>0.76811594202898503</c:v>
                </c:pt>
                <c:pt idx="4">
                  <c:v>0.92391304347826098</c:v>
                </c:pt>
                <c:pt idx="5">
                  <c:v>0.91304347826086896</c:v>
                </c:pt>
                <c:pt idx="6">
                  <c:v>0.95652173913043503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1E-45A6-B655-AFB3555A1D32}"/>
            </c:ext>
          </c:extLst>
        </c:ser>
        <c:ser>
          <c:idx val="4"/>
          <c:order val="4"/>
          <c:tx>
            <c:strRef>
              <c:f>proposedSizeByGroup_percent!$P$12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proposedSizeByGroup_percent!$P$13:$P$20</c:f>
              <c:numCache>
                <c:formatCode>General</c:formatCode>
                <c:ptCount val="8"/>
                <c:pt idx="0">
                  <c:v>0.50833333333333297</c:v>
                </c:pt>
                <c:pt idx="1">
                  <c:v>0.44166666666666698</c:v>
                </c:pt>
                <c:pt idx="2">
                  <c:v>0.7</c:v>
                </c:pt>
                <c:pt idx="3">
                  <c:v>0.71666666666666701</c:v>
                </c:pt>
                <c:pt idx="4">
                  <c:v>0.98750000000000004</c:v>
                </c:pt>
                <c:pt idx="5">
                  <c:v>0.95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1E-45A6-B655-AFB3555A1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507296"/>
        <c:axId val="1359510688"/>
      </c:barChart>
      <c:catAx>
        <c:axId val="135950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10688"/>
        <c:crosses val="autoZero"/>
        <c:auto val="1"/>
        <c:lblAlgn val="ctr"/>
        <c:lblOffset val="100"/>
        <c:noMultiLvlLbl val="0"/>
      </c:catAx>
      <c:valAx>
        <c:axId val="1359510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CCEPTANCE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 and player</a:t>
            </a:r>
            <a:r>
              <a:rPr lang="en-US" altLang="zh-CN" baseline="0"/>
              <a:t> proposed amount</a:t>
            </a:r>
            <a:r>
              <a:rPr lang="en-US" altLang="zh-CN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proposedSizeByGroup_percent!$M$14:$M$22</c:f>
              <c:numCache>
                <c:formatCode>General</c:formatCode>
                <c:ptCount val="9"/>
                <c:pt idx="0">
                  <c:v>0.78991596638655504</c:v>
                </c:pt>
                <c:pt idx="1">
                  <c:v>0.75630252100840301</c:v>
                </c:pt>
                <c:pt idx="2">
                  <c:v>0.89705882352941202</c:v>
                </c:pt>
                <c:pt idx="3">
                  <c:v>0.88235294117647101</c:v>
                </c:pt>
                <c:pt idx="4">
                  <c:v>0.82352941176470595</c:v>
                </c:pt>
                <c:pt idx="5">
                  <c:v>0.96078431372549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B-477F-8DB1-E6EA8A32E041}"/>
            </c:ext>
          </c:extLst>
        </c:ser>
        <c:ser>
          <c:idx val="1"/>
          <c:order val="1"/>
          <c:tx>
            <c:strRef>
              <c:f>proposedSizeByGroup_percent!$N$13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proposedSizeByGroup_percent!$N$14:$N$22</c:f>
              <c:numCache>
                <c:formatCode>General</c:formatCode>
                <c:ptCount val="9"/>
                <c:pt idx="0">
                  <c:v>0.68421052631578905</c:v>
                </c:pt>
                <c:pt idx="1">
                  <c:v>0.78947368421052599</c:v>
                </c:pt>
                <c:pt idx="2">
                  <c:v>0.78947368421052599</c:v>
                </c:pt>
                <c:pt idx="3">
                  <c:v>0.78947368421052599</c:v>
                </c:pt>
                <c:pt idx="4">
                  <c:v>0.84210526315789502</c:v>
                </c:pt>
                <c:pt idx="5">
                  <c:v>0.84210526315789502</c:v>
                </c:pt>
                <c:pt idx="6">
                  <c:v>0.89473684210526305</c:v>
                </c:pt>
                <c:pt idx="7">
                  <c:v>0.94736842105263097</c:v>
                </c:pt>
                <c:pt idx="8">
                  <c:v>0.94736842105263097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B-477F-8DB1-E6EA8A32E041}"/>
            </c:ext>
          </c:extLst>
        </c:ser>
        <c:ser>
          <c:idx val="2"/>
          <c:order val="2"/>
          <c:tx>
            <c:strRef>
              <c:f>proposedSizeByGroup_percent!$O$13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proposedSizeByGroup_percent!$O$14:$O$22</c:f>
              <c:numCache>
                <c:formatCode>General</c:formatCode>
                <c:ptCount val="9"/>
                <c:pt idx="0">
                  <c:v>0.82142857142857095</c:v>
                </c:pt>
                <c:pt idx="1">
                  <c:v>0.91666666666666696</c:v>
                </c:pt>
                <c:pt idx="2">
                  <c:v>0.875</c:v>
                </c:pt>
                <c:pt idx="3">
                  <c:v>0.91666666666666696</c:v>
                </c:pt>
                <c:pt idx="4">
                  <c:v>0.95833333333333304</c:v>
                </c:pt>
                <c:pt idx="5">
                  <c:v>0.90277777777777801</c:v>
                </c:pt>
                <c:pt idx="6">
                  <c:v>0.95833333333333304</c:v>
                </c:pt>
                <c:pt idx="7">
                  <c:v>0.83333333333333304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9B-477F-8DB1-E6EA8A32E041}"/>
            </c:ext>
          </c:extLst>
        </c:ser>
        <c:ser>
          <c:idx val="3"/>
          <c:order val="3"/>
          <c:tx>
            <c:strRef>
              <c:f>proposedSizeByGroup_percent!$P$13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proposedSizeByGroup_percent!$P$14:$P$22</c:f>
              <c:numCache>
                <c:formatCode>General</c:formatCode>
                <c:ptCount val="9"/>
                <c:pt idx="0">
                  <c:v>0.78260869565217395</c:v>
                </c:pt>
                <c:pt idx="1">
                  <c:v>0.85093167701863404</c:v>
                </c:pt>
                <c:pt idx="2">
                  <c:v>0.83695652173913004</c:v>
                </c:pt>
                <c:pt idx="3">
                  <c:v>0.73913043478260898</c:v>
                </c:pt>
                <c:pt idx="4">
                  <c:v>0.86956521739130399</c:v>
                </c:pt>
                <c:pt idx="5">
                  <c:v>0.94202898550724601</c:v>
                </c:pt>
                <c:pt idx="6">
                  <c:v>0.95652173913043503</c:v>
                </c:pt>
                <c:pt idx="7">
                  <c:v>0.95652173913043503</c:v>
                </c:pt>
                <c:pt idx="8">
                  <c:v>0.91304347826086896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9B-477F-8DB1-E6EA8A32E041}"/>
            </c:ext>
          </c:extLst>
        </c:ser>
        <c:ser>
          <c:idx val="4"/>
          <c:order val="4"/>
          <c:tx>
            <c:strRef>
              <c:f>proposedSizeByGroup_percent!$Q$13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proposedSizeByGroup_percent!$Q$14:$Q$22</c:f>
              <c:numCache>
                <c:formatCode>General</c:formatCode>
                <c:ptCount val="9"/>
                <c:pt idx="0">
                  <c:v>0.85714285714285698</c:v>
                </c:pt>
                <c:pt idx="1">
                  <c:v>0.90714285714285703</c:v>
                </c:pt>
                <c:pt idx="2">
                  <c:v>0.9375</c:v>
                </c:pt>
                <c:pt idx="3">
                  <c:v>0.85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B-477F-8DB1-E6EA8A32E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417328"/>
        <c:axId val="1359406848"/>
      </c:barChart>
      <c:catAx>
        <c:axId val="135941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06848"/>
        <c:crosses val="autoZero"/>
        <c:auto val="1"/>
        <c:lblAlgn val="ctr"/>
        <c:lblOffset val="100"/>
        <c:noMultiLvlLbl val="0"/>
      </c:catAx>
      <c:valAx>
        <c:axId val="1359406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proposedSizeByGroup_percent!$M$10:$M$17</c:f>
              <c:numCache>
                <c:formatCode>General</c:formatCode>
                <c:ptCount val="8"/>
                <c:pt idx="0">
                  <c:v>0.17647058823529399</c:v>
                </c:pt>
                <c:pt idx="1">
                  <c:v>0.26470588235294101</c:v>
                </c:pt>
                <c:pt idx="2">
                  <c:v>0.4</c:v>
                </c:pt>
                <c:pt idx="3">
                  <c:v>0.48235294117647098</c:v>
                </c:pt>
                <c:pt idx="4">
                  <c:v>0.61764705882352899</c:v>
                </c:pt>
                <c:pt idx="5">
                  <c:v>0.47058823529411797</c:v>
                </c:pt>
                <c:pt idx="6">
                  <c:v>0.58823529411764697</c:v>
                </c:pt>
                <c:pt idx="7">
                  <c:v>0.52941176470588203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C-4642-A449-C128D367629B}"/>
            </c:ext>
          </c:extLst>
        </c:ser>
        <c:ser>
          <c:idx val="1"/>
          <c:order val="1"/>
          <c:tx>
            <c:strRef>
              <c:f>proposedSizeByGroup_percent!$N$9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proposedSizeByGroup_percent!$N$10:$N$17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0.28947368421052599</c:v>
                </c:pt>
                <c:pt idx="2">
                  <c:v>0.452631578947368</c:v>
                </c:pt>
                <c:pt idx="3">
                  <c:v>0.43157894736842101</c:v>
                </c:pt>
                <c:pt idx="4">
                  <c:v>0.73684210526315796</c:v>
                </c:pt>
                <c:pt idx="5">
                  <c:v>0.47368421052631599</c:v>
                </c:pt>
                <c:pt idx="6">
                  <c:v>0.68421052631578905</c:v>
                </c:pt>
                <c:pt idx="7">
                  <c:v>0.68421052631578905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C-4642-A449-C128D367629B}"/>
            </c:ext>
          </c:extLst>
        </c:ser>
        <c:ser>
          <c:idx val="2"/>
          <c:order val="2"/>
          <c:tx>
            <c:strRef>
              <c:f>proposedSizeByGroup_percent!$O$9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proposedSizeByGroup_percent!$O$10:$O$17</c:f>
              <c:numCache>
                <c:formatCode>General</c:formatCode>
                <c:ptCount val="8"/>
                <c:pt idx="0">
                  <c:v>0.29166666666666702</c:v>
                </c:pt>
                <c:pt idx="1">
                  <c:v>0.32638888888888901</c:v>
                </c:pt>
                <c:pt idx="2">
                  <c:v>0.57499999999999996</c:v>
                </c:pt>
                <c:pt idx="3">
                  <c:v>0.45833333333333298</c:v>
                </c:pt>
                <c:pt idx="4">
                  <c:v>0.66666666666666696</c:v>
                </c:pt>
                <c:pt idx="5">
                  <c:v>0.625</c:v>
                </c:pt>
                <c:pt idx="6">
                  <c:v>0.66666666666666696</c:v>
                </c:pt>
                <c:pt idx="7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C-4642-A449-C128D367629B}"/>
            </c:ext>
          </c:extLst>
        </c:ser>
        <c:ser>
          <c:idx val="3"/>
          <c:order val="3"/>
          <c:tx>
            <c:strRef>
              <c:f>proposedSizeByGroup_percent!$P$9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proposedSizeByGroup_percent!$P$10:$P$17</c:f>
              <c:numCache>
                <c:formatCode>General</c:formatCode>
                <c:ptCount val="8"/>
                <c:pt idx="0">
                  <c:v>0.46086956521739098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0.58260869565217399</c:v>
                </c:pt>
                <c:pt idx="4">
                  <c:v>0.76086956521739102</c:v>
                </c:pt>
                <c:pt idx="5">
                  <c:v>0.565217391304348</c:v>
                </c:pt>
                <c:pt idx="6">
                  <c:v>0.69565217391304301</c:v>
                </c:pt>
                <c:pt idx="7">
                  <c:v>0.86956521739130399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7C-4642-A449-C128D367629B}"/>
            </c:ext>
          </c:extLst>
        </c:ser>
        <c:ser>
          <c:idx val="4"/>
          <c:order val="4"/>
          <c:tx>
            <c:strRef>
              <c:f>proposedSizeByGroup_percent!$Q$9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proposedSizeByGroup_percent!$Q$10:$Q$17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0.67500000000000004</c:v>
                </c:pt>
                <c:pt idx="5">
                  <c:v>0.5</c:v>
                </c:pt>
                <c:pt idx="6">
                  <c:v>0.8</c:v>
                </c:pt>
                <c:pt idx="7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7C-4642-A449-C128D3676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89296"/>
        <c:axId val="1361592688"/>
      </c:barChart>
      <c:catAx>
        <c:axId val="136158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92688"/>
        <c:crosses val="autoZero"/>
        <c:auto val="1"/>
        <c:lblAlgn val="ctr"/>
        <c:lblOffset val="100"/>
        <c:noMultiLvlLbl val="0"/>
      </c:catAx>
      <c:valAx>
        <c:axId val="13615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0.03389</cdr:x>
      <cdr:y>0.465</cdr:y>
    </cdr:from>
    <cdr:to>
      <cdr:x>0.97995</cdr:x>
      <cdr:y>0.465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788135-A0C2-44BA-9AB5-F364FDEB0915}"/>
            </a:ext>
          </a:extLst>
        </cdr:cNvPr>
        <cdr:cNvCxnSpPr/>
      </cdr:nvCxnSpPr>
      <cdr:spPr>
        <a:xfrm xmlns:a="http://schemas.openxmlformats.org/drawingml/2006/main">
          <a:off x="318252" y="1849288"/>
          <a:ext cx="8882838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0.03192</cdr:x>
      <cdr:y>0.46591</cdr:y>
    </cdr:from>
    <cdr:to>
      <cdr:x>0.98359</cdr:x>
      <cdr:y>0.4697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E693022-DFA2-4B9F-AEE4-3D433E5B49BA}"/>
            </a:ext>
          </a:extLst>
        </cdr:cNvPr>
        <cdr:cNvCxnSpPr/>
      </cdr:nvCxnSpPr>
      <cdr:spPr>
        <a:xfrm xmlns:a="http://schemas.openxmlformats.org/drawingml/2006/main" flipV="1">
          <a:off x="284164" y="1562100"/>
          <a:ext cx="8470900" cy="127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01/11/2017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C881-2077-45C1-B5BB-B740550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E87CE3-BBDF-4804-A7B0-0371F4AC7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300129"/>
              </p:ext>
            </p:extLst>
          </p:nvPr>
        </p:nvGraphicFramePr>
        <p:xfrm>
          <a:off x="1401320" y="1825625"/>
          <a:ext cx="9389359" cy="39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0C8559-FC29-48FF-AC1F-859F3EB8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7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 proposed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57444"/>
              </p:ext>
            </p:extLst>
          </p:nvPr>
        </p:nvGraphicFramePr>
        <p:xfrm>
          <a:off x="647700" y="1790700"/>
          <a:ext cx="5448300" cy="293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7078"/>
              </p:ext>
            </p:extLst>
          </p:nvPr>
        </p:nvGraphicFramePr>
        <p:xfrm>
          <a:off x="6223000" y="1042320"/>
          <a:ext cx="5308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200464"/>
              </p:ext>
            </p:extLst>
          </p:nvPr>
        </p:nvGraphicFramePr>
        <p:xfrm>
          <a:off x="6096000" y="3976020"/>
          <a:ext cx="5562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4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score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6248"/>
              </p:ext>
            </p:extLst>
          </p:nvPr>
        </p:nvGraphicFramePr>
        <p:xfrm>
          <a:off x="152400" y="1690688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88752"/>
              </p:ext>
            </p:extLst>
          </p:nvPr>
        </p:nvGraphicFramePr>
        <p:xfrm>
          <a:off x="6432550" y="893765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96417"/>
              </p:ext>
            </p:extLst>
          </p:nvPr>
        </p:nvGraphicFramePr>
        <p:xfrm>
          <a:off x="6432550" y="3775077"/>
          <a:ext cx="5257800" cy="28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943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 proposed amount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64441"/>
              </p:ext>
            </p:extLst>
          </p:nvPr>
        </p:nvGraphicFramePr>
        <p:xfrm>
          <a:off x="546100" y="2111772"/>
          <a:ext cx="50990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73015"/>
              </p:ext>
            </p:extLst>
          </p:nvPr>
        </p:nvGraphicFramePr>
        <p:xfrm>
          <a:off x="6146800" y="1296988"/>
          <a:ext cx="54165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688067"/>
              </p:ext>
            </p:extLst>
          </p:nvPr>
        </p:nvGraphicFramePr>
        <p:xfrm>
          <a:off x="6146800" y="4042568"/>
          <a:ext cx="5416550" cy="281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38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/>
              <a:t>size/fairness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3827"/>
              </p:ext>
            </p:extLst>
          </p:nvPr>
        </p:nvGraphicFramePr>
        <p:xfrm>
          <a:off x="717550" y="4121941"/>
          <a:ext cx="5473700" cy="273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69193"/>
              </p:ext>
            </p:extLst>
          </p:nvPr>
        </p:nvGraphicFramePr>
        <p:xfrm>
          <a:off x="6223000" y="1816099"/>
          <a:ext cx="5321300" cy="436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09846"/>
              </p:ext>
            </p:extLst>
          </p:nvPr>
        </p:nvGraphicFramePr>
        <p:xfrm>
          <a:off x="717550" y="1456530"/>
          <a:ext cx="49784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72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ration and stake size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1B85E-8B8B-49ED-9CF8-3A7F9509E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45568"/>
              </p:ext>
            </p:extLst>
          </p:nvPr>
        </p:nvGraphicFramePr>
        <p:xfrm>
          <a:off x="838200" y="2162216"/>
          <a:ext cx="5626768" cy="2570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918">
                  <a:extLst>
                    <a:ext uri="{9D8B030D-6E8A-4147-A177-3AD203B41FA5}">
                      <a16:colId xmlns:a16="http://schemas.microsoft.com/office/drawing/2014/main" val="3581575751"/>
                    </a:ext>
                  </a:extLst>
                </a:gridCol>
                <a:gridCol w="1523292">
                  <a:extLst>
                    <a:ext uri="{9D8B030D-6E8A-4147-A177-3AD203B41FA5}">
                      <a16:colId xmlns:a16="http://schemas.microsoft.com/office/drawing/2014/main" val="4216690528"/>
                    </a:ext>
                  </a:extLst>
                </a:gridCol>
                <a:gridCol w="808714">
                  <a:extLst>
                    <a:ext uri="{9D8B030D-6E8A-4147-A177-3AD203B41FA5}">
                      <a16:colId xmlns:a16="http://schemas.microsoft.com/office/drawing/2014/main" val="2668504640"/>
                    </a:ext>
                  </a:extLst>
                </a:gridCol>
                <a:gridCol w="650395">
                  <a:extLst>
                    <a:ext uri="{9D8B030D-6E8A-4147-A177-3AD203B41FA5}">
                      <a16:colId xmlns:a16="http://schemas.microsoft.com/office/drawing/2014/main" val="1220188208"/>
                    </a:ext>
                  </a:extLst>
                </a:gridCol>
                <a:gridCol w="1065449">
                  <a:extLst>
                    <a:ext uri="{9D8B030D-6E8A-4147-A177-3AD203B41FA5}">
                      <a16:colId xmlns:a16="http://schemas.microsoft.com/office/drawing/2014/main" val="2803919472"/>
                    </a:ext>
                  </a:extLst>
                </a:gridCol>
              </a:tblGrid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Fairness ratio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baseline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empathy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punish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Grand Total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557973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618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039089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309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309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309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927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889211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2163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640258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2163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119117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2163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963381"/>
                  </a:ext>
                </a:extLst>
              </a:tr>
              <a:tr h="36717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Grand Total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2678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2678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2678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8034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3409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B7DE81-54A8-4C89-876A-8BD42671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7" y="2162216"/>
            <a:ext cx="5322692" cy="257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437</Words>
  <Application>Microsoft Office PowerPoint</Application>
  <PresentationFormat>Widescreen</PresentationFormat>
  <Paragraphs>143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 Light</vt:lpstr>
      <vt:lpstr>Arial</vt:lpstr>
      <vt:lpstr>Calibri</vt:lpstr>
      <vt:lpstr>Calibri Light</vt:lpstr>
      <vt:lpstr>Office Theme</vt:lpstr>
      <vt:lpstr>PowerPoint Presentation</vt:lpstr>
      <vt:lpstr>Baseline condition</vt:lpstr>
      <vt:lpstr>Baseline condition</vt:lpstr>
      <vt:lpstr>Social framing condition (4 groups)</vt:lpstr>
      <vt:lpstr>Social framing condition (5 groups)</vt:lpstr>
      <vt:lpstr>% of rejecting offers in all participants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Social framing condition</vt:lpstr>
      <vt:lpstr>New graphs</vt:lpstr>
      <vt:lpstr>Groups, conditions, and fairness</vt:lpstr>
      <vt:lpstr>Groups, conditions, and fairness</vt:lpstr>
      <vt:lpstr>Player proposed amount</vt:lpstr>
      <vt:lpstr>Fairness score</vt:lpstr>
      <vt:lpstr>Opponent proposed amount</vt:lpstr>
      <vt:lpstr>HC and stake size/fairness</vt:lpstr>
      <vt:lpstr>Fairness ration and stake size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</cp:lastModifiedBy>
  <cp:revision>167</cp:revision>
  <dcterms:created xsi:type="dcterms:W3CDTF">2017-09-15T16:32:34Z</dcterms:created>
  <dcterms:modified xsi:type="dcterms:W3CDTF">2017-11-01T23:12:06Z</dcterms:modified>
</cp:coreProperties>
</file>