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4" r:id="rId15"/>
    <p:sldId id="276" r:id="rId16"/>
    <p:sldId id="277" r:id="rId17"/>
    <p:sldId id="279" r:id="rId18"/>
    <p:sldId id="278" r:id="rId19"/>
    <p:sldId id="280" r:id="rId20"/>
    <p:sldId id="281" r:id="rId21"/>
    <p:sldId id="282" r:id="rId22"/>
    <p:sldId id="283" r:id="rId23"/>
    <p:sldId id="285" r:id="rId24"/>
    <p:sldId id="284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2"/>
    <p:restoredTop sz="94631"/>
  </p:normalViewPr>
  <p:slideViewPr>
    <p:cSldViewPr snapToGrid="0">
      <p:cViewPr varScale="1">
        <p:scale>
          <a:sx n="78" d="100"/>
          <a:sy n="78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3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\kezhang\ownCloud\Suicide_UG\UG_clean_updated\fair_reappraisal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//Users/kezhang/ownCloud/Suicide_UG/UG_clean_updated/baseline_stackSize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file:////Users/kezhang/ownCloud/Suicide_UG/UG_clean_updated/baseline_stackSize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file:////Users/kezhang/ownCloud/Suicide_UG/UG_clean_updated/empathy_stackSize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oleObject" Target="file:////Users/kezhang/ownCloud/Suicide_UG/UG_clean_updated/empathy_stackSize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oleObject" Target="file:////Users/kezhang/ownCloud/Suicide_UG/UG_clean_updated/empathy_stackSize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oleObject" Target="file:////Users/kezhang/ownCloud/Suicide_UG/UG_clean_updated/empathy_stackSize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oleObject" Target="file:////Users/kezhang/ownCloud/Suicide_UG/UG_clean_updated/empathy_stackSize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oleObject" Target="file:////Users/kezhang/ownCloud/Suicide_UG/UG_clean_updated/punish_stackSize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oleObject" Target="file:////Users/kezhang/ownCloud/Suicide_UG/UG_clean_updated/punish_stackSize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oleObject" Target="file:////Users/kezhang/ownCloud/Suicide_UG/UG_clean_updated/punish_stackSiz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\kezhang\ownCloud\Suicide_UG\UG_clean_updated\fair_reappraisal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oleObject" Target="file:////Users/kezhang/ownCloud/Suicide_UG/UG_clean_updated/punish_stackSize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oleObject" Target="file:////Users/kezhang/ownCloud/Suicide_UG/UG_clean_updated/punish_stackSize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oleObject" Target="file:////Users/kezhang/ownCloud/Suicide_UG/UG_clean_updated/stackSize_controls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oleObject" Target="file:////Users/kezhang/ownCloud/Suicide_UG/UG_clean_updated/stackSize_controls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oleObject" Target="file:////Users/kezhang/ownCloud/Suicide_UG/UG_clean_updated/stackSize_controls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microsoft.com/office/2011/relationships/chartStyle" Target="style25.xml"/><Relationship Id="rId2" Type="http://schemas.microsoft.com/office/2011/relationships/chartColorStyle" Target="colors25.xml"/><Relationship Id="rId3" Type="http://schemas.openxmlformats.org/officeDocument/2006/relationships/oleObject" Target="file:////Users/kezhang/ownCloud/Suicide_UG/UG_clean_updated/stackSize_controls%20copy%202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microsoft.com/office/2011/relationships/chartStyle" Target="style26.xml"/><Relationship Id="rId2" Type="http://schemas.microsoft.com/office/2011/relationships/chartColorStyle" Target="colors26.xml"/><Relationship Id="rId3" Type="http://schemas.openxmlformats.org/officeDocument/2006/relationships/oleObject" Target="file:////Users/kezhang/ownCloud/Suicide_UG/UG_clean_updated/stackSize_controls%20copy%20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C:\Users\ke\ownCloud\Suicide_UG\UG_clean_updated\chisquare_crosstab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C:\Users\ke\ownCloud\Suicide_UG\UG_clean_updated\chisquare_crosstab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\kezhang\ownCloud\Suicide_UG\UG_clean_updated\chisquare_crosstab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\kezhang\ownCloud\Suicide_UG\UG_clean_updated\chisquare_crosstab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/kezhang/ownCloud/Suicide_UG/UG_clean_updated/baseline_stackSiz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/Users/kezhang/ownCloud/Suicide_UG/UG_clean_updated/baseline_stackSize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/Users/kezhang/ownCloud/Suicide_UG/UG_clean_updated/baseline_stackSiz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 group offer</a:t>
            </a:r>
            <a:r>
              <a:rPr lang="en-US" baseline="0"/>
              <a:t> </a:t>
            </a:r>
            <a:r>
              <a:rPr lang="en-US"/>
              <a:t>acceptance</a:t>
            </a:r>
          </a:p>
        </c:rich>
      </c:tx>
      <c:layout>
        <c:manualLayout>
          <c:xMode val="edge"/>
          <c:yMode val="edge"/>
          <c:x val="0.421790387614592"/>
          <c:y val="0.00583728499142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group5_reappraisal!$B$1</c:f>
              <c:strCache>
                <c:ptCount val="1"/>
                <c:pt idx="0">
                  <c:v>cond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group5_reappraisal!$B$2:$B$31</c:f>
              <c:numCache>
                <c:formatCode>General</c:formatCode>
                <c:ptCount val="30"/>
                <c:pt idx="0">
                  <c:v>0.0</c:v>
                </c:pt>
                <c:pt idx="2">
                  <c:v>0.0</c:v>
                </c:pt>
                <c:pt idx="4">
                  <c:v>0.0</c:v>
                </c:pt>
                <c:pt idx="6">
                  <c:v>0.0</c:v>
                </c:pt>
                <c:pt idx="8">
                  <c:v>0.0</c:v>
                </c:pt>
                <c:pt idx="10">
                  <c:v>0.0</c:v>
                </c:pt>
                <c:pt idx="12">
                  <c:v>0.0</c:v>
                </c:pt>
                <c:pt idx="14">
                  <c:v>0.0</c:v>
                </c:pt>
                <c:pt idx="16">
                  <c:v>0.0</c:v>
                </c:pt>
                <c:pt idx="18">
                  <c:v>0.0</c:v>
                </c:pt>
                <c:pt idx="20">
                  <c:v>0.0</c:v>
                </c:pt>
                <c:pt idx="22">
                  <c:v>0.0</c:v>
                </c:pt>
                <c:pt idx="24">
                  <c:v>0.0</c:v>
                </c:pt>
                <c:pt idx="26">
                  <c:v>0.0</c:v>
                </c:pt>
                <c:pt idx="28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6D6-497A-AB87-7E157B71EAE8}"/>
            </c:ext>
          </c:extLst>
        </c:ser>
        <c:ser>
          <c:idx val="1"/>
          <c:order val="1"/>
          <c:tx>
            <c:strRef>
              <c:f>group5_reappraisal!$C$1</c:f>
              <c:strCache>
                <c:ptCount val="1"/>
                <c:pt idx="0">
                  <c:v>fairness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group5_reappraisal!$C$2:$C$31</c:f>
              <c:numCache>
                <c:formatCode>General</c:formatCode>
                <c:ptCount val="3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6D6-497A-AB87-7E157B71EAE8}"/>
            </c:ext>
          </c:extLst>
        </c:ser>
        <c:ser>
          <c:idx val="2"/>
          <c:order val="2"/>
          <c:tx>
            <c:strRef>
              <c:f>group5_reappraisal!$D$1</c:f>
              <c:strCache>
                <c:ptCount val="1"/>
                <c:pt idx="0">
                  <c:v>reject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group5_reappraisal!$D$2:$D$31</c:f>
              <c:numCache>
                <c:formatCode>General</c:formatCode>
                <c:ptCount val="30"/>
                <c:pt idx="0">
                  <c:v>0.147058823529412</c:v>
                </c:pt>
                <c:pt idx="1">
                  <c:v>0.434873949579832</c:v>
                </c:pt>
                <c:pt idx="2">
                  <c:v>0.0470588235294117</c:v>
                </c:pt>
                <c:pt idx="3">
                  <c:v>0.179271708683473</c:v>
                </c:pt>
                <c:pt idx="4">
                  <c:v>0.423529411764706</c:v>
                </c:pt>
                <c:pt idx="5">
                  <c:v>0.675070028011204</c:v>
                </c:pt>
                <c:pt idx="6">
                  <c:v>0.118987341772152</c:v>
                </c:pt>
                <c:pt idx="7">
                  <c:v>0.429776974080771</c:v>
                </c:pt>
                <c:pt idx="8">
                  <c:v>0.0947368421052631</c:v>
                </c:pt>
                <c:pt idx="9">
                  <c:v>0.243107769423559</c:v>
                </c:pt>
                <c:pt idx="10">
                  <c:v>0.305263157894737</c:v>
                </c:pt>
                <c:pt idx="11">
                  <c:v>0.659147869674185</c:v>
                </c:pt>
                <c:pt idx="12">
                  <c:v>0.114583333333333</c:v>
                </c:pt>
                <c:pt idx="13">
                  <c:v>0.39781746031746</c:v>
                </c:pt>
                <c:pt idx="14">
                  <c:v>0.0583333333333333</c:v>
                </c:pt>
                <c:pt idx="15">
                  <c:v>0.126984126984127</c:v>
                </c:pt>
                <c:pt idx="16">
                  <c:v>0.316666666666667</c:v>
                </c:pt>
                <c:pt idx="17">
                  <c:v>0.599206349206349</c:v>
                </c:pt>
                <c:pt idx="18">
                  <c:v>0.0978260869565217</c:v>
                </c:pt>
                <c:pt idx="19">
                  <c:v>0.31055900621118</c:v>
                </c:pt>
                <c:pt idx="20">
                  <c:v>0.0608695652173913</c:v>
                </c:pt>
                <c:pt idx="21">
                  <c:v>0.173913043478261</c:v>
                </c:pt>
                <c:pt idx="22">
                  <c:v>0.278260869565217</c:v>
                </c:pt>
                <c:pt idx="23">
                  <c:v>0.472049689440994</c:v>
                </c:pt>
                <c:pt idx="24">
                  <c:v>0.0831168831168831</c:v>
                </c:pt>
                <c:pt idx="25">
                  <c:v>0.368583797155226</c:v>
                </c:pt>
                <c:pt idx="26">
                  <c:v>0.01</c:v>
                </c:pt>
                <c:pt idx="27">
                  <c:v>0.0976190476190476</c:v>
                </c:pt>
                <c:pt idx="28">
                  <c:v>0.32</c:v>
                </c:pt>
                <c:pt idx="29">
                  <c:v>0.585714285714286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6D6-497A-AB87-7E157B71EAE8}"/>
            </c:ext>
          </c:extLst>
        </c:ser>
        <c:ser>
          <c:idx val="3"/>
          <c:order val="3"/>
          <c:tx>
            <c:strRef>
              <c:f>group5_reappraisal!$E$1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group5_reappraisal!$E$2:$E$31</c:f>
              <c:numCache>
                <c:formatCode>General</c:formatCode>
                <c:ptCount val="30"/>
                <c:pt idx="0">
                  <c:v>0.852941176470588</c:v>
                </c:pt>
                <c:pt idx="1">
                  <c:v>0.565126050420168</c:v>
                </c:pt>
                <c:pt idx="2">
                  <c:v>0.952941176470588</c:v>
                </c:pt>
                <c:pt idx="3">
                  <c:v>0.820728291316527</c:v>
                </c:pt>
                <c:pt idx="4">
                  <c:v>0.576470588235294</c:v>
                </c:pt>
                <c:pt idx="5">
                  <c:v>0.324929971988795</c:v>
                </c:pt>
                <c:pt idx="6">
                  <c:v>0.881012658227848</c:v>
                </c:pt>
                <c:pt idx="7">
                  <c:v>0.570223025919228</c:v>
                </c:pt>
                <c:pt idx="8">
                  <c:v>0.905263157894737</c:v>
                </c:pt>
                <c:pt idx="9">
                  <c:v>0.756892230576441</c:v>
                </c:pt>
                <c:pt idx="10">
                  <c:v>0.694736842105263</c:v>
                </c:pt>
                <c:pt idx="11">
                  <c:v>0.340852130325814</c:v>
                </c:pt>
                <c:pt idx="12">
                  <c:v>0.885416666666667</c:v>
                </c:pt>
                <c:pt idx="13">
                  <c:v>0.60218253968254</c:v>
                </c:pt>
                <c:pt idx="14">
                  <c:v>0.941666666666667</c:v>
                </c:pt>
                <c:pt idx="15">
                  <c:v>0.873015873015873</c:v>
                </c:pt>
                <c:pt idx="16">
                  <c:v>0.683333333333333</c:v>
                </c:pt>
                <c:pt idx="17">
                  <c:v>0.400793650793651</c:v>
                </c:pt>
                <c:pt idx="18">
                  <c:v>0.902173913043478</c:v>
                </c:pt>
                <c:pt idx="19">
                  <c:v>0.68944099378882</c:v>
                </c:pt>
                <c:pt idx="20">
                  <c:v>0.939130434782609</c:v>
                </c:pt>
                <c:pt idx="21">
                  <c:v>0.826086956521739</c:v>
                </c:pt>
                <c:pt idx="22">
                  <c:v>0.721739130434783</c:v>
                </c:pt>
                <c:pt idx="23">
                  <c:v>0.527950310559006</c:v>
                </c:pt>
                <c:pt idx="24">
                  <c:v>0.916883116883117</c:v>
                </c:pt>
                <c:pt idx="25">
                  <c:v>0.631416202844774</c:v>
                </c:pt>
                <c:pt idx="26">
                  <c:v>0.99</c:v>
                </c:pt>
                <c:pt idx="27">
                  <c:v>0.902380952380952</c:v>
                </c:pt>
                <c:pt idx="28">
                  <c:v>0.68</c:v>
                </c:pt>
                <c:pt idx="29">
                  <c:v>0.414285714285714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6D6-497A-AB87-7E157B71EA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0531984"/>
        <c:axId val="-1619368080"/>
      </c:barChart>
      <c:catAx>
        <c:axId val="-162053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19368080"/>
        <c:crosses val="autoZero"/>
        <c:auto val="1"/>
        <c:lblAlgn val="ctr"/>
        <c:lblOffset val="100"/>
        <c:noMultiLvlLbl val="0"/>
      </c:catAx>
      <c:valAx>
        <c:axId val="-161936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053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 rate and</a:t>
            </a:r>
            <a:r>
              <a:rPr lang="en-US" altLang="zh-CN" baseline="0"/>
              <a:t> fairness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fairscore!$D$1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fairscore!$B$2:$B$6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fairscore!$D$2:$D$6</c:f>
              <c:numCache>
                <c:formatCode>General</c:formatCode>
                <c:ptCount val="5"/>
                <c:pt idx="0">
                  <c:v>0.913834951456311</c:v>
                </c:pt>
                <c:pt idx="1">
                  <c:v>0.872168284789644</c:v>
                </c:pt>
                <c:pt idx="2">
                  <c:v>0.78502080443828</c:v>
                </c:pt>
                <c:pt idx="3">
                  <c:v>0.607836338418863</c:v>
                </c:pt>
                <c:pt idx="4">
                  <c:v>0.451803051317614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89604000"/>
        <c:axId val="-1531588096"/>
      </c:barChart>
      <c:catAx>
        <c:axId val="-1489604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Proposed</a:t>
                </a:r>
                <a:r>
                  <a:rPr lang="en-US" baseline="0"/>
                  <a:t> </a:t>
                </a:r>
                <a:r>
                  <a:rPr lang="en-US"/>
                  <a:t>Proportion</a:t>
                </a:r>
                <a:r>
                  <a:rPr lang="en-US" baseline="0"/>
                  <a:t> 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1588096"/>
        <c:crosses val="autoZero"/>
        <c:auto val="1"/>
        <c:lblAlgn val="ctr"/>
        <c:lblOffset val="100"/>
        <c:noMultiLvlLbl val="0"/>
      </c:catAx>
      <c:valAx>
        <c:axId val="-153158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960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en-US" altLang="zh-CN" baseline="0"/>
              <a:t> rate and fairness score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fairscoreByGroup!$G$5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fairscoreByGroup!$E$6:$E$10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fairscoreByGroup!$G$6:$G$10</c:f>
              <c:numCache>
                <c:formatCode>General</c:formatCode>
                <c:ptCount val="5"/>
                <c:pt idx="0">
                  <c:v>0.911764705882353</c:v>
                </c:pt>
                <c:pt idx="1">
                  <c:v>0.813725490196078</c:v>
                </c:pt>
                <c:pt idx="2">
                  <c:v>0.73109243697479</c:v>
                </c:pt>
                <c:pt idx="3">
                  <c:v>0.586134453781513</c:v>
                </c:pt>
                <c:pt idx="4">
                  <c:v>0.378151260504202</c:v>
                </c:pt>
              </c:numCache>
            </c:numRef>
          </c:val>
        </c:ser>
        <c:ser>
          <c:idx val="4"/>
          <c:order val="1"/>
          <c:tx>
            <c:strRef>
              <c:f>fairscoreByGroup!$H$5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fairscoreByGroup!$E$6:$E$10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fairscoreByGroup!$H$6:$H$10</c:f>
              <c:numCache>
                <c:formatCode>General</c:formatCode>
                <c:ptCount val="5"/>
                <c:pt idx="0">
                  <c:v>0.924050632911392</c:v>
                </c:pt>
                <c:pt idx="1">
                  <c:v>0.852320675105485</c:v>
                </c:pt>
                <c:pt idx="2">
                  <c:v>0.750452079566003</c:v>
                </c:pt>
                <c:pt idx="3">
                  <c:v>0.54249547920434</c:v>
                </c:pt>
                <c:pt idx="4">
                  <c:v>0.417721518987342</c:v>
                </c:pt>
              </c:numCache>
            </c:numRef>
          </c:val>
        </c:ser>
        <c:ser>
          <c:idx val="0"/>
          <c:order val="2"/>
          <c:tx>
            <c:strRef>
              <c:f>fairscoreByGroup!$I$5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fairscoreByGroup!$E$6:$E$10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fairscoreByGroup!$I$6:$I$10</c:f>
              <c:numCache>
                <c:formatCode>General</c:formatCode>
                <c:ptCount val="5"/>
                <c:pt idx="0">
                  <c:v>0.885416666666667</c:v>
                </c:pt>
                <c:pt idx="1">
                  <c:v>0.885416666666667</c:v>
                </c:pt>
                <c:pt idx="2">
                  <c:v>0.772321428571429</c:v>
                </c:pt>
                <c:pt idx="3">
                  <c:v>0.59672619047619</c:v>
                </c:pt>
                <c:pt idx="4">
                  <c:v>0.4375</c:v>
                </c:pt>
              </c:numCache>
            </c:numRef>
          </c:val>
        </c:ser>
        <c:ser>
          <c:idx val="1"/>
          <c:order val="3"/>
          <c:tx>
            <c:strRef>
              <c:f>fairscoreByGroup!$J$5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fairscoreByGroup!$E$6:$E$10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fairscoreByGroup!$J$6:$J$10</c:f>
              <c:numCache>
                <c:formatCode>General</c:formatCode>
                <c:ptCount val="5"/>
                <c:pt idx="0">
                  <c:v>0.934782608695652</c:v>
                </c:pt>
                <c:pt idx="1">
                  <c:v>0.880434782608696</c:v>
                </c:pt>
                <c:pt idx="2">
                  <c:v>0.81055900621118</c:v>
                </c:pt>
                <c:pt idx="3">
                  <c:v>0.700310559006211</c:v>
                </c:pt>
                <c:pt idx="4">
                  <c:v>0.557453416149068</c:v>
                </c:pt>
              </c:numCache>
            </c:numRef>
          </c:val>
        </c:ser>
        <c:ser>
          <c:idx val="5"/>
          <c:order val="4"/>
          <c:tx>
            <c:strRef>
              <c:f>fairscoreByGroup!$K$5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fairscoreByGroup!$E$6:$E$10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fairscoreByGroup!$K$6:$K$10</c:f>
              <c:numCache>
                <c:formatCode>General</c:formatCode>
                <c:ptCount val="5"/>
                <c:pt idx="0">
                  <c:v>0.915584415584416</c:v>
                </c:pt>
                <c:pt idx="1">
                  <c:v>0.917748917748918</c:v>
                </c:pt>
                <c:pt idx="2">
                  <c:v>0.853432282003711</c:v>
                </c:pt>
                <c:pt idx="3">
                  <c:v>0.597402597402597</c:v>
                </c:pt>
                <c:pt idx="4">
                  <c:v>0.443413729128015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88840336"/>
        <c:axId val="-1492056384"/>
      </c:barChart>
      <c:catAx>
        <c:axId val="-14888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2056384"/>
        <c:crosses val="autoZero"/>
        <c:auto val="1"/>
        <c:lblAlgn val="ctr"/>
        <c:lblOffset val="100"/>
        <c:noMultiLvlLbl val="0"/>
      </c:catAx>
      <c:valAx>
        <c:axId val="-149205638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884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/>
              <a:t> </a:t>
            </a:r>
            <a:r>
              <a:rPr lang="en-US" altLang="zh-CN"/>
              <a:t>rate</a:t>
            </a:r>
            <a:r>
              <a:rPr lang="zh-CN" altLang="en-US" baseline="0"/>
              <a:t> </a:t>
            </a:r>
            <a:r>
              <a:rPr lang="en-US" altLang="zh-CN" baseline="0"/>
              <a:t>and</a:t>
            </a:r>
            <a:r>
              <a:rPr lang="zh-CN" altLang="en-US" baseline="0"/>
              <a:t> </a:t>
            </a:r>
            <a:r>
              <a:rPr lang="en-US" altLang="zh-CN" baseline="0"/>
              <a:t>total</a:t>
            </a:r>
            <a:r>
              <a:rPr lang="zh-CN" altLang="en-US" baseline="0"/>
              <a:t> </a:t>
            </a:r>
            <a:r>
              <a:rPr lang="en-US" altLang="zh-CN" baseline="0"/>
              <a:t>stake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totalSize_accept!$C$1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totalSize_accept!$A$2:$A$9</c:f>
              <c:numCache>
                <c:formatCode>General</c:formatCode>
                <c:ptCount val="8"/>
                <c:pt idx="0">
                  <c:v>5.0</c:v>
                </c:pt>
                <c:pt idx="1">
                  <c:v>6.0</c:v>
                </c:pt>
                <c:pt idx="2">
                  <c:v>7.0</c:v>
                </c:pt>
                <c:pt idx="3">
                  <c:v>10.0</c:v>
                </c:pt>
                <c:pt idx="4">
                  <c:v>15.0</c:v>
                </c:pt>
                <c:pt idx="5">
                  <c:v>16.0</c:v>
                </c:pt>
                <c:pt idx="6">
                  <c:v>17.0</c:v>
                </c:pt>
                <c:pt idx="7">
                  <c:v>20.0</c:v>
                </c:pt>
              </c:numCache>
            </c:numRef>
          </c:cat>
          <c:val>
            <c:numRef>
              <c:f>totalSize_accept!$C$2:$C$9</c:f>
              <c:numCache>
                <c:formatCode>General</c:formatCode>
                <c:ptCount val="8"/>
                <c:pt idx="0">
                  <c:v>0.844660194174757</c:v>
                </c:pt>
                <c:pt idx="1">
                  <c:v>0.915857605177994</c:v>
                </c:pt>
                <c:pt idx="2">
                  <c:v>0.912621359223301</c:v>
                </c:pt>
                <c:pt idx="3">
                  <c:v>0.797330097087379</c:v>
                </c:pt>
                <c:pt idx="4">
                  <c:v>0.867313915857605</c:v>
                </c:pt>
                <c:pt idx="5">
                  <c:v>0.922330097087379</c:v>
                </c:pt>
                <c:pt idx="6">
                  <c:v>0.961165048543689</c:v>
                </c:pt>
                <c:pt idx="7">
                  <c:v>0.865695792880259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88694448"/>
        <c:axId val="-1488712400"/>
      </c:barChart>
      <c:catAx>
        <c:axId val="-1488694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Total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stake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size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8712400"/>
        <c:crosses val="autoZero"/>
        <c:auto val="1"/>
        <c:lblAlgn val="ctr"/>
        <c:lblOffset val="100"/>
        <c:noMultiLvlLbl val="0"/>
      </c:catAx>
      <c:valAx>
        <c:axId val="-148871240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8694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 baseline="0"/>
              <a:t> </a:t>
            </a:r>
            <a:r>
              <a:rPr lang="en-US" altLang="zh-CN" baseline="0"/>
              <a:t>rate</a:t>
            </a:r>
            <a:r>
              <a:rPr lang="zh-CN" altLang="en-US" baseline="0"/>
              <a:t> </a:t>
            </a:r>
            <a:r>
              <a:rPr lang="en-US" altLang="zh-CN" baseline="0"/>
              <a:t>and</a:t>
            </a:r>
            <a:r>
              <a:rPr lang="zh-CN" altLang="en-US" baseline="0"/>
              <a:t> </a:t>
            </a:r>
            <a:r>
              <a:rPr lang="en-US" altLang="zh-CN" baseline="0"/>
              <a:t>player</a:t>
            </a:r>
            <a:r>
              <a:rPr lang="zh-CN" altLang="en-US" baseline="0"/>
              <a:t> </a:t>
            </a:r>
            <a:r>
              <a:rPr lang="en-US" altLang="zh-CN" baseline="0"/>
              <a:t>proposed</a:t>
            </a:r>
            <a:r>
              <a:rPr lang="zh-CN" altLang="en-US" baseline="0"/>
              <a:t> </a:t>
            </a:r>
            <a:r>
              <a:rPr lang="en-US" altLang="zh-CN" baseline="0"/>
              <a:t>amount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proposedSize!$C$1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proposedSize!$C$2:$C$10</c:f>
              <c:numCache>
                <c:formatCode>General</c:formatCode>
                <c:ptCount val="9"/>
                <c:pt idx="0">
                  <c:v>0.789181692094313</c:v>
                </c:pt>
                <c:pt idx="1">
                  <c:v>0.850208044382802</c:v>
                </c:pt>
                <c:pt idx="2">
                  <c:v>0.866504854368932</c:v>
                </c:pt>
                <c:pt idx="3">
                  <c:v>0.83495145631068</c:v>
                </c:pt>
                <c:pt idx="4">
                  <c:v>0.902912621359223</c:v>
                </c:pt>
                <c:pt idx="5">
                  <c:v>0.928802588996764</c:v>
                </c:pt>
                <c:pt idx="6">
                  <c:v>0.961165048543689</c:v>
                </c:pt>
                <c:pt idx="7">
                  <c:v>0.941747572815534</c:v>
                </c:pt>
                <c:pt idx="8">
                  <c:v>0.961165048543689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80706256"/>
        <c:axId val="-1531294160"/>
      </c:barChart>
      <c:catAx>
        <c:axId val="-1580706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zh-CN" altLang="en-US"/>
                  <a:t> </a:t>
                </a:r>
                <a:r>
                  <a:rPr lang="en-US" altLang="zh-CN"/>
                  <a:t>proposed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1294160"/>
        <c:crosses val="autoZero"/>
        <c:auto val="1"/>
        <c:lblAlgn val="ctr"/>
        <c:lblOffset val="100"/>
        <c:noMultiLvlLbl val="0"/>
      </c:catAx>
      <c:valAx>
        <c:axId val="-153129416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070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Acceptance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baseline="0" dirty="0"/>
              <a:t> </a:t>
            </a:r>
            <a:r>
              <a:rPr lang="en-US" altLang="zh-CN" baseline="0" dirty="0"/>
              <a:t>proposed</a:t>
            </a:r>
            <a:r>
              <a:rPr lang="zh-CN" altLang="en-US" baseline="0" dirty="0"/>
              <a:t> </a:t>
            </a:r>
            <a:r>
              <a:rPr lang="en-US" altLang="zh-CN" baseline="0" dirty="0"/>
              <a:t>amount</a:t>
            </a:r>
            <a:endParaRPr lang="en-US" altLang="zh-CN" dirty="0"/>
          </a:p>
          <a:p>
            <a:pPr>
              <a:defRPr/>
            </a:pP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proposedSizedByGroup!$G$4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proposedSizedByGroup!$F$5:$F$13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10.0</c:v>
                </c:pt>
              </c:numCache>
            </c:numRef>
          </c:cat>
          <c:val>
            <c:numRef>
              <c:f>proposedSizedByGroup!$G$5:$G$13</c:f>
              <c:numCache>
                <c:formatCode>General</c:formatCode>
                <c:ptCount val="9"/>
                <c:pt idx="0">
                  <c:v>0.789915966386555</c:v>
                </c:pt>
                <c:pt idx="1">
                  <c:v>0.756302521008403</c:v>
                </c:pt>
                <c:pt idx="2">
                  <c:v>0.897058823529412</c:v>
                </c:pt>
                <c:pt idx="3">
                  <c:v>0.882352941176471</c:v>
                </c:pt>
                <c:pt idx="4">
                  <c:v>0.823529411764706</c:v>
                </c:pt>
                <c:pt idx="5">
                  <c:v>0.96078431372549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</c:numCache>
            </c:numRef>
          </c:val>
        </c:ser>
        <c:ser>
          <c:idx val="1"/>
          <c:order val="1"/>
          <c:tx>
            <c:strRef>
              <c:f>proposedSizedByGroup!$H$4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proposedSizedByGroup!$F$5:$F$13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10.0</c:v>
                </c:pt>
              </c:numCache>
            </c:numRef>
          </c:cat>
          <c:val>
            <c:numRef>
              <c:f>proposedSizedByGroup!$H$5:$H$13</c:f>
              <c:numCache>
                <c:formatCode>General</c:formatCode>
                <c:ptCount val="9"/>
                <c:pt idx="0">
                  <c:v>0.684210526315789</c:v>
                </c:pt>
                <c:pt idx="1">
                  <c:v>0.789473684210526</c:v>
                </c:pt>
                <c:pt idx="2">
                  <c:v>0.789473684210526</c:v>
                </c:pt>
                <c:pt idx="3">
                  <c:v>0.789473684210526</c:v>
                </c:pt>
                <c:pt idx="4">
                  <c:v>0.842105263157895</c:v>
                </c:pt>
                <c:pt idx="5">
                  <c:v>0.842105263157895</c:v>
                </c:pt>
                <c:pt idx="6">
                  <c:v>0.894736842105263</c:v>
                </c:pt>
                <c:pt idx="7">
                  <c:v>0.947368421052631</c:v>
                </c:pt>
                <c:pt idx="8">
                  <c:v>0.947368421052631</c:v>
                </c:pt>
              </c:numCache>
            </c:numRef>
          </c:val>
        </c:ser>
        <c:ser>
          <c:idx val="2"/>
          <c:order val="2"/>
          <c:tx>
            <c:strRef>
              <c:f>proposedSizedByGroup!$I$4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proposedSizedByGroup!$F$5:$F$13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10.0</c:v>
                </c:pt>
              </c:numCache>
            </c:numRef>
          </c:cat>
          <c:val>
            <c:numRef>
              <c:f>proposedSizedByGroup!$I$5:$I$13</c:f>
              <c:numCache>
                <c:formatCode>General</c:formatCode>
                <c:ptCount val="9"/>
                <c:pt idx="0">
                  <c:v>0.821428571428571</c:v>
                </c:pt>
                <c:pt idx="1">
                  <c:v>0.916666666666667</c:v>
                </c:pt>
                <c:pt idx="2">
                  <c:v>0.875</c:v>
                </c:pt>
                <c:pt idx="3">
                  <c:v>0.916666666666667</c:v>
                </c:pt>
                <c:pt idx="4">
                  <c:v>0.958333333333333</c:v>
                </c:pt>
                <c:pt idx="5">
                  <c:v>0.902777777777778</c:v>
                </c:pt>
                <c:pt idx="6">
                  <c:v>0.958333333333333</c:v>
                </c:pt>
                <c:pt idx="7">
                  <c:v>0.833333333333333</c:v>
                </c:pt>
                <c:pt idx="8">
                  <c:v>1.0</c:v>
                </c:pt>
              </c:numCache>
            </c:numRef>
          </c:val>
        </c:ser>
        <c:ser>
          <c:idx val="3"/>
          <c:order val="3"/>
          <c:tx>
            <c:strRef>
              <c:f>proposedSizedByGroup!$J$4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proposedSizedByGroup!$F$5:$F$13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10.0</c:v>
                </c:pt>
              </c:numCache>
            </c:numRef>
          </c:cat>
          <c:val>
            <c:numRef>
              <c:f>proposedSizedByGroup!$J$5:$J$13</c:f>
              <c:numCache>
                <c:formatCode>General</c:formatCode>
                <c:ptCount val="9"/>
                <c:pt idx="0">
                  <c:v>0.782608695652174</c:v>
                </c:pt>
                <c:pt idx="1">
                  <c:v>0.850931677018634</c:v>
                </c:pt>
                <c:pt idx="2">
                  <c:v>0.83695652173913</c:v>
                </c:pt>
                <c:pt idx="3">
                  <c:v>0.739130434782609</c:v>
                </c:pt>
                <c:pt idx="4">
                  <c:v>0.869565217391304</c:v>
                </c:pt>
                <c:pt idx="5">
                  <c:v>0.942028985507246</c:v>
                </c:pt>
                <c:pt idx="6">
                  <c:v>0.956521739130435</c:v>
                </c:pt>
                <c:pt idx="7">
                  <c:v>0.956521739130435</c:v>
                </c:pt>
                <c:pt idx="8">
                  <c:v>0.913043478260869</c:v>
                </c:pt>
              </c:numCache>
            </c:numRef>
          </c:val>
        </c:ser>
        <c:ser>
          <c:idx val="4"/>
          <c:order val="4"/>
          <c:tx>
            <c:strRef>
              <c:f>proposedSizedByGroup!$K$4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proposedSizedByGroup!$F$5:$F$13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10.0</c:v>
                </c:pt>
              </c:numCache>
            </c:numRef>
          </c:cat>
          <c:val>
            <c:numRef>
              <c:f>proposedSizedByGroup!$K$5:$K$13</c:f>
              <c:numCache>
                <c:formatCode>General</c:formatCode>
                <c:ptCount val="9"/>
                <c:pt idx="0">
                  <c:v>0.857142857142857</c:v>
                </c:pt>
                <c:pt idx="1">
                  <c:v>0.907142857142857</c:v>
                </c:pt>
                <c:pt idx="2">
                  <c:v>0.9375</c:v>
                </c:pt>
                <c:pt idx="3">
                  <c:v>0.85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0.95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4"/>
        <c:axId val="-1527742512"/>
        <c:axId val="-1526783712"/>
      </c:barChart>
      <c:catAx>
        <c:axId val="-1527742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zh-CN" altLang="en-US"/>
                  <a:t> </a:t>
                </a:r>
                <a:r>
                  <a:rPr lang="en-US" altLang="zh-CN"/>
                  <a:t>proposed</a:t>
                </a:r>
                <a:r>
                  <a:rPr lang="zh-CN" altLang="en-US"/>
                  <a:t> </a:t>
                </a:r>
                <a:r>
                  <a:rPr lang="en-US" altLang="zh-CN"/>
                  <a:t>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6783712"/>
        <c:crosses val="autoZero"/>
        <c:auto val="1"/>
        <c:lblAlgn val="ctr"/>
        <c:lblOffset val="100"/>
        <c:noMultiLvlLbl val="0"/>
      </c:catAx>
      <c:valAx>
        <c:axId val="-152678371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7742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/>
              <a:t> </a:t>
            </a:r>
            <a:r>
              <a:rPr lang="en-US" altLang="zh-CN"/>
              <a:t>rate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fairness</a:t>
            </a:r>
            <a:r>
              <a:rPr lang="zh-CN" altLang="en-US" baseline="0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fairscore!$D$1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fairscore!$B$2:$B$6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fairscore!$D$2:$D$6</c:f>
              <c:numCache>
                <c:formatCode>General</c:formatCode>
                <c:ptCount val="5"/>
                <c:pt idx="0">
                  <c:v>0.951456310679612</c:v>
                </c:pt>
                <c:pt idx="1">
                  <c:v>0.941747572815534</c:v>
                </c:pt>
                <c:pt idx="2">
                  <c:v>0.912621359223301</c:v>
                </c:pt>
                <c:pt idx="3">
                  <c:v>0.830790568654646</c:v>
                </c:pt>
                <c:pt idx="4">
                  <c:v>0.771151178918169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88822912"/>
        <c:axId val="-1488132528"/>
      </c:barChart>
      <c:catAx>
        <c:axId val="-1488822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Proposed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proportion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8132528"/>
        <c:crosses val="autoZero"/>
        <c:auto val="1"/>
        <c:lblAlgn val="ctr"/>
        <c:lblOffset val="100"/>
        <c:noMultiLvlLbl val="0"/>
      </c:catAx>
      <c:valAx>
        <c:axId val="-148813252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8822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 baseline="0"/>
              <a:t> </a:t>
            </a:r>
            <a:r>
              <a:rPr lang="en-US" altLang="zh-CN" baseline="0"/>
              <a:t>rate</a:t>
            </a:r>
            <a:r>
              <a:rPr lang="zh-CN" altLang="en-US" baseline="0"/>
              <a:t> </a:t>
            </a:r>
            <a:r>
              <a:rPr lang="en-US" altLang="zh-CN" baseline="0"/>
              <a:t>and</a:t>
            </a:r>
            <a:r>
              <a:rPr lang="zh-CN" altLang="en-US" baseline="0"/>
              <a:t> </a:t>
            </a:r>
            <a:r>
              <a:rPr lang="en-US" altLang="zh-CN" baseline="0"/>
              <a:t>fairness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fairscoreByGroup!$G$8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fairscoreByGroup!$E$9:$E$13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fairscoreByGroup!$G$9:$G$13</c:f>
              <c:numCache>
                <c:formatCode>General</c:formatCode>
                <c:ptCount val="5"/>
                <c:pt idx="0">
                  <c:v>1.0</c:v>
                </c:pt>
                <c:pt idx="1">
                  <c:v>0.92156862745098</c:v>
                </c:pt>
                <c:pt idx="2">
                  <c:v>0.890756302521008</c:v>
                </c:pt>
                <c:pt idx="3">
                  <c:v>0.831932773109244</c:v>
                </c:pt>
                <c:pt idx="4">
                  <c:v>0.739495798319328</c:v>
                </c:pt>
              </c:numCache>
            </c:numRef>
          </c:val>
        </c:ser>
        <c:ser>
          <c:idx val="1"/>
          <c:order val="1"/>
          <c:tx>
            <c:strRef>
              <c:f>fairscoreByGroup!$H$8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fairscoreByGroup!$E$9:$E$13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fairscoreByGroup!$H$9:$H$13</c:f>
              <c:numCache>
                <c:formatCode>General</c:formatCode>
                <c:ptCount val="5"/>
                <c:pt idx="0">
                  <c:v>0.947368421052631</c:v>
                </c:pt>
                <c:pt idx="1">
                  <c:v>0.87719298245614</c:v>
                </c:pt>
                <c:pt idx="2">
                  <c:v>0.81203007518797</c:v>
                </c:pt>
                <c:pt idx="3">
                  <c:v>0.766917293233083</c:v>
                </c:pt>
                <c:pt idx="4">
                  <c:v>0.691729323308271</c:v>
                </c:pt>
              </c:numCache>
            </c:numRef>
          </c:val>
        </c:ser>
        <c:ser>
          <c:idx val="2"/>
          <c:order val="2"/>
          <c:tx>
            <c:strRef>
              <c:f>fairscoreByGroup!$I$8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fairscoreByGroup!$E$9:$E$13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fairscoreByGroup!$I$9:$I$13</c:f>
              <c:numCache>
                <c:formatCode>General</c:formatCode>
                <c:ptCount val="5"/>
                <c:pt idx="0">
                  <c:v>0.916666666666667</c:v>
                </c:pt>
                <c:pt idx="1">
                  <c:v>0.958333333333333</c:v>
                </c:pt>
                <c:pt idx="2">
                  <c:v>0.94047619047619</c:v>
                </c:pt>
                <c:pt idx="3">
                  <c:v>0.869047619047619</c:v>
                </c:pt>
                <c:pt idx="4">
                  <c:v>0.809523809523809</c:v>
                </c:pt>
              </c:numCache>
            </c:numRef>
          </c:val>
        </c:ser>
        <c:ser>
          <c:idx val="3"/>
          <c:order val="3"/>
          <c:tx>
            <c:strRef>
              <c:f>fairscoreByGroup!$J$8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fairscoreByGroup!$E$9:$E$13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fairscoreByGroup!$J$9:$J$13</c:f>
              <c:numCache>
                <c:formatCode>General</c:formatCode>
                <c:ptCount val="5"/>
                <c:pt idx="0">
                  <c:v>0.934782608695652</c:v>
                </c:pt>
                <c:pt idx="1">
                  <c:v>0.942028985507246</c:v>
                </c:pt>
                <c:pt idx="2">
                  <c:v>0.913043478260869</c:v>
                </c:pt>
                <c:pt idx="3">
                  <c:v>0.801242236024845</c:v>
                </c:pt>
                <c:pt idx="4">
                  <c:v>0.763975155279503</c:v>
                </c:pt>
              </c:numCache>
            </c:numRef>
          </c:val>
        </c:ser>
        <c:ser>
          <c:idx val="4"/>
          <c:order val="4"/>
          <c:tx>
            <c:strRef>
              <c:f>fairscoreByGroup!$K$8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fairscoreByGroup!$E$9:$E$13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fairscoreByGroup!$K$9:$K$13</c:f>
              <c:numCache>
                <c:formatCode>General</c:formatCode>
                <c:ptCount val="5"/>
                <c:pt idx="0">
                  <c:v>0.975</c:v>
                </c:pt>
                <c:pt idx="1">
                  <c:v>1.0</c:v>
                </c:pt>
                <c:pt idx="2">
                  <c:v>0.992857142857143</c:v>
                </c:pt>
                <c:pt idx="3">
                  <c:v>0.878571428571429</c:v>
                </c:pt>
                <c:pt idx="4">
                  <c:v>0.835714285714286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1"/>
        <c:axId val="-1493153856"/>
        <c:axId val="-1493152080"/>
      </c:barChart>
      <c:catAx>
        <c:axId val="-149315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3152080"/>
        <c:crosses val="autoZero"/>
        <c:auto val="1"/>
        <c:lblAlgn val="ctr"/>
        <c:lblOffset val="100"/>
        <c:noMultiLvlLbl val="0"/>
      </c:catAx>
      <c:valAx>
        <c:axId val="-149315208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3153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 baseline="0"/>
              <a:t> </a:t>
            </a:r>
            <a:r>
              <a:rPr lang="en-US" altLang="zh-CN" baseline="0"/>
              <a:t>rate</a:t>
            </a:r>
            <a:r>
              <a:rPr lang="zh-CN" altLang="en-US" baseline="0"/>
              <a:t> </a:t>
            </a:r>
            <a:r>
              <a:rPr lang="en-US" altLang="zh-CN" baseline="0"/>
              <a:t>and</a:t>
            </a:r>
            <a:r>
              <a:rPr lang="zh-CN" altLang="en-US" baseline="0"/>
              <a:t> </a:t>
            </a:r>
            <a:r>
              <a:rPr lang="en-US" altLang="zh-CN" baseline="0"/>
              <a:t>total</a:t>
            </a:r>
            <a:r>
              <a:rPr lang="zh-CN" altLang="en-US" baseline="0"/>
              <a:t> </a:t>
            </a:r>
            <a:r>
              <a:rPr lang="en-US" altLang="zh-CN" baseline="0"/>
              <a:t>stake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totalSize_accept!$C$1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totalSize_accept!$C$2:$C$10</c:f>
              <c:numCache>
                <c:formatCode>General</c:formatCode>
                <c:ptCount val="9"/>
                <c:pt idx="0">
                  <c:v>0.310679611650485</c:v>
                </c:pt>
                <c:pt idx="1">
                  <c:v>0.621359223300971</c:v>
                </c:pt>
                <c:pt idx="2">
                  <c:v>0.70873786407767</c:v>
                </c:pt>
                <c:pt idx="3">
                  <c:v>0.408845738942826</c:v>
                </c:pt>
                <c:pt idx="4">
                  <c:v>0.485436893203883</c:v>
                </c:pt>
                <c:pt idx="5">
                  <c:v>0.462783171521036</c:v>
                </c:pt>
                <c:pt idx="6">
                  <c:v>0.601941747572815</c:v>
                </c:pt>
                <c:pt idx="7">
                  <c:v>0.660194174757281</c:v>
                </c:pt>
                <c:pt idx="8">
                  <c:v>0.420711974110032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28970928"/>
        <c:axId val="-1488072048"/>
      </c:barChart>
      <c:catAx>
        <c:axId val="-1528970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Tota</a:t>
                </a:r>
                <a:r>
                  <a:rPr lang="en-US" altLang="zh-CN" baseline="0"/>
                  <a:t>l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stake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size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8072048"/>
        <c:crosses val="autoZero"/>
        <c:auto val="1"/>
        <c:lblAlgn val="ctr"/>
        <c:lblOffset val="100"/>
        <c:noMultiLvlLbl val="0"/>
      </c:catAx>
      <c:valAx>
        <c:axId val="-148807204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897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/>
              <a:t> </a:t>
            </a:r>
            <a:r>
              <a:rPr lang="en-US" altLang="zh-CN"/>
              <a:t>rate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player</a:t>
            </a:r>
            <a:r>
              <a:rPr lang="zh-CN" altLang="en-US" baseline="0"/>
              <a:t> </a:t>
            </a:r>
            <a:r>
              <a:rPr lang="en-US" altLang="zh-CN" baseline="0"/>
              <a:t>proposed</a:t>
            </a:r>
            <a:r>
              <a:rPr lang="zh-CN" altLang="en-US" baseline="0"/>
              <a:t> </a:t>
            </a:r>
            <a:r>
              <a:rPr lang="en-US" altLang="zh-CN" baseline="0"/>
              <a:t>amount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proposedSize!$C$1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proposedSize!$C$2:$C$9</c:f>
              <c:numCache>
                <c:formatCode>General</c:formatCode>
                <c:ptCount val="8"/>
                <c:pt idx="0">
                  <c:v>0.312621359223301</c:v>
                </c:pt>
                <c:pt idx="1">
                  <c:v>0.34789644012945</c:v>
                </c:pt>
                <c:pt idx="2">
                  <c:v>0.510679611650485</c:v>
                </c:pt>
                <c:pt idx="3">
                  <c:v>0.495145631067961</c:v>
                </c:pt>
                <c:pt idx="4">
                  <c:v>0.694174757281553</c:v>
                </c:pt>
                <c:pt idx="5">
                  <c:v>0.533980582524272</c:v>
                </c:pt>
                <c:pt idx="6">
                  <c:v>0.689320388349514</c:v>
                </c:pt>
                <c:pt idx="7">
                  <c:v>0.660194174757281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0194560"/>
        <c:axId val="-1529500528"/>
      </c:barChart>
      <c:catAx>
        <c:axId val="-1620194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zh-CN" altLang="en-US"/>
                  <a:t> </a:t>
                </a:r>
                <a:r>
                  <a:rPr lang="en-US" altLang="zh-CN"/>
                  <a:t>proposed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9500528"/>
        <c:crosses val="autoZero"/>
        <c:auto val="1"/>
        <c:lblAlgn val="ctr"/>
        <c:lblOffset val="100"/>
        <c:noMultiLvlLbl val="0"/>
      </c:catAx>
      <c:valAx>
        <c:axId val="-152950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0194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/>
              <a:t> </a:t>
            </a:r>
            <a:r>
              <a:rPr lang="en-US" altLang="zh-CN"/>
              <a:t>rate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player</a:t>
            </a:r>
            <a:r>
              <a:rPr lang="zh-CN" altLang="en-US"/>
              <a:t> </a:t>
            </a:r>
            <a:r>
              <a:rPr lang="en-US" altLang="zh-CN"/>
              <a:t>proposed</a:t>
            </a:r>
            <a:r>
              <a:rPr lang="zh-CN" altLang="en-US"/>
              <a:t> </a:t>
            </a:r>
            <a:r>
              <a:rPr lang="en-US" altLang="zh-CN"/>
              <a:t>amount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proposedSizedByGroup!$G$6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.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proposedSizedByGroup!$F$7:$F$14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proposedSizedByGroup!$G$7:$G$14</c:f>
              <c:numCache>
                <c:formatCode>General</c:formatCode>
                <c:ptCount val="8"/>
                <c:pt idx="0">
                  <c:v>0.176470588235294</c:v>
                </c:pt>
                <c:pt idx="1">
                  <c:v>0.264705882352941</c:v>
                </c:pt>
                <c:pt idx="2">
                  <c:v>0.4</c:v>
                </c:pt>
                <c:pt idx="3">
                  <c:v>0.482352941176471</c:v>
                </c:pt>
                <c:pt idx="4">
                  <c:v>0.617647058823529</c:v>
                </c:pt>
                <c:pt idx="5">
                  <c:v>0.470588235294118</c:v>
                </c:pt>
                <c:pt idx="6">
                  <c:v>0.588235294117647</c:v>
                </c:pt>
                <c:pt idx="7">
                  <c:v>0.529411764705882</c:v>
                </c:pt>
              </c:numCache>
            </c:numRef>
          </c:val>
        </c:ser>
        <c:ser>
          <c:idx val="1"/>
          <c:order val="1"/>
          <c:tx>
            <c:strRef>
              <c:f>proposedSizedByGroup!$H$6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.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proposedSizedByGroup!$F$7:$F$14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proposedSizedByGroup!$H$7:$H$14</c:f>
              <c:numCache>
                <c:formatCode>General</c:formatCode>
                <c:ptCount val="8"/>
                <c:pt idx="0">
                  <c:v>0.231578947368421</c:v>
                </c:pt>
                <c:pt idx="1">
                  <c:v>0.289473684210526</c:v>
                </c:pt>
                <c:pt idx="2">
                  <c:v>0.452631578947368</c:v>
                </c:pt>
                <c:pt idx="3">
                  <c:v>0.431578947368421</c:v>
                </c:pt>
                <c:pt idx="4">
                  <c:v>0.736842105263158</c:v>
                </c:pt>
                <c:pt idx="5">
                  <c:v>0.473684210526316</c:v>
                </c:pt>
                <c:pt idx="6">
                  <c:v>0.684210526315789</c:v>
                </c:pt>
                <c:pt idx="7">
                  <c:v>0.684210526315789</c:v>
                </c:pt>
              </c:numCache>
            </c:numRef>
          </c:val>
        </c:ser>
        <c:ser>
          <c:idx val="2"/>
          <c:order val="2"/>
          <c:tx>
            <c:strRef>
              <c:f>proposedSizedByGroup!$I$6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.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proposedSizedByGroup!$F$7:$F$14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proposedSizedByGroup!$I$7:$I$14</c:f>
              <c:numCache>
                <c:formatCode>General</c:formatCode>
                <c:ptCount val="8"/>
                <c:pt idx="0">
                  <c:v>0.291666666666667</c:v>
                </c:pt>
                <c:pt idx="1">
                  <c:v>0.326388888888889</c:v>
                </c:pt>
                <c:pt idx="2">
                  <c:v>0.575</c:v>
                </c:pt>
                <c:pt idx="3">
                  <c:v>0.458333333333333</c:v>
                </c:pt>
                <c:pt idx="4">
                  <c:v>0.666666666666667</c:v>
                </c:pt>
                <c:pt idx="5">
                  <c:v>0.625</c:v>
                </c:pt>
                <c:pt idx="6">
                  <c:v>0.666666666666667</c:v>
                </c:pt>
                <c:pt idx="7">
                  <c:v>0.625</c:v>
                </c:pt>
              </c:numCache>
            </c:numRef>
          </c:val>
        </c:ser>
        <c:ser>
          <c:idx val="3"/>
          <c:order val="3"/>
          <c:tx>
            <c:strRef>
              <c:f>proposedSizedByGroup!$J$6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.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proposedSizedByGroup!$F$7:$F$14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proposedSizedByGroup!$J$7:$J$14</c:f>
              <c:numCache>
                <c:formatCode>General</c:formatCode>
                <c:ptCount val="8"/>
                <c:pt idx="0">
                  <c:v>0.460869565217391</c:v>
                </c:pt>
                <c:pt idx="1">
                  <c:v>0.471014492753623</c:v>
                </c:pt>
                <c:pt idx="2">
                  <c:v>0.6</c:v>
                </c:pt>
                <c:pt idx="3">
                  <c:v>0.582608695652174</c:v>
                </c:pt>
                <c:pt idx="4">
                  <c:v>0.760869565217391</c:v>
                </c:pt>
                <c:pt idx="5">
                  <c:v>0.565217391304348</c:v>
                </c:pt>
                <c:pt idx="6">
                  <c:v>0.695652173913043</c:v>
                </c:pt>
                <c:pt idx="7">
                  <c:v>0.869565217391304</c:v>
                </c:pt>
              </c:numCache>
            </c:numRef>
          </c:val>
        </c:ser>
        <c:ser>
          <c:idx val="4"/>
          <c:order val="4"/>
          <c:tx>
            <c:strRef>
              <c:f>proposedSizedByGroup!$K$6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.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proposedSizedByGroup!$F$7:$F$14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proposedSizedByGroup!$K$7:$K$14</c:f>
              <c:numCache>
                <c:formatCode>General</c:formatCode>
                <c:ptCount val="8"/>
                <c:pt idx="0">
                  <c:v>0.36</c:v>
                </c:pt>
                <c:pt idx="1">
                  <c:v>0.358333333333333</c:v>
                </c:pt>
                <c:pt idx="2">
                  <c:v>0.48</c:v>
                </c:pt>
                <c:pt idx="3">
                  <c:v>0.51</c:v>
                </c:pt>
                <c:pt idx="4">
                  <c:v>0.675</c:v>
                </c:pt>
                <c:pt idx="5">
                  <c:v>0.5</c:v>
                </c:pt>
                <c:pt idx="6">
                  <c:v>0.8</c:v>
                </c:pt>
                <c:pt idx="7">
                  <c:v>0.55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6"/>
        <c:axId val="-1488295456"/>
        <c:axId val="-1488315760"/>
      </c:barChart>
      <c:catAx>
        <c:axId val="-1488295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zh-CN" altLang="en-US"/>
                  <a:t> </a:t>
                </a:r>
                <a:r>
                  <a:rPr lang="en-US" altLang="zh-CN"/>
                  <a:t>proposed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8315760"/>
        <c:crosses val="autoZero"/>
        <c:auto val="1"/>
        <c:lblAlgn val="ctr"/>
        <c:lblOffset val="100"/>
        <c:noMultiLvlLbl val="0"/>
      </c:catAx>
      <c:valAx>
        <c:axId val="-148831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829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4 group offer acceptance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group4_reappraisal!$B$1</c:f>
              <c:strCache>
                <c:ptCount val="1"/>
                <c:pt idx="0">
                  <c:v>cond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group4_reappraisal!$B$2:$B$25</c:f>
              <c:numCache>
                <c:formatCode>General</c:formatCode>
                <c:ptCount val="24"/>
                <c:pt idx="0">
                  <c:v>0.0</c:v>
                </c:pt>
                <c:pt idx="2">
                  <c:v>0.0</c:v>
                </c:pt>
                <c:pt idx="4">
                  <c:v>0.0</c:v>
                </c:pt>
                <c:pt idx="6">
                  <c:v>0.0</c:v>
                </c:pt>
                <c:pt idx="8">
                  <c:v>0.0</c:v>
                </c:pt>
                <c:pt idx="10">
                  <c:v>0.0</c:v>
                </c:pt>
                <c:pt idx="12">
                  <c:v>0.0</c:v>
                </c:pt>
                <c:pt idx="14">
                  <c:v>0.0</c:v>
                </c:pt>
                <c:pt idx="16">
                  <c:v>0.0</c:v>
                </c:pt>
                <c:pt idx="18">
                  <c:v>0.0</c:v>
                </c:pt>
                <c:pt idx="20">
                  <c:v>0.0</c:v>
                </c:pt>
                <c:pt idx="2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B83-427C-B41B-C2711C059EE9}"/>
            </c:ext>
          </c:extLst>
        </c:ser>
        <c:ser>
          <c:idx val="1"/>
          <c:order val="1"/>
          <c:tx>
            <c:strRef>
              <c:f>group4_reappraisal!$C$1</c:f>
              <c:strCache>
                <c:ptCount val="1"/>
                <c:pt idx="0">
                  <c:v>fairness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group4_reappraisal!$C$2:$C$25</c:f>
              <c:numCache>
                <c:formatCode>General</c:formatCode>
                <c:ptCount val="2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B83-427C-B41B-C2711C059EE9}"/>
            </c:ext>
          </c:extLst>
        </c:ser>
        <c:ser>
          <c:idx val="2"/>
          <c:order val="2"/>
          <c:tx>
            <c:strRef>
              <c:f>group4_reappraisal!$D$1</c:f>
              <c:strCache>
                <c:ptCount val="1"/>
                <c:pt idx="0">
                  <c:v>reject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group4_reappraisal!$D$2:$D$25</c:f>
              <c:numCache>
                <c:formatCode>General</c:formatCode>
                <c:ptCount val="24"/>
                <c:pt idx="0">
                  <c:v>0.131972789115646</c:v>
                </c:pt>
                <c:pt idx="1">
                  <c:v>0.432134758665371</c:v>
                </c:pt>
                <c:pt idx="2">
                  <c:v>0.0722222222222222</c:v>
                </c:pt>
                <c:pt idx="3">
                  <c:v>0.212962962962963</c:v>
                </c:pt>
                <c:pt idx="4">
                  <c:v>0.361111111111111</c:v>
                </c:pt>
                <c:pt idx="5">
                  <c:v>0.666666666666667</c:v>
                </c:pt>
                <c:pt idx="6">
                  <c:v>0.114583333333333</c:v>
                </c:pt>
                <c:pt idx="7">
                  <c:v>0.39781746031746</c:v>
                </c:pt>
                <c:pt idx="8">
                  <c:v>0.0583333333333333</c:v>
                </c:pt>
                <c:pt idx="9">
                  <c:v>0.126984126984127</c:v>
                </c:pt>
                <c:pt idx="10">
                  <c:v>0.316666666666667</c:v>
                </c:pt>
                <c:pt idx="11">
                  <c:v>0.599206349206349</c:v>
                </c:pt>
                <c:pt idx="12">
                  <c:v>0.0978260869565217</c:v>
                </c:pt>
                <c:pt idx="13">
                  <c:v>0.31055900621118</c:v>
                </c:pt>
                <c:pt idx="14">
                  <c:v>0.0608695652173913</c:v>
                </c:pt>
                <c:pt idx="15">
                  <c:v>0.173913043478261</c:v>
                </c:pt>
                <c:pt idx="16">
                  <c:v>0.278260869565217</c:v>
                </c:pt>
                <c:pt idx="17">
                  <c:v>0.472049689440994</c:v>
                </c:pt>
                <c:pt idx="18">
                  <c:v>0.0831168831168831</c:v>
                </c:pt>
                <c:pt idx="19">
                  <c:v>0.368583797155226</c:v>
                </c:pt>
                <c:pt idx="20">
                  <c:v>0.01</c:v>
                </c:pt>
                <c:pt idx="21">
                  <c:v>0.0976190476190476</c:v>
                </c:pt>
                <c:pt idx="22">
                  <c:v>0.32</c:v>
                </c:pt>
                <c:pt idx="23">
                  <c:v>0.585714285714286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B83-427C-B41B-C2711C059EE9}"/>
            </c:ext>
          </c:extLst>
        </c:ser>
        <c:ser>
          <c:idx val="3"/>
          <c:order val="3"/>
          <c:tx>
            <c:strRef>
              <c:f>group4_reappraisal!$E$1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group4_reappraisal!$E$2:$E$25</c:f>
              <c:numCache>
                <c:formatCode>General</c:formatCode>
                <c:ptCount val="24"/>
                <c:pt idx="0">
                  <c:v>0.868027210884354</c:v>
                </c:pt>
                <c:pt idx="1">
                  <c:v>0.567865241334629</c:v>
                </c:pt>
                <c:pt idx="2">
                  <c:v>0.927777777777778</c:v>
                </c:pt>
                <c:pt idx="3">
                  <c:v>0.787037037037037</c:v>
                </c:pt>
                <c:pt idx="4">
                  <c:v>0.638888888888889</c:v>
                </c:pt>
                <c:pt idx="5">
                  <c:v>0.333333333333333</c:v>
                </c:pt>
                <c:pt idx="6">
                  <c:v>0.885416666666667</c:v>
                </c:pt>
                <c:pt idx="7">
                  <c:v>0.60218253968254</c:v>
                </c:pt>
                <c:pt idx="8">
                  <c:v>0.941666666666667</c:v>
                </c:pt>
                <c:pt idx="9">
                  <c:v>0.873015873015873</c:v>
                </c:pt>
                <c:pt idx="10">
                  <c:v>0.683333333333333</c:v>
                </c:pt>
                <c:pt idx="11">
                  <c:v>0.400793650793651</c:v>
                </c:pt>
                <c:pt idx="12">
                  <c:v>0.902173913043478</c:v>
                </c:pt>
                <c:pt idx="13">
                  <c:v>0.68944099378882</c:v>
                </c:pt>
                <c:pt idx="14">
                  <c:v>0.939130434782609</c:v>
                </c:pt>
                <c:pt idx="15">
                  <c:v>0.826086956521739</c:v>
                </c:pt>
                <c:pt idx="16">
                  <c:v>0.721739130434783</c:v>
                </c:pt>
                <c:pt idx="17">
                  <c:v>0.527950310559006</c:v>
                </c:pt>
                <c:pt idx="18">
                  <c:v>0.916883116883117</c:v>
                </c:pt>
                <c:pt idx="19">
                  <c:v>0.631416202844774</c:v>
                </c:pt>
                <c:pt idx="20">
                  <c:v>0.99</c:v>
                </c:pt>
                <c:pt idx="21">
                  <c:v>0.902380952380952</c:v>
                </c:pt>
                <c:pt idx="22">
                  <c:v>0.68</c:v>
                </c:pt>
                <c:pt idx="23">
                  <c:v>0.414285714285714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B83-427C-B41B-C2711C059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79770848"/>
        <c:axId val="-1579768016"/>
      </c:barChart>
      <c:catAx>
        <c:axId val="-157977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79768016"/>
        <c:crosses val="autoZero"/>
        <c:auto val="1"/>
        <c:lblAlgn val="ctr"/>
        <c:lblOffset val="100"/>
        <c:noMultiLvlLbl val="0"/>
      </c:catAx>
      <c:valAx>
        <c:axId val="-157976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7977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/>
              <a:t> </a:t>
            </a:r>
            <a:r>
              <a:rPr lang="en-US" altLang="zh-CN"/>
              <a:t>rate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fairness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fairscore!$D$1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fairscore!$B$2:$B$6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fairscore!$D$2:$D$6</c:f>
              <c:numCache>
                <c:formatCode>General</c:formatCode>
                <c:ptCount val="5"/>
                <c:pt idx="0">
                  <c:v>0.723300970873786</c:v>
                </c:pt>
                <c:pt idx="1">
                  <c:v>0.644012944983819</c:v>
                </c:pt>
                <c:pt idx="2">
                  <c:v>0.524271844660194</c:v>
                </c:pt>
                <c:pt idx="3">
                  <c:v>0.40499306518724</c:v>
                </c:pt>
                <c:pt idx="4">
                  <c:v>0.295423023578363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86924336"/>
        <c:axId val="-1529565008"/>
      </c:barChart>
      <c:catAx>
        <c:axId val="-1486924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Proposed</a:t>
                </a:r>
                <a:r>
                  <a:rPr lang="zh-CN" altLang="en-US"/>
                  <a:t> </a:t>
                </a:r>
                <a:r>
                  <a:rPr lang="en-US" altLang="zh-CN"/>
                  <a:t>proportion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9565008"/>
        <c:crosses val="autoZero"/>
        <c:auto val="1"/>
        <c:lblAlgn val="ctr"/>
        <c:lblOffset val="100"/>
        <c:noMultiLvlLbl val="0"/>
      </c:catAx>
      <c:valAx>
        <c:axId val="-152956500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6924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/>
              <a:t> </a:t>
            </a:r>
            <a:r>
              <a:rPr lang="en-US" altLang="zh-CN"/>
              <a:t>rate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fairness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fairscoreByGroup!$H$7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fairscoreByGroup!$F$8:$F$12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fairscoreByGroup!$H$8:$H$12</c:f>
              <c:numCache>
                <c:formatCode>General</c:formatCode>
                <c:ptCount val="5"/>
                <c:pt idx="0">
                  <c:v>0.647058823529412</c:v>
                </c:pt>
                <c:pt idx="1">
                  <c:v>0.529411764705882</c:v>
                </c:pt>
                <c:pt idx="2">
                  <c:v>0.470588235294118</c:v>
                </c:pt>
                <c:pt idx="3">
                  <c:v>0.336134453781513</c:v>
                </c:pt>
                <c:pt idx="4">
                  <c:v>0.168067226890756</c:v>
                </c:pt>
              </c:numCache>
            </c:numRef>
          </c:val>
        </c:ser>
        <c:ser>
          <c:idx val="1"/>
          <c:order val="1"/>
          <c:tx>
            <c:strRef>
              <c:f>fairscoreByGroup!$I$7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fairscoreByGroup!$F$8:$F$12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fairscoreByGroup!$I$8:$I$12</c:f>
              <c:numCache>
                <c:formatCode>General</c:formatCode>
                <c:ptCount val="5"/>
                <c:pt idx="0">
                  <c:v>0.789473684210526</c:v>
                </c:pt>
                <c:pt idx="1">
                  <c:v>0.631578947368421</c:v>
                </c:pt>
                <c:pt idx="2">
                  <c:v>0.481203007518797</c:v>
                </c:pt>
                <c:pt idx="3">
                  <c:v>0.308270676691729</c:v>
                </c:pt>
                <c:pt idx="4">
                  <c:v>0.233082706766917</c:v>
                </c:pt>
              </c:numCache>
            </c:numRef>
          </c:val>
        </c:ser>
        <c:ser>
          <c:idx val="2"/>
          <c:order val="2"/>
          <c:tx>
            <c:strRef>
              <c:f>fairscoreByGroup!$J$7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fairscoreByGroup!$F$8:$F$12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fairscoreByGroup!$J$8:$J$12</c:f>
              <c:numCache>
                <c:formatCode>General</c:formatCode>
                <c:ptCount val="5"/>
                <c:pt idx="0">
                  <c:v>0.666666666666667</c:v>
                </c:pt>
                <c:pt idx="1">
                  <c:v>0.694444444444444</c:v>
                </c:pt>
                <c:pt idx="2">
                  <c:v>0.529761904761905</c:v>
                </c:pt>
                <c:pt idx="3">
                  <c:v>0.410714285714286</c:v>
                </c:pt>
                <c:pt idx="4">
                  <c:v>0.261904761904762</c:v>
                </c:pt>
              </c:numCache>
            </c:numRef>
          </c:val>
        </c:ser>
        <c:ser>
          <c:idx val="3"/>
          <c:order val="3"/>
          <c:tx>
            <c:strRef>
              <c:f>fairscoreByGroup!$K$7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fairscoreByGroup!$F$8:$F$12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fairscoreByGroup!$K$8:$K$12</c:f>
              <c:numCache>
                <c:formatCode>General</c:formatCode>
                <c:ptCount val="5"/>
                <c:pt idx="0">
                  <c:v>0.847826086956522</c:v>
                </c:pt>
                <c:pt idx="1">
                  <c:v>0.63768115942029</c:v>
                </c:pt>
                <c:pt idx="2">
                  <c:v>0.590062111801242</c:v>
                </c:pt>
                <c:pt idx="3">
                  <c:v>0.571428571428571</c:v>
                </c:pt>
                <c:pt idx="4">
                  <c:v>0.422360248447205</c:v>
                </c:pt>
              </c:numCache>
            </c:numRef>
          </c:val>
        </c:ser>
        <c:ser>
          <c:idx val="4"/>
          <c:order val="4"/>
          <c:tx>
            <c:strRef>
              <c:f>fairscoreByGroup!$L$7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fairscoreByGroup!$F$8:$F$12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fairscoreByGroup!$L$8:$L$12</c:f>
              <c:numCache>
                <c:formatCode>General</c:formatCode>
                <c:ptCount val="5"/>
                <c:pt idx="0">
                  <c:v>0.65</c:v>
                </c:pt>
                <c:pt idx="1">
                  <c:v>0.7</c:v>
                </c:pt>
                <c:pt idx="2">
                  <c:v>0.528571428571429</c:v>
                </c:pt>
                <c:pt idx="3">
                  <c:v>0.357142857142857</c:v>
                </c:pt>
                <c:pt idx="4">
                  <c:v>0.357142857142857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9"/>
        <c:axId val="-1492292768"/>
        <c:axId val="-1492290992"/>
      </c:barChart>
      <c:catAx>
        <c:axId val="-149229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2290992"/>
        <c:crosses val="autoZero"/>
        <c:auto val="1"/>
        <c:lblAlgn val="ctr"/>
        <c:lblOffset val="100"/>
        <c:noMultiLvlLbl val="0"/>
      </c:catAx>
      <c:valAx>
        <c:axId val="-149229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229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/>
              <a:t> </a:t>
            </a:r>
            <a:r>
              <a:rPr lang="en-US" altLang="zh-CN"/>
              <a:t>rate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player</a:t>
            </a:r>
            <a:r>
              <a:rPr lang="zh-CN" altLang="en-US" baseline="0"/>
              <a:t> </a:t>
            </a:r>
            <a:r>
              <a:rPr lang="en-US" altLang="zh-CN" baseline="0"/>
              <a:t>proposed</a:t>
            </a:r>
            <a:r>
              <a:rPr lang="zh-CN" altLang="en-US" baseline="0"/>
              <a:t> </a:t>
            </a:r>
            <a:r>
              <a:rPr lang="en-US" altLang="zh-CN" baseline="0"/>
              <a:t>size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proposedSize!$C$1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proposedSize!$C$2:$C$11</c:f>
              <c:numCache>
                <c:formatCode>General</c:formatCode>
                <c:ptCount val="10"/>
                <c:pt idx="0">
                  <c:v>0.578703703703704</c:v>
                </c:pt>
                <c:pt idx="1">
                  <c:v>0.578947368421053</c:v>
                </c:pt>
                <c:pt idx="2">
                  <c:v>0.692307692307692</c:v>
                </c:pt>
                <c:pt idx="3">
                  <c:v>0.574074074074074</c:v>
                </c:pt>
                <c:pt idx="4">
                  <c:v>0.827380952380952</c:v>
                </c:pt>
                <c:pt idx="5">
                  <c:v>0.833333333333333</c:v>
                </c:pt>
                <c:pt idx="6">
                  <c:v>0.958333333333333</c:v>
                </c:pt>
                <c:pt idx="7">
                  <c:v>0.833333333333333</c:v>
                </c:pt>
                <c:pt idx="8">
                  <c:v>0.791666666666667</c:v>
                </c:pt>
                <c:pt idx="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90361696"/>
        <c:axId val="-1490358848"/>
      </c:barChart>
      <c:catAx>
        <c:axId val="-1490361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zh-CN" altLang="en-US"/>
                  <a:t> </a:t>
                </a:r>
                <a:r>
                  <a:rPr lang="en-US" altLang="zh-CN"/>
                  <a:t>proposed</a:t>
                </a:r>
                <a:r>
                  <a:rPr lang="zh-CN" altLang="en-US"/>
                  <a:t> </a:t>
                </a:r>
                <a:r>
                  <a:rPr lang="en-US" altLang="zh-CN"/>
                  <a:t>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0358848"/>
        <c:crosses val="autoZero"/>
        <c:auto val="1"/>
        <c:lblAlgn val="ctr"/>
        <c:lblOffset val="100"/>
        <c:noMultiLvlLbl val="0"/>
      </c:catAx>
      <c:valAx>
        <c:axId val="-149035884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0361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 baseline="0"/>
              <a:t> </a:t>
            </a:r>
            <a:r>
              <a:rPr lang="en-US" altLang="zh-CN" baseline="0"/>
              <a:t>rate</a:t>
            </a:r>
            <a:r>
              <a:rPr lang="zh-CN" altLang="en-US" baseline="0"/>
              <a:t> </a:t>
            </a:r>
            <a:r>
              <a:rPr lang="en-US" altLang="zh-CN" baseline="0"/>
              <a:t>and</a:t>
            </a:r>
            <a:r>
              <a:rPr lang="zh-CN" altLang="en-US" baseline="0"/>
              <a:t> </a:t>
            </a:r>
            <a:r>
              <a:rPr lang="en-US" altLang="zh-CN" baseline="0"/>
              <a:t>fairness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fairscore!$D$1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fairscore!$B$2:$B$6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fairscore!$D$2:$D$6</c:f>
              <c:numCache>
                <c:formatCode>General</c:formatCode>
                <c:ptCount val="5"/>
                <c:pt idx="0">
                  <c:v>0.854166666666667</c:v>
                </c:pt>
                <c:pt idx="1">
                  <c:v>0.865740740740741</c:v>
                </c:pt>
                <c:pt idx="2">
                  <c:v>0.759920634920635</c:v>
                </c:pt>
                <c:pt idx="3">
                  <c:v>0.611111111111111</c:v>
                </c:pt>
                <c:pt idx="4">
                  <c:v>0.470238095238095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87987072"/>
        <c:axId val="-1488454832"/>
      </c:barChart>
      <c:catAx>
        <c:axId val="-1487987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proposed</a:t>
                </a:r>
                <a:r>
                  <a:rPr lang="zh-CN" altLang="en-US"/>
                  <a:t> </a:t>
                </a:r>
                <a:r>
                  <a:rPr lang="en-US" altLang="zh-CN"/>
                  <a:t>proportion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8454832"/>
        <c:crosses val="autoZero"/>
        <c:auto val="1"/>
        <c:lblAlgn val="ctr"/>
        <c:lblOffset val="100"/>
        <c:noMultiLvlLbl val="0"/>
      </c:catAx>
      <c:valAx>
        <c:axId val="-148845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798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 baseline="0"/>
              <a:t> </a:t>
            </a:r>
            <a:r>
              <a:rPr lang="en-US" altLang="zh-CN" baseline="0"/>
              <a:t>rate</a:t>
            </a:r>
            <a:r>
              <a:rPr lang="zh-CN" altLang="en-US" baseline="0"/>
              <a:t> </a:t>
            </a:r>
            <a:r>
              <a:rPr lang="en-US" altLang="zh-CN" baseline="0"/>
              <a:t>and</a:t>
            </a:r>
            <a:r>
              <a:rPr lang="zh-CN" altLang="en-US" baseline="0"/>
              <a:t> </a:t>
            </a:r>
            <a:r>
              <a:rPr lang="en-US" altLang="zh-CN" baseline="0"/>
              <a:t>total</a:t>
            </a:r>
            <a:r>
              <a:rPr lang="zh-CN" altLang="en-US" baseline="0"/>
              <a:t> </a:t>
            </a:r>
            <a:r>
              <a:rPr lang="en-US" altLang="zh-CN" baseline="0"/>
              <a:t>stake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totalSize_accept!$C$1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totalSize_accept!$A$2:$A$13</c:f>
              <c:numCache>
                <c:formatCode>General</c:formatCode>
                <c:ptCount val="12"/>
                <c:pt idx="0">
                  <c:v>3.0</c:v>
                </c:pt>
                <c:pt idx="1">
                  <c:v>5.0</c:v>
                </c:pt>
                <c:pt idx="2">
                  <c:v>6.0</c:v>
                </c:pt>
                <c:pt idx="3">
                  <c:v>7.0</c:v>
                </c:pt>
                <c:pt idx="4">
                  <c:v>10.0</c:v>
                </c:pt>
                <c:pt idx="5">
                  <c:v>12.0</c:v>
                </c:pt>
                <c:pt idx="6">
                  <c:v>13.0</c:v>
                </c:pt>
                <c:pt idx="7">
                  <c:v>15.0</c:v>
                </c:pt>
                <c:pt idx="8">
                  <c:v>16.0</c:v>
                </c:pt>
                <c:pt idx="9">
                  <c:v>17.0</c:v>
                </c:pt>
                <c:pt idx="10">
                  <c:v>18.0</c:v>
                </c:pt>
                <c:pt idx="11">
                  <c:v>20.0</c:v>
                </c:pt>
              </c:numCache>
            </c:numRef>
          </c:cat>
          <c:val>
            <c:numRef>
              <c:f>totalSize_accept!$C$2:$C$13</c:f>
              <c:numCache>
                <c:formatCode>General</c:formatCode>
                <c:ptCount val="12"/>
                <c:pt idx="0">
                  <c:v>1.0</c:v>
                </c:pt>
                <c:pt idx="1">
                  <c:v>0.641666666666667</c:v>
                </c:pt>
                <c:pt idx="2">
                  <c:v>0.908333333333333</c:v>
                </c:pt>
                <c:pt idx="3">
                  <c:v>0.902777777777778</c:v>
                </c:pt>
                <c:pt idx="4">
                  <c:v>0.554924242424242</c:v>
                </c:pt>
                <c:pt idx="5">
                  <c:v>0.9375</c:v>
                </c:pt>
                <c:pt idx="6">
                  <c:v>0.53125</c:v>
                </c:pt>
                <c:pt idx="7">
                  <c:v>0.671875</c:v>
                </c:pt>
                <c:pt idx="8">
                  <c:v>0.840277777777778</c:v>
                </c:pt>
                <c:pt idx="9">
                  <c:v>0.958333333333333</c:v>
                </c:pt>
                <c:pt idx="10">
                  <c:v>0.791666666666667</c:v>
                </c:pt>
                <c:pt idx="11">
                  <c:v>0.576754385964912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86576288"/>
        <c:axId val="-1487377872"/>
      </c:barChart>
      <c:catAx>
        <c:axId val="-1486576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Total</a:t>
                </a:r>
                <a:r>
                  <a:rPr lang="zh-CN" altLang="en-US"/>
                  <a:t> </a:t>
                </a:r>
                <a:r>
                  <a:rPr lang="en-US" altLang="zh-CN"/>
                  <a:t>stake</a:t>
                </a:r>
                <a:r>
                  <a:rPr lang="zh-CN" altLang="en-US"/>
                  <a:t> </a:t>
                </a:r>
                <a:r>
                  <a:rPr lang="en-US" altLang="zh-CN"/>
                  <a:t>size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7377872"/>
        <c:crosses val="autoZero"/>
        <c:auto val="1"/>
        <c:lblAlgn val="ctr"/>
        <c:lblOffset val="100"/>
        <c:noMultiLvlLbl val="0"/>
      </c:catAx>
      <c:valAx>
        <c:axId val="-148737787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657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/>
              <a:t> </a:t>
            </a:r>
            <a:r>
              <a:rPr lang="en-US" altLang="zh-CN"/>
              <a:t>rate</a:t>
            </a:r>
            <a:r>
              <a:rPr lang="zh-CN" altLang="en-US"/>
              <a:t> </a:t>
            </a:r>
            <a:r>
              <a:rPr lang="en-US" altLang="zh-CN"/>
              <a:t>under</a:t>
            </a:r>
            <a:r>
              <a:rPr lang="zh-CN" altLang="en-US"/>
              <a:t> </a:t>
            </a:r>
            <a:r>
              <a:rPr lang="en-US" altLang="zh-CN"/>
              <a:t>social</a:t>
            </a:r>
            <a:r>
              <a:rPr lang="zh-CN" altLang="en-US" baseline="0"/>
              <a:t> </a:t>
            </a:r>
            <a:r>
              <a:rPr lang="en-US" altLang="zh-CN" baseline="0"/>
              <a:t>framing</a:t>
            </a:r>
            <a:r>
              <a:rPr lang="zh-CN" altLang="en-US" baseline="0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fair_framing!$E$3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fair_framing!$F$2:$G$2</c:f>
              <c:strCache>
                <c:ptCount val="2"/>
                <c:pt idx="0">
                  <c:v>fair</c:v>
                </c:pt>
                <c:pt idx="1">
                  <c:v>unfair</c:v>
                </c:pt>
              </c:strCache>
            </c:strRef>
          </c:cat>
          <c:val>
            <c:numRef>
              <c:f>fair_framing!$F$3:$G$3</c:f>
              <c:numCache>
                <c:formatCode>General</c:formatCode>
                <c:ptCount val="2"/>
                <c:pt idx="0">
                  <c:v>0.885416666666667</c:v>
                </c:pt>
                <c:pt idx="1">
                  <c:v>0.60218253968254</c:v>
                </c:pt>
              </c:numCache>
            </c:numRef>
          </c:val>
        </c:ser>
        <c:ser>
          <c:idx val="1"/>
          <c:order val="1"/>
          <c:tx>
            <c:strRef>
              <c:f>fair_framing!$E$4</c:f>
              <c:strCache>
                <c:ptCount val="1"/>
                <c:pt idx="0">
                  <c:v>empathy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fair_framing!$F$2:$G$2</c:f>
              <c:strCache>
                <c:ptCount val="2"/>
                <c:pt idx="0">
                  <c:v>fair</c:v>
                </c:pt>
                <c:pt idx="1">
                  <c:v>unfair</c:v>
                </c:pt>
              </c:strCache>
            </c:strRef>
          </c:cat>
          <c:val>
            <c:numRef>
              <c:f>fair_framing!$F$4:$G$4</c:f>
              <c:numCache>
                <c:formatCode>General</c:formatCode>
                <c:ptCount val="2"/>
                <c:pt idx="0">
                  <c:v>0.941666666666667</c:v>
                </c:pt>
                <c:pt idx="1">
                  <c:v>0.873015873015873</c:v>
                </c:pt>
              </c:numCache>
            </c:numRef>
          </c:val>
        </c:ser>
        <c:ser>
          <c:idx val="2"/>
          <c:order val="2"/>
          <c:tx>
            <c:strRef>
              <c:f>fair_framing!$E$5</c:f>
              <c:strCache>
                <c:ptCount val="1"/>
                <c:pt idx="0">
                  <c:v>punish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fair_framing!$F$2:$G$2</c:f>
              <c:strCache>
                <c:ptCount val="2"/>
                <c:pt idx="0">
                  <c:v>fair</c:v>
                </c:pt>
                <c:pt idx="1">
                  <c:v>unfair</c:v>
                </c:pt>
              </c:strCache>
            </c:strRef>
          </c:cat>
          <c:val>
            <c:numRef>
              <c:f>fair_framing!$F$5:$G$5</c:f>
              <c:numCache>
                <c:formatCode>General</c:formatCode>
                <c:ptCount val="2"/>
                <c:pt idx="0">
                  <c:v>0.683333333333333</c:v>
                </c:pt>
                <c:pt idx="1">
                  <c:v>0.400793650793651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86472688"/>
        <c:axId val="-1429748816"/>
      </c:barChart>
      <c:catAx>
        <c:axId val="-148647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9748816"/>
        <c:crosses val="autoZero"/>
        <c:auto val="1"/>
        <c:lblAlgn val="ctr"/>
        <c:lblOffset val="100"/>
        <c:noMultiLvlLbl val="0"/>
      </c:catAx>
      <c:valAx>
        <c:axId val="-1429748816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647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/>
              <a:t> </a:t>
            </a:r>
            <a:r>
              <a:rPr lang="en-US" altLang="zh-CN"/>
              <a:t>rate</a:t>
            </a:r>
            <a:r>
              <a:rPr lang="zh-CN" altLang="en-US"/>
              <a:t> </a:t>
            </a:r>
            <a:r>
              <a:rPr lang="en-US" altLang="zh-CN"/>
              <a:t>under</a:t>
            </a:r>
            <a:r>
              <a:rPr lang="zh-CN" altLang="en-US" baseline="0"/>
              <a:t> </a:t>
            </a:r>
            <a:r>
              <a:rPr lang="en-US" altLang="zh-CN" baseline="0"/>
              <a:t>player</a:t>
            </a:r>
            <a:r>
              <a:rPr lang="zh-CN" altLang="en-US" baseline="0"/>
              <a:t> </a:t>
            </a:r>
            <a:r>
              <a:rPr lang="en-US" altLang="zh-CN" baseline="0"/>
              <a:t>proposed</a:t>
            </a:r>
            <a:r>
              <a:rPr lang="zh-CN" altLang="en-US" baseline="0"/>
              <a:t> </a:t>
            </a:r>
            <a:r>
              <a:rPr lang="en-US" altLang="zh-CN" baseline="0"/>
              <a:t>amount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proposedSize_framing!$G$4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proposedSize_framing!$F$5:$F$14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proposedSize_framing!$G$5:$G$14</c:f>
              <c:numCache>
                <c:formatCode>General</c:formatCode>
                <c:ptCount val="10"/>
                <c:pt idx="0">
                  <c:v>0.567708333333333</c:v>
                </c:pt>
                <c:pt idx="1">
                  <c:v>0.545</c:v>
                </c:pt>
                <c:pt idx="2">
                  <c:v>0.683823529411765</c:v>
                </c:pt>
                <c:pt idx="3">
                  <c:v>0.59375</c:v>
                </c:pt>
                <c:pt idx="4">
                  <c:v>0.84469696969697</c:v>
                </c:pt>
                <c:pt idx="5">
                  <c:v>0.833333333333333</c:v>
                </c:pt>
                <c:pt idx="6">
                  <c:v>0.958333333333333</c:v>
                </c:pt>
                <c:pt idx="7">
                  <c:v>0.875</c:v>
                </c:pt>
                <c:pt idx="8">
                  <c:v>0.847222222222222</c:v>
                </c:pt>
                <c:pt idx="9">
                  <c:v>1.0</c:v>
                </c:pt>
              </c:numCache>
            </c:numRef>
          </c:val>
        </c:ser>
        <c:ser>
          <c:idx val="3"/>
          <c:order val="1"/>
          <c:tx>
            <c:strRef>
              <c:f>proposedSize_framing!$H$4</c:f>
              <c:strCache>
                <c:ptCount val="1"/>
                <c:pt idx="0">
                  <c:v>empathy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proposedSize_framing!$F$5:$F$14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proposedSize_framing!$H$5:$H$14</c:f>
              <c:numCache>
                <c:formatCode>General</c:formatCode>
                <c:ptCount val="10"/>
                <c:pt idx="0">
                  <c:v>0.821428571428571</c:v>
                </c:pt>
                <c:pt idx="1">
                  <c:v>0.916666666666667</c:v>
                </c:pt>
                <c:pt idx="2">
                  <c:v>0.875</c:v>
                </c:pt>
                <c:pt idx="3">
                  <c:v>0.916666666666667</c:v>
                </c:pt>
                <c:pt idx="4">
                  <c:v>0.958333333333333</c:v>
                </c:pt>
                <c:pt idx="5">
                  <c:v>0.902777777777778</c:v>
                </c:pt>
                <c:pt idx="6">
                  <c:v>0.958333333333333</c:v>
                </c:pt>
                <c:pt idx="7">
                  <c:v>0.833333333333333</c:v>
                </c:pt>
                <c:pt idx="9">
                  <c:v>1.0</c:v>
                </c:pt>
              </c:numCache>
            </c:numRef>
          </c:val>
        </c:ser>
        <c:ser>
          <c:idx val="0"/>
          <c:order val="2"/>
          <c:tx>
            <c:strRef>
              <c:f>proposedSize_framing!$I$4</c:f>
              <c:strCache>
                <c:ptCount val="1"/>
                <c:pt idx="0">
                  <c:v>punish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proposedSize_framing!$F$5:$F$14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proposedSize_framing!$I$5:$I$14</c:f>
              <c:numCache>
                <c:formatCode>General</c:formatCode>
                <c:ptCount val="10"/>
                <c:pt idx="0">
                  <c:v>0.291666666666667</c:v>
                </c:pt>
                <c:pt idx="1">
                  <c:v>0.326388888888889</c:v>
                </c:pt>
                <c:pt idx="2">
                  <c:v>0.575</c:v>
                </c:pt>
                <c:pt idx="3">
                  <c:v>0.458333333333333</c:v>
                </c:pt>
                <c:pt idx="4">
                  <c:v>0.666666666666667</c:v>
                </c:pt>
                <c:pt idx="5">
                  <c:v>0.625</c:v>
                </c:pt>
                <c:pt idx="7">
                  <c:v>0.666666666666667</c:v>
                </c:pt>
                <c:pt idx="8">
                  <c:v>0.625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8"/>
        <c:axId val="-1485351008"/>
        <c:axId val="-1485278944"/>
      </c:barChart>
      <c:catAx>
        <c:axId val="-1485351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proposed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5278944"/>
        <c:crosses val="autoZero"/>
        <c:auto val="1"/>
        <c:lblAlgn val="ctr"/>
        <c:lblOffset val="100"/>
        <c:noMultiLvlLbl val="0"/>
      </c:catAx>
      <c:valAx>
        <c:axId val="-148527894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535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Fairness</a:t>
            </a:r>
            <a:r>
              <a:rPr lang="en-CA" baseline="0"/>
              <a:t> x 4 group in offer acceptance</a:t>
            </a:r>
            <a:endParaRPr lang="en-CA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baseline_group4!$G$3</c:f>
              <c:strCache>
                <c:ptCount val="1"/>
                <c:pt idx="0">
                  <c:v>attempter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baseline_group4!$H$3:$K$3</c:f>
              <c:numCache>
                <c:formatCode>General</c:formatCode>
                <c:ptCount val="4"/>
                <c:pt idx="0">
                  <c:v>0.131972789115646</c:v>
                </c:pt>
                <c:pt idx="1">
                  <c:v>0.868027210884354</c:v>
                </c:pt>
                <c:pt idx="2">
                  <c:v>0.432134758665371</c:v>
                </c:pt>
                <c:pt idx="3">
                  <c:v>0.567865241334629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180-43FE-BC69-2FE7FA3F0AA8}"/>
            </c:ext>
          </c:extLst>
        </c:ser>
        <c:ser>
          <c:idx val="1"/>
          <c:order val="1"/>
          <c:tx>
            <c:strRef>
              <c:f>baseline_group4!$G$4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baseline_group4!$H$4:$K$4</c:f>
              <c:numCache>
                <c:formatCode>General</c:formatCode>
                <c:ptCount val="4"/>
                <c:pt idx="0">
                  <c:v>0.114583333333333</c:v>
                </c:pt>
                <c:pt idx="1">
                  <c:v>0.885416666666666</c:v>
                </c:pt>
                <c:pt idx="2">
                  <c:v>0.39781746031746</c:v>
                </c:pt>
                <c:pt idx="3">
                  <c:v>0.60218253968254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180-43FE-BC69-2FE7FA3F0AA8}"/>
            </c:ext>
          </c:extLst>
        </c:ser>
        <c:ser>
          <c:idx val="2"/>
          <c:order val="2"/>
          <c:tx>
            <c:strRef>
              <c:f>baseline_group4!$G$5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baseline_group4!$H$5:$K$5</c:f>
              <c:numCache>
                <c:formatCode>General</c:formatCode>
                <c:ptCount val="4"/>
                <c:pt idx="0">
                  <c:v>0.0978260869565217</c:v>
                </c:pt>
                <c:pt idx="1">
                  <c:v>0.902173913043478</c:v>
                </c:pt>
                <c:pt idx="2">
                  <c:v>0.31055900621118</c:v>
                </c:pt>
                <c:pt idx="3">
                  <c:v>0.68944099378882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180-43FE-BC69-2FE7FA3F0AA8}"/>
            </c:ext>
          </c:extLst>
        </c:ser>
        <c:ser>
          <c:idx val="3"/>
          <c:order val="3"/>
          <c:tx>
            <c:strRef>
              <c:f>baseline_group4!$G$6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baseline_group4!$H$6:$K$6</c:f>
              <c:numCache>
                <c:formatCode>General</c:formatCode>
                <c:ptCount val="4"/>
                <c:pt idx="0">
                  <c:v>0.0831168831168831</c:v>
                </c:pt>
                <c:pt idx="1">
                  <c:v>0.916883116883117</c:v>
                </c:pt>
                <c:pt idx="2">
                  <c:v>0.368583797155226</c:v>
                </c:pt>
                <c:pt idx="3">
                  <c:v>0.631416202844774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180-43FE-BC69-2FE7FA3F0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0492192"/>
        <c:axId val="-1620489360"/>
      </c:barChart>
      <c:catAx>
        <c:axId val="-162049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0489360"/>
        <c:crosses val="autoZero"/>
        <c:auto val="1"/>
        <c:lblAlgn val="ctr"/>
        <c:lblOffset val="100"/>
        <c:noMultiLvlLbl val="0"/>
      </c:catAx>
      <c:valAx>
        <c:axId val="-162048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049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Fairness</a:t>
            </a:r>
            <a:r>
              <a:rPr lang="en-CA" baseline="0"/>
              <a:t> x 5 groups in offer acceptance</a:t>
            </a:r>
            <a:endParaRPr lang="en-CA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baseline_group5!$A$3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baseline_group5!$B$3:$E$3</c:f>
              <c:numCache>
                <c:formatCode>General</c:formatCode>
                <c:ptCount val="4"/>
                <c:pt idx="0">
                  <c:v>0.147058823529412</c:v>
                </c:pt>
                <c:pt idx="1">
                  <c:v>0.852941176470588</c:v>
                </c:pt>
                <c:pt idx="2">
                  <c:v>0.434873949579832</c:v>
                </c:pt>
                <c:pt idx="3">
                  <c:v>0.565126050420168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8E7-4674-AD93-7AF82EF98F73}"/>
            </c:ext>
          </c:extLst>
        </c:ser>
        <c:ser>
          <c:idx val="1"/>
          <c:order val="1"/>
          <c:tx>
            <c:strRef>
              <c:f>baseline_group5!$A$4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baseline_group5!$B$4:$E$4</c:f>
              <c:numCache>
                <c:formatCode>General</c:formatCode>
                <c:ptCount val="4"/>
                <c:pt idx="0">
                  <c:v>0.118987341772152</c:v>
                </c:pt>
                <c:pt idx="1">
                  <c:v>0.881012658227848</c:v>
                </c:pt>
                <c:pt idx="2">
                  <c:v>0.429776974080772</c:v>
                </c:pt>
                <c:pt idx="3">
                  <c:v>0.570223025919228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8E7-4674-AD93-7AF82EF98F73}"/>
            </c:ext>
          </c:extLst>
        </c:ser>
        <c:ser>
          <c:idx val="2"/>
          <c:order val="2"/>
          <c:tx>
            <c:strRef>
              <c:f>baseline_group5!$A$5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baseline_group5!$B$5:$E$5</c:f>
              <c:numCache>
                <c:formatCode>General</c:formatCode>
                <c:ptCount val="4"/>
                <c:pt idx="0">
                  <c:v>0.114583333333333</c:v>
                </c:pt>
                <c:pt idx="1">
                  <c:v>0.885416666666666</c:v>
                </c:pt>
                <c:pt idx="2">
                  <c:v>0.39781746031746</c:v>
                </c:pt>
                <c:pt idx="3">
                  <c:v>0.602182539682539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8E7-4674-AD93-7AF82EF98F73}"/>
            </c:ext>
          </c:extLst>
        </c:ser>
        <c:ser>
          <c:idx val="3"/>
          <c:order val="3"/>
          <c:tx>
            <c:strRef>
              <c:f>baseline_group5!$A$6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baseline_group5!$B$6:$E$6</c:f>
              <c:numCache>
                <c:formatCode>General</c:formatCode>
                <c:ptCount val="4"/>
                <c:pt idx="0">
                  <c:v>0.0978260869565217</c:v>
                </c:pt>
                <c:pt idx="1">
                  <c:v>0.902173913043478</c:v>
                </c:pt>
                <c:pt idx="2">
                  <c:v>0.31055900621118</c:v>
                </c:pt>
                <c:pt idx="3">
                  <c:v>0.68944099378882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8E7-4674-AD93-7AF82EF98F73}"/>
            </c:ext>
          </c:extLst>
        </c:ser>
        <c:ser>
          <c:idx val="4"/>
          <c:order val="4"/>
          <c:tx>
            <c:strRef>
              <c:f>baseline_group5!$A$7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baseline_group5!$B$7:$E$7</c:f>
              <c:numCache>
                <c:formatCode>General</c:formatCode>
                <c:ptCount val="4"/>
                <c:pt idx="0">
                  <c:v>0.0831168831168831</c:v>
                </c:pt>
                <c:pt idx="1">
                  <c:v>0.916883116883117</c:v>
                </c:pt>
                <c:pt idx="2">
                  <c:v>0.368583797155226</c:v>
                </c:pt>
                <c:pt idx="3">
                  <c:v>0.631416202844774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8E7-4674-AD93-7AF82EF98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79732528"/>
        <c:axId val="-1579729776"/>
      </c:barChart>
      <c:catAx>
        <c:axId val="-157973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79729776"/>
        <c:crosses val="autoZero"/>
        <c:auto val="1"/>
        <c:lblAlgn val="ctr"/>
        <c:lblOffset val="100"/>
        <c:noMultiLvlLbl val="0"/>
      </c:catAx>
      <c:valAx>
        <c:axId val="-157972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7973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Fair</a:t>
            </a:r>
            <a:r>
              <a:rPr lang="en-US" baseline="0"/>
              <a:t>ness x framing x 4 groups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group4_3way_graph!$A$13</c:f>
              <c:strCache>
                <c:ptCount val="1"/>
                <c:pt idx="0">
                  <c:v>attempter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group4_3way_graph!$B$13:$I$13</c:f>
              <c:numCache>
                <c:formatCode>General</c:formatCode>
                <c:ptCount val="8"/>
                <c:pt idx="0">
                  <c:v>0.0722222222222222</c:v>
                </c:pt>
                <c:pt idx="1">
                  <c:v>0.927777777777778</c:v>
                </c:pt>
                <c:pt idx="2">
                  <c:v>0.361111111111111</c:v>
                </c:pt>
                <c:pt idx="3">
                  <c:v>0.638888888888889</c:v>
                </c:pt>
                <c:pt idx="4">
                  <c:v>0.212962962962963</c:v>
                </c:pt>
                <c:pt idx="5">
                  <c:v>0.787037037037037</c:v>
                </c:pt>
                <c:pt idx="6">
                  <c:v>0.666666666666667</c:v>
                </c:pt>
                <c:pt idx="7">
                  <c:v>0.333333333333333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8E0-4FAE-95E6-B7504652BD8B}"/>
            </c:ext>
          </c:extLst>
        </c:ser>
        <c:ser>
          <c:idx val="1"/>
          <c:order val="1"/>
          <c:tx>
            <c:strRef>
              <c:f>group4_3way_graph!$A$14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group4_3way_graph!$B$14:$I$14</c:f>
              <c:numCache>
                <c:formatCode>General</c:formatCode>
                <c:ptCount val="8"/>
                <c:pt idx="0">
                  <c:v>0.0583333333333333</c:v>
                </c:pt>
                <c:pt idx="1">
                  <c:v>0.941666666666667</c:v>
                </c:pt>
                <c:pt idx="2">
                  <c:v>0.316666666666667</c:v>
                </c:pt>
                <c:pt idx="3">
                  <c:v>0.683333333333333</c:v>
                </c:pt>
                <c:pt idx="4">
                  <c:v>0.126984126984127</c:v>
                </c:pt>
                <c:pt idx="5">
                  <c:v>0.873015873015873</c:v>
                </c:pt>
                <c:pt idx="6">
                  <c:v>0.599206349206349</c:v>
                </c:pt>
                <c:pt idx="7">
                  <c:v>0.400793650793651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8E0-4FAE-95E6-B7504652BD8B}"/>
            </c:ext>
          </c:extLst>
        </c:ser>
        <c:ser>
          <c:idx val="2"/>
          <c:order val="2"/>
          <c:tx>
            <c:strRef>
              <c:f>group4_3way_graph!$A$15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group4_3way_graph!$B$15:$I$15</c:f>
              <c:numCache>
                <c:formatCode>General</c:formatCode>
                <c:ptCount val="8"/>
                <c:pt idx="0">
                  <c:v>0.0608695652173913</c:v>
                </c:pt>
                <c:pt idx="1">
                  <c:v>0.939130434782609</c:v>
                </c:pt>
                <c:pt idx="2">
                  <c:v>0.278260869565217</c:v>
                </c:pt>
                <c:pt idx="3">
                  <c:v>0.721739130434783</c:v>
                </c:pt>
                <c:pt idx="4">
                  <c:v>0.173913043478261</c:v>
                </c:pt>
                <c:pt idx="5">
                  <c:v>0.826086956521739</c:v>
                </c:pt>
                <c:pt idx="6">
                  <c:v>0.472049689440994</c:v>
                </c:pt>
                <c:pt idx="7">
                  <c:v>0.527950310559006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8E0-4FAE-95E6-B7504652BD8B}"/>
            </c:ext>
          </c:extLst>
        </c:ser>
        <c:ser>
          <c:idx val="3"/>
          <c:order val="3"/>
          <c:tx>
            <c:strRef>
              <c:f>group4_3way_graph!$A$16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group4_3way_graph!$B$16:$I$16</c:f>
              <c:numCache>
                <c:formatCode>General</c:formatCode>
                <c:ptCount val="8"/>
                <c:pt idx="0">
                  <c:v>0.01</c:v>
                </c:pt>
                <c:pt idx="1">
                  <c:v>0.99</c:v>
                </c:pt>
                <c:pt idx="2">
                  <c:v>0.32</c:v>
                </c:pt>
                <c:pt idx="3">
                  <c:v>0.68</c:v>
                </c:pt>
                <c:pt idx="4">
                  <c:v>0.0976190476190476</c:v>
                </c:pt>
                <c:pt idx="5">
                  <c:v>0.902380952380952</c:v>
                </c:pt>
                <c:pt idx="6">
                  <c:v>0.585714285714286</c:v>
                </c:pt>
                <c:pt idx="7">
                  <c:v>0.414285714285714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8E0-4FAE-95E6-B7504652B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0439504"/>
        <c:axId val="-1620436240"/>
      </c:barChart>
      <c:catAx>
        <c:axId val="-162043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0436240"/>
        <c:crosses val="autoZero"/>
        <c:auto val="1"/>
        <c:lblAlgn val="ctr"/>
        <c:lblOffset val="100"/>
        <c:noMultiLvlLbl val="0"/>
      </c:catAx>
      <c:valAx>
        <c:axId val="-162043624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043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Fairness x framing x 5 groups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group5_3way_graph!$A$15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group5_3way_graph!$B$15:$I$15</c:f>
              <c:numCache>
                <c:formatCode>General</c:formatCode>
                <c:ptCount val="8"/>
                <c:pt idx="0">
                  <c:v>0.0470588235294118</c:v>
                </c:pt>
                <c:pt idx="1">
                  <c:v>0.952941176470588</c:v>
                </c:pt>
                <c:pt idx="2">
                  <c:v>0.423529411764706</c:v>
                </c:pt>
                <c:pt idx="3">
                  <c:v>0.576470588235294</c:v>
                </c:pt>
                <c:pt idx="4">
                  <c:v>0.179271708683473</c:v>
                </c:pt>
                <c:pt idx="5">
                  <c:v>0.820728291316527</c:v>
                </c:pt>
                <c:pt idx="6">
                  <c:v>0.675070028011204</c:v>
                </c:pt>
                <c:pt idx="7">
                  <c:v>0.324929971988795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037-4CA3-BD16-2E0FC88ABE81}"/>
            </c:ext>
          </c:extLst>
        </c:ser>
        <c:ser>
          <c:idx val="1"/>
          <c:order val="1"/>
          <c:tx>
            <c:strRef>
              <c:f>group5_3way_graph!$A$16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group5_3way_graph!$B$16:$I$16</c:f>
              <c:numCache>
                <c:formatCode>General</c:formatCode>
                <c:ptCount val="8"/>
                <c:pt idx="0">
                  <c:v>0.0947368421052631</c:v>
                </c:pt>
                <c:pt idx="1">
                  <c:v>0.905263157894737</c:v>
                </c:pt>
                <c:pt idx="2">
                  <c:v>0.305263157894737</c:v>
                </c:pt>
                <c:pt idx="3">
                  <c:v>0.694736842105263</c:v>
                </c:pt>
                <c:pt idx="4">
                  <c:v>0.243107769423559</c:v>
                </c:pt>
                <c:pt idx="5">
                  <c:v>0.756892230576441</c:v>
                </c:pt>
                <c:pt idx="6">
                  <c:v>0.659147869674185</c:v>
                </c:pt>
                <c:pt idx="7">
                  <c:v>0.340852130325814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037-4CA3-BD16-2E0FC88ABE81}"/>
            </c:ext>
          </c:extLst>
        </c:ser>
        <c:ser>
          <c:idx val="2"/>
          <c:order val="2"/>
          <c:tx>
            <c:strRef>
              <c:f>group5_3way_graph!$A$17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group5_3way_graph!$B$17:$I$17</c:f>
              <c:numCache>
                <c:formatCode>General</c:formatCode>
                <c:ptCount val="8"/>
                <c:pt idx="0">
                  <c:v>0.0583333333333333</c:v>
                </c:pt>
                <c:pt idx="1">
                  <c:v>0.941666666666667</c:v>
                </c:pt>
                <c:pt idx="2">
                  <c:v>0.316666666666667</c:v>
                </c:pt>
                <c:pt idx="3">
                  <c:v>0.683333333333333</c:v>
                </c:pt>
                <c:pt idx="4">
                  <c:v>0.126984126984127</c:v>
                </c:pt>
                <c:pt idx="5">
                  <c:v>0.873015873015873</c:v>
                </c:pt>
                <c:pt idx="6">
                  <c:v>0.599206349206349</c:v>
                </c:pt>
                <c:pt idx="7">
                  <c:v>0.400793650793651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037-4CA3-BD16-2E0FC88ABE81}"/>
            </c:ext>
          </c:extLst>
        </c:ser>
        <c:ser>
          <c:idx val="3"/>
          <c:order val="3"/>
          <c:tx>
            <c:strRef>
              <c:f>group5_3way_graph!$A$18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group5_3way_graph!$B$18:$I$18</c:f>
              <c:numCache>
                <c:formatCode>General</c:formatCode>
                <c:ptCount val="8"/>
                <c:pt idx="0">
                  <c:v>0.0608695652173913</c:v>
                </c:pt>
                <c:pt idx="1">
                  <c:v>0.939130434782609</c:v>
                </c:pt>
                <c:pt idx="2">
                  <c:v>0.278260869565217</c:v>
                </c:pt>
                <c:pt idx="3">
                  <c:v>0.721739130434783</c:v>
                </c:pt>
                <c:pt idx="4">
                  <c:v>0.173913043478261</c:v>
                </c:pt>
                <c:pt idx="5">
                  <c:v>0.826086956521739</c:v>
                </c:pt>
                <c:pt idx="6">
                  <c:v>0.472049689440994</c:v>
                </c:pt>
                <c:pt idx="7">
                  <c:v>0.527950310559006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037-4CA3-BD16-2E0FC88ABE81}"/>
            </c:ext>
          </c:extLst>
        </c:ser>
        <c:ser>
          <c:idx val="4"/>
          <c:order val="4"/>
          <c:tx>
            <c:strRef>
              <c:f>group5_3way_graph!$A$19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group5_3way_graph!$B$19:$I$19</c:f>
              <c:numCache>
                <c:formatCode>General</c:formatCode>
                <c:ptCount val="8"/>
                <c:pt idx="0">
                  <c:v>0.01</c:v>
                </c:pt>
                <c:pt idx="1">
                  <c:v>0.99</c:v>
                </c:pt>
                <c:pt idx="2">
                  <c:v>0.32</c:v>
                </c:pt>
                <c:pt idx="3">
                  <c:v>0.68</c:v>
                </c:pt>
                <c:pt idx="4">
                  <c:v>0.0976190476190476</c:v>
                </c:pt>
                <c:pt idx="5">
                  <c:v>0.902380952380952</c:v>
                </c:pt>
                <c:pt idx="6">
                  <c:v>0.585714285714286</c:v>
                </c:pt>
                <c:pt idx="7">
                  <c:v>0.414285714285714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037-4CA3-BD16-2E0FC88ABE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0396448"/>
        <c:axId val="-1620393696"/>
      </c:barChart>
      <c:catAx>
        <c:axId val="-162039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0393696"/>
        <c:crosses val="autoZero"/>
        <c:auto val="1"/>
        <c:lblAlgn val="ctr"/>
        <c:lblOffset val="100"/>
        <c:noMultiLvlLbl val="0"/>
      </c:catAx>
      <c:valAx>
        <c:axId val="-1620393696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039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Acceptance rate and total stake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totalSize_percent!$C$1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totalSize_percent!$A$2:$A$13</c:f>
              <c:numCache>
                <c:formatCode>General</c:formatCode>
                <c:ptCount val="12"/>
                <c:pt idx="0">
                  <c:v>3.0</c:v>
                </c:pt>
                <c:pt idx="1">
                  <c:v>5.0</c:v>
                </c:pt>
                <c:pt idx="2">
                  <c:v>6.0</c:v>
                </c:pt>
                <c:pt idx="3">
                  <c:v>7.0</c:v>
                </c:pt>
                <c:pt idx="4">
                  <c:v>10.0</c:v>
                </c:pt>
                <c:pt idx="5">
                  <c:v>12.0</c:v>
                </c:pt>
                <c:pt idx="6">
                  <c:v>13.0</c:v>
                </c:pt>
                <c:pt idx="7">
                  <c:v>15.0</c:v>
                </c:pt>
                <c:pt idx="8">
                  <c:v>16.0</c:v>
                </c:pt>
                <c:pt idx="9">
                  <c:v>17.0</c:v>
                </c:pt>
                <c:pt idx="10">
                  <c:v>18.0</c:v>
                </c:pt>
                <c:pt idx="11">
                  <c:v>20.0</c:v>
                </c:pt>
              </c:numCache>
            </c:numRef>
          </c:cat>
          <c:val>
            <c:numRef>
              <c:f>totalSize_percent!$C$2:$C$13</c:f>
              <c:numCache>
                <c:formatCode>General</c:formatCode>
                <c:ptCount val="12"/>
                <c:pt idx="0">
                  <c:v>0.932038834951456</c:v>
                </c:pt>
                <c:pt idx="1">
                  <c:v>0.63245492371706</c:v>
                </c:pt>
                <c:pt idx="2">
                  <c:v>0.855987055016181</c:v>
                </c:pt>
                <c:pt idx="3">
                  <c:v>0.87621359223301</c:v>
                </c:pt>
                <c:pt idx="4">
                  <c:v>0.553757641136282</c:v>
                </c:pt>
                <c:pt idx="5">
                  <c:v>0.95631067961165</c:v>
                </c:pt>
                <c:pt idx="6">
                  <c:v>0.633009708737864</c:v>
                </c:pt>
                <c:pt idx="7">
                  <c:v>0.628155339805825</c:v>
                </c:pt>
                <c:pt idx="8">
                  <c:v>0.87378640776699</c:v>
                </c:pt>
                <c:pt idx="9">
                  <c:v>0.961165048543689</c:v>
                </c:pt>
                <c:pt idx="10">
                  <c:v>0.880258899676375</c:v>
                </c:pt>
                <c:pt idx="11">
                  <c:v>0.569454817027633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92446768"/>
        <c:axId val="-1492443376"/>
      </c:barChart>
      <c:catAx>
        <c:axId val="-1492446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  <a:r>
                  <a:rPr lang="en-US" baseline="0"/>
                  <a:t> stake size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2443376"/>
        <c:crosses val="autoZero"/>
        <c:auto val="1"/>
        <c:lblAlgn val="ctr"/>
        <c:lblOffset val="100"/>
        <c:noMultiLvlLbl val="0"/>
      </c:catAx>
      <c:valAx>
        <c:axId val="-1492443376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244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 rate</a:t>
            </a:r>
            <a:r>
              <a:rPr lang="en-US" altLang="zh-CN" baseline="0"/>
              <a:t> and player</a:t>
            </a:r>
            <a:r>
              <a:rPr lang="zh-CN" altLang="en-US" baseline="0"/>
              <a:t> </a:t>
            </a:r>
            <a:r>
              <a:rPr lang="en-US" altLang="zh-CN" baseline="0"/>
              <a:t>proposed amount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proposedSize!$C$1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proposedSize!$C$2:$C$11</c:f>
              <c:numCache>
                <c:formatCode>General</c:formatCode>
                <c:ptCount val="10"/>
                <c:pt idx="0">
                  <c:v>0.568770226537217</c:v>
                </c:pt>
                <c:pt idx="1">
                  <c:v>0.556893203883495</c:v>
                </c:pt>
                <c:pt idx="2">
                  <c:v>0.683038263849229</c:v>
                </c:pt>
                <c:pt idx="3">
                  <c:v>0.622168284789644</c:v>
                </c:pt>
                <c:pt idx="4">
                  <c:v>0.868490732568402</c:v>
                </c:pt>
                <c:pt idx="5">
                  <c:v>0.841423948220065</c:v>
                </c:pt>
                <c:pt idx="6">
                  <c:v>0.961165048543689</c:v>
                </c:pt>
                <c:pt idx="7">
                  <c:v>0.902912621359223</c:v>
                </c:pt>
                <c:pt idx="8">
                  <c:v>0.880258899676375</c:v>
                </c:pt>
                <c:pt idx="9">
                  <c:v>0.961165048543689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2189648"/>
        <c:axId val="-1580281808"/>
      </c:barChart>
      <c:catAx>
        <c:axId val="-1622189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zh-CN" altLang="en-US"/>
                  <a:t> </a:t>
                </a:r>
                <a:r>
                  <a:rPr lang="en-US" altLang="zh-CN"/>
                  <a:t>proposed</a:t>
                </a:r>
                <a:r>
                  <a:rPr lang="zh-CN" altLang="en-US"/>
                  <a:t> </a:t>
                </a:r>
                <a:r>
                  <a:rPr lang="en-US" altLang="zh-CN"/>
                  <a:t>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0281808"/>
        <c:crosses val="autoZero"/>
        <c:auto val="1"/>
        <c:lblAlgn val="ctr"/>
        <c:lblOffset val="100"/>
        <c:noMultiLvlLbl val="0"/>
      </c:catAx>
      <c:valAx>
        <c:axId val="-158028180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218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Accptance</a:t>
            </a:r>
            <a:r>
              <a:rPr lang="en-US" altLang="zh-CN" baseline="0"/>
              <a:t> rate and player proposed amount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proposedSizeByGroup!$G$6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proposedSizeByGroup!$F$7:$F$16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proposedSizeByGroup!$G$7:$G$16</c:f>
              <c:numCache>
                <c:formatCode>General</c:formatCode>
                <c:ptCount val="10"/>
                <c:pt idx="0">
                  <c:v>0.497549019607843</c:v>
                </c:pt>
                <c:pt idx="1">
                  <c:v>0.505882352941176</c:v>
                </c:pt>
                <c:pt idx="2">
                  <c:v>0.626297577854671</c:v>
                </c:pt>
                <c:pt idx="3">
                  <c:v>0.617647058823529</c:v>
                </c:pt>
                <c:pt idx="4">
                  <c:v>0.807486631016043</c:v>
                </c:pt>
                <c:pt idx="5">
                  <c:v>0.813725490196078</c:v>
                </c:pt>
                <c:pt idx="6">
                  <c:v>1.0</c:v>
                </c:pt>
                <c:pt idx="7">
                  <c:v>0.897058823529412</c:v>
                </c:pt>
                <c:pt idx="8">
                  <c:v>0.843137254901961</c:v>
                </c:pt>
                <c:pt idx="9">
                  <c:v>1.0</c:v>
                </c:pt>
              </c:numCache>
            </c:numRef>
          </c:val>
        </c:ser>
        <c:ser>
          <c:idx val="1"/>
          <c:order val="1"/>
          <c:tx>
            <c:strRef>
              <c:f>proposedSizeByGroup!$H$6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proposedSizeByGroup!$F$7:$F$16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proposedSizeByGroup!$H$7:$H$16</c:f>
              <c:numCache>
                <c:formatCode>General</c:formatCode>
                <c:ptCount val="10"/>
                <c:pt idx="0">
                  <c:v>0.527426160337553</c:v>
                </c:pt>
                <c:pt idx="1">
                  <c:v>0.516194331983806</c:v>
                </c:pt>
                <c:pt idx="2">
                  <c:v>0.642857142857143</c:v>
                </c:pt>
                <c:pt idx="3">
                  <c:v>0.565400843881857</c:v>
                </c:pt>
                <c:pt idx="4">
                  <c:v>0.856481481481481</c:v>
                </c:pt>
                <c:pt idx="5">
                  <c:v>0.781512605042017</c:v>
                </c:pt>
                <c:pt idx="6">
                  <c:v>0.9</c:v>
                </c:pt>
                <c:pt idx="7">
                  <c:v>0.911392405063291</c:v>
                </c:pt>
                <c:pt idx="8">
                  <c:v>0.88135593220339</c:v>
                </c:pt>
                <c:pt idx="9">
                  <c:v>0.95</c:v>
                </c:pt>
              </c:numCache>
            </c:numRef>
          </c:val>
        </c:ser>
        <c:ser>
          <c:idx val="2"/>
          <c:order val="2"/>
          <c:tx>
            <c:strRef>
              <c:f>proposedSizeByGroup!$I$6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proposedSizeByGroup!$F$7:$F$16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proposedSizeByGroup!$I$7:$I$16</c:f>
              <c:numCache>
                <c:formatCode>General</c:formatCode>
                <c:ptCount val="10"/>
                <c:pt idx="0">
                  <c:v>0.567708333333333</c:v>
                </c:pt>
                <c:pt idx="1">
                  <c:v>0.545</c:v>
                </c:pt>
                <c:pt idx="2">
                  <c:v>0.683823529411765</c:v>
                </c:pt>
                <c:pt idx="3">
                  <c:v>0.59375</c:v>
                </c:pt>
                <c:pt idx="4">
                  <c:v>0.84469696969697</c:v>
                </c:pt>
                <c:pt idx="5">
                  <c:v>0.833333333333333</c:v>
                </c:pt>
                <c:pt idx="6">
                  <c:v>0.958333333333333</c:v>
                </c:pt>
                <c:pt idx="7">
                  <c:v>0.875</c:v>
                </c:pt>
                <c:pt idx="8">
                  <c:v>0.847222222222222</c:v>
                </c:pt>
                <c:pt idx="9">
                  <c:v>1.0</c:v>
                </c:pt>
              </c:numCache>
            </c:numRef>
          </c:val>
        </c:ser>
        <c:ser>
          <c:idx val="3"/>
          <c:order val="3"/>
          <c:tx>
            <c:strRef>
              <c:f>proposedSizeByGroup!$J$6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proposedSizeByGroup!$F$7:$F$16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proposedSizeByGroup!$J$7:$J$16</c:f>
              <c:numCache>
                <c:formatCode>General</c:formatCode>
                <c:ptCount val="10"/>
                <c:pt idx="0">
                  <c:v>0.65036231884058</c:v>
                </c:pt>
                <c:pt idx="1">
                  <c:v>0.643478260869565</c:v>
                </c:pt>
                <c:pt idx="2">
                  <c:v>0.746803069053708</c:v>
                </c:pt>
                <c:pt idx="3">
                  <c:v>0.688405797101449</c:v>
                </c:pt>
                <c:pt idx="4">
                  <c:v>0.889328063241107</c:v>
                </c:pt>
                <c:pt idx="5">
                  <c:v>0.869565217391304</c:v>
                </c:pt>
                <c:pt idx="6">
                  <c:v>0.956521739130435</c:v>
                </c:pt>
                <c:pt idx="7">
                  <c:v>0.891304347826087</c:v>
                </c:pt>
                <c:pt idx="8">
                  <c:v>0.956521739130435</c:v>
                </c:pt>
                <c:pt idx="9">
                  <c:v>0.913043478260869</c:v>
                </c:pt>
              </c:numCache>
            </c:numRef>
          </c:val>
        </c:ser>
        <c:ser>
          <c:idx val="4"/>
          <c:order val="4"/>
          <c:tx>
            <c:strRef>
              <c:f>proposedSizeByGroup!$K$6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proposedSizeByGroup!$F$7:$F$16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proposedSizeByGroup!$K$7:$K$16</c:f>
              <c:numCache>
                <c:formatCode>General</c:formatCode>
                <c:ptCount val="10"/>
                <c:pt idx="0">
                  <c:v>0.577922077922078</c:v>
                </c:pt>
                <c:pt idx="1">
                  <c:v>0.555093555093555</c:v>
                </c:pt>
                <c:pt idx="2">
                  <c:v>0.697247706422018</c:v>
                </c:pt>
                <c:pt idx="3">
                  <c:v>0.640692640692641</c:v>
                </c:pt>
                <c:pt idx="4">
                  <c:v>0.938967136150235</c:v>
                </c:pt>
                <c:pt idx="5">
                  <c:v>0.904347826086956</c:v>
                </c:pt>
                <c:pt idx="6">
                  <c:v>1.0</c:v>
                </c:pt>
                <c:pt idx="7">
                  <c:v>0.948051948051948</c:v>
                </c:pt>
                <c:pt idx="8">
                  <c:v>0.862068965517241</c:v>
                </c:pt>
                <c:pt idx="9">
                  <c:v>0.947368421052631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3"/>
        <c:axId val="-1528124416"/>
        <c:axId val="-1528120048"/>
      </c:barChart>
      <c:catAx>
        <c:axId val="-1528124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en-US" altLang="zh-CN" baseline="0"/>
                  <a:t> proposed 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8120048"/>
        <c:crosses val="autoZero"/>
        <c:auto val="0"/>
        <c:lblAlgn val="ctr"/>
        <c:lblOffset val="100"/>
        <c:noMultiLvlLbl val="0"/>
      </c:catAx>
      <c:valAx>
        <c:axId val="-152812004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812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2C63F-F1EF-D148-8DAC-B2E032798CF4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D6EE1-1C70-AC40-BFC0-17B16E03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fair/unfair offers significantly larger/smaller than unfair offers within a group?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Yes. Binomial test(accept, reject)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fair/unfair offers significantly different across groups?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Yes, chi-square goodness of fit.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D6EE1-1C70-AC40-BFC0-17B16E0349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70637A-7F70-4788-A8DB-6F8A001AE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D5404F-EB55-4B5E-B9CE-AC2A0B6C4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08CDBC-CAE1-487B-A4E5-3CB70D4E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D5A8BB-D166-4343-997B-EF673CB4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C260DA-D757-4992-B138-BBE00B22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38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51A57-6E16-4A71-98CB-2307E282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F111875-20D3-450B-8A7D-100D7AD1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F3875F-0C83-48C3-8881-97B38467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640ABB-0B39-4E48-B67F-13EB2E5E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4C0341-9536-4979-9F6E-429B5834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09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0D0E6FE-C5AB-4578-BB2A-E718F0F3D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9442B6-6798-4E3F-BC43-D487421D3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E8FDF4-0673-47D2-AEF1-4ECE10E4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53779D-E55D-4C51-B09C-5B793094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E9A841-3B09-42DC-8684-FE1A19B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6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B00DB-F0DF-4138-ABCE-C402834F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93E18F-528D-46DF-8DCA-56747579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5FACCA-E424-4C6C-B376-B62146CE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8A8849-1252-418B-86C9-3FB1D770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13DBDE-BBC2-4EE9-AA49-CBE1CA9A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6B6B8-2C76-441A-90C7-2648223B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FD13C0-2671-4F5B-BC76-3285DF8F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FAF587-BBF7-4795-A539-160E1CBB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3711F6-2BA4-43F7-ADE4-F55606E8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814A98-C0EE-4830-9E95-AB51A3D4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90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190E3E-504C-44BD-9375-90382E6A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CAE47C-1CB8-4A76-9E77-960D3E12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20F4A4-A6BF-47E5-92FC-8201B6593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A361B5-9AA3-4229-8D44-CEB57C12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AA7D8C-2AFC-4C12-92A2-9D98EF3F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FD714B-B89C-43C1-A417-A6A05C50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6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D13C32-3583-406D-BB55-24C24E43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18888A-2B6D-46A5-AE6E-A1FF4497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76B253-61D6-4CF9-B63B-20481633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2753D1-7E4F-4976-AE02-B8CA39955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C468A93-F5B5-49E9-B836-9872129CC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5DD8CB-5889-49EA-9BAD-52881861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501B846-1316-4807-8A54-DA3AC47A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89B354F-D580-4F3A-AB73-5BC965F2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7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DE365-D52A-428F-AB9F-8CF9AC3D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B902405-9BC8-4DCF-89BD-1C302115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41E3B3-AB1D-4FEA-A844-6DD4E7C4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49737C3-89A9-4077-A0AE-16155EBF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6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7E2FC56-905E-4427-BB9F-0599D987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87C4D51-B9C6-4DF9-B99D-02567E8C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90AAD4-0860-4BD5-8057-18876B45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D0AC77-2DD6-4F80-AED8-5F2DEAFE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50F9F6-EF62-405A-BD73-A4D257EA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2D29C1A-CCB3-4892-8341-4E47EA72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49B093-3DB2-42E5-90E6-7961FD1D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18E932-8D4E-4B86-ADE7-DAF5963F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6BCD62-2E53-46BB-8674-8A6BC936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6942B-4AEE-47BA-A130-8FE3D07A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24C110B-5666-4CAC-9935-17BA90040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5EEBFA-7C3F-40BC-A736-89E2871AB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9791BC-52F7-4098-BD77-EB52CAD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F409E7-1C98-4E39-B7A6-5F89DA98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C7D36C-18CF-4995-B3BF-440113BC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3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5B4AD75-DD9C-4FBC-861B-1923DAD4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568E8A-8FC5-429A-BBC2-86B33A87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A9B9B8-7E0D-4EC3-A0F8-0CFBC57A3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AB5A-E802-48CF-A5B9-FE8704AC6519}" type="datetimeFigureOut">
              <a:rPr lang="en-CA" smtClean="0"/>
              <a:t>2017-10-24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01BCBF-10E5-4F5A-AFDC-06F55B5CA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C4BCD5-C523-4222-8576-785E1DE19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19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Relationship Id="rId3" Type="http://schemas.openxmlformats.org/officeDocument/2006/relationships/chart" Target="../charts/char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Relationship Id="rId3" Type="http://schemas.openxmlformats.org/officeDocument/2006/relationships/chart" Target="../charts/char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5.xml"/><Relationship Id="rId3" Type="http://schemas.openxmlformats.org/officeDocument/2006/relationships/chart" Target="../charts/char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.xml"/><Relationship Id="rId3" Type="http://schemas.openxmlformats.org/officeDocument/2006/relationships/chart" Target="../charts/char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0.xml"/><Relationship Id="rId3" Type="http://schemas.openxmlformats.org/officeDocument/2006/relationships/chart" Target="../charts/char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4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7EB2B-4331-4E3D-9575-372974FA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4D09F98-919E-4EAE-8FE4-8DF28106A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32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framing x fairness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59" y="2604857"/>
            <a:ext cx="6438900" cy="1866900"/>
          </a:xfrm>
        </p:spPr>
      </p:pic>
    </p:spTree>
    <p:extLst>
      <p:ext uri="{BB962C8B-B14F-4D97-AF65-F5344CB8AC3E}">
        <p14:creationId xmlns:p14="http://schemas.microsoft.com/office/powerpoint/2010/main" val="29217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punish vs. empathy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85" y="2754160"/>
            <a:ext cx="4769490" cy="36884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3" y="2997842"/>
            <a:ext cx="4756606" cy="3201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992" y="1576092"/>
            <a:ext cx="775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way chi-square:</a:t>
            </a:r>
          </a:p>
          <a:p>
            <a:r>
              <a:rPr lang="en-US" dirty="0"/>
              <a:t>Groups x fairness x social framing(2 levels)</a:t>
            </a:r>
          </a:p>
        </p:txBody>
      </p:sp>
    </p:spTree>
    <p:extLst>
      <p:ext uri="{BB962C8B-B14F-4D97-AF65-F5344CB8AC3E}">
        <p14:creationId xmlns:p14="http://schemas.microsoft.com/office/powerpoint/2010/main" val="106228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3 way chi-square:</a:t>
            </a:r>
          </a:p>
          <a:p>
            <a:r>
              <a:rPr lang="en-US" sz="1800" dirty="0"/>
              <a:t>Groups x fairness x social framing(3 levels)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9318"/>
            <a:ext cx="4976391" cy="2897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99" y="3279318"/>
            <a:ext cx="5448001" cy="29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9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0797" cy="4351338"/>
          </a:xfrm>
        </p:spPr>
        <p:txBody>
          <a:bodyPr/>
          <a:lstStyle/>
          <a:p>
            <a:r>
              <a:rPr lang="en-US" dirty="0"/>
              <a:t>2 way chi-square</a:t>
            </a:r>
          </a:p>
          <a:p>
            <a:r>
              <a:rPr lang="en-US" dirty="0"/>
              <a:t>Fairness x 4 groups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98" y="3278529"/>
            <a:ext cx="42164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0491" y="1884444"/>
            <a:ext cx="4849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2 way chi-square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Fairness x 5 groups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347" y="3278529"/>
            <a:ext cx="5486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77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 chi-square</a:t>
            </a:r>
          </a:p>
          <a:p>
            <a:r>
              <a:rPr lang="en-US" dirty="0"/>
              <a:t>Social framing x fairness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57" y="3074194"/>
            <a:ext cx="42291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8480CC-95B7-44B5-8595-50BB9107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049869-60E6-4A46-87A4-494EC470C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 chi-square</a:t>
            </a:r>
          </a:p>
          <a:p>
            <a:r>
              <a:rPr lang="en-US" dirty="0"/>
              <a:t>Social framing x 5 groups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531DE4-F542-40B1-BC6B-BDF4366F0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21" y="3324924"/>
            <a:ext cx="4572638" cy="1352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2B6335A-A462-4125-9593-B2BBFB054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952" y="3146107"/>
            <a:ext cx="46005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17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Baseline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808912"/>
              </p:ext>
            </p:extLst>
          </p:nvPr>
        </p:nvGraphicFramePr>
        <p:xfrm>
          <a:off x="635000" y="1549398"/>
          <a:ext cx="5270500" cy="462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078222"/>
              </p:ext>
            </p:extLst>
          </p:nvPr>
        </p:nvGraphicFramePr>
        <p:xfrm>
          <a:off x="6108700" y="1549397"/>
          <a:ext cx="5816600" cy="462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322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and player proposed amount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6651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2150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Baseline and fairness score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474576"/>
              </p:ext>
            </p:extLst>
          </p:nvPr>
        </p:nvGraphicFramePr>
        <p:xfrm>
          <a:off x="838200" y="1208314"/>
          <a:ext cx="5204325" cy="5208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88903"/>
              </p:ext>
            </p:extLst>
          </p:nvPr>
        </p:nvGraphicFramePr>
        <p:xfrm>
          <a:off x="6490118" y="1355271"/>
          <a:ext cx="5348096" cy="5061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7793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Empathy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/>
              <a:t>stake</a:t>
            </a:r>
            <a:r>
              <a:rPr lang="zh-CN" altLang="en-US" dirty="0"/>
              <a:t> </a:t>
            </a:r>
            <a:r>
              <a:rPr lang="en-US" altLang="zh-CN" dirty="0" smtClean="0"/>
              <a:t>size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64826"/>
              </p:ext>
            </p:extLst>
          </p:nvPr>
        </p:nvGraphicFramePr>
        <p:xfrm>
          <a:off x="838200" y="1845129"/>
          <a:ext cx="5644243" cy="433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482716"/>
              </p:ext>
            </p:extLst>
          </p:nvPr>
        </p:nvGraphicFramePr>
        <p:xfrm>
          <a:off x="6662058" y="1845129"/>
          <a:ext cx="5159828" cy="433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615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DC2B9B-FCB5-4621-ABB4-77B66060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% of rejecting offers in all participants</a:t>
            </a:r>
          </a:p>
        </p:txBody>
      </p:sp>
      <p:pic>
        <p:nvPicPr>
          <p:cNvPr id="4" name="Content Placeholder 3" descr="C:\Users\ke\Desktop\Figure_1.png">
            <a:extLst>
              <a:ext uri="{FF2B5EF4-FFF2-40B4-BE49-F238E27FC236}">
                <a16:creationId xmlns:a16="http://schemas.microsoft.com/office/drawing/2014/main" xmlns="" id="{4D21BC85-7DF2-4CAA-BD03-EE4871E463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77" y="1403594"/>
            <a:ext cx="2891663" cy="32598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07B87F-C8DD-4F75-AF75-8EE671EF4690}"/>
              </a:ext>
            </a:extLst>
          </p:cNvPr>
          <p:cNvSpPr txBox="1"/>
          <p:nvPr/>
        </p:nvSpPr>
        <p:spPr>
          <a:xfrm>
            <a:off x="3868819" y="3338362"/>
            <a:ext cx="7175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dirty="0"/>
              <a:t>proportion of accepting faired/unfair offers is significantly different from the proportion of rejecting faired/unfair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Proportion of rejecting faired offers is significantly different from rejecting 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Binomial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229B7B9-B18A-4703-9B4E-3C8CBCE0D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23875"/>
              </p:ext>
            </p:extLst>
          </p:nvPr>
        </p:nvGraphicFramePr>
        <p:xfrm>
          <a:off x="4732420" y="1854660"/>
          <a:ext cx="2951748" cy="95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916">
                  <a:extLst>
                    <a:ext uri="{9D8B030D-6E8A-4147-A177-3AD203B41FA5}">
                      <a16:colId xmlns:a16="http://schemas.microsoft.com/office/drawing/2014/main" xmlns="" val="3735259432"/>
                    </a:ext>
                  </a:extLst>
                </a:gridCol>
                <a:gridCol w="983916">
                  <a:extLst>
                    <a:ext uri="{9D8B030D-6E8A-4147-A177-3AD203B41FA5}">
                      <a16:colId xmlns:a16="http://schemas.microsoft.com/office/drawing/2014/main" xmlns="" val="1134382208"/>
                    </a:ext>
                  </a:extLst>
                </a:gridCol>
                <a:gridCol w="983916">
                  <a:extLst>
                    <a:ext uri="{9D8B030D-6E8A-4147-A177-3AD203B41FA5}">
                      <a16:colId xmlns:a16="http://schemas.microsoft.com/office/drawing/2014/main" xmlns="" val="1257578719"/>
                    </a:ext>
                  </a:extLst>
                </a:gridCol>
              </a:tblGrid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fairness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reject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accept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25375486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212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1333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46036712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unfair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2481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4008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7564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4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Empathy</a:t>
            </a:r>
            <a:r>
              <a:rPr lang="zh-CN" altLang="en-US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player proposed 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707067"/>
              </p:ext>
            </p:extLst>
          </p:nvPr>
        </p:nvGraphicFramePr>
        <p:xfrm>
          <a:off x="1257300" y="2040014"/>
          <a:ext cx="9949543" cy="3922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1670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Empathy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/>
              <a:t>fairness score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914938"/>
              </p:ext>
            </p:extLst>
          </p:nvPr>
        </p:nvGraphicFramePr>
        <p:xfrm>
          <a:off x="838200" y="1825624"/>
          <a:ext cx="5431971" cy="4526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560032"/>
              </p:ext>
            </p:extLst>
          </p:nvPr>
        </p:nvGraphicFramePr>
        <p:xfrm>
          <a:off x="6270170" y="1825623"/>
          <a:ext cx="5551715" cy="452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42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Punish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785964"/>
              </p:ext>
            </p:extLst>
          </p:nvPr>
        </p:nvGraphicFramePr>
        <p:xfrm>
          <a:off x="838200" y="1825624"/>
          <a:ext cx="5448300" cy="4460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740907"/>
              </p:ext>
            </p:extLst>
          </p:nvPr>
        </p:nvGraphicFramePr>
        <p:xfrm>
          <a:off x="6765472" y="1825624"/>
          <a:ext cx="5252357" cy="4460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8967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Punish</a:t>
            </a:r>
            <a:r>
              <a:rPr lang="zh-CN" altLang="en-US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player proposed amount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5663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3345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Punish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/>
              <a:t>fairness score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73493"/>
              </p:ext>
            </p:extLst>
          </p:nvPr>
        </p:nvGraphicFramePr>
        <p:xfrm>
          <a:off x="838200" y="1812471"/>
          <a:ext cx="5562600" cy="4364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5986831"/>
              </p:ext>
            </p:extLst>
          </p:nvPr>
        </p:nvGraphicFramePr>
        <p:xfrm>
          <a:off x="6400799" y="1812471"/>
          <a:ext cx="5519058" cy="4364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1316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HC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666953"/>
              </p:ext>
            </p:extLst>
          </p:nvPr>
        </p:nvGraphicFramePr>
        <p:xfrm>
          <a:off x="838200" y="1825625"/>
          <a:ext cx="5399314" cy="434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76677"/>
              </p:ext>
            </p:extLst>
          </p:nvPr>
        </p:nvGraphicFramePr>
        <p:xfrm>
          <a:off x="6520543" y="12557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697869"/>
              </p:ext>
            </p:extLst>
          </p:nvPr>
        </p:nvGraphicFramePr>
        <p:xfrm>
          <a:off x="6781800" y="39989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2171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HC,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fairness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8907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000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HC,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proposed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stake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3209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385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72733B-3ADC-4709-8C8B-A6CBD9E2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Groups, conditions, and fairness</a:t>
            </a:r>
            <a:endParaRPr lang="en-CA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639613"/>
              </p:ext>
            </p:extLst>
          </p:nvPr>
        </p:nvGraphicFramePr>
        <p:xfrm>
          <a:off x="711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557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Groups, conditions, and fairness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8400" y="1690688"/>
            <a:ext cx="49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8259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93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6469E-1244-4642-907B-B1433F60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Baseline condition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4837406-5535-4D53-B38D-5FA66CF97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062368"/>
              </p:ext>
            </p:extLst>
          </p:nvPr>
        </p:nvGraphicFramePr>
        <p:xfrm>
          <a:off x="838200" y="1825625"/>
          <a:ext cx="5480957" cy="4444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470" y="2133600"/>
            <a:ext cx="4445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F5CDFC-1D41-42B8-9223-6129DEC6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Baseline condition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63ECDBED-7E6C-40D5-AC3A-4B4B35A13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209243"/>
              </p:ext>
            </p:extLst>
          </p:nvPr>
        </p:nvGraphicFramePr>
        <p:xfrm>
          <a:off x="838200" y="1825625"/>
          <a:ext cx="5366657" cy="392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0" y="2258671"/>
            <a:ext cx="4406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0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B70518-582A-46A1-8C6C-709B5B3C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condition (4 groups)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19136"/>
              </p:ext>
            </p:extLst>
          </p:nvPr>
        </p:nvGraphicFramePr>
        <p:xfrm>
          <a:off x="838200" y="1825625"/>
          <a:ext cx="531953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96" y="3010321"/>
            <a:ext cx="4674404" cy="231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6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condition (5 groups)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0294"/>
            <a:ext cx="4953029" cy="2735635"/>
          </a:xfr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481784"/>
              </p:ext>
            </p:extLst>
          </p:nvPr>
        </p:nvGraphicFramePr>
        <p:xfrm>
          <a:off x="742708" y="2092123"/>
          <a:ext cx="5264551" cy="3984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081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06073" cy="4351338"/>
          </a:xfrm>
        </p:spPr>
        <p:txBody>
          <a:bodyPr/>
          <a:lstStyle/>
          <a:p>
            <a:r>
              <a:rPr lang="en-US" dirty="0"/>
              <a:t>Fairness x 4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Framing x 4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8978"/>
            <a:ext cx="4292600" cy="176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4983383"/>
            <a:ext cx="4254500" cy="1739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4972" y="1803260"/>
            <a:ext cx="466459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Fairness x 5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Framing x 5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70" y="2344356"/>
            <a:ext cx="5448300" cy="173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69" y="4884426"/>
            <a:ext cx="5512603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5400</TotalTime>
  <Words>460</Words>
  <Application>Microsoft Macintosh PowerPoint</Application>
  <PresentationFormat>Widescreen</PresentationFormat>
  <Paragraphs>115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Calibri Light</vt:lpstr>
      <vt:lpstr>等线 Light</vt:lpstr>
      <vt:lpstr>Arial</vt:lpstr>
      <vt:lpstr>Office Theme</vt:lpstr>
      <vt:lpstr>PowerPoint Presentation</vt:lpstr>
      <vt:lpstr>% of rejecting offers in all participants</vt:lpstr>
      <vt:lpstr>Groups, conditions, and fairness</vt:lpstr>
      <vt:lpstr>Groups, conditions, and fairness</vt:lpstr>
      <vt:lpstr>Baseline condition</vt:lpstr>
      <vt:lpstr>Baseline condition</vt:lpstr>
      <vt:lpstr>Social framing condition (4 groups)</vt:lpstr>
      <vt:lpstr>Social framing condition (5 groups)</vt:lpstr>
      <vt:lpstr>Social framing condition</vt:lpstr>
      <vt:lpstr>Social framing x fairness</vt:lpstr>
      <vt:lpstr>Baseline vs. punish vs. empathy</vt:lpstr>
      <vt:lpstr>Baseline vs. social framing</vt:lpstr>
      <vt:lpstr>Baseline vs. social framing</vt:lpstr>
      <vt:lpstr>Baseline vs. social framing</vt:lpstr>
      <vt:lpstr>Baseline vs. social framing</vt:lpstr>
      <vt:lpstr>Baseline and stake size</vt:lpstr>
      <vt:lpstr>Baseline and player proposed amount</vt:lpstr>
      <vt:lpstr>Baseline and fairness score</vt:lpstr>
      <vt:lpstr>Empathy and stake size</vt:lpstr>
      <vt:lpstr>Empathy and player proposed amount</vt:lpstr>
      <vt:lpstr>Empathy and fairness score</vt:lpstr>
      <vt:lpstr>Punish and stake size</vt:lpstr>
      <vt:lpstr>Punish and player proposed amount</vt:lpstr>
      <vt:lpstr>Punish and fairness score</vt:lpstr>
      <vt:lpstr>HC and stake size</vt:lpstr>
      <vt:lpstr>HC, social framing, and fairness</vt:lpstr>
      <vt:lpstr>HC, social framing, and player proposed stake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</dc:creator>
  <cp:lastModifiedBy>ke zhang</cp:lastModifiedBy>
  <cp:revision>128</cp:revision>
  <dcterms:created xsi:type="dcterms:W3CDTF">2017-09-15T16:32:34Z</dcterms:created>
  <dcterms:modified xsi:type="dcterms:W3CDTF">2017-10-25T09:10:11Z</dcterms:modified>
</cp:coreProperties>
</file>