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5" r:id="rId14"/>
    <p:sldId id="274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2"/>
    <p:restoredTop sz="94631"/>
  </p:normalViewPr>
  <p:slideViewPr>
    <p:cSldViewPr snapToGrid="0">
      <p:cViewPr varScale="1">
        <p:scale>
          <a:sx n="63" d="100"/>
          <a:sy n="63" d="100"/>
        </p:scale>
        <p:origin x="72" y="13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fair_reapprais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fair_reapprais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\ownCloud\Suicide_UG\UG_clean_updated\chisquare_crossta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\ownCloud\Suicide_UG\UG_clean_updated\chisquare_crossta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chisquare_crosstab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Users\kezhang\ownCloud\Suicide_UG\UG_clean_updated\chisquare_crosstab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5 group offer</a:t>
            </a:r>
            <a:r>
              <a:rPr lang="en-US" baseline="0"/>
              <a:t> </a:t>
            </a:r>
            <a:r>
              <a:rPr lang="en-US"/>
              <a:t>acceptance</a:t>
            </a:r>
          </a:p>
        </c:rich>
      </c:tx>
      <c:layout>
        <c:manualLayout>
          <c:xMode val="edge"/>
          <c:yMode val="edge"/>
          <c:x val="0.42179038761459198"/>
          <c:y val="5.8372849914210302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group5_reappraisal!$B$1</c:f>
              <c:strCache>
                <c:ptCount val="1"/>
                <c:pt idx="0">
                  <c:v>cond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group5_reappraisal!$A$2:$C$31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group5_reappraisal!$B$2:$B$31</c:f>
              <c:numCache>
                <c:formatCode>General</c:formatCode>
                <c:ptCount val="30"/>
                <c:pt idx="0">
                  <c:v>0</c:v>
                </c:pt>
                <c:pt idx="2">
                  <c:v>0</c:v>
                </c:pt>
                <c:pt idx="4">
                  <c:v>0</c:v>
                </c:pt>
                <c:pt idx="6">
                  <c:v>0</c:v>
                </c:pt>
                <c:pt idx="8">
                  <c:v>0</c:v>
                </c:pt>
                <c:pt idx="10">
                  <c:v>0</c:v>
                </c:pt>
                <c:pt idx="12">
                  <c:v>0</c:v>
                </c:pt>
                <c:pt idx="14">
                  <c:v>0</c:v>
                </c:pt>
                <c:pt idx="16">
                  <c:v>0</c:v>
                </c:pt>
                <c:pt idx="18">
                  <c:v>0</c:v>
                </c:pt>
                <c:pt idx="20">
                  <c:v>0</c:v>
                </c:pt>
                <c:pt idx="22">
                  <c:v>0</c:v>
                </c:pt>
                <c:pt idx="24">
                  <c:v>0</c:v>
                </c:pt>
                <c:pt idx="26">
                  <c:v>0</c:v>
                </c:pt>
                <c:pt idx="2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6-497A-AB87-7E157B71EAE8}"/>
            </c:ext>
          </c:extLst>
        </c:ser>
        <c:ser>
          <c:idx val="1"/>
          <c:order val="1"/>
          <c:tx>
            <c:strRef>
              <c:f>group5_reappraisal!$C$1</c:f>
              <c:strCache>
                <c:ptCount val="1"/>
                <c:pt idx="0">
                  <c:v>fairness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group5_reappraisal!$A$2:$C$31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group5_reappraisal!$C$2:$C$31</c:f>
              <c:numCache>
                <c:formatCode>General</c:formatCode>
                <c:ptCount val="3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D6-497A-AB87-7E157B71EAE8}"/>
            </c:ext>
          </c:extLst>
        </c:ser>
        <c:ser>
          <c:idx val="2"/>
          <c:order val="2"/>
          <c:tx>
            <c:strRef>
              <c:f>group5_reappraisal!$D$1</c:f>
              <c:strCache>
                <c:ptCount val="1"/>
                <c:pt idx="0">
                  <c:v>reject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group5_reappraisal!$A$2:$C$31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group5_reappraisal!$D$2:$D$31</c:f>
              <c:numCache>
                <c:formatCode>General</c:formatCode>
                <c:ptCount val="30"/>
                <c:pt idx="0">
                  <c:v>0.14705882352941199</c:v>
                </c:pt>
                <c:pt idx="1">
                  <c:v>0.434873949579832</c:v>
                </c:pt>
                <c:pt idx="2">
                  <c:v>4.7058823529411702E-2</c:v>
                </c:pt>
                <c:pt idx="3">
                  <c:v>0.179271708683473</c:v>
                </c:pt>
                <c:pt idx="4">
                  <c:v>0.42352941176470599</c:v>
                </c:pt>
                <c:pt idx="5">
                  <c:v>0.67507002801120397</c:v>
                </c:pt>
                <c:pt idx="6">
                  <c:v>0.11898734177215201</c:v>
                </c:pt>
                <c:pt idx="7">
                  <c:v>0.42977697408077098</c:v>
                </c:pt>
                <c:pt idx="8">
                  <c:v>9.4736842105263105E-2</c:v>
                </c:pt>
                <c:pt idx="9">
                  <c:v>0.24310776942355899</c:v>
                </c:pt>
                <c:pt idx="10">
                  <c:v>0.30526315789473701</c:v>
                </c:pt>
                <c:pt idx="11">
                  <c:v>0.65914786967418504</c:v>
                </c:pt>
                <c:pt idx="12">
                  <c:v>0.114583333333333</c:v>
                </c:pt>
                <c:pt idx="13">
                  <c:v>0.39781746031746001</c:v>
                </c:pt>
                <c:pt idx="14">
                  <c:v>5.83333333333333E-2</c:v>
                </c:pt>
                <c:pt idx="15">
                  <c:v>0.126984126984127</c:v>
                </c:pt>
                <c:pt idx="16">
                  <c:v>0.31666666666666698</c:v>
                </c:pt>
                <c:pt idx="17">
                  <c:v>0.59920634920634896</c:v>
                </c:pt>
                <c:pt idx="18">
                  <c:v>9.7826086956521702E-2</c:v>
                </c:pt>
                <c:pt idx="19">
                  <c:v>0.31055900621117999</c:v>
                </c:pt>
                <c:pt idx="20">
                  <c:v>6.08695652173913E-2</c:v>
                </c:pt>
                <c:pt idx="21">
                  <c:v>0.173913043478261</c:v>
                </c:pt>
                <c:pt idx="22">
                  <c:v>0.27826086956521701</c:v>
                </c:pt>
                <c:pt idx="23">
                  <c:v>0.47204968944099401</c:v>
                </c:pt>
                <c:pt idx="24">
                  <c:v>8.3116883116883103E-2</c:v>
                </c:pt>
                <c:pt idx="25">
                  <c:v>0.36858379715522599</c:v>
                </c:pt>
                <c:pt idx="26">
                  <c:v>0.01</c:v>
                </c:pt>
                <c:pt idx="27">
                  <c:v>9.7619047619047605E-2</c:v>
                </c:pt>
                <c:pt idx="28">
                  <c:v>0.32</c:v>
                </c:pt>
                <c:pt idx="29">
                  <c:v>0.58571428571428596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D6-497A-AB87-7E157B71EAE8}"/>
            </c:ext>
          </c:extLst>
        </c:ser>
        <c:ser>
          <c:idx val="3"/>
          <c:order val="3"/>
          <c:tx>
            <c:strRef>
              <c:f>group5_reappraisal!$E$1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group5_reappraisal!$A$2:$C$31</c:f>
              <c:multiLvlStrCache>
                <c:ptCount val="30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  <c:pt idx="24">
                    <c:v>fair</c:v>
                  </c:pt>
                  <c:pt idx="25">
                    <c:v>unfair</c:v>
                  </c:pt>
                  <c:pt idx="26">
                    <c:v>fair</c:v>
                  </c:pt>
                  <c:pt idx="27">
                    <c:v>unfair</c:v>
                  </c:pt>
                  <c:pt idx="28">
                    <c:v>fair</c:v>
                  </c:pt>
                  <c:pt idx="29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  <c:pt idx="24">
                    <c:v>baseline</c:v>
                  </c:pt>
                  <c:pt idx="26">
                    <c:v>empathy</c:v>
                  </c:pt>
                  <c:pt idx="28">
                    <c:v>punish</c:v>
                  </c:pt>
                </c:lvl>
                <c:lvl>
                  <c:pt idx="0">
                    <c:v>AttempterHL</c:v>
                  </c:pt>
                  <c:pt idx="6">
                    <c:v>AttempterLL</c:v>
                  </c:pt>
                  <c:pt idx="12">
                    <c:v>control</c:v>
                  </c:pt>
                  <c:pt idx="18">
                    <c:v>depression</c:v>
                  </c:pt>
                  <c:pt idx="24">
                    <c:v>ideator</c:v>
                  </c:pt>
                </c:lvl>
              </c:multiLvlStrCache>
            </c:multiLvlStrRef>
          </c:cat>
          <c:val>
            <c:numRef>
              <c:f>group5_reappraisal!$E$2:$E$31</c:f>
              <c:numCache>
                <c:formatCode>General</c:formatCode>
                <c:ptCount val="30"/>
                <c:pt idx="0">
                  <c:v>0.85294117647058798</c:v>
                </c:pt>
                <c:pt idx="1">
                  <c:v>0.56512605042016795</c:v>
                </c:pt>
                <c:pt idx="2">
                  <c:v>0.95294117647058796</c:v>
                </c:pt>
                <c:pt idx="3">
                  <c:v>0.82072829131652703</c:v>
                </c:pt>
                <c:pt idx="4">
                  <c:v>0.57647058823529396</c:v>
                </c:pt>
                <c:pt idx="5">
                  <c:v>0.32492997198879497</c:v>
                </c:pt>
                <c:pt idx="6">
                  <c:v>0.88101265822784802</c:v>
                </c:pt>
                <c:pt idx="7">
                  <c:v>0.57022302591922802</c:v>
                </c:pt>
                <c:pt idx="8">
                  <c:v>0.90526315789473699</c:v>
                </c:pt>
                <c:pt idx="9">
                  <c:v>0.75689223057644095</c:v>
                </c:pt>
                <c:pt idx="10">
                  <c:v>0.69473684210526299</c:v>
                </c:pt>
                <c:pt idx="11">
                  <c:v>0.34085213032581402</c:v>
                </c:pt>
                <c:pt idx="12">
                  <c:v>0.88541666666666696</c:v>
                </c:pt>
                <c:pt idx="13">
                  <c:v>0.60218253968253999</c:v>
                </c:pt>
                <c:pt idx="14">
                  <c:v>0.94166666666666698</c:v>
                </c:pt>
                <c:pt idx="15">
                  <c:v>0.87301587301587302</c:v>
                </c:pt>
                <c:pt idx="16">
                  <c:v>0.68333333333333302</c:v>
                </c:pt>
                <c:pt idx="17">
                  <c:v>0.40079365079365098</c:v>
                </c:pt>
                <c:pt idx="18">
                  <c:v>0.90217391304347805</c:v>
                </c:pt>
                <c:pt idx="19">
                  <c:v>0.68944099378881996</c:v>
                </c:pt>
                <c:pt idx="20">
                  <c:v>0.93913043478260905</c:v>
                </c:pt>
                <c:pt idx="21">
                  <c:v>0.82608695652173902</c:v>
                </c:pt>
                <c:pt idx="22">
                  <c:v>0.72173913043478299</c:v>
                </c:pt>
                <c:pt idx="23">
                  <c:v>0.52795031055900599</c:v>
                </c:pt>
                <c:pt idx="24">
                  <c:v>0.91688311688311697</c:v>
                </c:pt>
                <c:pt idx="25">
                  <c:v>0.63141620284477395</c:v>
                </c:pt>
                <c:pt idx="26">
                  <c:v>0.99</c:v>
                </c:pt>
                <c:pt idx="27">
                  <c:v>0.90238095238095195</c:v>
                </c:pt>
                <c:pt idx="28">
                  <c:v>0.68</c:v>
                </c:pt>
                <c:pt idx="29">
                  <c:v>0.41428571428571398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6D6-497A-AB87-7E157B71EA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46283808"/>
        <c:axId val="-1046281520"/>
      </c:barChart>
      <c:catAx>
        <c:axId val="-1046283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6281520"/>
        <c:crosses val="autoZero"/>
        <c:auto val="1"/>
        <c:lblAlgn val="ctr"/>
        <c:lblOffset val="100"/>
        <c:noMultiLvlLbl val="0"/>
      </c:catAx>
      <c:valAx>
        <c:axId val="-1046281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6283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0" i="0" baseline="0">
                <a:effectLst/>
              </a:rPr>
              <a:t>4 group offer acceptance</a:t>
            </a:r>
            <a:endParaRPr lang="en-US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group4_reappraisal!$B$1</c:f>
              <c:strCache>
                <c:ptCount val="1"/>
                <c:pt idx="0">
                  <c:v>cond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group4_reappraisal!$B$2:$B$25</c:f>
              <c:numCache>
                <c:formatCode>General</c:formatCode>
                <c:ptCount val="24"/>
                <c:pt idx="0">
                  <c:v>0</c:v>
                </c:pt>
                <c:pt idx="2">
                  <c:v>0</c:v>
                </c:pt>
                <c:pt idx="4">
                  <c:v>0</c:v>
                </c:pt>
                <c:pt idx="6">
                  <c:v>0</c:v>
                </c:pt>
                <c:pt idx="8">
                  <c:v>0</c:v>
                </c:pt>
                <c:pt idx="10">
                  <c:v>0</c:v>
                </c:pt>
                <c:pt idx="12">
                  <c:v>0</c:v>
                </c:pt>
                <c:pt idx="14">
                  <c:v>0</c:v>
                </c:pt>
                <c:pt idx="16">
                  <c:v>0</c:v>
                </c:pt>
                <c:pt idx="18">
                  <c:v>0</c:v>
                </c:pt>
                <c:pt idx="20">
                  <c:v>0</c:v>
                </c:pt>
                <c:pt idx="2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83-427C-B41B-C2711C059EE9}"/>
            </c:ext>
          </c:extLst>
        </c:ser>
        <c:ser>
          <c:idx val="1"/>
          <c:order val="1"/>
          <c:tx>
            <c:strRef>
              <c:f>group4_reappraisal!$C$1</c:f>
              <c:strCache>
                <c:ptCount val="1"/>
                <c:pt idx="0">
                  <c:v>fairness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83-427C-B41B-C2711C059EE9}"/>
            </c:ext>
          </c:extLst>
        </c:ser>
        <c:ser>
          <c:idx val="2"/>
          <c:order val="2"/>
          <c:tx>
            <c:strRef>
              <c:f>group4_reappraisal!$D$1</c:f>
              <c:strCache>
                <c:ptCount val="1"/>
                <c:pt idx="0">
                  <c:v>reject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group4_reappraisal!$D$2:$D$25</c:f>
              <c:numCache>
                <c:formatCode>General</c:formatCode>
                <c:ptCount val="24"/>
                <c:pt idx="0">
                  <c:v>0.131972789115646</c:v>
                </c:pt>
                <c:pt idx="1">
                  <c:v>0.43213475866537099</c:v>
                </c:pt>
                <c:pt idx="2">
                  <c:v>7.2222222222222202E-2</c:v>
                </c:pt>
                <c:pt idx="3">
                  <c:v>0.21296296296296299</c:v>
                </c:pt>
                <c:pt idx="4">
                  <c:v>0.36111111111111099</c:v>
                </c:pt>
                <c:pt idx="5">
                  <c:v>0.66666666666666696</c:v>
                </c:pt>
                <c:pt idx="6">
                  <c:v>0.114583333333333</c:v>
                </c:pt>
                <c:pt idx="7">
                  <c:v>0.39781746031746001</c:v>
                </c:pt>
                <c:pt idx="8">
                  <c:v>5.83333333333333E-2</c:v>
                </c:pt>
                <c:pt idx="9">
                  <c:v>0.126984126984127</c:v>
                </c:pt>
                <c:pt idx="10">
                  <c:v>0.31666666666666698</c:v>
                </c:pt>
                <c:pt idx="11">
                  <c:v>0.59920634920634896</c:v>
                </c:pt>
                <c:pt idx="12">
                  <c:v>9.7826086956521702E-2</c:v>
                </c:pt>
                <c:pt idx="13">
                  <c:v>0.31055900621117999</c:v>
                </c:pt>
                <c:pt idx="14">
                  <c:v>6.08695652173913E-2</c:v>
                </c:pt>
                <c:pt idx="15">
                  <c:v>0.173913043478261</c:v>
                </c:pt>
                <c:pt idx="16">
                  <c:v>0.27826086956521701</c:v>
                </c:pt>
                <c:pt idx="17">
                  <c:v>0.47204968944099401</c:v>
                </c:pt>
                <c:pt idx="18">
                  <c:v>8.3116883116883103E-2</c:v>
                </c:pt>
                <c:pt idx="19">
                  <c:v>0.36858379715522599</c:v>
                </c:pt>
                <c:pt idx="20">
                  <c:v>0.01</c:v>
                </c:pt>
                <c:pt idx="21">
                  <c:v>9.7619047619047605E-2</c:v>
                </c:pt>
                <c:pt idx="22">
                  <c:v>0.32</c:v>
                </c:pt>
                <c:pt idx="23">
                  <c:v>0.58571428571428596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83-427C-B41B-C2711C059EE9}"/>
            </c:ext>
          </c:extLst>
        </c:ser>
        <c:ser>
          <c:idx val="3"/>
          <c:order val="3"/>
          <c:tx>
            <c:strRef>
              <c:f>group4_reappraisal!$E$1</c:f>
              <c:strCache>
                <c:ptCount val="1"/>
                <c:pt idx="0">
                  <c:v>accept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group4_reappraisal!$A$2:$C$25</c:f>
              <c:multiLvlStrCache>
                <c:ptCount val="24"/>
                <c:lvl>
                  <c:pt idx="0">
                    <c:v>fair</c:v>
                  </c:pt>
                  <c:pt idx="1">
                    <c:v>unfair</c:v>
                  </c:pt>
                  <c:pt idx="2">
                    <c:v>fair</c:v>
                  </c:pt>
                  <c:pt idx="3">
                    <c:v>unfair</c:v>
                  </c:pt>
                  <c:pt idx="4">
                    <c:v>fair</c:v>
                  </c:pt>
                  <c:pt idx="5">
                    <c:v>unfair</c:v>
                  </c:pt>
                  <c:pt idx="6">
                    <c:v>fair</c:v>
                  </c:pt>
                  <c:pt idx="7">
                    <c:v>unfair</c:v>
                  </c:pt>
                  <c:pt idx="8">
                    <c:v>fair</c:v>
                  </c:pt>
                  <c:pt idx="9">
                    <c:v>unfair</c:v>
                  </c:pt>
                  <c:pt idx="10">
                    <c:v>fair</c:v>
                  </c:pt>
                  <c:pt idx="11">
                    <c:v>unfair</c:v>
                  </c:pt>
                  <c:pt idx="12">
                    <c:v>fair</c:v>
                  </c:pt>
                  <c:pt idx="13">
                    <c:v>unfair</c:v>
                  </c:pt>
                  <c:pt idx="14">
                    <c:v>fair</c:v>
                  </c:pt>
                  <c:pt idx="15">
                    <c:v>unfair</c:v>
                  </c:pt>
                  <c:pt idx="16">
                    <c:v>fair</c:v>
                  </c:pt>
                  <c:pt idx="17">
                    <c:v>unfair</c:v>
                  </c:pt>
                  <c:pt idx="18">
                    <c:v>fair</c:v>
                  </c:pt>
                  <c:pt idx="19">
                    <c:v>unfair</c:v>
                  </c:pt>
                  <c:pt idx="20">
                    <c:v>fair</c:v>
                  </c:pt>
                  <c:pt idx="21">
                    <c:v>unfair</c:v>
                  </c:pt>
                  <c:pt idx="22">
                    <c:v>fair</c:v>
                  </c:pt>
                  <c:pt idx="23">
                    <c:v>unfair</c:v>
                  </c:pt>
                </c:lvl>
                <c:lvl>
                  <c:pt idx="0">
                    <c:v>baseline</c:v>
                  </c:pt>
                  <c:pt idx="2">
                    <c:v>empathy</c:v>
                  </c:pt>
                  <c:pt idx="4">
                    <c:v>punish</c:v>
                  </c:pt>
                  <c:pt idx="6">
                    <c:v>baseline</c:v>
                  </c:pt>
                  <c:pt idx="8">
                    <c:v>empathy</c:v>
                  </c:pt>
                  <c:pt idx="10">
                    <c:v>punish</c:v>
                  </c:pt>
                  <c:pt idx="12">
                    <c:v>baseline</c:v>
                  </c:pt>
                  <c:pt idx="14">
                    <c:v>empathy</c:v>
                  </c:pt>
                  <c:pt idx="16">
                    <c:v>punish</c:v>
                  </c:pt>
                  <c:pt idx="18">
                    <c:v>baseline</c:v>
                  </c:pt>
                  <c:pt idx="20">
                    <c:v>empathy</c:v>
                  </c:pt>
                  <c:pt idx="22">
                    <c:v>punish</c:v>
                  </c:pt>
                </c:lvl>
                <c:lvl>
                  <c:pt idx="0">
                    <c:v>attempter</c:v>
                  </c:pt>
                  <c:pt idx="6">
                    <c:v>control</c:v>
                  </c:pt>
                  <c:pt idx="12">
                    <c:v>depression</c:v>
                  </c:pt>
                  <c:pt idx="18">
                    <c:v>ideator</c:v>
                  </c:pt>
                </c:lvl>
              </c:multiLvlStrCache>
            </c:multiLvlStrRef>
          </c:cat>
          <c:val>
            <c:numRef>
              <c:f>group4_reappraisal!$E$2:$E$25</c:f>
              <c:numCache>
                <c:formatCode>General</c:formatCode>
                <c:ptCount val="24"/>
                <c:pt idx="0">
                  <c:v>0.86802721088435397</c:v>
                </c:pt>
                <c:pt idx="1">
                  <c:v>0.56786524133462901</c:v>
                </c:pt>
                <c:pt idx="2">
                  <c:v>0.92777777777777803</c:v>
                </c:pt>
                <c:pt idx="3">
                  <c:v>0.78703703703703698</c:v>
                </c:pt>
                <c:pt idx="4">
                  <c:v>0.63888888888888895</c:v>
                </c:pt>
                <c:pt idx="5">
                  <c:v>0.33333333333333298</c:v>
                </c:pt>
                <c:pt idx="6">
                  <c:v>0.88541666666666696</c:v>
                </c:pt>
                <c:pt idx="7">
                  <c:v>0.60218253968253999</c:v>
                </c:pt>
                <c:pt idx="8">
                  <c:v>0.94166666666666698</c:v>
                </c:pt>
                <c:pt idx="9">
                  <c:v>0.87301587301587302</c:v>
                </c:pt>
                <c:pt idx="10">
                  <c:v>0.68333333333333302</c:v>
                </c:pt>
                <c:pt idx="11">
                  <c:v>0.40079365079365098</c:v>
                </c:pt>
                <c:pt idx="12">
                  <c:v>0.90217391304347805</c:v>
                </c:pt>
                <c:pt idx="13">
                  <c:v>0.68944099378881996</c:v>
                </c:pt>
                <c:pt idx="14">
                  <c:v>0.93913043478260905</c:v>
                </c:pt>
                <c:pt idx="15">
                  <c:v>0.82608695652173902</c:v>
                </c:pt>
                <c:pt idx="16">
                  <c:v>0.72173913043478299</c:v>
                </c:pt>
                <c:pt idx="17">
                  <c:v>0.52795031055900599</c:v>
                </c:pt>
                <c:pt idx="18">
                  <c:v>0.91688311688311697</c:v>
                </c:pt>
                <c:pt idx="19">
                  <c:v>0.63141620284477395</c:v>
                </c:pt>
                <c:pt idx="20">
                  <c:v>0.99</c:v>
                </c:pt>
                <c:pt idx="21">
                  <c:v>0.90238095238095195</c:v>
                </c:pt>
                <c:pt idx="22">
                  <c:v>0.68</c:v>
                </c:pt>
                <c:pt idx="23">
                  <c:v>0.41428571428571398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83-427C-B41B-C2711C059E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42209088"/>
        <c:axId val="-1042206528"/>
      </c:barChart>
      <c:catAx>
        <c:axId val="-104220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2206528"/>
        <c:crosses val="autoZero"/>
        <c:auto val="1"/>
        <c:lblAlgn val="ctr"/>
        <c:lblOffset val="100"/>
        <c:noMultiLvlLbl val="0"/>
      </c:catAx>
      <c:valAx>
        <c:axId val="-1042206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2209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delete val="1"/>
      </c:legendEntry>
      <c:legendEntry>
        <c:idx val="1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Fairness</a:t>
            </a:r>
            <a:r>
              <a:rPr lang="en-CA" baseline="0"/>
              <a:t> x 4 group in offer acceptance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baseline_group4!$G$3</c:f>
              <c:strCache>
                <c:ptCount val="1"/>
                <c:pt idx="0">
                  <c:v>attempter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baseline_group4!$H$3:$K$3</c:f>
              <c:numCache>
                <c:formatCode>General</c:formatCode>
                <c:ptCount val="4"/>
                <c:pt idx="0">
                  <c:v>0.131972789115646</c:v>
                </c:pt>
                <c:pt idx="1">
                  <c:v>0.86802721088435397</c:v>
                </c:pt>
                <c:pt idx="2">
                  <c:v>0.43213475866537099</c:v>
                </c:pt>
                <c:pt idx="3">
                  <c:v>0.56786524133462901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80-43FE-BC69-2FE7FA3F0AA8}"/>
            </c:ext>
          </c:extLst>
        </c:ser>
        <c:ser>
          <c:idx val="1"/>
          <c:order val="1"/>
          <c:tx>
            <c:strRef>
              <c:f>baseline_group4!$G$4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baseline_group4!$H$4:$K$4</c:f>
              <c:numCache>
                <c:formatCode>General</c:formatCode>
                <c:ptCount val="4"/>
                <c:pt idx="0">
                  <c:v>0.114583333333333</c:v>
                </c:pt>
                <c:pt idx="1">
                  <c:v>0.88541666666666596</c:v>
                </c:pt>
                <c:pt idx="2">
                  <c:v>0.39781746031746001</c:v>
                </c:pt>
                <c:pt idx="3">
                  <c:v>0.60218253968253999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80-43FE-BC69-2FE7FA3F0AA8}"/>
            </c:ext>
          </c:extLst>
        </c:ser>
        <c:ser>
          <c:idx val="2"/>
          <c:order val="2"/>
          <c:tx>
            <c:strRef>
              <c:f>baseline_group4!$G$5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baseline_group4!$H$5:$K$5</c:f>
              <c:numCache>
                <c:formatCode>General</c:formatCode>
                <c:ptCount val="4"/>
                <c:pt idx="0">
                  <c:v>9.7826086956521702E-2</c:v>
                </c:pt>
                <c:pt idx="1">
                  <c:v>0.90217391304347805</c:v>
                </c:pt>
                <c:pt idx="2">
                  <c:v>0.31055900621117999</c:v>
                </c:pt>
                <c:pt idx="3">
                  <c:v>0.68944099378881996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80-43FE-BC69-2FE7FA3F0AA8}"/>
            </c:ext>
          </c:extLst>
        </c:ser>
        <c:ser>
          <c:idx val="3"/>
          <c:order val="3"/>
          <c:tx>
            <c:strRef>
              <c:f>baseline_group4!$G$6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baseline_group4!$H$1:$K$2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baseline_group4!$H$6:$K$6</c:f>
              <c:numCache>
                <c:formatCode>General</c:formatCode>
                <c:ptCount val="4"/>
                <c:pt idx="0">
                  <c:v>8.3116883116883103E-2</c:v>
                </c:pt>
                <c:pt idx="1">
                  <c:v>0.91688311688311697</c:v>
                </c:pt>
                <c:pt idx="2">
                  <c:v>0.36858379715522599</c:v>
                </c:pt>
                <c:pt idx="3">
                  <c:v>0.63141620284477395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180-43FE-BC69-2FE7FA3F0A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150405248"/>
        <c:axId val="-1150411504"/>
      </c:barChart>
      <c:catAx>
        <c:axId val="-115040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0411504"/>
        <c:crosses val="autoZero"/>
        <c:auto val="1"/>
        <c:lblAlgn val="ctr"/>
        <c:lblOffset val="100"/>
        <c:noMultiLvlLbl val="0"/>
      </c:catAx>
      <c:valAx>
        <c:axId val="-115041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040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Fairness</a:t>
            </a:r>
            <a:r>
              <a:rPr lang="en-CA" baseline="0"/>
              <a:t> x 5 groups in offer acceptance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baseline_group5!$A$3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baseline_group5!$B$3:$E$3</c:f>
              <c:numCache>
                <c:formatCode>General</c:formatCode>
                <c:ptCount val="4"/>
                <c:pt idx="0">
                  <c:v>0.14705882352941199</c:v>
                </c:pt>
                <c:pt idx="1">
                  <c:v>0.85294117647058798</c:v>
                </c:pt>
                <c:pt idx="2">
                  <c:v>0.434873949579832</c:v>
                </c:pt>
                <c:pt idx="3">
                  <c:v>0.56512605042016795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E7-4674-AD93-7AF82EF98F73}"/>
            </c:ext>
          </c:extLst>
        </c:ser>
        <c:ser>
          <c:idx val="1"/>
          <c:order val="1"/>
          <c:tx>
            <c:strRef>
              <c:f>baseline_group5!$A$4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baseline_group5!$B$4:$E$4</c:f>
              <c:numCache>
                <c:formatCode>General</c:formatCode>
                <c:ptCount val="4"/>
                <c:pt idx="0">
                  <c:v>0.11898734177215201</c:v>
                </c:pt>
                <c:pt idx="1">
                  <c:v>0.88101265822784802</c:v>
                </c:pt>
                <c:pt idx="2">
                  <c:v>0.42977697408077198</c:v>
                </c:pt>
                <c:pt idx="3">
                  <c:v>0.57022302591922802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E7-4674-AD93-7AF82EF98F73}"/>
            </c:ext>
          </c:extLst>
        </c:ser>
        <c:ser>
          <c:idx val="2"/>
          <c:order val="2"/>
          <c:tx>
            <c:strRef>
              <c:f>baseline_group5!$A$5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baseline_group5!$B$5:$E$5</c:f>
              <c:numCache>
                <c:formatCode>General</c:formatCode>
                <c:ptCount val="4"/>
                <c:pt idx="0">
                  <c:v>0.114583333333333</c:v>
                </c:pt>
                <c:pt idx="1">
                  <c:v>0.88541666666666596</c:v>
                </c:pt>
                <c:pt idx="2">
                  <c:v>0.39781746031746001</c:v>
                </c:pt>
                <c:pt idx="3">
                  <c:v>0.60218253968253899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E7-4674-AD93-7AF82EF98F73}"/>
            </c:ext>
          </c:extLst>
        </c:ser>
        <c:ser>
          <c:idx val="3"/>
          <c:order val="3"/>
          <c:tx>
            <c:strRef>
              <c:f>baseline_group5!$A$6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baseline_group5!$B$6:$E$6</c:f>
              <c:numCache>
                <c:formatCode>General</c:formatCode>
                <c:ptCount val="4"/>
                <c:pt idx="0">
                  <c:v>9.7826086956521702E-2</c:v>
                </c:pt>
                <c:pt idx="1">
                  <c:v>0.90217391304347805</c:v>
                </c:pt>
                <c:pt idx="2">
                  <c:v>0.31055900621117999</c:v>
                </c:pt>
                <c:pt idx="3">
                  <c:v>0.68944099378881996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8E7-4674-AD93-7AF82EF98F73}"/>
            </c:ext>
          </c:extLst>
        </c:ser>
        <c:ser>
          <c:idx val="4"/>
          <c:order val="4"/>
          <c:tx>
            <c:strRef>
              <c:f>baseline_group5!$A$7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baseline_group5!$B$1:$E$2</c:f>
              <c:multiLvlStrCache>
                <c:ptCount val="4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</c:lvl>
                <c:lvl>
                  <c:pt idx="0">
                    <c:v>fair</c:v>
                  </c:pt>
                  <c:pt idx="2">
                    <c:v>unfair</c:v>
                  </c:pt>
                </c:lvl>
              </c:multiLvlStrCache>
            </c:multiLvlStrRef>
          </c:cat>
          <c:val>
            <c:numRef>
              <c:f>baseline_group5!$B$7:$E$7</c:f>
              <c:numCache>
                <c:formatCode>General</c:formatCode>
                <c:ptCount val="4"/>
                <c:pt idx="0">
                  <c:v>8.3116883116883103E-2</c:v>
                </c:pt>
                <c:pt idx="1">
                  <c:v>0.91688311688311697</c:v>
                </c:pt>
                <c:pt idx="2">
                  <c:v>0.36858379715522599</c:v>
                </c:pt>
                <c:pt idx="3">
                  <c:v>0.63141620284477395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E7-4674-AD93-7AF82EF98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46441376"/>
        <c:axId val="-1046439056"/>
      </c:barChart>
      <c:catAx>
        <c:axId val="-104644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6439056"/>
        <c:crosses val="autoZero"/>
        <c:auto val="1"/>
        <c:lblAlgn val="ctr"/>
        <c:lblOffset val="100"/>
        <c:noMultiLvlLbl val="0"/>
      </c:catAx>
      <c:valAx>
        <c:axId val="-1046439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6441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Fair</a:t>
            </a:r>
            <a:r>
              <a:rPr lang="en-US" baseline="0"/>
              <a:t>ness x framing x 4 groups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group4_3way_graph!$A$13</c:f>
              <c:strCache>
                <c:ptCount val="1"/>
                <c:pt idx="0">
                  <c:v>attempter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group4_3way_graph!$B$13:$I$13</c:f>
              <c:numCache>
                <c:formatCode>General</c:formatCode>
                <c:ptCount val="8"/>
                <c:pt idx="0">
                  <c:v>7.2222222222222202E-2</c:v>
                </c:pt>
                <c:pt idx="1">
                  <c:v>0.92777777777777803</c:v>
                </c:pt>
                <c:pt idx="2">
                  <c:v>0.36111111111111099</c:v>
                </c:pt>
                <c:pt idx="3">
                  <c:v>0.63888888888888895</c:v>
                </c:pt>
                <c:pt idx="4">
                  <c:v>0.21296296296296299</c:v>
                </c:pt>
                <c:pt idx="5">
                  <c:v>0.78703703703703698</c:v>
                </c:pt>
                <c:pt idx="6">
                  <c:v>0.66666666666666696</c:v>
                </c:pt>
                <c:pt idx="7">
                  <c:v>0.33333333333333298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8E0-4FAE-95E6-B7504652BD8B}"/>
            </c:ext>
          </c:extLst>
        </c:ser>
        <c:ser>
          <c:idx val="1"/>
          <c:order val="1"/>
          <c:tx>
            <c:strRef>
              <c:f>group4_3way_graph!$A$14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group4_3way_graph!$B$14:$I$14</c:f>
              <c:numCache>
                <c:formatCode>General</c:formatCode>
                <c:ptCount val="8"/>
                <c:pt idx="0">
                  <c:v>5.83333333333333E-2</c:v>
                </c:pt>
                <c:pt idx="1">
                  <c:v>0.94166666666666698</c:v>
                </c:pt>
                <c:pt idx="2">
                  <c:v>0.31666666666666698</c:v>
                </c:pt>
                <c:pt idx="3">
                  <c:v>0.68333333333333302</c:v>
                </c:pt>
                <c:pt idx="4">
                  <c:v>0.126984126984127</c:v>
                </c:pt>
                <c:pt idx="5">
                  <c:v>0.87301587301587302</c:v>
                </c:pt>
                <c:pt idx="6">
                  <c:v>0.59920634920634896</c:v>
                </c:pt>
                <c:pt idx="7">
                  <c:v>0.40079365079365098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8E0-4FAE-95E6-B7504652BD8B}"/>
            </c:ext>
          </c:extLst>
        </c:ser>
        <c:ser>
          <c:idx val="2"/>
          <c:order val="2"/>
          <c:tx>
            <c:strRef>
              <c:f>group4_3way_graph!$A$15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group4_3way_graph!$B$15:$I$15</c:f>
              <c:numCache>
                <c:formatCode>General</c:formatCode>
                <c:ptCount val="8"/>
                <c:pt idx="0">
                  <c:v>6.08695652173913E-2</c:v>
                </c:pt>
                <c:pt idx="1">
                  <c:v>0.93913043478260905</c:v>
                </c:pt>
                <c:pt idx="2">
                  <c:v>0.27826086956521701</c:v>
                </c:pt>
                <c:pt idx="3">
                  <c:v>0.72173913043478299</c:v>
                </c:pt>
                <c:pt idx="4">
                  <c:v>0.173913043478261</c:v>
                </c:pt>
                <c:pt idx="5">
                  <c:v>0.82608695652173902</c:v>
                </c:pt>
                <c:pt idx="6">
                  <c:v>0.47204968944099401</c:v>
                </c:pt>
                <c:pt idx="7">
                  <c:v>0.52795031055900599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8E0-4FAE-95E6-B7504652BD8B}"/>
            </c:ext>
          </c:extLst>
        </c:ser>
        <c:ser>
          <c:idx val="3"/>
          <c:order val="3"/>
          <c:tx>
            <c:strRef>
              <c:f>group4_3way_graph!$A$16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group4_3way_graph!$B$10:$I$12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group4_3way_graph!$B$16:$I$16</c:f>
              <c:numCache>
                <c:formatCode>General</c:formatCode>
                <c:ptCount val="8"/>
                <c:pt idx="0">
                  <c:v>0.01</c:v>
                </c:pt>
                <c:pt idx="1">
                  <c:v>0.99</c:v>
                </c:pt>
                <c:pt idx="2">
                  <c:v>0.32</c:v>
                </c:pt>
                <c:pt idx="3">
                  <c:v>0.68</c:v>
                </c:pt>
                <c:pt idx="4">
                  <c:v>9.7619047619047605E-2</c:v>
                </c:pt>
                <c:pt idx="5">
                  <c:v>0.90238095238095195</c:v>
                </c:pt>
                <c:pt idx="6">
                  <c:v>0.58571428571428596</c:v>
                </c:pt>
                <c:pt idx="7">
                  <c:v>0.41428571428571398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8E0-4FAE-95E6-B7504652BD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041946032"/>
        <c:axId val="-1041943200"/>
      </c:barChart>
      <c:catAx>
        <c:axId val="-1041946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1943200"/>
        <c:crosses val="autoZero"/>
        <c:auto val="1"/>
        <c:lblAlgn val="ctr"/>
        <c:lblOffset val="100"/>
        <c:noMultiLvlLbl val="0"/>
      </c:catAx>
      <c:valAx>
        <c:axId val="-1041943200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041946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Fairness x framing x 5 groups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group5_3way_graph!$A$15</c:f>
              <c:strCache>
                <c:ptCount val="1"/>
                <c:pt idx="0">
                  <c:v>AttempterHL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group5_3way_graph!$B$15:$I$15</c:f>
              <c:numCache>
                <c:formatCode>General</c:formatCode>
                <c:ptCount val="8"/>
                <c:pt idx="0">
                  <c:v>4.7058823529411799E-2</c:v>
                </c:pt>
                <c:pt idx="1">
                  <c:v>0.95294117647058796</c:v>
                </c:pt>
                <c:pt idx="2">
                  <c:v>0.42352941176470599</c:v>
                </c:pt>
                <c:pt idx="3">
                  <c:v>0.57647058823529396</c:v>
                </c:pt>
                <c:pt idx="4">
                  <c:v>0.179271708683473</c:v>
                </c:pt>
                <c:pt idx="5">
                  <c:v>0.82072829131652703</c:v>
                </c:pt>
                <c:pt idx="6">
                  <c:v>0.67507002801120397</c:v>
                </c:pt>
                <c:pt idx="7">
                  <c:v>0.32492997198879497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37-4CA3-BD16-2E0FC88ABE81}"/>
            </c:ext>
          </c:extLst>
        </c:ser>
        <c:ser>
          <c:idx val="1"/>
          <c:order val="1"/>
          <c:tx>
            <c:strRef>
              <c:f>group5_3way_graph!$A$16</c:f>
              <c:strCache>
                <c:ptCount val="1"/>
                <c:pt idx="0">
                  <c:v>AttempterLL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group5_3way_graph!$B$16:$I$16</c:f>
              <c:numCache>
                <c:formatCode>General</c:formatCode>
                <c:ptCount val="8"/>
                <c:pt idx="0">
                  <c:v>9.4736842105263105E-2</c:v>
                </c:pt>
                <c:pt idx="1">
                  <c:v>0.90526315789473699</c:v>
                </c:pt>
                <c:pt idx="2">
                  <c:v>0.30526315789473701</c:v>
                </c:pt>
                <c:pt idx="3">
                  <c:v>0.69473684210526299</c:v>
                </c:pt>
                <c:pt idx="4">
                  <c:v>0.24310776942355899</c:v>
                </c:pt>
                <c:pt idx="5">
                  <c:v>0.75689223057644095</c:v>
                </c:pt>
                <c:pt idx="6">
                  <c:v>0.65914786967418504</c:v>
                </c:pt>
                <c:pt idx="7">
                  <c:v>0.34085213032581402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37-4CA3-BD16-2E0FC88ABE81}"/>
            </c:ext>
          </c:extLst>
        </c:ser>
        <c:ser>
          <c:idx val="2"/>
          <c:order val="2"/>
          <c:tx>
            <c:strRef>
              <c:f>group5_3way_graph!$A$17</c:f>
              <c:strCache>
                <c:ptCount val="1"/>
                <c:pt idx="0">
                  <c:v>control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group5_3way_graph!$B$17:$I$17</c:f>
              <c:numCache>
                <c:formatCode>General</c:formatCode>
                <c:ptCount val="8"/>
                <c:pt idx="0">
                  <c:v>5.83333333333333E-2</c:v>
                </c:pt>
                <c:pt idx="1">
                  <c:v>0.94166666666666698</c:v>
                </c:pt>
                <c:pt idx="2">
                  <c:v>0.31666666666666698</c:v>
                </c:pt>
                <c:pt idx="3">
                  <c:v>0.68333333333333302</c:v>
                </c:pt>
                <c:pt idx="4">
                  <c:v>0.126984126984127</c:v>
                </c:pt>
                <c:pt idx="5">
                  <c:v>0.87301587301587302</c:v>
                </c:pt>
                <c:pt idx="6">
                  <c:v>0.59920634920634896</c:v>
                </c:pt>
                <c:pt idx="7">
                  <c:v>0.40079365079365098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37-4CA3-BD16-2E0FC88ABE81}"/>
            </c:ext>
          </c:extLst>
        </c:ser>
        <c:ser>
          <c:idx val="3"/>
          <c:order val="3"/>
          <c:tx>
            <c:strRef>
              <c:f>group5_3way_graph!$A$18</c:f>
              <c:strCache>
                <c:ptCount val="1"/>
                <c:pt idx="0">
                  <c:v>depression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group5_3way_graph!$B$18:$I$18</c:f>
              <c:numCache>
                <c:formatCode>General</c:formatCode>
                <c:ptCount val="8"/>
                <c:pt idx="0">
                  <c:v>6.08695652173913E-2</c:v>
                </c:pt>
                <c:pt idx="1">
                  <c:v>0.93913043478260905</c:v>
                </c:pt>
                <c:pt idx="2">
                  <c:v>0.27826086956521701</c:v>
                </c:pt>
                <c:pt idx="3">
                  <c:v>0.72173913043478299</c:v>
                </c:pt>
                <c:pt idx="4">
                  <c:v>0.173913043478261</c:v>
                </c:pt>
                <c:pt idx="5">
                  <c:v>0.82608695652173902</c:v>
                </c:pt>
                <c:pt idx="6">
                  <c:v>0.47204968944099401</c:v>
                </c:pt>
                <c:pt idx="7">
                  <c:v>0.52795031055900599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37-4CA3-BD16-2E0FC88ABE81}"/>
            </c:ext>
          </c:extLst>
        </c:ser>
        <c:ser>
          <c:idx val="4"/>
          <c:order val="4"/>
          <c:tx>
            <c:strRef>
              <c:f>group5_3way_graph!$A$19</c:f>
              <c:strCache>
                <c:ptCount val="1"/>
                <c:pt idx="0">
                  <c:v>ideator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multiLvlStrRef>
              <c:f>group5_3way_graph!$B$12:$I$14</c:f>
              <c:multiLvlStrCache>
                <c:ptCount val="8"/>
                <c:lvl>
                  <c:pt idx="0">
                    <c:v>reject</c:v>
                  </c:pt>
                  <c:pt idx="1">
                    <c:v>accept</c:v>
                  </c:pt>
                  <c:pt idx="2">
                    <c:v>reject</c:v>
                  </c:pt>
                  <c:pt idx="3">
                    <c:v>accept</c:v>
                  </c:pt>
                  <c:pt idx="4">
                    <c:v>reject</c:v>
                  </c:pt>
                  <c:pt idx="5">
                    <c:v>accept</c:v>
                  </c:pt>
                  <c:pt idx="6">
                    <c:v>reject</c:v>
                  </c:pt>
                  <c:pt idx="7">
                    <c:v>accept</c:v>
                  </c:pt>
                </c:lvl>
                <c:lvl>
                  <c:pt idx="0">
                    <c:v>empathy</c:v>
                  </c:pt>
                  <c:pt idx="2">
                    <c:v>punish</c:v>
                  </c:pt>
                  <c:pt idx="4">
                    <c:v>empathy</c:v>
                  </c:pt>
                  <c:pt idx="6">
                    <c:v>punish</c:v>
                  </c:pt>
                </c:lvl>
                <c:lvl>
                  <c:pt idx="0">
                    <c:v>fair</c:v>
                  </c:pt>
                  <c:pt idx="4">
                    <c:v>unfair</c:v>
                  </c:pt>
                </c:lvl>
              </c:multiLvlStrCache>
            </c:multiLvlStrRef>
          </c:cat>
          <c:val>
            <c:numRef>
              <c:f>group5_3way_graph!$B$19:$I$19</c:f>
              <c:numCache>
                <c:formatCode>General</c:formatCode>
                <c:ptCount val="8"/>
                <c:pt idx="0">
                  <c:v>0.01</c:v>
                </c:pt>
                <c:pt idx="1">
                  <c:v>0.99</c:v>
                </c:pt>
                <c:pt idx="2">
                  <c:v>0.32</c:v>
                </c:pt>
                <c:pt idx="3">
                  <c:v>0.68</c:v>
                </c:pt>
                <c:pt idx="4">
                  <c:v>9.7619047619047605E-2</c:v>
                </c:pt>
                <c:pt idx="5">
                  <c:v>0.90238095238095195</c:v>
                </c:pt>
                <c:pt idx="6">
                  <c:v>0.58571428571428596</c:v>
                </c:pt>
                <c:pt idx="7">
                  <c:v>0.41428571428571398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37-4CA3-BD16-2E0FC88ABE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1152756912"/>
        <c:axId val="-1152755136"/>
      </c:barChart>
      <c:catAx>
        <c:axId val="-115275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2755136"/>
        <c:crosses val="autoZero"/>
        <c:auto val="1"/>
        <c:lblAlgn val="ctr"/>
        <c:lblOffset val="100"/>
        <c:noMultiLvlLbl val="0"/>
      </c:catAx>
      <c:valAx>
        <c:axId val="-115275513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1527569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B2C63F-F1EF-D148-8DAC-B2E032798CF4}" type="datetimeFigureOut">
              <a:rPr lang="en-US" smtClean="0"/>
              <a:t>10/19/2017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AD6EE1-1C70-AC40-BFC0-17B16E0349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1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accepting fair/unfair offers significantly larger/smaller than unfair offers within a group?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Yes. Binomial test(accept, reject)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accepting fair/unfair offers significantly different across groups?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Yes, chi-square goodness of fit.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AD6EE1-1C70-AC40-BFC0-17B16E0349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25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637A-7F70-4788-A8DB-6F8A001AE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5404F-EB55-4B5E-B9CE-AC2A0B6C4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CDBC-CAE1-487B-A4E5-3CB70D4E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19/10/2017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A8BB-D166-4343-997B-EF673CB4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260DA-D757-4992-B138-BBE00B22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38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1A57-6E16-4A71-98CB-2307E282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11875-20D3-450B-8A7D-100D7AD10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3875F-0C83-48C3-8881-97B38467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19/10/2017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0ABB-0B39-4E48-B67F-13EB2E5E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C0341-9536-4979-9F6E-429B5834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09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0E6FE-C5AB-4578-BB2A-E718F0F3D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442B6-6798-4E3F-BC43-D487421D3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8FDF4-0673-47D2-AEF1-4ECE10E4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19/10/2017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3779D-E55D-4C51-B09C-5B793094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9A841-3B09-42DC-8684-FE1A19B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6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00DB-F0DF-4138-ABCE-C402834F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3E18F-528D-46DF-8DCA-56747579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FACCA-E424-4C6C-B376-B62146CE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19/10/2017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8849-1252-418B-86C9-3FB1D770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3DBDE-BBC2-4EE9-AA49-CBE1CA9A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B6B8-2C76-441A-90C7-2648223B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D13C0-2671-4F5B-BC76-3285DF8F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AF587-BBF7-4795-A539-160E1CBB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19/10/2017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711F6-2BA4-43F7-ADE4-F55606E8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14A98-C0EE-4830-9E95-AB51A3D4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90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0E3E-504C-44BD-9375-90382E6A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E47C-1CB8-4A76-9E77-960D3E128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0F4A4-A6BF-47E5-92FC-8201B6593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361B5-9AA3-4229-8D44-CEB57C12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19/10/2017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A7D8C-2AFC-4C12-92A2-9D98EF3F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D714B-B89C-43C1-A417-A6A05C50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6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3C32-3583-406D-BB55-24C24E43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8888A-2B6D-46A5-AE6E-A1FF4497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6B253-61D6-4CF9-B63B-20481633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753D1-7E4F-4976-AE02-B8CA39955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68A93-F5B5-49E9-B836-9872129CC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DD8CB-5889-49EA-9BAD-52881861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19/10/2017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1B846-1316-4807-8A54-DA3AC47A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B354F-D580-4F3A-AB73-5BC965F2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7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E365-D52A-428F-AB9F-8CF9AC3D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02405-9BC8-4DCF-89BD-1C302115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19/10/2017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1E3B3-AB1D-4FEA-A844-6DD4E7C4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737C3-89A9-4077-A0AE-16155EBF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6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2FC56-905E-4427-BB9F-0599D987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19/10/2017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C4D51-B9C6-4DF9-B99D-02567E8C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0AAD4-0860-4BD5-8057-18876B45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AC77-2DD6-4F80-AED8-5F2DEAFE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0F9F6-EF62-405A-BD73-A4D257EA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29C1A-CCB3-4892-8341-4E47EA725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9B093-3DB2-42E5-90E6-7961FD1D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19/10/2017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8E932-8D4E-4B86-ADE7-DAF5963F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BCD62-2E53-46BB-8674-8A6BC936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3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942B-4AEE-47BA-A130-8FE3D07A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C110B-5666-4CAC-9935-17BA90040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EEBFA-7C3F-40BC-A736-89E2871AB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91BC-52F7-4098-BD77-EB52CAD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19/10/2017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409E7-1C98-4E39-B7A6-5F89DA98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7D36C-18CF-4995-B3BF-440113BC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3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4AD75-DD9C-4FBC-861B-1923DAD4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8E8A-8FC5-429A-BBC2-86B33A87A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9B9B8-7E0D-4EC3-A0F8-0CFBC57A3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AB5A-E802-48CF-A5B9-FE8704AC6519}" type="datetimeFigureOut">
              <a:rPr lang="en-CA" smtClean="0"/>
              <a:t>19/10/2017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1BCBF-10E5-4F5A-AFDC-06F55B5CA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4BCD5-C523-4222-8576-785E1DE19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19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EB2B-4331-4E3D-9575-372974FA8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09F98-919E-4EAE-8FE4-8DF28106A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328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framing x fairness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059" y="2604857"/>
            <a:ext cx="6438900" cy="1866900"/>
          </a:xfrm>
        </p:spPr>
      </p:pic>
    </p:spTree>
    <p:extLst>
      <p:ext uri="{BB962C8B-B14F-4D97-AF65-F5344CB8AC3E}">
        <p14:creationId xmlns:p14="http://schemas.microsoft.com/office/powerpoint/2010/main" val="292177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punish vs. empathy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685" y="2754160"/>
            <a:ext cx="4769490" cy="368840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83" y="2997842"/>
            <a:ext cx="4756606" cy="320104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992" y="1576092"/>
            <a:ext cx="7750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way chi-square:</a:t>
            </a:r>
          </a:p>
          <a:p>
            <a:r>
              <a:rPr lang="en-US" dirty="0"/>
              <a:t>Groups x fairness x social framing(2 levels)</a:t>
            </a:r>
          </a:p>
        </p:txBody>
      </p:sp>
    </p:spTree>
    <p:extLst>
      <p:ext uri="{BB962C8B-B14F-4D97-AF65-F5344CB8AC3E}">
        <p14:creationId xmlns:p14="http://schemas.microsoft.com/office/powerpoint/2010/main" val="1062287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3 way chi-square:</a:t>
            </a:r>
          </a:p>
          <a:p>
            <a:r>
              <a:rPr lang="en-US" sz="1800" dirty="0"/>
              <a:t>Groups x fairness x social framing(3 levels)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79318"/>
            <a:ext cx="4976391" cy="28976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799" y="3279318"/>
            <a:ext cx="5448001" cy="291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09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40797" cy="4351338"/>
          </a:xfrm>
        </p:spPr>
        <p:txBody>
          <a:bodyPr/>
          <a:lstStyle/>
          <a:p>
            <a:r>
              <a:rPr lang="en-US" dirty="0"/>
              <a:t>2 way chi-square</a:t>
            </a:r>
          </a:p>
          <a:p>
            <a:r>
              <a:rPr lang="en-US" dirty="0"/>
              <a:t>Fairness x 4 groups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398" y="3278529"/>
            <a:ext cx="4216400" cy="1828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40491" y="1884444"/>
            <a:ext cx="484979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2 way chi-square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Fairness x 5 groups</a:t>
            </a:r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  <a:p>
            <a:pPr marL="285750" indent="-285750">
              <a:buFont typeface="Arial" charset="0"/>
              <a:buChar char="•"/>
            </a:pPr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347" y="3278529"/>
            <a:ext cx="54864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77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way chi-square</a:t>
            </a:r>
          </a:p>
          <a:p>
            <a:r>
              <a:rPr lang="en-US" dirty="0"/>
              <a:t>Social framing x fairness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57" y="3074194"/>
            <a:ext cx="42291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39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480CC-95B7-44B5-8595-50BB9107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vs. social framing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49869-60E6-4A46-87A4-494EC470C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way chi-square</a:t>
            </a:r>
          </a:p>
          <a:p>
            <a:r>
              <a:rPr lang="en-US" dirty="0"/>
              <a:t>Social framing x 5 groups</a:t>
            </a:r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531DE4-F542-40B1-BC6B-BDF4366F0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21" y="3324924"/>
            <a:ext cx="4572638" cy="1352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B6335A-A462-4125-9593-B2BBFB054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952" y="3146107"/>
            <a:ext cx="46005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17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2B9B-FCB5-4621-ABB4-77B66060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% of rejecting offers in all participants</a:t>
            </a:r>
          </a:p>
        </p:txBody>
      </p:sp>
      <p:pic>
        <p:nvPicPr>
          <p:cNvPr id="4" name="Content Placeholder 3" descr="C:\Users\ke\Desktop\Figure_1.png">
            <a:extLst>
              <a:ext uri="{FF2B5EF4-FFF2-40B4-BE49-F238E27FC236}">
                <a16:creationId xmlns:a16="http://schemas.microsoft.com/office/drawing/2014/main" id="{4D21BC85-7DF2-4CAA-BD03-EE4871E463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77" y="1403594"/>
            <a:ext cx="2891663" cy="32598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07B87F-C8DD-4F75-AF75-8EE671EF4690}"/>
              </a:ext>
            </a:extLst>
          </p:cNvPr>
          <p:cNvSpPr txBox="1"/>
          <p:nvPr/>
        </p:nvSpPr>
        <p:spPr>
          <a:xfrm>
            <a:off x="3868819" y="3338362"/>
            <a:ext cx="7175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CA" dirty="0"/>
              <a:t>proportion of accepting faired/unfair offers is significantly different from the proportion of rejecting faired/unfair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Proportion of rejecting faired offers is significantly different from rejecting 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Binomial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29B7B9-B18A-4703-9B4E-3C8CBCE0D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23875"/>
              </p:ext>
            </p:extLst>
          </p:nvPr>
        </p:nvGraphicFramePr>
        <p:xfrm>
          <a:off x="4732420" y="1854660"/>
          <a:ext cx="2951748" cy="952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916">
                  <a:extLst>
                    <a:ext uri="{9D8B030D-6E8A-4147-A177-3AD203B41FA5}">
                      <a16:colId xmlns:a16="http://schemas.microsoft.com/office/drawing/2014/main" val="3735259432"/>
                    </a:ext>
                  </a:extLst>
                </a:gridCol>
                <a:gridCol w="983916">
                  <a:extLst>
                    <a:ext uri="{9D8B030D-6E8A-4147-A177-3AD203B41FA5}">
                      <a16:colId xmlns:a16="http://schemas.microsoft.com/office/drawing/2014/main" val="1134382208"/>
                    </a:ext>
                  </a:extLst>
                </a:gridCol>
                <a:gridCol w="983916">
                  <a:extLst>
                    <a:ext uri="{9D8B030D-6E8A-4147-A177-3AD203B41FA5}">
                      <a16:colId xmlns:a16="http://schemas.microsoft.com/office/drawing/2014/main" val="1257578719"/>
                    </a:ext>
                  </a:extLst>
                </a:gridCol>
              </a:tblGrid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fairness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reject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accept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5375486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212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1333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6036712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unfair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2481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4008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5640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1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733B-3ADC-4709-8C8B-A6CBD9E2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Groups, conditions, and fairness</a:t>
            </a:r>
            <a:endParaRPr lang="en-CA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639613"/>
              </p:ext>
            </p:extLst>
          </p:nvPr>
        </p:nvGraphicFramePr>
        <p:xfrm>
          <a:off x="711200" y="1690688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5557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Groups, conditions, and fairness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78400" y="1690688"/>
            <a:ext cx="496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08259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937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469E-1244-4642-907B-B1433F60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Baseline condition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837406-5535-4D53-B38D-5FA66CF970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0062368"/>
              </p:ext>
            </p:extLst>
          </p:nvPr>
        </p:nvGraphicFramePr>
        <p:xfrm>
          <a:off x="838200" y="1825625"/>
          <a:ext cx="5480957" cy="4444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470" y="2133600"/>
            <a:ext cx="44450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5CDFC-1D41-42B8-9223-6129DEC6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Baseline condition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ECDBED-7E6C-40D5-AC3A-4B4B35A13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209243"/>
              </p:ext>
            </p:extLst>
          </p:nvPr>
        </p:nvGraphicFramePr>
        <p:xfrm>
          <a:off x="838200" y="1825625"/>
          <a:ext cx="5366657" cy="3922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250" y="2258671"/>
            <a:ext cx="44069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40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70518-582A-46A1-8C6C-709B5B3C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framing condition (4 groups)</a:t>
            </a:r>
            <a:endParaRPr lang="en-CA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019136"/>
              </p:ext>
            </p:extLst>
          </p:nvPr>
        </p:nvGraphicFramePr>
        <p:xfrm>
          <a:off x="838200" y="1825625"/>
          <a:ext cx="5319532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396" y="3010321"/>
            <a:ext cx="4674404" cy="231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6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framing condition (5 groups)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00294"/>
            <a:ext cx="4953029" cy="2735635"/>
          </a:xfrm>
        </p:spPr>
      </p:pic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1481784"/>
              </p:ext>
            </p:extLst>
          </p:nvPr>
        </p:nvGraphicFramePr>
        <p:xfrm>
          <a:off x="742708" y="2092123"/>
          <a:ext cx="5264551" cy="3984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90817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Social framing condition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706073" cy="4351338"/>
          </a:xfrm>
        </p:spPr>
        <p:txBody>
          <a:bodyPr/>
          <a:lstStyle/>
          <a:p>
            <a:r>
              <a:rPr lang="en-US" dirty="0"/>
              <a:t>Fairness x 4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Framing x 4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8978"/>
            <a:ext cx="4292600" cy="176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4983383"/>
            <a:ext cx="4254500" cy="17399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04972" y="1803260"/>
            <a:ext cx="4664598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800" dirty="0"/>
              <a:t>Fairness x 5 groups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sz="2800" dirty="0"/>
              <a:t>Framing x 5 groups</a:t>
            </a:r>
          </a:p>
          <a:p>
            <a:pPr marL="285750" indent="-285750">
              <a:buFont typeface="Arial" charset="0"/>
              <a:buChar char="•"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70" y="2344356"/>
            <a:ext cx="5448300" cy="1739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269" y="4884426"/>
            <a:ext cx="5512603" cy="17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2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5109</TotalTime>
  <Words>275</Words>
  <Application>Microsoft Office PowerPoint</Application>
  <PresentationFormat>Widescreen</PresentationFormat>
  <Paragraphs>67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DengXian Light</vt:lpstr>
      <vt:lpstr>Arial</vt:lpstr>
      <vt:lpstr>Calibri</vt:lpstr>
      <vt:lpstr>Calibri Light</vt:lpstr>
      <vt:lpstr>Office Theme</vt:lpstr>
      <vt:lpstr>PowerPoint Presentation</vt:lpstr>
      <vt:lpstr>% of rejecting offers in all participants</vt:lpstr>
      <vt:lpstr>Groups, conditions, and fairness</vt:lpstr>
      <vt:lpstr>Groups, conditions, and fairness</vt:lpstr>
      <vt:lpstr>Baseline condition</vt:lpstr>
      <vt:lpstr>Baseline condition</vt:lpstr>
      <vt:lpstr>Social framing condition (4 groups)</vt:lpstr>
      <vt:lpstr>Social framing condition (5 groups)</vt:lpstr>
      <vt:lpstr>Social framing condition</vt:lpstr>
      <vt:lpstr>Social framing x fairness</vt:lpstr>
      <vt:lpstr>Baseline vs. punish vs. empathy</vt:lpstr>
      <vt:lpstr>Baseline vs. social framing</vt:lpstr>
      <vt:lpstr>Baseline vs. social framing</vt:lpstr>
      <vt:lpstr>Baseline vs. social framing</vt:lpstr>
      <vt:lpstr>Baseline vs. social framing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</dc:creator>
  <cp:lastModifiedBy>ke</cp:lastModifiedBy>
  <cp:revision>102</cp:revision>
  <dcterms:created xsi:type="dcterms:W3CDTF">2017-09-15T16:32:34Z</dcterms:created>
  <dcterms:modified xsi:type="dcterms:W3CDTF">2017-10-19T21:01:16Z</dcterms:modified>
</cp:coreProperties>
</file>