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2"/>
    <p:restoredTop sz="94631"/>
  </p:normalViewPr>
  <p:slideViewPr>
    <p:cSldViewPr snapToGrid="0">
      <p:cViewPr>
        <p:scale>
          <a:sx n="111" d="100"/>
          <a:sy n="111" d="100"/>
        </p:scale>
        <p:origin x="-5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\kezhang\ownCloud\Suicide_UG\UG_clean_updated\fair_reapprais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\kezhang\ownCloud\Suicide_UG\UG_clean_updated\fair_reapprais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C:\Users\ke\ownCloud\Suicide_UG\UG_clean_updated\chisquare_crosstab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/Users/kezhang/ownCloud/Suicide_UG/UG_clean_updated/chisquare_crosstab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kezhang/ownCloud/Suicide_UG/UG_clean_updated/chisquare_crossta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group offer</a:t>
            </a:r>
            <a:r>
              <a:rPr lang="en-US" baseline="0"/>
              <a:t> </a:t>
            </a:r>
            <a:r>
              <a:rPr lang="en-US"/>
              <a:t>acceptance</a:t>
            </a:r>
          </a:p>
        </c:rich>
      </c:tx>
      <c:layout>
        <c:manualLayout>
          <c:xMode val="edge"/>
          <c:yMode val="edge"/>
          <c:x val="0.421790387614592"/>
          <c:y val="0.005837284991421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group5_reappraisal!$B$2:$B$31</c:f>
              <c:numCache>
                <c:formatCode>General</c:formatCode>
                <c:ptCount val="30"/>
                <c:pt idx="0">
                  <c:v>0.0</c:v>
                </c:pt>
                <c:pt idx="2">
                  <c:v>0.0</c:v>
                </c:pt>
                <c:pt idx="4">
                  <c:v>0.0</c:v>
                </c:pt>
                <c:pt idx="6">
                  <c:v>0.0</c:v>
                </c:pt>
                <c:pt idx="8">
                  <c:v>0.0</c:v>
                </c:pt>
                <c:pt idx="10">
                  <c:v>0.0</c:v>
                </c:pt>
                <c:pt idx="12">
                  <c:v>0.0</c:v>
                </c:pt>
                <c:pt idx="14">
                  <c:v>0.0</c:v>
                </c:pt>
                <c:pt idx="16">
                  <c:v>0.0</c:v>
                </c:pt>
                <c:pt idx="18">
                  <c:v>0.0</c:v>
                </c:pt>
                <c:pt idx="20">
                  <c:v>0.0</c:v>
                </c:pt>
                <c:pt idx="22">
                  <c:v>0.0</c:v>
                </c:pt>
                <c:pt idx="24">
                  <c:v>0.0</c:v>
                </c:pt>
                <c:pt idx="26">
                  <c:v>0.0</c:v>
                </c:pt>
                <c:pt idx="28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6D6-497A-AB87-7E157B71EAE8}"/>
            </c:ext>
          </c:extLst>
        </c:ser>
        <c:ser>
          <c:idx val="1"/>
          <c:order val="1"/>
          <c:tx>
            <c:strRef>
              <c:f>group5_reappraisal!$C$1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group5_reappraisal!$C$2:$C$31</c:f>
              <c:numCache>
                <c:formatCode>General</c:formatCode>
                <c:ptCount val="3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  <c:pt idx="25">
                  <c:v>0.0</c:v>
                </c:pt>
                <c:pt idx="26">
                  <c:v>0.0</c:v>
                </c:pt>
                <c:pt idx="27">
                  <c:v>0.0</c:v>
                </c:pt>
                <c:pt idx="28">
                  <c:v>0.0</c:v>
                </c:pt>
                <c:pt idx="29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6D6-497A-AB87-7E157B71EAE8}"/>
            </c:ext>
          </c:extLst>
        </c:ser>
        <c:ser>
          <c:idx val="2"/>
          <c:order val="2"/>
          <c:tx>
            <c:strRef>
              <c:f>group5_reappraisal!$D$1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group5_reappraisal!$D$2:$D$31</c:f>
              <c:numCache>
                <c:formatCode>General</c:formatCode>
                <c:ptCount val="30"/>
                <c:pt idx="0">
                  <c:v>0.147058823529412</c:v>
                </c:pt>
                <c:pt idx="1">
                  <c:v>0.434873949579832</c:v>
                </c:pt>
                <c:pt idx="2">
                  <c:v>0.0470588235294117</c:v>
                </c:pt>
                <c:pt idx="3">
                  <c:v>0.179271708683473</c:v>
                </c:pt>
                <c:pt idx="4">
                  <c:v>0.423529411764706</c:v>
                </c:pt>
                <c:pt idx="5">
                  <c:v>0.675070028011204</c:v>
                </c:pt>
                <c:pt idx="6">
                  <c:v>0.118987341772152</c:v>
                </c:pt>
                <c:pt idx="7">
                  <c:v>0.429776974080771</c:v>
                </c:pt>
                <c:pt idx="8">
                  <c:v>0.0947368421052631</c:v>
                </c:pt>
                <c:pt idx="9">
                  <c:v>0.243107769423559</c:v>
                </c:pt>
                <c:pt idx="10">
                  <c:v>0.305263157894737</c:v>
                </c:pt>
                <c:pt idx="11">
                  <c:v>0.659147869674185</c:v>
                </c:pt>
                <c:pt idx="12">
                  <c:v>0.114583333333333</c:v>
                </c:pt>
                <c:pt idx="13">
                  <c:v>0.39781746031746</c:v>
                </c:pt>
                <c:pt idx="14">
                  <c:v>0.0583333333333333</c:v>
                </c:pt>
                <c:pt idx="15">
                  <c:v>0.126984126984127</c:v>
                </c:pt>
                <c:pt idx="16">
                  <c:v>0.316666666666667</c:v>
                </c:pt>
                <c:pt idx="17">
                  <c:v>0.599206349206349</c:v>
                </c:pt>
                <c:pt idx="18">
                  <c:v>0.0978260869565217</c:v>
                </c:pt>
                <c:pt idx="19">
                  <c:v>0.31055900621118</c:v>
                </c:pt>
                <c:pt idx="20">
                  <c:v>0.0608695652173913</c:v>
                </c:pt>
                <c:pt idx="21">
                  <c:v>0.173913043478261</c:v>
                </c:pt>
                <c:pt idx="22">
                  <c:v>0.278260869565217</c:v>
                </c:pt>
                <c:pt idx="23">
                  <c:v>0.472049689440994</c:v>
                </c:pt>
                <c:pt idx="24">
                  <c:v>0.0831168831168831</c:v>
                </c:pt>
                <c:pt idx="25">
                  <c:v>0.368583797155226</c:v>
                </c:pt>
                <c:pt idx="26">
                  <c:v>0.01</c:v>
                </c:pt>
                <c:pt idx="27">
                  <c:v>0.0976190476190476</c:v>
                </c:pt>
                <c:pt idx="28">
                  <c:v>0.32</c:v>
                </c:pt>
                <c:pt idx="29">
                  <c:v>0.585714285714286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6D6-497A-AB87-7E157B71EAE8}"/>
            </c:ext>
          </c:extLst>
        </c:ser>
        <c:ser>
          <c:idx val="3"/>
          <c:order val="3"/>
          <c:tx>
            <c:strRef>
              <c:f>group5_reappraisal!$E$1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group5_reappraisal!$E$2:$E$31</c:f>
              <c:numCache>
                <c:formatCode>General</c:formatCode>
                <c:ptCount val="30"/>
                <c:pt idx="0">
                  <c:v>0.852941176470588</c:v>
                </c:pt>
                <c:pt idx="1">
                  <c:v>0.565126050420168</c:v>
                </c:pt>
                <c:pt idx="2">
                  <c:v>0.952941176470588</c:v>
                </c:pt>
                <c:pt idx="3">
                  <c:v>0.820728291316527</c:v>
                </c:pt>
                <c:pt idx="4">
                  <c:v>0.576470588235294</c:v>
                </c:pt>
                <c:pt idx="5">
                  <c:v>0.324929971988795</c:v>
                </c:pt>
                <c:pt idx="6">
                  <c:v>0.881012658227848</c:v>
                </c:pt>
                <c:pt idx="7">
                  <c:v>0.570223025919228</c:v>
                </c:pt>
                <c:pt idx="8">
                  <c:v>0.905263157894737</c:v>
                </c:pt>
                <c:pt idx="9">
                  <c:v>0.756892230576441</c:v>
                </c:pt>
                <c:pt idx="10">
                  <c:v>0.694736842105263</c:v>
                </c:pt>
                <c:pt idx="11">
                  <c:v>0.340852130325814</c:v>
                </c:pt>
                <c:pt idx="12">
                  <c:v>0.885416666666667</c:v>
                </c:pt>
                <c:pt idx="13">
                  <c:v>0.60218253968254</c:v>
                </c:pt>
                <c:pt idx="14">
                  <c:v>0.941666666666667</c:v>
                </c:pt>
                <c:pt idx="15">
                  <c:v>0.873015873015873</c:v>
                </c:pt>
                <c:pt idx="16">
                  <c:v>0.683333333333333</c:v>
                </c:pt>
                <c:pt idx="17">
                  <c:v>0.400793650793651</c:v>
                </c:pt>
                <c:pt idx="18">
                  <c:v>0.902173913043478</c:v>
                </c:pt>
                <c:pt idx="19">
                  <c:v>0.68944099378882</c:v>
                </c:pt>
                <c:pt idx="20">
                  <c:v>0.939130434782609</c:v>
                </c:pt>
                <c:pt idx="21">
                  <c:v>0.826086956521739</c:v>
                </c:pt>
                <c:pt idx="22">
                  <c:v>0.721739130434783</c:v>
                </c:pt>
                <c:pt idx="23">
                  <c:v>0.527950310559006</c:v>
                </c:pt>
                <c:pt idx="24">
                  <c:v>0.916883116883117</c:v>
                </c:pt>
                <c:pt idx="25">
                  <c:v>0.631416202844774</c:v>
                </c:pt>
                <c:pt idx="26">
                  <c:v>0.99</c:v>
                </c:pt>
                <c:pt idx="27">
                  <c:v>0.902380952380952</c:v>
                </c:pt>
                <c:pt idx="28">
                  <c:v>0.68</c:v>
                </c:pt>
                <c:pt idx="29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56D6-497A-AB87-7E157B71E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6283808"/>
        <c:axId val="-1046281520"/>
      </c:barChart>
      <c:catAx>
        <c:axId val="-104628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281520"/>
        <c:crosses val="autoZero"/>
        <c:auto val="1"/>
        <c:lblAlgn val="ctr"/>
        <c:lblOffset val="100"/>
        <c:noMultiLvlLbl val="0"/>
      </c:catAx>
      <c:valAx>
        <c:axId val="-104628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28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4 group offer acceptance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group4_reappraisal!$B$2:$B$25</c:f>
              <c:numCache>
                <c:formatCode>General</c:formatCode>
                <c:ptCount val="24"/>
                <c:pt idx="0">
                  <c:v>0.0</c:v>
                </c:pt>
                <c:pt idx="2">
                  <c:v>0.0</c:v>
                </c:pt>
                <c:pt idx="4">
                  <c:v>0.0</c:v>
                </c:pt>
                <c:pt idx="6">
                  <c:v>0.0</c:v>
                </c:pt>
                <c:pt idx="8">
                  <c:v>0.0</c:v>
                </c:pt>
                <c:pt idx="10">
                  <c:v>0.0</c:v>
                </c:pt>
                <c:pt idx="12">
                  <c:v>0.0</c:v>
                </c:pt>
                <c:pt idx="14">
                  <c:v>0.0</c:v>
                </c:pt>
                <c:pt idx="16">
                  <c:v>0.0</c:v>
                </c:pt>
                <c:pt idx="18">
                  <c:v>0.0</c:v>
                </c:pt>
                <c:pt idx="20">
                  <c:v>0.0</c:v>
                </c:pt>
                <c:pt idx="2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B83-427C-B41B-C2711C059EE9}"/>
            </c:ext>
          </c:extLst>
        </c:ser>
        <c:ser>
          <c:idx val="1"/>
          <c:order val="1"/>
          <c:tx>
            <c:strRef>
              <c:f>group4_reappraisal!$C$1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group4_reappraisal!$C$2:$C$25</c:f>
              <c:numCache>
                <c:formatCode>General</c:formatCode>
                <c:ptCount val="2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  <c:pt idx="10">
                  <c:v>0.0</c:v>
                </c:pt>
                <c:pt idx="11">
                  <c:v>0.0</c:v>
                </c:pt>
                <c:pt idx="12">
                  <c:v>0.0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B83-427C-B41B-C2711C059EE9}"/>
            </c:ext>
          </c:extLst>
        </c:ser>
        <c:ser>
          <c:idx val="2"/>
          <c:order val="2"/>
          <c:tx>
            <c:strRef>
              <c:f>group4_reappraisal!$D$1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group4_reappraisal!$D$2:$D$25</c:f>
              <c:numCache>
                <c:formatCode>General</c:formatCode>
                <c:ptCount val="24"/>
                <c:pt idx="0">
                  <c:v>0.131972789115646</c:v>
                </c:pt>
                <c:pt idx="1">
                  <c:v>0.432134758665371</c:v>
                </c:pt>
                <c:pt idx="2">
                  <c:v>0.0722222222222222</c:v>
                </c:pt>
                <c:pt idx="3">
                  <c:v>0.212962962962963</c:v>
                </c:pt>
                <c:pt idx="4">
                  <c:v>0.361111111111111</c:v>
                </c:pt>
                <c:pt idx="5">
                  <c:v>0.666666666666667</c:v>
                </c:pt>
                <c:pt idx="6">
                  <c:v>0.114583333333333</c:v>
                </c:pt>
                <c:pt idx="7">
                  <c:v>0.39781746031746</c:v>
                </c:pt>
                <c:pt idx="8">
                  <c:v>0.0583333333333333</c:v>
                </c:pt>
                <c:pt idx="9">
                  <c:v>0.126984126984127</c:v>
                </c:pt>
                <c:pt idx="10">
                  <c:v>0.316666666666667</c:v>
                </c:pt>
                <c:pt idx="11">
                  <c:v>0.599206349206349</c:v>
                </c:pt>
                <c:pt idx="12">
                  <c:v>0.0978260869565217</c:v>
                </c:pt>
                <c:pt idx="13">
                  <c:v>0.31055900621118</c:v>
                </c:pt>
                <c:pt idx="14">
                  <c:v>0.0608695652173913</c:v>
                </c:pt>
                <c:pt idx="15">
                  <c:v>0.173913043478261</c:v>
                </c:pt>
                <c:pt idx="16">
                  <c:v>0.278260869565217</c:v>
                </c:pt>
                <c:pt idx="17">
                  <c:v>0.472049689440994</c:v>
                </c:pt>
                <c:pt idx="18">
                  <c:v>0.0831168831168831</c:v>
                </c:pt>
                <c:pt idx="19">
                  <c:v>0.368583797155226</c:v>
                </c:pt>
                <c:pt idx="20">
                  <c:v>0.01</c:v>
                </c:pt>
                <c:pt idx="21">
                  <c:v>0.0976190476190476</c:v>
                </c:pt>
                <c:pt idx="22">
                  <c:v>0.32</c:v>
                </c:pt>
                <c:pt idx="23">
                  <c:v>0.585714285714286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B83-427C-B41B-C2711C059EE9}"/>
            </c:ext>
          </c:extLst>
        </c:ser>
        <c:ser>
          <c:idx val="3"/>
          <c:order val="3"/>
          <c:tx>
            <c:strRef>
              <c:f>group4_reappraisal!$E$1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group4_reappraisal!$E$2:$E$25</c:f>
              <c:numCache>
                <c:formatCode>General</c:formatCode>
                <c:ptCount val="24"/>
                <c:pt idx="0">
                  <c:v>0.868027210884354</c:v>
                </c:pt>
                <c:pt idx="1">
                  <c:v>0.567865241334629</c:v>
                </c:pt>
                <c:pt idx="2">
                  <c:v>0.927777777777778</c:v>
                </c:pt>
                <c:pt idx="3">
                  <c:v>0.787037037037037</c:v>
                </c:pt>
                <c:pt idx="4">
                  <c:v>0.638888888888889</c:v>
                </c:pt>
                <c:pt idx="5">
                  <c:v>0.333333333333333</c:v>
                </c:pt>
                <c:pt idx="6">
                  <c:v>0.885416666666667</c:v>
                </c:pt>
                <c:pt idx="7">
                  <c:v>0.60218253968254</c:v>
                </c:pt>
                <c:pt idx="8">
                  <c:v>0.941666666666667</c:v>
                </c:pt>
                <c:pt idx="9">
                  <c:v>0.873015873015873</c:v>
                </c:pt>
                <c:pt idx="10">
                  <c:v>0.683333333333333</c:v>
                </c:pt>
                <c:pt idx="11">
                  <c:v>0.400793650793651</c:v>
                </c:pt>
                <c:pt idx="12">
                  <c:v>0.902173913043478</c:v>
                </c:pt>
                <c:pt idx="13">
                  <c:v>0.68944099378882</c:v>
                </c:pt>
                <c:pt idx="14">
                  <c:v>0.939130434782609</c:v>
                </c:pt>
                <c:pt idx="15">
                  <c:v>0.826086956521739</c:v>
                </c:pt>
                <c:pt idx="16">
                  <c:v>0.721739130434783</c:v>
                </c:pt>
                <c:pt idx="17">
                  <c:v>0.527950310559006</c:v>
                </c:pt>
                <c:pt idx="18">
                  <c:v>0.916883116883117</c:v>
                </c:pt>
                <c:pt idx="19">
                  <c:v>0.631416202844774</c:v>
                </c:pt>
                <c:pt idx="20">
                  <c:v>0.99</c:v>
                </c:pt>
                <c:pt idx="21">
                  <c:v>0.902380952380952</c:v>
                </c:pt>
                <c:pt idx="22">
                  <c:v>0.68</c:v>
                </c:pt>
                <c:pt idx="23">
                  <c:v>0.414285714285714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DB83-427C-B41B-C2711C059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2209088"/>
        <c:axId val="-1042206528"/>
      </c:barChart>
      <c:catAx>
        <c:axId val="-104220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2206528"/>
        <c:crosses val="autoZero"/>
        <c:auto val="1"/>
        <c:lblAlgn val="ctr"/>
        <c:lblOffset val="100"/>
        <c:noMultiLvlLbl val="0"/>
      </c:catAx>
      <c:valAx>
        <c:axId val="-104220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220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4 group in offer acceptance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baseline_group4!$G$3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baseline_group4!$H$3:$K$3</c:f>
              <c:numCache>
                <c:formatCode>General</c:formatCode>
                <c:ptCount val="4"/>
                <c:pt idx="0">
                  <c:v>0.131972789115646</c:v>
                </c:pt>
                <c:pt idx="1">
                  <c:v>0.868027210884354</c:v>
                </c:pt>
                <c:pt idx="2">
                  <c:v>0.432134758665371</c:v>
                </c:pt>
                <c:pt idx="3">
                  <c:v>0.567865241334629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80-43FE-BC69-2FE7FA3F0AA8}"/>
            </c:ext>
          </c:extLst>
        </c:ser>
        <c:ser>
          <c:idx val="1"/>
          <c:order val="1"/>
          <c:tx>
            <c:strRef>
              <c:f>baseline_group4!$G$4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baseline_group4!$H$4:$K$4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180-43FE-BC69-2FE7FA3F0AA8}"/>
            </c:ext>
          </c:extLst>
        </c:ser>
        <c:ser>
          <c:idx val="2"/>
          <c:order val="2"/>
          <c:tx>
            <c:strRef>
              <c:f>baseline_group4!$G$5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baseline_group4!$H$5:$K$5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180-43FE-BC69-2FE7FA3F0AA8}"/>
            </c:ext>
          </c:extLst>
        </c:ser>
        <c:ser>
          <c:idx val="3"/>
          <c:order val="3"/>
          <c:tx>
            <c:strRef>
              <c:f>baseline_group4!$G$6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baseline_group4!$H$6:$K$6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180-43FE-BC69-2FE7FA3F0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50405248"/>
        <c:axId val="-1150411504"/>
      </c:barChart>
      <c:catAx>
        <c:axId val="-1150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0411504"/>
        <c:crosses val="autoZero"/>
        <c:auto val="1"/>
        <c:lblAlgn val="ctr"/>
        <c:lblOffset val="100"/>
        <c:noMultiLvlLbl val="0"/>
      </c:catAx>
      <c:valAx>
        <c:axId val="-115041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040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5 groups in offer acceptance</a:t>
            </a:r>
            <a:endParaRPr lang="en-CA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baseline_group5!$A$3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baseline_group5!$B$3:$E$3</c:f>
              <c:numCache>
                <c:formatCode>General</c:formatCode>
                <c:ptCount val="4"/>
                <c:pt idx="0">
                  <c:v>0.147058823529412</c:v>
                </c:pt>
                <c:pt idx="1">
                  <c:v>0.852941176470588</c:v>
                </c:pt>
                <c:pt idx="2">
                  <c:v>0.434873949579832</c:v>
                </c:pt>
                <c:pt idx="3">
                  <c:v>0.565126050420168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8E7-4674-AD93-7AF82EF98F73}"/>
            </c:ext>
          </c:extLst>
        </c:ser>
        <c:ser>
          <c:idx val="1"/>
          <c:order val="1"/>
          <c:tx>
            <c:strRef>
              <c:f>baseline_group5!$A$4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baseline_group5!$B$4:$E$4</c:f>
              <c:numCache>
                <c:formatCode>General</c:formatCode>
                <c:ptCount val="4"/>
                <c:pt idx="0">
                  <c:v>0.118987341772152</c:v>
                </c:pt>
                <c:pt idx="1">
                  <c:v>0.881012658227848</c:v>
                </c:pt>
                <c:pt idx="2">
                  <c:v>0.429776974080772</c:v>
                </c:pt>
                <c:pt idx="3">
                  <c:v>0.570223025919228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8E7-4674-AD93-7AF82EF98F73}"/>
            </c:ext>
          </c:extLst>
        </c:ser>
        <c:ser>
          <c:idx val="2"/>
          <c:order val="2"/>
          <c:tx>
            <c:strRef>
              <c:f>baseline_group5!$A$5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baseline_group5!$B$5:$E$5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0.885416666666666</c:v>
                </c:pt>
                <c:pt idx="2">
                  <c:v>0.39781746031746</c:v>
                </c:pt>
                <c:pt idx="3">
                  <c:v>0.602182539682539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8E7-4674-AD93-7AF82EF98F73}"/>
            </c:ext>
          </c:extLst>
        </c:ser>
        <c:ser>
          <c:idx val="3"/>
          <c:order val="3"/>
          <c:tx>
            <c:strRef>
              <c:f>baseline_group5!$A$6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baseline_group5!$B$6:$E$6</c:f>
              <c:numCache>
                <c:formatCode>General</c:formatCode>
                <c:ptCount val="4"/>
                <c:pt idx="0">
                  <c:v>0.0978260869565217</c:v>
                </c:pt>
                <c:pt idx="1">
                  <c:v>0.902173913043478</c:v>
                </c:pt>
                <c:pt idx="2">
                  <c:v>0.31055900621118</c:v>
                </c:pt>
                <c:pt idx="3">
                  <c:v>0.68944099378882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8E7-4674-AD93-7AF82EF98F73}"/>
            </c:ext>
          </c:extLst>
        </c:ser>
        <c:ser>
          <c:idx val="4"/>
          <c:order val="4"/>
          <c:tx>
            <c:strRef>
              <c:f>baseline_group5!$A$7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baseline_group5!$B$7:$E$7</c:f>
              <c:numCache>
                <c:formatCode>General</c:formatCode>
                <c:ptCount val="4"/>
                <c:pt idx="0">
                  <c:v>0.0831168831168831</c:v>
                </c:pt>
                <c:pt idx="1">
                  <c:v>0.916883116883117</c:v>
                </c:pt>
                <c:pt idx="2">
                  <c:v>0.368583797155226</c:v>
                </c:pt>
                <c:pt idx="3">
                  <c:v>0.631416202844774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8E7-4674-AD93-7AF82EF98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6441376"/>
        <c:axId val="-1046439056"/>
      </c:barChart>
      <c:catAx>
        <c:axId val="-10464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439056"/>
        <c:crosses val="autoZero"/>
        <c:auto val="1"/>
        <c:lblAlgn val="ctr"/>
        <c:lblOffset val="100"/>
        <c:noMultiLvlLbl val="0"/>
      </c:catAx>
      <c:valAx>
        <c:axId val="-104643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4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Fair</a:t>
            </a:r>
            <a:r>
              <a:rPr lang="en-US" baseline="0"/>
              <a:t>ness x framing x 4 groups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group4_3way_graph!$A$13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group4_3way_graph!$B$13:$I$13</c:f>
              <c:numCache>
                <c:formatCode>General</c:formatCode>
                <c:ptCount val="8"/>
                <c:pt idx="0">
                  <c:v>0.0722222222222222</c:v>
                </c:pt>
                <c:pt idx="1">
                  <c:v>0.927777777777778</c:v>
                </c:pt>
                <c:pt idx="2">
                  <c:v>0.361111111111111</c:v>
                </c:pt>
                <c:pt idx="3">
                  <c:v>0.638888888888889</c:v>
                </c:pt>
                <c:pt idx="4">
                  <c:v>0.212962962962963</c:v>
                </c:pt>
                <c:pt idx="5">
                  <c:v>0.787037037037037</c:v>
                </c:pt>
                <c:pt idx="6">
                  <c:v>0.666666666666667</c:v>
                </c:pt>
                <c:pt idx="7">
                  <c:v>0.333333333333333</c:v>
                </c:pt>
              </c:numCache>
            </c:numRef>
          </c:val>
        </c:ser>
        <c:ser>
          <c:idx val="1"/>
          <c:order val="1"/>
          <c:tx>
            <c:strRef>
              <c:f>group4_3way_graph!$A$14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group4_3way_graph!$B$14:$I$14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</c:ser>
        <c:ser>
          <c:idx val="2"/>
          <c:order val="2"/>
          <c:tx>
            <c:strRef>
              <c:f>group4_3way_graph!$A$15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group4_3way_graph!$B$15:$I$15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</c:ser>
        <c:ser>
          <c:idx val="3"/>
          <c:order val="3"/>
          <c:tx>
            <c:strRef>
              <c:f>group4_3way_graph!$A$16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group4_3way_graph!$B$16:$I$16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1946032"/>
        <c:axId val="-1041943200"/>
      </c:barChart>
      <c:catAx>
        <c:axId val="-104194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1943200"/>
        <c:crosses val="autoZero"/>
        <c:auto val="1"/>
        <c:lblAlgn val="ctr"/>
        <c:lblOffset val="100"/>
        <c:noMultiLvlLbl val="0"/>
      </c:catAx>
      <c:valAx>
        <c:axId val="-104194320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194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Fairness x framing x 5 groups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group5_3way_graph!$A$15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group5_3way_graph!$B$15:$I$15</c:f>
              <c:numCache>
                <c:formatCode>General</c:formatCode>
                <c:ptCount val="8"/>
                <c:pt idx="0">
                  <c:v>0.0470588235294118</c:v>
                </c:pt>
                <c:pt idx="1">
                  <c:v>0.952941176470588</c:v>
                </c:pt>
                <c:pt idx="2">
                  <c:v>0.423529411764706</c:v>
                </c:pt>
                <c:pt idx="3">
                  <c:v>0.576470588235294</c:v>
                </c:pt>
                <c:pt idx="4">
                  <c:v>0.179271708683473</c:v>
                </c:pt>
                <c:pt idx="5">
                  <c:v>0.820728291316527</c:v>
                </c:pt>
                <c:pt idx="6">
                  <c:v>0.675070028011204</c:v>
                </c:pt>
                <c:pt idx="7">
                  <c:v>0.324929971988795</c:v>
                </c:pt>
              </c:numCache>
            </c:numRef>
          </c:val>
        </c:ser>
        <c:ser>
          <c:idx val="1"/>
          <c:order val="1"/>
          <c:tx>
            <c:strRef>
              <c:f>group5_3way_graph!$A$16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group5_3way_graph!$B$16:$I$16</c:f>
              <c:numCache>
                <c:formatCode>General</c:formatCode>
                <c:ptCount val="8"/>
                <c:pt idx="0">
                  <c:v>0.0947368421052631</c:v>
                </c:pt>
                <c:pt idx="1">
                  <c:v>0.905263157894737</c:v>
                </c:pt>
                <c:pt idx="2">
                  <c:v>0.305263157894737</c:v>
                </c:pt>
                <c:pt idx="3">
                  <c:v>0.694736842105263</c:v>
                </c:pt>
                <c:pt idx="4">
                  <c:v>0.243107769423559</c:v>
                </c:pt>
                <c:pt idx="5">
                  <c:v>0.756892230576441</c:v>
                </c:pt>
                <c:pt idx="6">
                  <c:v>0.659147869674185</c:v>
                </c:pt>
                <c:pt idx="7">
                  <c:v>0.340852130325814</c:v>
                </c:pt>
              </c:numCache>
            </c:numRef>
          </c:val>
        </c:ser>
        <c:ser>
          <c:idx val="2"/>
          <c:order val="2"/>
          <c:tx>
            <c:strRef>
              <c:f>group5_3way_graph!$A$17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group5_3way_graph!$B$17:$I$17</c:f>
              <c:numCache>
                <c:formatCode>General</c:formatCode>
                <c:ptCount val="8"/>
                <c:pt idx="0">
                  <c:v>0.0583333333333333</c:v>
                </c:pt>
                <c:pt idx="1">
                  <c:v>0.941666666666667</c:v>
                </c:pt>
                <c:pt idx="2">
                  <c:v>0.316666666666667</c:v>
                </c:pt>
                <c:pt idx="3">
                  <c:v>0.683333333333333</c:v>
                </c:pt>
                <c:pt idx="4">
                  <c:v>0.126984126984127</c:v>
                </c:pt>
                <c:pt idx="5">
                  <c:v>0.873015873015873</c:v>
                </c:pt>
                <c:pt idx="6">
                  <c:v>0.599206349206349</c:v>
                </c:pt>
                <c:pt idx="7">
                  <c:v>0.400793650793651</c:v>
                </c:pt>
              </c:numCache>
            </c:numRef>
          </c:val>
        </c:ser>
        <c:ser>
          <c:idx val="3"/>
          <c:order val="3"/>
          <c:tx>
            <c:strRef>
              <c:f>group5_3way_graph!$A$18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group5_3way_graph!$B$18:$I$18</c:f>
              <c:numCache>
                <c:formatCode>General</c:formatCode>
                <c:ptCount val="8"/>
                <c:pt idx="0">
                  <c:v>0.0608695652173913</c:v>
                </c:pt>
                <c:pt idx="1">
                  <c:v>0.939130434782609</c:v>
                </c:pt>
                <c:pt idx="2">
                  <c:v>0.278260869565217</c:v>
                </c:pt>
                <c:pt idx="3">
                  <c:v>0.721739130434783</c:v>
                </c:pt>
                <c:pt idx="4">
                  <c:v>0.173913043478261</c:v>
                </c:pt>
                <c:pt idx="5">
                  <c:v>0.826086956521739</c:v>
                </c:pt>
                <c:pt idx="6">
                  <c:v>0.472049689440994</c:v>
                </c:pt>
                <c:pt idx="7">
                  <c:v>0.527950310559006</c:v>
                </c:pt>
              </c:numCache>
            </c:numRef>
          </c:val>
        </c:ser>
        <c:ser>
          <c:idx val="4"/>
          <c:order val="4"/>
          <c:tx>
            <c:strRef>
              <c:f>group5_3way_graph!$A$19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group5_3way_graph!$B$19:$I$19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0.0976190476190476</c:v>
                </c:pt>
                <c:pt idx="5">
                  <c:v>0.902380952380952</c:v>
                </c:pt>
                <c:pt idx="6">
                  <c:v>0.585714285714286</c:v>
                </c:pt>
                <c:pt idx="7">
                  <c:v>0.414285714285714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52756912"/>
        <c:axId val="-1152755136"/>
      </c:barChart>
      <c:catAx>
        <c:axId val="-115275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2755136"/>
        <c:crosses val="autoZero"/>
        <c:auto val="1"/>
        <c:lblAlgn val="ctr"/>
        <c:lblOffset val="100"/>
        <c:noMultiLvlLbl val="0"/>
      </c:catAx>
      <c:valAx>
        <c:axId val="-115275513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275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63F-F1EF-D148-8DAC-B2E032798CF4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6EE1-1C70-AC40-BFC0-17B16E03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larger/smaller than unfair offers within a group?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Yes, chi-square goodness of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D6EE1-1C70-AC40-BFC0-17B16E034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2017-10-19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framing x fairness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9" y="2604857"/>
            <a:ext cx="6438900" cy="1866900"/>
          </a:xfrm>
        </p:spPr>
      </p:pic>
    </p:spTree>
    <p:extLst>
      <p:ext uri="{BB962C8B-B14F-4D97-AF65-F5344CB8AC3E}">
        <p14:creationId xmlns:p14="http://schemas.microsoft.com/office/powerpoint/2010/main" val="29217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Baseline vs. punish vs. empathy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85" y="2754160"/>
            <a:ext cx="4769490" cy="36884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" y="2997842"/>
            <a:ext cx="4756606" cy="3201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992" y="1576092"/>
            <a:ext cx="775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way chi-square:</a:t>
            </a:r>
          </a:p>
          <a:p>
            <a:r>
              <a:rPr lang="en-US" dirty="0" smtClean="0"/>
              <a:t>Groups x fairness x social framing(2 levels)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8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</a:t>
            </a:r>
            <a:r>
              <a:rPr lang="en-US" altLang="zh-CN" dirty="0" smtClean="0"/>
              <a:t>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 way chi-square:</a:t>
            </a:r>
          </a:p>
          <a:p>
            <a:r>
              <a:rPr lang="en-US" sz="1800" dirty="0"/>
              <a:t>Groups x fairness x social </a:t>
            </a:r>
            <a:r>
              <a:rPr lang="en-US" sz="1800" dirty="0" smtClean="0"/>
              <a:t>framing(3 levels)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9318"/>
            <a:ext cx="4976391" cy="2897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99" y="3279318"/>
            <a:ext cx="5448001" cy="29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way chi-square</a:t>
            </a:r>
          </a:p>
          <a:p>
            <a:r>
              <a:rPr lang="en-US" dirty="0" smtClean="0"/>
              <a:t>Social framing x fairness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7" y="3074194"/>
            <a:ext cx="4229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0797" cy="4351338"/>
          </a:xfrm>
        </p:spPr>
        <p:txBody>
          <a:bodyPr/>
          <a:lstStyle/>
          <a:p>
            <a:r>
              <a:rPr lang="en-US" dirty="0" smtClean="0"/>
              <a:t>2 way chi-square</a:t>
            </a:r>
          </a:p>
          <a:p>
            <a:r>
              <a:rPr lang="en-US" dirty="0" smtClean="0"/>
              <a:t>Fairness x 4 groups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98" y="3278529"/>
            <a:ext cx="4216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7651" y="1690688"/>
            <a:ext cx="484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2 way chi-square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7" y="3278529"/>
            <a:ext cx="548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="" xmlns:a16="http://schemas.microsoft.com/office/drawing/2014/main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="" xmlns:a16="http://schemas.microsoft.com/office/drawing/2014/main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="" xmlns:a16="http://schemas.microsoft.com/office/drawing/2014/main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="" xmlns:a16="http://schemas.microsoft.com/office/drawing/2014/main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39613"/>
              </p:ext>
            </p:extLst>
          </p:nvPr>
        </p:nvGraphicFramePr>
        <p:xfrm>
          <a:off x="711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25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6469E-1244-4642-907B-B1433F6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4837406-5535-4D53-B38D-5FA66CF9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62368"/>
              </p:ext>
            </p:extLst>
          </p:nvPr>
        </p:nvGraphicFramePr>
        <p:xfrm>
          <a:off x="838200" y="1825625"/>
          <a:ext cx="5480957" cy="444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70" y="2133600"/>
            <a:ext cx="444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F5CDFC-1D41-42B8-9223-6129DEC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63ECDBED-7E6C-40D5-AC3A-4B4B35A13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9243"/>
              </p:ext>
            </p:extLst>
          </p:nvPr>
        </p:nvGraphicFramePr>
        <p:xfrm>
          <a:off x="838200" y="1825625"/>
          <a:ext cx="5366657" cy="392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2258671"/>
            <a:ext cx="4406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B70518-582A-46A1-8C6C-709B5B3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Social framing condition (4 groups)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9136"/>
              </p:ext>
            </p:extLst>
          </p:nvPr>
        </p:nvGraphicFramePr>
        <p:xfrm>
          <a:off x="838200" y="1825625"/>
          <a:ext cx="53195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96" y="3010321"/>
            <a:ext cx="4674404" cy="23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</a:t>
            </a:r>
            <a:r>
              <a:rPr lang="en-US" altLang="zh-CN" dirty="0" smtClean="0"/>
              <a:t>(5 </a:t>
            </a:r>
            <a:r>
              <a:rPr lang="en-US" altLang="zh-CN" dirty="0"/>
              <a:t>groups</a:t>
            </a:r>
            <a:r>
              <a:rPr lang="en-US" altLang="zh-CN" dirty="0" smtClean="0"/>
              <a:t>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0294"/>
            <a:ext cx="4953029" cy="2735635"/>
          </a:xfr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481784"/>
              </p:ext>
            </p:extLst>
          </p:nvPr>
        </p:nvGraphicFramePr>
        <p:xfrm>
          <a:off x="742708" y="2092123"/>
          <a:ext cx="5264551" cy="398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81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</a:t>
            </a:r>
            <a:r>
              <a:rPr lang="en-US" altLang="zh-CN" dirty="0" smtClean="0"/>
              <a:t>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r>
              <a:rPr lang="en-US" dirty="0" smtClean="0"/>
              <a:t>Fairness x 4 groups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Framing x 4 groups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8978"/>
            <a:ext cx="42926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983383"/>
            <a:ext cx="4254500" cy="173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972" y="1803260"/>
            <a:ext cx="4664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800" dirty="0" smtClean="0"/>
              <a:t>Framing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0" y="2344356"/>
            <a:ext cx="5448300" cy="173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69" y="4884426"/>
            <a:ext cx="5512603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242</Words>
  <Application>Microsoft Macintosh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等线 Light</vt:lpstr>
      <vt:lpstr>Arial</vt:lpstr>
      <vt:lpstr>Office Theme</vt:lpstr>
      <vt:lpstr>PowerPoint Presentation</vt:lpstr>
      <vt:lpstr>% of rejecting offers in all participants</vt:lpstr>
      <vt:lpstr>Groups, conditions, and fairness</vt:lpstr>
      <vt:lpstr>Groups, conditions, and fairness</vt:lpstr>
      <vt:lpstr>Baseline condition</vt:lpstr>
      <vt:lpstr>Baseline condition</vt:lpstr>
      <vt:lpstr>Social framing condition (4 groups)</vt:lpstr>
      <vt:lpstr>Social framing condition (5 groups)</vt:lpstr>
      <vt:lpstr>Social framing condition</vt:lpstr>
      <vt:lpstr>Social framing x fairness</vt:lpstr>
      <vt:lpstr>Baseline vs. punish vs. empathy</vt:lpstr>
      <vt:lpstr>Baseline vs. social framing</vt:lpstr>
      <vt:lpstr>Baseline vs. social framing</vt:lpstr>
      <vt:lpstr>Baseline vs. social framing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 zhang</cp:lastModifiedBy>
  <cp:revision>98</cp:revision>
  <dcterms:created xsi:type="dcterms:W3CDTF">2017-09-15T16:32:34Z</dcterms:created>
  <dcterms:modified xsi:type="dcterms:W3CDTF">2017-10-19T17:30:47Z</dcterms:modified>
</cp:coreProperties>
</file>