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290"/>
    <p:restoredTop sz="94699"/>
  </p:normalViewPr>
  <p:slideViewPr>
    <p:cSldViewPr snapToGrid="0">
      <p:cViewPr>
        <p:scale>
          <a:sx n="101" d="100"/>
          <a:sy n="101" d="100"/>
        </p:scale>
        <p:origin x="24" y="9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ableStyles" Target="tableStyles.xml"/><Relationship Id="rId12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oleObject" Target="file:////C:\Users\ke\ownCloud\Suicide_UG\UG_clean_data\fairnes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oleObject" Target="file:////C:\Users\ke\ownCloud\Suicide_UG\UG_clean_data\fairness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microsoft.com/office/2011/relationships/chartStyle" Target="style3.xml"/><Relationship Id="rId2" Type="http://schemas.microsoft.com/office/2011/relationships/chartColorStyle" Target="colors3.xml"/><Relationship Id="rId3" Type="http://schemas.openxmlformats.org/officeDocument/2006/relationships/oleObject" Target="file:////Users/kezhang/ownCloud/Suicide_UG/UG_clean_data/group4_condition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microsoft.com/office/2011/relationships/chartStyle" Target="style4.xml"/><Relationship Id="rId2" Type="http://schemas.microsoft.com/office/2011/relationships/chartColorStyle" Target="colors4.xml"/><Relationship Id="rId3" Type="http://schemas.openxmlformats.org/officeDocument/2006/relationships/oleObject" Target="file:////Users/kezhang/ownCloud/Suicide_UG/UG_clean_data/group5_condition_offer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byGroup_count!$B$21</c:f>
              <c:strCache>
                <c:ptCount val="1"/>
                <c:pt idx="0">
                  <c:v>Accept_fair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byGroup_count!$A$22:$A$26</c:f>
              <c:strCache>
                <c:ptCount val="5"/>
                <c:pt idx="0">
                  <c:v>AttempterHL</c:v>
                </c:pt>
                <c:pt idx="1">
                  <c:v>AttempterLL</c:v>
                </c:pt>
                <c:pt idx="2">
                  <c:v>control</c:v>
                </c:pt>
                <c:pt idx="3">
                  <c:v>depression</c:v>
                </c:pt>
                <c:pt idx="4">
                  <c:v>ideator</c:v>
                </c:pt>
              </c:strCache>
            </c:strRef>
          </c:cat>
          <c:val>
            <c:numRef>
              <c:f>byGroup_count!$B$22:$B$26</c:f>
              <c:numCache>
                <c:formatCode>General</c:formatCode>
                <c:ptCount val="5"/>
                <c:pt idx="0">
                  <c:v>0.823529411764706</c:v>
                </c:pt>
                <c:pt idx="1">
                  <c:v>0.853333333333333</c:v>
                </c:pt>
                <c:pt idx="2">
                  <c:v>0.861111111111111</c:v>
                </c:pt>
                <c:pt idx="3">
                  <c:v>0.878260869565217</c:v>
                </c:pt>
                <c:pt idx="4">
                  <c:v>0.891228070175439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F70F-41F5-B2D6-AE83D0A62560}"/>
            </c:ext>
          </c:extLst>
        </c:ser>
        <c:ser>
          <c:idx val="1"/>
          <c:order val="1"/>
          <c:tx>
            <c:strRef>
              <c:f>byGroup_count!$B$28</c:f>
              <c:strCache>
                <c:ptCount val="1"/>
                <c:pt idx="0">
                  <c:v>Accept_unfair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byGroup_count!$A$22:$A$26</c:f>
              <c:strCache>
                <c:ptCount val="5"/>
                <c:pt idx="0">
                  <c:v>AttempterHL</c:v>
                </c:pt>
                <c:pt idx="1">
                  <c:v>AttempterLL</c:v>
                </c:pt>
                <c:pt idx="2">
                  <c:v>control</c:v>
                </c:pt>
                <c:pt idx="3">
                  <c:v>depression</c:v>
                </c:pt>
                <c:pt idx="4">
                  <c:v>ideator</c:v>
                </c:pt>
              </c:strCache>
            </c:strRef>
          </c:cat>
          <c:val>
            <c:numRef>
              <c:f>byGroup_count!$B$29:$B$33</c:f>
              <c:numCache>
                <c:formatCode>General</c:formatCode>
                <c:ptCount val="5"/>
                <c:pt idx="0">
                  <c:v>0.567693744164332</c:v>
                </c:pt>
                <c:pt idx="1">
                  <c:v>0.563492063492063</c:v>
                </c:pt>
                <c:pt idx="2">
                  <c:v>0.613756613756614</c:v>
                </c:pt>
                <c:pt idx="3">
                  <c:v>0.685300207039338</c:v>
                </c:pt>
                <c:pt idx="4">
                  <c:v>0.642439431913116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F70F-41F5-B2D6-AE83D0A6256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04788624"/>
        <c:axId val="504817232"/>
      </c:barChart>
      <c:catAx>
        <c:axId val="5047886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4817232"/>
        <c:crosses val="autoZero"/>
        <c:auto val="1"/>
        <c:lblAlgn val="ctr"/>
        <c:lblOffset val="100"/>
        <c:noMultiLvlLbl val="0"/>
      </c:catAx>
      <c:valAx>
        <c:axId val="5048172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47886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byGroup_count!$G$21</c:f>
              <c:strCache>
                <c:ptCount val="1"/>
                <c:pt idx="0">
                  <c:v>Accept_fair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byGroup_count!$F$22:$F$25</c:f>
              <c:strCache>
                <c:ptCount val="4"/>
                <c:pt idx="0">
                  <c:v>attempter</c:v>
                </c:pt>
                <c:pt idx="1">
                  <c:v>control</c:v>
                </c:pt>
                <c:pt idx="2">
                  <c:v>depression</c:v>
                </c:pt>
                <c:pt idx="3">
                  <c:v>ideator</c:v>
                </c:pt>
              </c:strCache>
            </c:strRef>
          </c:cat>
          <c:val>
            <c:numRef>
              <c:f>byGroup_count!$G$22:$G$25</c:f>
              <c:numCache>
                <c:formatCode>General</c:formatCode>
                <c:ptCount val="4"/>
                <c:pt idx="0">
                  <c:v>0.83963963963964</c:v>
                </c:pt>
                <c:pt idx="1">
                  <c:v>0.861111111111111</c:v>
                </c:pt>
                <c:pt idx="2">
                  <c:v>0.878260869565217</c:v>
                </c:pt>
                <c:pt idx="3">
                  <c:v>0.891228070175439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14F8-4FC0-8B36-2D205290046D}"/>
            </c:ext>
          </c:extLst>
        </c:ser>
        <c:ser>
          <c:idx val="1"/>
          <c:order val="1"/>
          <c:tx>
            <c:strRef>
              <c:f>byGroup_count!$G$28</c:f>
              <c:strCache>
                <c:ptCount val="1"/>
                <c:pt idx="0">
                  <c:v>Accept_unfair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byGroup_count!$F$22:$F$25</c:f>
              <c:strCache>
                <c:ptCount val="4"/>
                <c:pt idx="0">
                  <c:v>attempter</c:v>
                </c:pt>
                <c:pt idx="1">
                  <c:v>control</c:v>
                </c:pt>
                <c:pt idx="2">
                  <c:v>depression</c:v>
                </c:pt>
                <c:pt idx="3">
                  <c:v>ideator</c:v>
                </c:pt>
              </c:strCache>
            </c:strRef>
          </c:cat>
          <c:val>
            <c:numRef>
              <c:f>byGroup_count!$G$29:$G$32</c:f>
              <c:numCache>
                <c:formatCode>General</c:formatCode>
                <c:ptCount val="4"/>
                <c:pt idx="0">
                  <c:v>0.565422565422565</c:v>
                </c:pt>
                <c:pt idx="1">
                  <c:v>0.613756613756614</c:v>
                </c:pt>
                <c:pt idx="2">
                  <c:v>0.685300207039338</c:v>
                </c:pt>
                <c:pt idx="3">
                  <c:v>0.642439431913116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14F8-4FC0-8B36-2D205290046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19852672"/>
        <c:axId val="420103424"/>
      </c:barChart>
      <c:catAx>
        <c:axId val="4198526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0103424"/>
        <c:crosses val="autoZero"/>
        <c:auto val="1"/>
        <c:lblAlgn val="ctr"/>
        <c:lblOffset val="100"/>
        <c:noMultiLvlLbl val="0"/>
      </c:catAx>
      <c:valAx>
        <c:axId val="4201034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98526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% of accepted</a:t>
            </a:r>
            <a:r>
              <a:rPr lang="en-US" baseline="0"/>
              <a:t> trials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Sheet3!$D$1</c:f>
              <c:strCache>
                <c:ptCount val="1"/>
                <c:pt idx="0">
                  <c:v>Accept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/>
            </c:spPr>
          </c:dPt>
          <c:dPt>
            <c:idx val="3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/>
            </c:spPr>
          </c:dPt>
          <c:dPt>
            <c:idx val="5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/>
            </c:spPr>
          </c:dPt>
          <c:dPt>
            <c:idx val="7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/>
            </c:spPr>
          </c:dPt>
          <c:dPt>
            <c:idx val="9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/>
            </c:spPr>
          </c:dPt>
          <c:dPt>
            <c:idx val="11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/>
            </c:spPr>
          </c:dPt>
          <c:dPt>
            <c:idx val="13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/>
            </c:spPr>
          </c:dPt>
          <c:dPt>
            <c:idx val="15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/>
            </c:spPr>
          </c:dPt>
          <c:dPt>
            <c:idx val="17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/>
            </c:spPr>
          </c:dPt>
          <c:dPt>
            <c:idx val="19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/>
            </c:spPr>
          </c:dPt>
          <c:dPt>
            <c:idx val="21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/>
            </c:spPr>
          </c:dPt>
          <c:dPt>
            <c:idx val="23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/>
            </c:spPr>
          </c:dPt>
          <c:cat>
            <c:multiLvlStrRef>
              <c:f>Sheet3!$A$2:$C$25</c:f>
              <c:multiLvlStrCache>
                <c:ptCount val="24"/>
                <c:lvl>
                  <c:pt idx="0">
                    <c:v>fair</c:v>
                  </c:pt>
                  <c:pt idx="1">
                    <c:v>unfair</c:v>
                  </c:pt>
                  <c:pt idx="2">
                    <c:v>fair</c:v>
                  </c:pt>
                  <c:pt idx="3">
                    <c:v>unfair</c:v>
                  </c:pt>
                  <c:pt idx="4">
                    <c:v>fair</c:v>
                  </c:pt>
                  <c:pt idx="5">
                    <c:v>unfair</c:v>
                  </c:pt>
                  <c:pt idx="6">
                    <c:v>fair</c:v>
                  </c:pt>
                  <c:pt idx="7">
                    <c:v>unfair</c:v>
                  </c:pt>
                  <c:pt idx="8">
                    <c:v>fair</c:v>
                  </c:pt>
                  <c:pt idx="9">
                    <c:v>unfair</c:v>
                  </c:pt>
                  <c:pt idx="10">
                    <c:v>fair</c:v>
                  </c:pt>
                  <c:pt idx="11">
                    <c:v>unfair</c:v>
                  </c:pt>
                  <c:pt idx="12">
                    <c:v>fair</c:v>
                  </c:pt>
                  <c:pt idx="13">
                    <c:v>unfair</c:v>
                  </c:pt>
                  <c:pt idx="14">
                    <c:v>fair</c:v>
                  </c:pt>
                  <c:pt idx="15">
                    <c:v>unfair</c:v>
                  </c:pt>
                  <c:pt idx="16">
                    <c:v>fair</c:v>
                  </c:pt>
                  <c:pt idx="17">
                    <c:v>unfair</c:v>
                  </c:pt>
                  <c:pt idx="18">
                    <c:v>fair</c:v>
                  </c:pt>
                  <c:pt idx="19">
                    <c:v>unfair</c:v>
                  </c:pt>
                  <c:pt idx="20">
                    <c:v>fair</c:v>
                  </c:pt>
                  <c:pt idx="21">
                    <c:v>unfair</c:v>
                  </c:pt>
                  <c:pt idx="22">
                    <c:v>fair</c:v>
                  </c:pt>
                  <c:pt idx="23">
                    <c:v>unfair</c:v>
                  </c:pt>
                </c:lvl>
                <c:lvl>
                  <c:pt idx="0">
                    <c:v>Base</c:v>
                  </c:pt>
                  <c:pt idx="2">
                    <c:v>Pun</c:v>
                  </c:pt>
                  <c:pt idx="4">
                    <c:v>Emp</c:v>
                  </c:pt>
                  <c:pt idx="6">
                    <c:v>Base</c:v>
                  </c:pt>
                  <c:pt idx="8">
                    <c:v>Pun</c:v>
                  </c:pt>
                  <c:pt idx="10">
                    <c:v>Emp</c:v>
                  </c:pt>
                  <c:pt idx="12">
                    <c:v>Base</c:v>
                  </c:pt>
                  <c:pt idx="14">
                    <c:v>Pun</c:v>
                  </c:pt>
                  <c:pt idx="16">
                    <c:v>Emp</c:v>
                  </c:pt>
                  <c:pt idx="18">
                    <c:v>Base</c:v>
                  </c:pt>
                  <c:pt idx="20">
                    <c:v>Pun</c:v>
                  </c:pt>
                  <c:pt idx="22">
                    <c:v>Emp</c:v>
                  </c:pt>
                </c:lvl>
                <c:lvl>
                  <c:pt idx="0">
                    <c:v>attempter</c:v>
                  </c:pt>
                  <c:pt idx="6">
                    <c:v>control</c:v>
                  </c:pt>
                  <c:pt idx="12">
                    <c:v>depression</c:v>
                  </c:pt>
                  <c:pt idx="18">
                    <c:v>ideator</c:v>
                  </c:pt>
                </c:lvl>
              </c:multiLvlStrCache>
            </c:multiLvlStrRef>
          </c:cat>
          <c:val>
            <c:numRef>
              <c:f>Sheet3!$D$2:$D$25</c:f>
              <c:numCache>
                <c:formatCode>General</c:formatCode>
                <c:ptCount val="24"/>
                <c:pt idx="0">
                  <c:v>0.956756756756757</c:v>
                </c:pt>
                <c:pt idx="1">
                  <c:v>0.575289575289575</c:v>
                </c:pt>
                <c:pt idx="2">
                  <c:v>0.632432432432432</c:v>
                </c:pt>
                <c:pt idx="3">
                  <c:v>0.328185328185328</c:v>
                </c:pt>
                <c:pt idx="4">
                  <c:v>0.92972972972973</c:v>
                </c:pt>
                <c:pt idx="5">
                  <c:v>0.792792792792793</c:v>
                </c:pt>
                <c:pt idx="6">
                  <c:v>0.958333333333333</c:v>
                </c:pt>
                <c:pt idx="7">
                  <c:v>0.567460317460317</c:v>
                </c:pt>
                <c:pt idx="8">
                  <c:v>0.683333333333333</c:v>
                </c:pt>
                <c:pt idx="9">
                  <c:v>0.400793650793651</c:v>
                </c:pt>
                <c:pt idx="10">
                  <c:v>0.941666666666667</c:v>
                </c:pt>
                <c:pt idx="11">
                  <c:v>0.873015873015873</c:v>
                </c:pt>
                <c:pt idx="12">
                  <c:v>0.973913043478261</c:v>
                </c:pt>
                <c:pt idx="13">
                  <c:v>0.701863354037267</c:v>
                </c:pt>
                <c:pt idx="14">
                  <c:v>0.721739130434783</c:v>
                </c:pt>
                <c:pt idx="15">
                  <c:v>0.527950310559006</c:v>
                </c:pt>
                <c:pt idx="16">
                  <c:v>0.939130434782609</c:v>
                </c:pt>
                <c:pt idx="17">
                  <c:v>0.826086956521739</c:v>
                </c:pt>
                <c:pt idx="18">
                  <c:v>0.989473684210526</c:v>
                </c:pt>
                <c:pt idx="19">
                  <c:v>0.601503759398496</c:v>
                </c:pt>
                <c:pt idx="20">
                  <c:v>0.694736842105263</c:v>
                </c:pt>
                <c:pt idx="21">
                  <c:v>0.428571428571429</c:v>
                </c:pt>
                <c:pt idx="22">
                  <c:v>0.989473684210526</c:v>
                </c:pt>
                <c:pt idx="23">
                  <c:v>0.897243107769423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69366160"/>
        <c:axId val="464936432"/>
      </c:barChart>
      <c:catAx>
        <c:axId val="4693661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4936432"/>
        <c:crosses val="autoZero"/>
        <c:auto val="1"/>
        <c:lblAlgn val="ctr"/>
        <c:lblOffset val="100"/>
        <c:noMultiLvlLbl val="0"/>
      </c:catAx>
      <c:valAx>
        <c:axId val="464936432"/>
        <c:scaling>
          <c:orientation val="minMax"/>
          <c:max val="1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93661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%</a:t>
            </a:r>
            <a:r>
              <a:rPr lang="en-US" baseline="0"/>
              <a:t> of a</a:t>
            </a:r>
            <a:r>
              <a:rPr lang="en-US"/>
              <a:t>ccepted trials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Sheet2!$D$1</c:f>
              <c:strCache>
                <c:ptCount val="1"/>
                <c:pt idx="0">
                  <c:v>Accept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rgbClr val="FFC000"/>
              </a:solidFill>
              <a:ln>
                <a:solidFill>
                  <a:srgbClr val="FFC000"/>
                </a:solidFill>
              </a:ln>
              <a:effectLst/>
            </c:spPr>
          </c:dPt>
          <c:dPt>
            <c:idx val="3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/>
            </c:spPr>
          </c:dPt>
          <c:dPt>
            <c:idx val="5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/>
            </c:spPr>
          </c:dPt>
          <c:dPt>
            <c:idx val="7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/>
            </c:spPr>
          </c:dPt>
          <c:dPt>
            <c:idx val="9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/>
            </c:spPr>
          </c:dPt>
          <c:dPt>
            <c:idx val="11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/>
            </c:spPr>
          </c:dPt>
          <c:dPt>
            <c:idx val="13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/>
            </c:spPr>
          </c:dPt>
          <c:dPt>
            <c:idx val="15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/>
            </c:spPr>
          </c:dPt>
          <c:dPt>
            <c:idx val="17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/>
            </c:spPr>
          </c:dPt>
          <c:dPt>
            <c:idx val="19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/>
            </c:spPr>
          </c:dPt>
          <c:dPt>
            <c:idx val="21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/>
            </c:spPr>
          </c:dPt>
          <c:dPt>
            <c:idx val="23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/>
            </c:spPr>
          </c:dPt>
          <c:dPt>
            <c:idx val="25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/>
            </c:spPr>
          </c:dPt>
          <c:dPt>
            <c:idx val="27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/>
            </c:spPr>
          </c:dPt>
          <c:dPt>
            <c:idx val="29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/>
            </c:spPr>
          </c:dPt>
          <c:cat>
            <c:multiLvlStrRef>
              <c:f>Sheet2!$A$2:$C$31</c:f>
              <c:multiLvlStrCache>
                <c:ptCount val="30"/>
                <c:lvl>
                  <c:pt idx="0">
                    <c:v>fair</c:v>
                  </c:pt>
                  <c:pt idx="1">
                    <c:v>unfair</c:v>
                  </c:pt>
                  <c:pt idx="2">
                    <c:v>fair</c:v>
                  </c:pt>
                  <c:pt idx="3">
                    <c:v>unfair</c:v>
                  </c:pt>
                  <c:pt idx="4">
                    <c:v>fair</c:v>
                  </c:pt>
                  <c:pt idx="5">
                    <c:v>unfair</c:v>
                  </c:pt>
                  <c:pt idx="6">
                    <c:v>fair</c:v>
                  </c:pt>
                  <c:pt idx="7">
                    <c:v>unfair</c:v>
                  </c:pt>
                  <c:pt idx="8">
                    <c:v>fair</c:v>
                  </c:pt>
                  <c:pt idx="9">
                    <c:v>unfair</c:v>
                  </c:pt>
                  <c:pt idx="10">
                    <c:v>fair</c:v>
                  </c:pt>
                  <c:pt idx="11">
                    <c:v>unfair</c:v>
                  </c:pt>
                  <c:pt idx="12">
                    <c:v>fair</c:v>
                  </c:pt>
                  <c:pt idx="13">
                    <c:v>unfair</c:v>
                  </c:pt>
                  <c:pt idx="14">
                    <c:v>fair</c:v>
                  </c:pt>
                  <c:pt idx="15">
                    <c:v>unfair</c:v>
                  </c:pt>
                  <c:pt idx="16">
                    <c:v>fair</c:v>
                  </c:pt>
                  <c:pt idx="17">
                    <c:v>unfair</c:v>
                  </c:pt>
                  <c:pt idx="18">
                    <c:v>fair</c:v>
                  </c:pt>
                  <c:pt idx="19">
                    <c:v>unfair</c:v>
                  </c:pt>
                  <c:pt idx="20">
                    <c:v>fair</c:v>
                  </c:pt>
                  <c:pt idx="21">
                    <c:v>unfair</c:v>
                  </c:pt>
                  <c:pt idx="22">
                    <c:v>fair</c:v>
                  </c:pt>
                  <c:pt idx="23">
                    <c:v>unfair</c:v>
                  </c:pt>
                  <c:pt idx="24">
                    <c:v>fair</c:v>
                  </c:pt>
                  <c:pt idx="25">
                    <c:v>unfair</c:v>
                  </c:pt>
                  <c:pt idx="26">
                    <c:v>fair</c:v>
                  </c:pt>
                  <c:pt idx="27">
                    <c:v>unfair</c:v>
                  </c:pt>
                  <c:pt idx="28">
                    <c:v>fair</c:v>
                  </c:pt>
                  <c:pt idx="29">
                    <c:v>unfair</c:v>
                  </c:pt>
                </c:lvl>
                <c:lvl>
                  <c:pt idx="0">
                    <c:v>Base</c:v>
                  </c:pt>
                  <c:pt idx="2">
                    <c:v>Pun</c:v>
                  </c:pt>
                  <c:pt idx="4">
                    <c:v>Emp</c:v>
                  </c:pt>
                  <c:pt idx="6">
                    <c:v>Base</c:v>
                  </c:pt>
                  <c:pt idx="8">
                    <c:v>Pun</c:v>
                  </c:pt>
                  <c:pt idx="10">
                    <c:v>Emp</c:v>
                  </c:pt>
                  <c:pt idx="12">
                    <c:v>Base</c:v>
                  </c:pt>
                  <c:pt idx="14">
                    <c:v>Pun</c:v>
                  </c:pt>
                  <c:pt idx="16">
                    <c:v>Emp</c:v>
                  </c:pt>
                  <c:pt idx="18">
                    <c:v>Base</c:v>
                  </c:pt>
                  <c:pt idx="20">
                    <c:v>Pun</c:v>
                  </c:pt>
                  <c:pt idx="22">
                    <c:v>Emp</c:v>
                  </c:pt>
                  <c:pt idx="24">
                    <c:v>Base</c:v>
                  </c:pt>
                  <c:pt idx="26">
                    <c:v>Pun</c:v>
                  </c:pt>
                  <c:pt idx="28">
                    <c:v>Emp</c:v>
                  </c:pt>
                </c:lvl>
                <c:lvl>
                  <c:pt idx="0">
                    <c:v>AttempterHL</c:v>
                  </c:pt>
                  <c:pt idx="6">
                    <c:v>AttempterLL</c:v>
                  </c:pt>
                  <c:pt idx="12">
                    <c:v>control</c:v>
                  </c:pt>
                  <c:pt idx="18">
                    <c:v>depression</c:v>
                  </c:pt>
                  <c:pt idx="24">
                    <c:v>ideator</c:v>
                  </c:pt>
                </c:lvl>
              </c:multiLvlStrCache>
            </c:multiLvlStrRef>
          </c:cat>
          <c:val>
            <c:numRef>
              <c:f>Sheet2!$D$2:$D$31</c:f>
              <c:numCache>
                <c:formatCode>General</c:formatCode>
                <c:ptCount val="30"/>
                <c:pt idx="0">
                  <c:v>0.941176470588235</c:v>
                </c:pt>
                <c:pt idx="1">
                  <c:v>0.557422969187675</c:v>
                </c:pt>
                <c:pt idx="2">
                  <c:v>0.576470588235294</c:v>
                </c:pt>
                <c:pt idx="3">
                  <c:v>0.324929971988795</c:v>
                </c:pt>
                <c:pt idx="4">
                  <c:v>0.952941176470588</c:v>
                </c:pt>
                <c:pt idx="5">
                  <c:v>0.820728291316527</c:v>
                </c:pt>
                <c:pt idx="6">
                  <c:v>0.97</c:v>
                </c:pt>
                <c:pt idx="7">
                  <c:v>0.59047619047619</c:v>
                </c:pt>
                <c:pt idx="8">
                  <c:v>0.68</c:v>
                </c:pt>
                <c:pt idx="9">
                  <c:v>0.330952380952381</c:v>
                </c:pt>
                <c:pt idx="10">
                  <c:v>0.91</c:v>
                </c:pt>
                <c:pt idx="11">
                  <c:v>0.769047619047619</c:v>
                </c:pt>
                <c:pt idx="12">
                  <c:v>0.958333333333333</c:v>
                </c:pt>
                <c:pt idx="13">
                  <c:v>0.567460317460317</c:v>
                </c:pt>
                <c:pt idx="14">
                  <c:v>0.683333333333333</c:v>
                </c:pt>
                <c:pt idx="15">
                  <c:v>0.400793650793651</c:v>
                </c:pt>
                <c:pt idx="16">
                  <c:v>0.941666666666667</c:v>
                </c:pt>
                <c:pt idx="17">
                  <c:v>0.873015873015873</c:v>
                </c:pt>
                <c:pt idx="18">
                  <c:v>0.973913043478261</c:v>
                </c:pt>
                <c:pt idx="19">
                  <c:v>0.701863354037267</c:v>
                </c:pt>
                <c:pt idx="20">
                  <c:v>0.721739130434783</c:v>
                </c:pt>
                <c:pt idx="21">
                  <c:v>0.527950310559006</c:v>
                </c:pt>
                <c:pt idx="22">
                  <c:v>0.939130434782609</c:v>
                </c:pt>
                <c:pt idx="23">
                  <c:v>0.826086956521739</c:v>
                </c:pt>
                <c:pt idx="24">
                  <c:v>0.989473684210526</c:v>
                </c:pt>
                <c:pt idx="25">
                  <c:v>0.601503759398496</c:v>
                </c:pt>
                <c:pt idx="26">
                  <c:v>0.694736842105263</c:v>
                </c:pt>
                <c:pt idx="27">
                  <c:v>0.428571428571429</c:v>
                </c:pt>
                <c:pt idx="28">
                  <c:v>0.989473684210526</c:v>
                </c:pt>
                <c:pt idx="29">
                  <c:v>0.897243107769423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27724544"/>
        <c:axId val="465242160"/>
      </c:barChart>
      <c:catAx>
        <c:axId val="4277245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5242160"/>
        <c:crosses val="autoZero"/>
        <c:auto val="1"/>
        <c:lblAlgn val="ctr"/>
        <c:lblOffset val="100"/>
        <c:noMultiLvlLbl val="0"/>
      </c:catAx>
      <c:valAx>
        <c:axId val="465242160"/>
        <c:scaling>
          <c:orientation val="minMax"/>
          <c:max val="1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77245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70637A-7F70-4788-A8DB-6F8A001AE7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F9D5404F-EB55-4B5E-B9CE-AC2A0B6C47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808CDBC-CAE1-487B-A4E5-3CB70D4EA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0AB5A-E802-48CF-A5B9-FE8704AC6519}" type="datetimeFigureOut">
              <a:rPr lang="en-CA" smtClean="0"/>
              <a:t>2017-09-19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0D5A8BB-D166-4343-997B-EF673CB40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BC260DA-D757-4992-B138-BBE00B22D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06B2B-F976-4FD6-AF0C-E0C268D4A0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88387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8951A57-6E16-4A71-98CB-2307E282C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7F111875-20D3-450B-8A7D-100D7AD10D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8F3875F-0C83-48C3-8881-97B38467B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0AB5A-E802-48CF-A5B9-FE8704AC6519}" type="datetimeFigureOut">
              <a:rPr lang="en-CA" smtClean="0"/>
              <a:t>2017-09-19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2640ABB-0B39-4E48-B67F-13EB2E5E8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54C0341-9536-4979-9F6E-429B58342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06B2B-F976-4FD6-AF0C-E0C268D4A0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81099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20D0E6FE-C5AB-4578-BB2A-E718F0F3D4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4D9442B6-6798-4E3F-BC43-D487421D33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8E8FDF4-0673-47D2-AEF1-4ECE10E40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0AB5A-E802-48CF-A5B9-FE8704AC6519}" type="datetimeFigureOut">
              <a:rPr lang="en-CA" smtClean="0"/>
              <a:t>2017-09-19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953779D-E55D-4C51-B09C-5B7930947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8E9A841-3B09-42DC-8684-FE1A19B95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06B2B-F976-4FD6-AF0C-E0C268D4A0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89869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C2B00DB-F0DF-4138-ABCE-C402834F3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393E18F-528D-46DF-8DCA-567475797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E5FACCA-E424-4C6C-B376-B62146CE1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0AB5A-E802-48CF-A5B9-FE8704AC6519}" type="datetimeFigureOut">
              <a:rPr lang="en-CA" smtClean="0"/>
              <a:t>2017-09-19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88A8849-1252-418B-86C9-3FB1D770E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213DBDE-BBC2-4EE9-AA49-CBE1CA9AF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06B2B-F976-4FD6-AF0C-E0C268D4A0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819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D6B6B8-2C76-441A-90C7-2648223BB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4FD13C0-2671-4F5B-BC76-3285DF8F0D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5FAF587-BBF7-4795-A539-160E1CBB4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0AB5A-E802-48CF-A5B9-FE8704AC6519}" type="datetimeFigureOut">
              <a:rPr lang="en-CA" smtClean="0"/>
              <a:t>2017-09-19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43711F6-2BA4-43F7-ADE4-F55606E83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0814A98-C0EE-4830-9E95-AB51A3D46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06B2B-F976-4FD6-AF0C-E0C268D4A0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95909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F190E3E-504C-44BD-9375-90382E6A4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6CAE47C-1CB8-4A76-9E77-960D3E128C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020F4A4-A6BF-47E5-92FC-8201B6593F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AA361B5-9AA3-4229-8D44-CEB57C12E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0AB5A-E802-48CF-A5B9-FE8704AC6519}" type="datetimeFigureOut">
              <a:rPr lang="en-CA" smtClean="0"/>
              <a:t>2017-09-19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AAA7D8C-2AFC-4C12-92A2-9D98EF3FC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3FD714B-B89C-43C1-A417-A6A05C50F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06B2B-F976-4FD6-AF0C-E0C268D4A0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0265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0D13C32-3583-406D-BB55-24C24E430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918888A-2B6D-46A5-AE6E-A1FF449737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376B253-61D6-4CF9-B63B-20481633C4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382753D1-7E4F-4976-AE02-B8CA399556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4C468A93-F5B5-49E9-B836-9872129CC4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695DD8CB-5889-49EA-9BAD-528818612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0AB5A-E802-48CF-A5B9-FE8704AC6519}" type="datetimeFigureOut">
              <a:rPr lang="en-CA" smtClean="0"/>
              <a:t>2017-09-19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8501B846-1316-4807-8A54-DA3AC47AD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689B354F-D580-4F3A-AB73-5BC965F2B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06B2B-F976-4FD6-AF0C-E0C268D4A0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8478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9DDE365-D52A-428F-AB9F-8CF9AC3D4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1B902405-9BC8-4DCF-89BD-1C3021158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0AB5A-E802-48CF-A5B9-FE8704AC6519}" type="datetimeFigureOut">
              <a:rPr lang="en-CA" smtClean="0"/>
              <a:t>2017-09-19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741E3B3-AB1D-4FEA-A844-6DD4E7C45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449737C3-89A9-4077-A0AE-16155EBF7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06B2B-F976-4FD6-AF0C-E0C268D4A0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72678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67E2FC56-905E-4427-BB9F-0599D987C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0AB5A-E802-48CF-A5B9-FE8704AC6519}" type="datetimeFigureOut">
              <a:rPr lang="en-CA" smtClean="0"/>
              <a:t>2017-09-19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487C4D51-B9C6-4DF9-B99D-02567E8C6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190AAD4-0860-4BD5-8057-18876B454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06B2B-F976-4FD6-AF0C-E0C268D4A0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30802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8D0AC77-2DD6-4F80-AED8-5F2DEAFE4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A50F9F6-EF62-405A-BD73-A4D257EA25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C2D29C1A-CCB3-4892-8341-4E47EA725C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A49B093-3DB2-42E5-90E6-7961FD1DE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0AB5A-E802-48CF-A5B9-FE8704AC6519}" type="datetimeFigureOut">
              <a:rPr lang="en-CA" smtClean="0"/>
              <a:t>2017-09-19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F18E932-8D4E-4B86-ADE7-DAF5963F6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A6BCD62-2E53-46BB-8674-8A6BC9361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06B2B-F976-4FD6-AF0C-E0C268D4A0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70333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E66942B-4AEE-47BA-A130-8FE3D07A2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A24C110B-5666-4CAC-9935-17BA900407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1A5EEBFA-7C3F-40BC-A736-89E2871AB9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F9791BC-52F7-4098-BD77-EB52CAD31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0AB5A-E802-48CF-A5B9-FE8704AC6519}" type="datetimeFigureOut">
              <a:rPr lang="en-CA" smtClean="0"/>
              <a:t>2017-09-19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2F409E7-1C98-4E39-B7A6-5F89DA984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DC7D36C-18CF-4995-B3BF-440113BC7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06B2B-F976-4FD6-AF0C-E0C268D4A0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10310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E5B4AD75-DD9C-4FBC-861B-1923DAD4C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D568E8A-8FC5-429A-BBC2-86B33A87A8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9A9B9B8-7E0D-4EC3-A0F8-0CFBC57A3D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B0AB5A-E802-48CF-A5B9-FE8704AC6519}" type="datetimeFigureOut">
              <a:rPr lang="en-CA" smtClean="0"/>
              <a:t>2017-09-19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701BCBF-10E5-4F5A-AFDC-06F55B5CAA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8C4BCD5-C523-4222-8576-785E1DE192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D06B2B-F976-4FD6-AF0C-E0C268D4A0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39192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A47EB2B-4331-4E3D-9575-372974FA84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4D09F98-919E-4EAE-8FE4-8DF28106A8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50328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0DC2B9B-FCB5-4621-ABB4-77B660602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% of rejecting offers in all participants</a:t>
            </a:r>
          </a:p>
        </p:txBody>
      </p:sp>
      <p:pic>
        <p:nvPicPr>
          <p:cNvPr id="4" name="Content Placeholder 3" descr="C:\Users\ke\Desktop\Figure_1.png">
            <a:extLst>
              <a:ext uri="{FF2B5EF4-FFF2-40B4-BE49-F238E27FC236}">
                <a16:creationId xmlns:a16="http://schemas.microsoft.com/office/drawing/2014/main" xmlns="" id="{4D21BC85-7DF2-4CAA-BD03-EE4871E463F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577" y="1403594"/>
            <a:ext cx="2891663" cy="325984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FF07B87F-C8DD-4F75-AF75-8EE671EF4690}"/>
              </a:ext>
            </a:extLst>
          </p:cNvPr>
          <p:cNvSpPr txBox="1"/>
          <p:nvPr/>
        </p:nvSpPr>
        <p:spPr>
          <a:xfrm>
            <a:off x="3868819" y="3338362"/>
            <a:ext cx="71751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CA" dirty="0"/>
              <a:t>proportion of accepting faired/unfair offers is significantly different from the proportion of rejecting faired/unfair offers, p=0.</a:t>
            </a:r>
          </a:p>
          <a:p>
            <a:pPr marL="285750" indent="-285750">
              <a:buFont typeface="Arial" charset="0"/>
              <a:buChar char="•"/>
            </a:pPr>
            <a:r>
              <a:rPr lang="en-CA" dirty="0"/>
              <a:t>Proportion of rejecting faired offers is significantly different from rejecting unfair offers, p=0.</a:t>
            </a:r>
          </a:p>
          <a:p>
            <a:pPr marL="285750" indent="-285750">
              <a:buFont typeface="Arial" charset="0"/>
              <a:buChar char="•"/>
            </a:pPr>
            <a:r>
              <a:rPr lang="en-CA" dirty="0"/>
              <a:t>Binomial test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7229B7B9-B18A-4703-9B4E-3C8CBCE0D5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4223875"/>
              </p:ext>
            </p:extLst>
          </p:nvPr>
        </p:nvGraphicFramePr>
        <p:xfrm>
          <a:off x="4732420" y="1854660"/>
          <a:ext cx="2951748" cy="95270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83916">
                  <a:extLst>
                    <a:ext uri="{9D8B030D-6E8A-4147-A177-3AD203B41FA5}">
                      <a16:colId xmlns:a16="http://schemas.microsoft.com/office/drawing/2014/main" xmlns="" val="3735259432"/>
                    </a:ext>
                  </a:extLst>
                </a:gridCol>
                <a:gridCol w="983916">
                  <a:extLst>
                    <a:ext uri="{9D8B030D-6E8A-4147-A177-3AD203B41FA5}">
                      <a16:colId xmlns:a16="http://schemas.microsoft.com/office/drawing/2014/main" xmlns="" val="1134382208"/>
                    </a:ext>
                  </a:extLst>
                </a:gridCol>
                <a:gridCol w="983916">
                  <a:extLst>
                    <a:ext uri="{9D8B030D-6E8A-4147-A177-3AD203B41FA5}">
                      <a16:colId xmlns:a16="http://schemas.microsoft.com/office/drawing/2014/main" xmlns="" val="1257578719"/>
                    </a:ext>
                  </a:extLst>
                </a:gridCol>
              </a:tblGrid>
              <a:tr h="317569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 dirty="0">
                          <a:effectLst/>
                        </a:rPr>
                        <a:t>fairness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>
                          <a:effectLst/>
                        </a:rPr>
                        <a:t>reject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>
                          <a:effectLst/>
                        </a:rPr>
                        <a:t>accept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625375486"/>
                  </a:ext>
                </a:extLst>
              </a:tr>
              <a:tr h="317569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 dirty="0">
                          <a:effectLst/>
                        </a:rPr>
                        <a:t>fair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 dirty="0">
                          <a:effectLst/>
                        </a:rPr>
                        <a:t>212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1333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346036712"/>
                  </a:ext>
                </a:extLst>
              </a:tr>
              <a:tr h="317569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>
                          <a:effectLst/>
                        </a:rPr>
                        <a:t>unfair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 dirty="0">
                          <a:effectLst/>
                        </a:rPr>
                        <a:t>2481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 dirty="0">
                          <a:effectLst/>
                        </a:rPr>
                        <a:t>4008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22756401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114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Demographics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Are groups significantly different in demographics info?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83503D01-4845-4860-81B1-C045015D08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87857"/>
            <a:ext cx="3564467" cy="219978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EA5D9DFF-BAE7-4ACF-8630-9B7F07FFE7C3}"/>
              </a:ext>
            </a:extLst>
          </p:cNvPr>
          <p:cNvSpPr txBox="1"/>
          <p:nvPr/>
        </p:nvSpPr>
        <p:spPr>
          <a:xfrm>
            <a:off x="5118100" y="2387857"/>
            <a:ext cx="62357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The baseline ages are significantly different across the 4 groups,  F(3) = 2.826, p=0.426. </a:t>
            </a:r>
            <a:r>
              <a:rPr lang="en-CA" dirty="0" err="1"/>
              <a:t>Ideators</a:t>
            </a:r>
            <a:r>
              <a:rPr lang="en-CA" dirty="0"/>
              <a:t> and controls are significantly different (Tukey HSD), p=0.042.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The baseline ages are not significantly across the 5 groups (attempter HL &amp; LL), F(4) = 2.364, p=0.058.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47C1B0C9-06AE-4033-9D9E-4BE9EEEDB71F}"/>
              </a:ext>
            </a:extLst>
          </p:cNvPr>
          <p:cNvSpPr txBox="1"/>
          <p:nvPr/>
        </p:nvSpPr>
        <p:spPr>
          <a:xfrm>
            <a:off x="2150533" y="4587642"/>
            <a:ext cx="1913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5-levels</a:t>
            </a:r>
          </a:p>
        </p:txBody>
      </p:sp>
    </p:spTree>
    <p:extLst>
      <p:ext uri="{BB962C8B-B14F-4D97-AF65-F5344CB8AC3E}">
        <p14:creationId xmlns:p14="http://schemas.microsoft.com/office/powerpoint/2010/main" val="915773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72733B-3ADC-4709-8C8B-A6CBD9E2C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Groups and offers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89620BF-6236-4713-8FEC-A6D0D87A8E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xmlns="" id="{B9B1E397-67AB-480C-990E-A418DFCD995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41362625"/>
              </p:ext>
            </p:extLst>
          </p:nvPr>
        </p:nvGraphicFramePr>
        <p:xfrm>
          <a:off x="838200" y="2114550"/>
          <a:ext cx="3797300" cy="2197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xmlns="" id="{4B0EFEA8-71A8-40C1-817E-1FFBB3DAB05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16903928"/>
              </p:ext>
            </p:extLst>
          </p:nvPr>
        </p:nvGraphicFramePr>
        <p:xfrm>
          <a:off x="838200" y="4152900"/>
          <a:ext cx="3797300" cy="19256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92890340-7891-4130-B5AC-93FDC518A8C2}"/>
              </a:ext>
            </a:extLst>
          </p:cNvPr>
          <p:cNvSpPr txBox="1"/>
          <p:nvPr/>
        </p:nvSpPr>
        <p:spPr>
          <a:xfrm>
            <a:off x="5334000" y="1969969"/>
            <a:ext cx="5791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Is </a:t>
            </a:r>
            <a:r>
              <a:rPr lang="en-CA"/>
              <a:t>accepting </a:t>
            </a:r>
            <a:r>
              <a:rPr lang="en-CA" smtClean="0"/>
              <a:t>fair/unfair offers </a:t>
            </a:r>
            <a:r>
              <a:rPr lang="en-CA" dirty="0"/>
              <a:t>significantly </a:t>
            </a:r>
            <a:r>
              <a:rPr lang="en-CA" dirty="0" smtClean="0"/>
              <a:t>larger/smaller </a:t>
            </a:r>
            <a:r>
              <a:rPr lang="en-CA" dirty="0"/>
              <a:t>than unfair offers within a group</a:t>
            </a:r>
            <a:r>
              <a:rPr lang="en-CA" dirty="0"/>
              <a:t>? </a:t>
            </a:r>
            <a:endParaRPr lang="en-CA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 smtClean="0"/>
              <a:t>Yes</a:t>
            </a:r>
            <a:r>
              <a:rPr lang="en-CA" dirty="0"/>
              <a:t>. Binomial test(accept, reject)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Is accepting </a:t>
            </a:r>
            <a:r>
              <a:rPr lang="en-CA" dirty="0" smtClean="0"/>
              <a:t>fair/unfair </a:t>
            </a:r>
            <a:r>
              <a:rPr lang="en-CA" dirty="0"/>
              <a:t>offers </a:t>
            </a:r>
            <a:r>
              <a:rPr lang="en-CA" dirty="0" smtClean="0"/>
              <a:t>significantly different across groups?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 smtClean="0"/>
              <a:t>Yes, chi-square goodness of fit.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55577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 Groups, conditions, and fairness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4561425"/>
              </p:ext>
            </p:extLst>
          </p:nvPr>
        </p:nvGraphicFramePr>
        <p:xfrm>
          <a:off x="474133" y="1180307"/>
          <a:ext cx="4389967" cy="25788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978400" y="1690688"/>
            <a:ext cx="4965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37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 </a:t>
            </a:r>
            <a:r>
              <a:rPr lang="en-US" dirty="0"/>
              <a:t>Groups, conditions, and </a:t>
            </a:r>
            <a:r>
              <a:rPr lang="en-US" dirty="0" smtClean="0"/>
              <a:t>fairness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709151"/>
              </p:ext>
            </p:extLst>
          </p:nvPr>
        </p:nvGraphicFramePr>
        <p:xfrm>
          <a:off x="279400" y="1485899"/>
          <a:ext cx="4483100" cy="29210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346700" y="1828800"/>
            <a:ext cx="6565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There is no significant three-way interaction between groups, conditions, and fairness, F(6, 8010) = .749, p = 0.61.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Group type is significantly interacting with reappraisal condition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4974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3268</TotalTime>
  <Words>209</Words>
  <Application>Microsoft Macintosh PowerPoint</Application>
  <PresentationFormat>Widescreen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Calibri Light</vt:lpstr>
      <vt:lpstr>Arial</vt:lpstr>
      <vt:lpstr>Office Theme</vt:lpstr>
      <vt:lpstr>PowerPoint Presentation</vt:lpstr>
      <vt:lpstr>% of rejecting offers in all participants</vt:lpstr>
      <vt:lpstr>Demographics </vt:lpstr>
      <vt:lpstr>Groups and offers </vt:lpstr>
      <vt:lpstr>5 Groups, conditions, and fairness</vt:lpstr>
      <vt:lpstr>4 Groups, conditions, and fairness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</dc:creator>
  <cp:lastModifiedBy>ke zhang</cp:lastModifiedBy>
  <cp:revision>61</cp:revision>
  <dcterms:created xsi:type="dcterms:W3CDTF">2017-09-15T16:32:34Z</dcterms:created>
  <dcterms:modified xsi:type="dcterms:W3CDTF">2017-09-21T19:11:49Z</dcterms:modified>
</cp:coreProperties>
</file>