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60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74" r:id="rId15"/>
    <p:sldId id="276" r:id="rId16"/>
    <p:sldId id="277" r:id="rId17"/>
    <p:sldId id="279" r:id="rId18"/>
    <p:sldId id="278" r:id="rId19"/>
    <p:sldId id="280" r:id="rId20"/>
    <p:sldId id="281" r:id="rId21"/>
    <p:sldId id="282" r:id="rId22"/>
    <p:sldId id="283" r:id="rId23"/>
    <p:sldId id="285" r:id="rId24"/>
    <p:sldId id="284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2"/>
    <p:restoredTop sz="94631"/>
  </p:normalViewPr>
  <p:slideViewPr>
    <p:cSldViewPr snapToGrid="0">
      <p:cViewPr varScale="1">
        <p:scale>
          <a:sx n="83" d="100"/>
          <a:sy n="83" d="100"/>
        </p:scale>
        <p:origin x="6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\ownCloud\Suicide_UG\UG_clean_updated\fair_reappraisal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zhang\ownCloud\Suicide_UG\UG_clean_updated\baseline_stackSiz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zhang\ownCloud\Suicide_UG\UG_clean_updated\baseline_stackSize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zhang\ownCloud\Suicide_UG\UG_clean_updated\empathy_stackSize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zhang\ownCloud\Suicide_UG\UG_clean_updated\empathy_stackSize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zhang\ownCloud\Suicide_UG\UG_clean_updated\empathy_stackSize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zhang\ownCloud\Suicide_UG\UG_clean_updated\empathy_stackSize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zhang\ownCloud\Suicide_UG\UG_clean_updated\empathy_stackSize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zhang\ownCloud\Suicide_UG\UG_clean_updated\punish_stackSize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zhang\ownCloud\Suicide_UG\UG_clean_updated\punish_stackSize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zhang\ownCloud\Suicide_UG\UG_clean_updated\punish_stackSize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zhang\ownCloud\Suicide_UG\UG_clean_updated\fair_reapprais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zhang\ownCloud\Suicide_UG\UG_clean_updated\punish_stackSize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zhang\ownCloud\Suicide_UG\UG_clean_updated\punish_stackSize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zhang\ownCloud\Suicide_UG\UG_clean_updated\stackSize_controls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zhang\ownCloud\Suicide_UG\UG_clean_updated\stackSize_controls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zhang\ownCloud\Suicide_UG\UG_clean_updated\stackSize_controls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zhang\ownCloud\Suicide_UG\UG_clean_updated\stackSize_controls%20copy%202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zhang\ownCloud\Suicide_UG\UG_clean_updated\stackSize_controls%20copy%202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\ownCloud\Suicide_UG\UG_clean_updated\chisquare_crossta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\ownCloud\Suicide_UG\UG_clean_updated\chisquare_crossta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zhang\ownCloud\Suicide_UG\UG_clean_updated\chisquare_crosstab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zhang\ownCloud\Suicide_UG\UG_clean_updated\chisquare_crosstab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zhang\ownCloud\Suicide_UG\UG_clean_updated\baseline_stackSiz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zhang\ownCloud\Suicide_UG\UG_clean_updated\baseline_stackSiz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zhang\ownCloud\Suicide_UG\UG_clean_updated\baseline_stackSiz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Acceptance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group5_reappraisal_percent!$E$1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group5_reappraisal_percent!$A$2:$C$31</c:f>
              <c:multiLvlStrCache>
                <c:ptCount val="30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  <c:pt idx="24">
                    <c:v>fair</c:v>
                  </c:pt>
                  <c:pt idx="25">
                    <c:v>unfair</c:v>
                  </c:pt>
                  <c:pt idx="26">
                    <c:v>fair</c:v>
                  </c:pt>
                  <c:pt idx="27">
                    <c:v>unfair</c:v>
                  </c:pt>
                  <c:pt idx="28">
                    <c:v>fair</c:v>
                  </c:pt>
                  <c:pt idx="29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  <c:pt idx="24">
                    <c:v>baseline</c:v>
                  </c:pt>
                  <c:pt idx="26">
                    <c:v>empathy</c:v>
                  </c:pt>
                  <c:pt idx="28">
                    <c:v>punish</c:v>
                  </c:pt>
                </c:lvl>
                <c:lvl>
                  <c:pt idx="0">
                    <c:v>AttempterHL</c:v>
                  </c:pt>
                  <c:pt idx="6">
                    <c:v>AttempterLL</c:v>
                  </c:pt>
                  <c:pt idx="12">
                    <c:v>control</c:v>
                  </c:pt>
                  <c:pt idx="18">
                    <c:v>depression</c:v>
                  </c:pt>
                  <c:pt idx="24">
                    <c:v>ideator</c:v>
                  </c:pt>
                </c:lvl>
              </c:multiLvlStrCache>
            </c:multiLvlStrRef>
          </c:cat>
          <c:val>
            <c:numRef>
              <c:f>group5_reappraisal_percent!$E$2:$E$31</c:f>
              <c:numCache>
                <c:formatCode>General</c:formatCode>
                <c:ptCount val="30"/>
                <c:pt idx="0">
                  <c:v>0.94117647058823528</c:v>
                </c:pt>
                <c:pt idx="1">
                  <c:v>0.55742296918767509</c:v>
                </c:pt>
                <c:pt idx="2">
                  <c:v>0.95294117647058818</c:v>
                </c:pt>
                <c:pt idx="3">
                  <c:v>0.82072829131652658</c:v>
                </c:pt>
                <c:pt idx="4">
                  <c:v>0.57647058823529407</c:v>
                </c:pt>
                <c:pt idx="5">
                  <c:v>0.32492997198879547</c:v>
                </c:pt>
                <c:pt idx="6">
                  <c:v>0.96842105263157896</c:v>
                </c:pt>
                <c:pt idx="7">
                  <c:v>0.5914786967418546</c:v>
                </c:pt>
                <c:pt idx="8">
                  <c:v>0.90526315789473688</c:v>
                </c:pt>
                <c:pt idx="9">
                  <c:v>0.75689223057644106</c:v>
                </c:pt>
                <c:pt idx="10">
                  <c:v>0.69473684210526321</c:v>
                </c:pt>
                <c:pt idx="11">
                  <c:v>0.34085213032581452</c:v>
                </c:pt>
                <c:pt idx="12">
                  <c:v>0.95833333333333337</c:v>
                </c:pt>
                <c:pt idx="13">
                  <c:v>0.56746031746031744</c:v>
                </c:pt>
                <c:pt idx="14">
                  <c:v>0.94166666666666665</c:v>
                </c:pt>
                <c:pt idx="15">
                  <c:v>0.87301587301587302</c:v>
                </c:pt>
                <c:pt idx="16">
                  <c:v>0.68333333333333335</c:v>
                </c:pt>
                <c:pt idx="17">
                  <c:v>0.40079365079365081</c:v>
                </c:pt>
                <c:pt idx="18">
                  <c:v>0.97391304347826091</c:v>
                </c:pt>
                <c:pt idx="19">
                  <c:v>0.70186335403726707</c:v>
                </c:pt>
                <c:pt idx="20">
                  <c:v>0.93913043478260871</c:v>
                </c:pt>
                <c:pt idx="21">
                  <c:v>0.82608695652173914</c:v>
                </c:pt>
                <c:pt idx="22">
                  <c:v>0.72173913043478266</c:v>
                </c:pt>
                <c:pt idx="23">
                  <c:v>0.52795031055900621</c:v>
                </c:pt>
                <c:pt idx="24">
                  <c:v>0.99</c:v>
                </c:pt>
                <c:pt idx="25">
                  <c:v>0.6</c:v>
                </c:pt>
                <c:pt idx="26">
                  <c:v>0.99</c:v>
                </c:pt>
                <c:pt idx="27">
                  <c:v>0.90238095238095239</c:v>
                </c:pt>
                <c:pt idx="28">
                  <c:v>0.68</c:v>
                </c:pt>
                <c:pt idx="29">
                  <c:v>0.41428571428571431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38-4B1C-B91B-3CF524E74F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0527912"/>
        <c:axId val="300528240"/>
      </c:barChart>
      <c:catAx>
        <c:axId val="300527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528240"/>
        <c:crosses val="autoZero"/>
        <c:auto val="1"/>
        <c:lblAlgn val="ctr"/>
        <c:lblOffset val="100"/>
        <c:noMultiLvlLbl val="0"/>
      </c:catAx>
      <c:valAx>
        <c:axId val="30052824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527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Acceptance rate and</a:t>
            </a:r>
            <a:r>
              <a:rPr lang="en-US" altLang="zh-CN" baseline="0"/>
              <a:t> fairness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fairscore!$D$1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fairscore!$B$2:$B$6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fairscore!$D$2:$D$6</c:f>
              <c:numCache>
                <c:formatCode>General</c:formatCode>
                <c:ptCount val="5"/>
                <c:pt idx="0">
                  <c:v>0.913834951456311</c:v>
                </c:pt>
                <c:pt idx="1">
                  <c:v>0.87216828478964403</c:v>
                </c:pt>
                <c:pt idx="2">
                  <c:v>0.78502080443828004</c:v>
                </c:pt>
                <c:pt idx="3">
                  <c:v>0.60783633841886298</c:v>
                </c:pt>
                <c:pt idx="4">
                  <c:v>0.451803051317614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D-45EA-B0A6-AAD84543ED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89604000"/>
        <c:axId val="-1531588096"/>
      </c:barChart>
      <c:catAx>
        <c:axId val="-1489604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Proposed</a:t>
                </a:r>
                <a:r>
                  <a:rPr lang="en-US" baseline="0"/>
                  <a:t> </a:t>
                </a:r>
                <a:r>
                  <a:rPr lang="en-US"/>
                  <a:t>Proportion</a:t>
                </a:r>
                <a:r>
                  <a:rPr lang="en-US" baseline="0"/>
                  <a:t>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31588096"/>
        <c:crosses val="autoZero"/>
        <c:auto val="1"/>
        <c:lblAlgn val="ctr"/>
        <c:lblOffset val="100"/>
        <c:noMultiLvlLbl val="0"/>
      </c:catAx>
      <c:valAx>
        <c:axId val="-1531588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89604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Acceptance</a:t>
            </a:r>
            <a:r>
              <a:rPr lang="en-US" altLang="zh-CN" baseline="0"/>
              <a:t> rate and fairness score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3"/>
          <c:order val="0"/>
          <c:tx>
            <c:strRef>
              <c:f>fairscoreByGroup!$G$5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fairscoreByGroup!$E$6:$E$10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fairscoreByGroup!$G$6:$G$10</c:f>
              <c:numCache>
                <c:formatCode>General</c:formatCode>
                <c:ptCount val="5"/>
                <c:pt idx="0">
                  <c:v>0.91176470588235303</c:v>
                </c:pt>
                <c:pt idx="1">
                  <c:v>0.81372549019607798</c:v>
                </c:pt>
                <c:pt idx="2">
                  <c:v>0.73109243697478998</c:v>
                </c:pt>
                <c:pt idx="3">
                  <c:v>0.58613445378151297</c:v>
                </c:pt>
                <c:pt idx="4">
                  <c:v>0.378151260504202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BE-4723-B339-47D1700AA842}"/>
            </c:ext>
          </c:extLst>
        </c:ser>
        <c:ser>
          <c:idx val="4"/>
          <c:order val="1"/>
          <c:tx>
            <c:strRef>
              <c:f>fairscoreByGroup!$H$5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fairscoreByGroup!$E$6:$E$10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fairscoreByGroup!$H$6:$H$10</c:f>
              <c:numCache>
                <c:formatCode>General</c:formatCode>
                <c:ptCount val="5"/>
                <c:pt idx="0">
                  <c:v>0.924050632911392</c:v>
                </c:pt>
                <c:pt idx="1">
                  <c:v>0.85232067510548504</c:v>
                </c:pt>
                <c:pt idx="2">
                  <c:v>0.75045207956600302</c:v>
                </c:pt>
                <c:pt idx="3">
                  <c:v>0.54249547920434005</c:v>
                </c:pt>
                <c:pt idx="4">
                  <c:v>0.417721518987342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BE-4723-B339-47D1700AA842}"/>
            </c:ext>
          </c:extLst>
        </c:ser>
        <c:ser>
          <c:idx val="0"/>
          <c:order val="2"/>
          <c:tx>
            <c:strRef>
              <c:f>fairscoreByGroup!$I$5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fairscoreByGroup!$E$6:$E$10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fairscoreByGroup!$I$6:$I$10</c:f>
              <c:numCache>
                <c:formatCode>General</c:formatCode>
                <c:ptCount val="5"/>
                <c:pt idx="0">
                  <c:v>0.88541666666666696</c:v>
                </c:pt>
                <c:pt idx="1">
                  <c:v>0.88541666666666696</c:v>
                </c:pt>
                <c:pt idx="2">
                  <c:v>0.77232142857142905</c:v>
                </c:pt>
                <c:pt idx="3">
                  <c:v>0.59672619047619002</c:v>
                </c:pt>
                <c:pt idx="4">
                  <c:v>0.4375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8BE-4723-B339-47D1700AA842}"/>
            </c:ext>
          </c:extLst>
        </c:ser>
        <c:ser>
          <c:idx val="1"/>
          <c:order val="3"/>
          <c:tx>
            <c:strRef>
              <c:f>fairscoreByGroup!$J$5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fairscoreByGroup!$E$6:$E$10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fairscoreByGroup!$J$6:$J$10</c:f>
              <c:numCache>
                <c:formatCode>General</c:formatCode>
                <c:ptCount val="5"/>
                <c:pt idx="0">
                  <c:v>0.934782608695652</c:v>
                </c:pt>
                <c:pt idx="1">
                  <c:v>0.88043478260869601</c:v>
                </c:pt>
                <c:pt idx="2">
                  <c:v>0.81055900621118004</c:v>
                </c:pt>
                <c:pt idx="3">
                  <c:v>0.70031055900621098</c:v>
                </c:pt>
                <c:pt idx="4">
                  <c:v>0.55745341614906796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8BE-4723-B339-47D1700AA842}"/>
            </c:ext>
          </c:extLst>
        </c:ser>
        <c:ser>
          <c:idx val="5"/>
          <c:order val="4"/>
          <c:tx>
            <c:strRef>
              <c:f>fairscoreByGroup!$K$5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fairscoreByGroup!$E$6:$E$10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fairscoreByGroup!$K$6:$K$10</c:f>
              <c:numCache>
                <c:formatCode>General</c:formatCode>
                <c:ptCount val="5"/>
                <c:pt idx="0">
                  <c:v>0.91558441558441594</c:v>
                </c:pt>
                <c:pt idx="1">
                  <c:v>0.91774891774891798</c:v>
                </c:pt>
                <c:pt idx="2">
                  <c:v>0.85343228200371102</c:v>
                </c:pt>
                <c:pt idx="3">
                  <c:v>0.59740259740259705</c:v>
                </c:pt>
                <c:pt idx="4">
                  <c:v>0.44341372912801502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BE-4723-B339-47D1700AA8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88840336"/>
        <c:axId val="-1492056384"/>
      </c:barChart>
      <c:catAx>
        <c:axId val="-14888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2056384"/>
        <c:crosses val="autoZero"/>
        <c:auto val="1"/>
        <c:lblAlgn val="ctr"/>
        <c:lblOffset val="100"/>
        <c:noMultiLvlLbl val="0"/>
      </c:catAx>
      <c:valAx>
        <c:axId val="-149205638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88840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Acceptance</a:t>
            </a:r>
            <a:r>
              <a:rPr lang="zh-CN" altLang="en-US"/>
              <a:t> </a:t>
            </a:r>
            <a:r>
              <a:rPr lang="en-US" altLang="zh-CN"/>
              <a:t>rate</a:t>
            </a:r>
            <a:r>
              <a:rPr lang="zh-CN" altLang="en-US" baseline="0"/>
              <a:t> </a:t>
            </a:r>
            <a:r>
              <a:rPr lang="en-US" altLang="zh-CN" baseline="0"/>
              <a:t>and</a:t>
            </a:r>
            <a:r>
              <a:rPr lang="zh-CN" altLang="en-US" baseline="0"/>
              <a:t> </a:t>
            </a:r>
            <a:r>
              <a:rPr lang="en-US" altLang="zh-CN" baseline="0"/>
              <a:t>total</a:t>
            </a:r>
            <a:r>
              <a:rPr lang="zh-CN" altLang="en-US" baseline="0"/>
              <a:t> </a:t>
            </a:r>
            <a:r>
              <a:rPr lang="en-US" altLang="zh-CN" baseline="0"/>
              <a:t>stake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totalSize_accept!$C$1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totalSize_accept!$A$2:$A$9</c:f>
              <c:numCache>
                <c:formatCode>General</c:formatCode>
                <c:ptCount val="8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10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20</c:v>
                </c:pt>
              </c:numCache>
            </c:numRef>
          </c:cat>
          <c:val>
            <c:numRef>
              <c:f>totalSize_accept!$C$2:$C$9</c:f>
              <c:numCache>
                <c:formatCode>General</c:formatCode>
                <c:ptCount val="8"/>
                <c:pt idx="0">
                  <c:v>0.84466019417475702</c:v>
                </c:pt>
                <c:pt idx="1">
                  <c:v>0.91585760517799397</c:v>
                </c:pt>
                <c:pt idx="2">
                  <c:v>0.91262135922330101</c:v>
                </c:pt>
                <c:pt idx="3">
                  <c:v>0.79733009708737901</c:v>
                </c:pt>
                <c:pt idx="4">
                  <c:v>0.86731391585760498</c:v>
                </c:pt>
                <c:pt idx="5">
                  <c:v>0.92233009708737901</c:v>
                </c:pt>
                <c:pt idx="6">
                  <c:v>0.961165048543689</c:v>
                </c:pt>
                <c:pt idx="7">
                  <c:v>0.865695792880259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D-4BC1-B7E3-7AE48E96F7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88694448"/>
        <c:axId val="-1488712400"/>
      </c:barChart>
      <c:catAx>
        <c:axId val="-1488694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Total</a:t>
                </a:r>
                <a:r>
                  <a:rPr lang="zh-CN" altLang="en-US" baseline="0"/>
                  <a:t> </a:t>
                </a:r>
                <a:r>
                  <a:rPr lang="en-US" altLang="zh-CN" baseline="0"/>
                  <a:t>stake</a:t>
                </a:r>
                <a:r>
                  <a:rPr lang="zh-CN" altLang="en-US" baseline="0"/>
                  <a:t> </a:t>
                </a:r>
                <a:r>
                  <a:rPr lang="en-US" altLang="zh-CN" baseline="0"/>
                  <a:t>size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88712400"/>
        <c:crosses val="autoZero"/>
        <c:auto val="1"/>
        <c:lblAlgn val="ctr"/>
        <c:lblOffset val="100"/>
        <c:noMultiLvlLbl val="0"/>
      </c:catAx>
      <c:valAx>
        <c:axId val="-148871240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88694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Acceptance</a:t>
            </a:r>
            <a:r>
              <a:rPr lang="zh-CN" altLang="en-US" baseline="0"/>
              <a:t> </a:t>
            </a:r>
            <a:r>
              <a:rPr lang="en-US" altLang="zh-CN" baseline="0"/>
              <a:t>rate</a:t>
            </a:r>
            <a:r>
              <a:rPr lang="zh-CN" altLang="en-US" baseline="0"/>
              <a:t> </a:t>
            </a:r>
            <a:r>
              <a:rPr lang="en-US" altLang="zh-CN" baseline="0"/>
              <a:t>and</a:t>
            </a:r>
            <a:r>
              <a:rPr lang="zh-CN" altLang="en-US" baseline="0"/>
              <a:t> </a:t>
            </a:r>
            <a:r>
              <a:rPr lang="en-US" altLang="zh-CN" baseline="0"/>
              <a:t>player</a:t>
            </a:r>
            <a:r>
              <a:rPr lang="zh-CN" altLang="en-US" baseline="0"/>
              <a:t> </a:t>
            </a:r>
            <a:r>
              <a:rPr lang="en-US" altLang="zh-CN" baseline="0"/>
              <a:t>proposed</a:t>
            </a:r>
            <a:r>
              <a:rPr lang="zh-CN" altLang="en-US" baseline="0"/>
              <a:t> </a:t>
            </a:r>
            <a:r>
              <a:rPr lang="en-US" altLang="zh-CN" baseline="0"/>
              <a:t>amount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proposedSize!$C$1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proposedSize!$C$2:$C$10</c:f>
              <c:numCache>
                <c:formatCode>General</c:formatCode>
                <c:ptCount val="9"/>
                <c:pt idx="0">
                  <c:v>0.78918169209431299</c:v>
                </c:pt>
                <c:pt idx="1">
                  <c:v>0.85020804438280195</c:v>
                </c:pt>
                <c:pt idx="2">
                  <c:v>0.86650485436893199</c:v>
                </c:pt>
                <c:pt idx="3">
                  <c:v>0.83495145631068002</c:v>
                </c:pt>
                <c:pt idx="4">
                  <c:v>0.90291262135922301</c:v>
                </c:pt>
                <c:pt idx="5">
                  <c:v>0.92880258899676404</c:v>
                </c:pt>
                <c:pt idx="6">
                  <c:v>0.961165048543689</c:v>
                </c:pt>
                <c:pt idx="7">
                  <c:v>0.94174757281553401</c:v>
                </c:pt>
                <c:pt idx="8">
                  <c:v>0.961165048543689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41-4947-8B92-D13473DD37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80706256"/>
        <c:axId val="-1531294160"/>
      </c:barChart>
      <c:catAx>
        <c:axId val="-1580706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Player</a:t>
                </a:r>
                <a:r>
                  <a:rPr lang="zh-CN" altLang="en-US"/>
                  <a:t> </a:t>
                </a:r>
                <a:r>
                  <a:rPr lang="en-US" altLang="zh-CN"/>
                  <a:t>proposed</a:t>
                </a:r>
                <a:r>
                  <a:rPr lang="zh-CN" altLang="en-US" baseline="0"/>
                  <a:t> </a:t>
                </a:r>
                <a:r>
                  <a:rPr lang="en-US" altLang="zh-CN" baseline="0"/>
                  <a:t>amount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31294160"/>
        <c:crosses val="autoZero"/>
        <c:auto val="1"/>
        <c:lblAlgn val="ctr"/>
        <c:lblOffset val="100"/>
        <c:noMultiLvlLbl val="0"/>
      </c:catAx>
      <c:valAx>
        <c:axId val="-153129416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80706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Acceptance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baseline="0" dirty="0"/>
              <a:t> </a:t>
            </a:r>
            <a:r>
              <a:rPr lang="en-US" altLang="zh-CN" baseline="0" dirty="0"/>
              <a:t>proposed</a:t>
            </a:r>
            <a:r>
              <a:rPr lang="zh-CN" altLang="en-US" baseline="0" dirty="0"/>
              <a:t> </a:t>
            </a:r>
            <a:r>
              <a:rPr lang="en-US" altLang="zh-CN" baseline="0" dirty="0"/>
              <a:t>amount</a:t>
            </a:r>
            <a:endParaRPr lang="en-US" altLang="zh-CN" dirty="0"/>
          </a:p>
          <a:p>
            <a:pPr>
              <a:defRPr/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proposedSizedByGroup!$G$4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proposedSizedByGroup!$F$5:$F$13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10</c:v>
                </c:pt>
              </c:numCache>
            </c:numRef>
          </c:cat>
          <c:val>
            <c:numRef>
              <c:f>proposedSizedByGroup!$G$5:$G$13</c:f>
              <c:numCache>
                <c:formatCode>General</c:formatCode>
                <c:ptCount val="9"/>
                <c:pt idx="0">
                  <c:v>0.78991596638655504</c:v>
                </c:pt>
                <c:pt idx="1">
                  <c:v>0.75630252100840301</c:v>
                </c:pt>
                <c:pt idx="2">
                  <c:v>0.89705882352941202</c:v>
                </c:pt>
                <c:pt idx="3">
                  <c:v>0.88235294117647101</c:v>
                </c:pt>
                <c:pt idx="4">
                  <c:v>0.82352941176470595</c:v>
                </c:pt>
                <c:pt idx="5">
                  <c:v>0.96078431372549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B4-46E2-8594-37572A7F140C}"/>
            </c:ext>
          </c:extLst>
        </c:ser>
        <c:ser>
          <c:idx val="1"/>
          <c:order val="1"/>
          <c:tx>
            <c:strRef>
              <c:f>proposedSizedByGroup!$H$4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proposedSizedByGroup!$F$5:$F$13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10</c:v>
                </c:pt>
              </c:numCache>
            </c:numRef>
          </c:cat>
          <c:val>
            <c:numRef>
              <c:f>proposedSizedByGroup!$H$5:$H$13</c:f>
              <c:numCache>
                <c:formatCode>General</c:formatCode>
                <c:ptCount val="9"/>
                <c:pt idx="0">
                  <c:v>0.68421052631578905</c:v>
                </c:pt>
                <c:pt idx="1">
                  <c:v>0.78947368421052599</c:v>
                </c:pt>
                <c:pt idx="2">
                  <c:v>0.78947368421052599</c:v>
                </c:pt>
                <c:pt idx="3">
                  <c:v>0.78947368421052599</c:v>
                </c:pt>
                <c:pt idx="4">
                  <c:v>0.84210526315789502</c:v>
                </c:pt>
                <c:pt idx="5">
                  <c:v>0.84210526315789502</c:v>
                </c:pt>
                <c:pt idx="6">
                  <c:v>0.89473684210526305</c:v>
                </c:pt>
                <c:pt idx="7">
                  <c:v>0.94736842105263097</c:v>
                </c:pt>
                <c:pt idx="8">
                  <c:v>0.94736842105263097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B4-46E2-8594-37572A7F140C}"/>
            </c:ext>
          </c:extLst>
        </c:ser>
        <c:ser>
          <c:idx val="2"/>
          <c:order val="2"/>
          <c:tx>
            <c:strRef>
              <c:f>proposedSizedByGroup!$I$4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proposedSizedByGroup!$F$5:$F$13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10</c:v>
                </c:pt>
              </c:numCache>
            </c:numRef>
          </c:cat>
          <c:val>
            <c:numRef>
              <c:f>proposedSizedByGroup!$I$5:$I$13</c:f>
              <c:numCache>
                <c:formatCode>General</c:formatCode>
                <c:ptCount val="9"/>
                <c:pt idx="0">
                  <c:v>0.82142857142857095</c:v>
                </c:pt>
                <c:pt idx="1">
                  <c:v>0.91666666666666696</c:v>
                </c:pt>
                <c:pt idx="2">
                  <c:v>0.875</c:v>
                </c:pt>
                <c:pt idx="3">
                  <c:v>0.91666666666666696</c:v>
                </c:pt>
                <c:pt idx="4">
                  <c:v>0.95833333333333304</c:v>
                </c:pt>
                <c:pt idx="5">
                  <c:v>0.90277777777777801</c:v>
                </c:pt>
                <c:pt idx="6">
                  <c:v>0.95833333333333304</c:v>
                </c:pt>
                <c:pt idx="7">
                  <c:v>0.83333333333333304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B4-46E2-8594-37572A7F140C}"/>
            </c:ext>
          </c:extLst>
        </c:ser>
        <c:ser>
          <c:idx val="3"/>
          <c:order val="3"/>
          <c:tx>
            <c:strRef>
              <c:f>proposedSizedByGroup!$J$4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proposedSizedByGroup!$F$5:$F$13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10</c:v>
                </c:pt>
              </c:numCache>
            </c:numRef>
          </c:cat>
          <c:val>
            <c:numRef>
              <c:f>proposedSizedByGroup!$J$5:$J$13</c:f>
              <c:numCache>
                <c:formatCode>General</c:formatCode>
                <c:ptCount val="9"/>
                <c:pt idx="0">
                  <c:v>0.78260869565217395</c:v>
                </c:pt>
                <c:pt idx="1">
                  <c:v>0.85093167701863404</c:v>
                </c:pt>
                <c:pt idx="2">
                  <c:v>0.83695652173913004</c:v>
                </c:pt>
                <c:pt idx="3">
                  <c:v>0.73913043478260898</c:v>
                </c:pt>
                <c:pt idx="4">
                  <c:v>0.86956521739130399</c:v>
                </c:pt>
                <c:pt idx="5">
                  <c:v>0.94202898550724601</c:v>
                </c:pt>
                <c:pt idx="6">
                  <c:v>0.95652173913043503</c:v>
                </c:pt>
                <c:pt idx="7">
                  <c:v>0.95652173913043503</c:v>
                </c:pt>
                <c:pt idx="8">
                  <c:v>0.91304347826086896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B4-46E2-8594-37572A7F140C}"/>
            </c:ext>
          </c:extLst>
        </c:ser>
        <c:ser>
          <c:idx val="4"/>
          <c:order val="4"/>
          <c:tx>
            <c:strRef>
              <c:f>proposedSizedByGroup!$K$4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proposedSizedByGroup!$F$5:$F$13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10</c:v>
                </c:pt>
              </c:numCache>
            </c:numRef>
          </c:cat>
          <c:val>
            <c:numRef>
              <c:f>proposedSizedByGroup!$K$5:$K$13</c:f>
              <c:numCache>
                <c:formatCode>General</c:formatCode>
                <c:ptCount val="9"/>
                <c:pt idx="0">
                  <c:v>0.85714285714285698</c:v>
                </c:pt>
                <c:pt idx="1">
                  <c:v>0.90714285714285703</c:v>
                </c:pt>
                <c:pt idx="2">
                  <c:v>0.9375</c:v>
                </c:pt>
                <c:pt idx="3">
                  <c:v>0.85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B4-46E2-8594-37572A7F14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4"/>
        <c:axId val="-1527742512"/>
        <c:axId val="-1526783712"/>
      </c:barChart>
      <c:catAx>
        <c:axId val="-1527742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Player</a:t>
                </a:r>
                <a:r>
                  <a:rPr lang="zh-CN" altLang="en-US"/>
                  <a:t> </a:t>
                </a:r>
                <a:r>
                  <a:rPr lang="en-US" altLang="zh-CN"/>
                  <a:t>proposed</a:t>
                </a:r>
                <a:r>
                  <a:rPr lang="zh-CN" altLang="en-US"/>
                  <a:t> </a:t>
                </a:r>
                <a:r>
                  <a:rPr lang="en-US" altLang="zh-CN"/>
                  <a:t>amount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26783712"/>
        <c:crosses val="autoZero"/>
        <c:auto val="1"/>
        <c:lblAlgn val="ctr"/>
        <c:lblOffset val="100"/>
        <c:noMultiLvlLbl val="0"/>
      </c:catAx>
      <c:valAx>
        <c:axId val="-152678371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27742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Acceptance</a:t>
            </a:r>
            <a:r>
              <a:rPr lang="zh-CN" altLang="en-US"/>
              <a:t> </a:t>
            </a:r>
            <a:r>
              <a:rPr lang="en-US" altLang="zh-CN"/>
              <a:t>rate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fairness</a:t>
            </a:r>
            <a:r>
              <a:rPr lang="zh-CN" altLang="en-US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fairscore!$D$1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fairscore!$B$2:$B$6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fairscore!$D$2:$D$6</c:f>
              <c:numCache>
                <c:formatCode>General</c:formatCode>
                <c:ptCount val="5"/>
                <c:pt idx="0">
                  <c:v>0.95145631067961201</c:v>
                </c:pt>
                <c:pt idx="1">
                  <c:v>0.94174757281553401</c:v>
                </c:pt>
                <c:pt idx="2">
                  <c:v>0.91262135922330101</c:v>
                </c:pt>
                <c:pt idx="3">
                  <c:v>0.83079056865464596</c:v>
                </c:pt>
                <c:pt idx="4">
                  <c:v>0.77115117891816898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B1-47DF-9752-9C2D28813F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88822912"/>
        <c:axId val="-1488132528"/>
      </c:barChart>
      <c:catAx>
        <c:axId val="-1488822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Proposed</a:t>
                </a:r>
                <a:r>
                  <a:rPr lang="zh-CN" altLang="en-US" baseline="0"/>
                  <a:t> </a:t>
                </a:r>
                <a:r>
                  <a:rPr lang="en-US" altLang="zh-CN" baseline="0"/>
                  <a:t>proportion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88132528"/>
        <c:crosses val="autoZero"/>
        <c:auto val="1"/>
        <c:lblAlgn val="ctr"/>
        <c:lblOffset val="100"/>
        <c:noMultiLvlLbl val="0"/>
      </c:catAx>
      <c:valAx>
        <c:axId val="-14881325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88822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Acceptance</a:t>
            </a:r>
            <a:r>
              <a:rPr lang="zh-CN" altLang="en-US" baseline="0"/>
              <a:t> </a:t>
            </a:r>
            <a:r>
              <a:rPr lang="en-US" altLang="zh-CN" baseline="0"/>
              <a:t>rate</a:t>
            </a:r>
            <a:r>
              <a:rPr lang="zh-CN" altLang="en-US" baseline="0"/>
              <a:t> </a:t>
            </a:r>
            <a:r>
              <a:rPr lang="en-US" altLang="zh-CN" baseline="0"/>
              <a:t>and</a:t>
            </a:r>
            <a:r>
              <a:rPr lang="zh-CN" altLang="en-US" baseline="0"/>
              <a:t> </a:t>
            </a:r>
            <a:r>
              <a:rPr lang="en-US" altLang="zh-CN" baseline="0"/>
              <a:t>fairness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fairscoreByGroup!$G$8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fairscoreByGroup!$E$9:$E$13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fairscoreByGroup!$G$9:$G$13</c:f>
              <c:numCache>
                <c:formatCode>General</c:formatCode>
                <c:ptCount val="5"/>
                <c:pt idx="0">
                  <c:v>1</c:v>
                </c:pt>
                <c:pt idx="1">
                  <c:v>0.92156862745098</c:v>
                </c:pt>
                <c:pt idx="2">
                  <c:v>0.89075630252100801</c:v>
                </c:pt>
                <c:pt idx="3">
                  <c:v>0.83193277310924396</c:v>
                </c:pt>
                <c:pt idx="4">
                  <c:v>0.73949579831932799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05-4421-B2F4-B5505F8E9841}"/>
            </c:ext>
          </c:extLst>
        </c:ser>
        <c:ser>
          <c:idx val="1"/>
          <c:order val="1"/>
          <c:tx>
            <c:strRef>
              <c:f>fairscoreByGroup!$H$8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fairscoreByGroup!$E$9:$E$13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fairscoreByGroup!$H$9:$H$13</c:f>
              <c:numCache>
                <c:formatCode>General</c:formatCode>
                <c:ptCount val="5"/>
                <c:pt idx="0">
                  <c:v>0.94736842105263097</c:v>
                </c:pt>
                <c:pt idx="1">
                  <c:v>0.87719298245613997</c:v>
                </c:pt>
                <c:pt idx="2">
                  <c:v>0.81203007518796999</c:v>
                </c:pt>
                <c:pt idx="3">
                  <c:v>0.766917293233083</c:v>
                </c:pt>
                <c:pt idx="4">
                  <c:v>0.69172932330827097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05-4421-B2F4-B5505F8E9841}"/>
            </c:ext>
          </c:extLst>
        </c:ser>
        <c:ser>
          <c:idx val="2"/>
          <c:order val="2"/>
          <c:tx>
            <c:strRef>
              <c:f>fairscoreByGroup!$I$8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fairscoreByGroup!$E$9:$E$13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fairscoreByGroup!$I$9:$I$13</c:f>
              <c:numCache>
                <c:formatCode>General</c:formatCode>
                <c:ptCount val="5"/>
                <c:pt idx="0">
                  <c:v>0.91666666666666696</c:v>
                </c:pt>
                <c:pt idx="1">
                  <c:v>0.95833333333333304</c:v>
                </c:pt>
                <c:pt idx="2">
                  <c:v>0.94047619047619002</c:v>
                </c:pt>
                <c:pt idx="3">
                  <c:v>0.86904761904761896</c:v>
                </c:pt>
                <c:pt idx="4">
                  <c:v>0.80952380952380898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305-4421-B2F4-B5505F8E9841}"/>
            </c:ext>
          </c:extLst>
        </c:ser>
        <c:ser>
          <c:idx val="3"/>
          <c:order val="3"/>
          <c:tx>
            <c:strRef>
              <c:f>fairscoreByGroup!$J$8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fairscoreByGroup!$E$9:$E$13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fairscoreByGroup!$J$9:$J$13</c:f>
              <c:numCache>
                <c:formatCode>General</c:formatCode>
                <c:ptCount val="5"/>
                <c:pt idx="0">
                  <c:v>0.934782608695652</c:v>
                </c:pt>
                <c:pt idx="1">
                  <c:v>0.94202898550724601</c:v>
                </c:pt>
                <c:pt idx="2">
                  <c:v>0.91304347826086896</c:v>
                </c:pt>
                <c:pt idx="3">
                  <c:v>0.80124223602484501</c:v>
                </c:pt>
                <c:pt idx="4">
                  <c:v>0.76397515527950299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305-4421-B2F4-B5505F8E9841}"/>
            </c:ext>
          </c:extLst>
        </c:ser>
        <c:ser>
          <c:idx val="4"/>
          <c:order val="4"/>
          <c:tx>
            <c:strRef>
              <c:f>fairscoreByGroup!$K$8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fairscoreByGroup!$E$9:$E$13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fairscoreByGroup!$K$9:$K$13</c:f>
              <c:numCache>
                <c:formatCode>General</c:formatCode>
                <c:ptCount val="5"/>
                <c:pt idx="0">
                  <c:v>0.97499999999999998</c:v>
                </c:pt>
                <c:pt idx="1">
                  <c:v>1</c:v>
                </c:pt>
                <c:pt idx="2">
                  <c:v>0.99285714285714299</c:v>
                </c:pt>
                <c:pt idx="3">
                  <c:v>0.878571428571429</c:v>
                </c:pt>
                <c:pt idx="4">
                  <c:v>0.83571428571428596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05-4421-B2F4-B5505F8E98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11"/>
        <c:axId val="-1493153856"/>
        <c:axId val="-1493152080"/>
      </c:barChart>
      <c:catAx>
        <c:axId val="-1493153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3152080"/>
        <c:crosses val="autoZero"/>
        <c:auto val="1"/>
        <c:lblAlgn val="ctr"/>
        <c:lblOffset val="100"/>
        <c:noMultiLvlLbl val="0"/>
      </c:catAx>
      <c:valAx>
        <c:axId val="-149315208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3153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Acceptance</a:t>
            </a:r>
            <a:r>
              <a:rPr lang="zh-CN" altLang="en-US" baseline="0"/>
              <a:t> </a:t>
            </a:r>
            <a:r>
              <a:rPr lang="en-US" altLang="zh-CN" baseline="0"/>
              <a:t>rate</a:t>
            </a:r>
            <a:r>
              <a:rPr lang="zh-CN" altLang="en-US" baseline="0"/>
              <a:t> </a:t>
            </a:r>
            <a:r>
              <a:rPr lang="en-US" altLang="zh-CN" baseline="0"/>
              <a:t>and</a:t>
            </a:r>
            <a:r>
              <a:rPr lang="zh-CN" altLang="en-US" baseline="0"/>
              <a:t> </a:t>
            </a:r>
            <a:r>
              <a:rPr lang="en-US" altLang="zh-CN" baseline="0"/>
              <a:t>total</a:t>
            </a:r>
            <a:r>
              <a:rPr lang="zh-CN" altLang="en-US" baseline="0"/>
              <a:t> </a:t>
            </a:r>
            <a:r>
              <a:rPr lang="en-US" altLang="zh-CN" baseline="0"/>
              <a:t>stake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totalSize_accept!$C$1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totalSize_accept!$C$2:$C$10</c:f>
              <c:numCache>
                <c:formatCode>General</c:formatCode>
                <c:ptCount val="9"/>
                <c:pt idx="0">
                  <c:v>0.31067961165048502</c:v>
                </c:pt>
                <c:pt idx="1">
                  <c:v>0.62135922330097104</c:v>
                </c:pt>
                <c:pt idx="2">
                  <c:v>0.70873786407767003</c:v>
                </c:pt>
                <c:pt idx="3">
                  <c:v>0.408845738942826</c:v>
                </c:pt>
                <c:pt idx="4">
                  <c:v>0.485436893203883</c:v>
                </c:pt>
                <c:pt idx="5">
                  <c:v>0.46278317152103599</c:v>
                </c:pt>
                <c:pt idx="6">
                  <c:v>0.60194174757281504</c:v>
                </c:pt>
                <c:pt idx="7">
                  <c:v>0.66019417475728104</c:v>
                </c:pt>
                <c:pt idx="8">
                  <c:v>0.42071197411003203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8C-426D-A468-29E333BE59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28970928"/>
        <c:axId val="-1488072048"/>
      </c:barChart>
      <c:catAx>
        <c:axId val="-1528970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Tota</a:t>
                </a:r>
                <a:r>
                  <a:rPr lang="en-US" altLang="zh-CN" baseline="0"/>
                  <a:t>l</a:t>
                </a:r>
                <a:r>
                  <a:rPr lang="zh-CN" altLang="en-US" baseline="0"/>
                  <a:t> </a:t>
                </a:r>
                <a:r>
                  <a:rPr lang="en-US" altLang="zh-CN" baseline="0"/>
                  <a:t>stake</a:t>
                </a:r>
                <a:r>
                  <a:rPr lang="zh-CN" altLang="en-US" baseline="0"/>
                  <a:t> </a:t>
                </a:r>
                <a:r>
                  <a:rPr lang="en-US" altLang="zh-CN" baseline="0"/>
                  <a:t>size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88072048"/>
        <c:crosses val="autoZero"/>
        <c:auto val="1"/>
        <c:lblAlgn val="ctr"/>
        <c:lblOffset val="100"/>
        <c:noMultiLvlLbl val="0"/>
      </c:catAx>
      <c:valAx>
        <c:axId val="-14880720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28970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Acceptance</a:t>
            </a:r>
            <a:r>
              <a:rPr lang="zh-CN" altLang="en-US"/>
              <a:t> </a:t>
            </a:r>
            <a:r>
              <a:rPr lang="en-US" altLang="zh-CN"/>
              <a:t>rate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player</a:t>
            </a:r>
            <a:r>
              <a:rPr lang="zh-CN" altLang="en-US" baseline="0"/>
              <a:t> </a:t>
            </a:r>
            <a:r>
              <a:rPr lang="en-US" altLang="zh-CN" baseline="0"/>
              <a:t>proposed</a:t>
            </a:r>
            <a:r>
              <a:rPr lang="zh-CN" altLang="en-US" baseline="0"/>
              <a:t> </a:t>
            </a:r>
            <a:r>
              <a:rPr lang="en-US" altLang="zh-CN" baseline="0"/>
              <a:t>amount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proposedSize!$C$1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proposedSize!$C$2:$C$9</c:f>
              <c:numCache>
                <c:formatCode>General</c:formatCode>
                <c:ptCount val="8"/>
                <c:pt idx="0">
                  <c:v>0.31262135922330098</c:v>
                </c:pt>
                <c:pt idx="1">
                  <c:v>0.34789644012944998</c:v>
                </c:pt>
                <c:pt idx="2">
                  <c:v>0.51067961165048503</c:v>
                </c:pt>
                <c:pt idx="3">
                  <c:v>0.495145631067961</c:v>
                </c:pt>
                <c:pt idx="4">
                  <c:v>0.69417475728155298</c:v>
                </c:pt>
                <c:pt idx="5">
                  <c:v>0.53398058252427205</c:v>
                </c:pt>
                <c:pt idx="6">
                  <c:v>0.68932038834951403</c:v>
                </c:pt>
                <c:pt idx="7">
                  <c:v>0.66019417475728104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DF-4C00-95D9-EB9EB82EB9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20194560"/>
        <c:axId val="-1529500528"/>
      </c:barChart>
      <c:catAx>
        <c:axId val="-1620194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Player</a:t>
                </a:r>
                <a:r>
                  <a:rPr lang="zh-CN" altLang="en-US"/>
                  <a:t> </a:t>
                </a:r>
                <a:r>
                  <a:rPr lang="en-US" altLang="zh-CN"/>
                  <a:t>proposed</a:t>
                </a:r>
                <a:r>
                  <a:rPr lang="zh-CN" altLang="en-US" baseline="0"/>
                  <a:t> </a:t>
                </a:r>
                <a:r>
                  <a:rPr lang="en-US" altLang="zh-CN" baseline="0"/>
                  <a:t>amount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29500528"/>
        <c:crosses val="autoZero"/>
        <c:auto val="1"/>
        <c:lblAlgn val="ctr"/>
        <c:lblOffset val="100"/>
        <c:noMultiLvlLbl val="0"/>
      </c:catAx>
      <c:valAx>
        <c:axId val="-152950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20194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Acceptance</a:t>
            </a:r>
            <a:r>
              <a:rPr lang="zh-CN" altLang="en-US"/>
              <a:t> </a:t>
            </a:r>
            <a:r>
              <a:rPr lang="en-US" altLang="zh-CN"/>
              <a:t>rate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player</a:t>
            </a:r>
            <a:r>
              <a:rPr lang="zh-CN" altLang="en-US"/>
              <a:t> </a:t>
            </a:r>
            <a:r>
              <a:rPr lang="en-US" altLang="zh-CN"/>
              <a:t>proposed</a:t>
            </a:r>
            <a:r>
              <a:rPr lang="zh-CN" altLang="en-US"/>
              <a:t> </a:t>
            </a:r>
            <a:r>
              <a:rPr lang="en-US" altLang="zh-CN"/>
              <a:t>amount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proposedSizedByGroup!$G$6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proposedSizedByGroup!$F$7:$F$14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proposedSizedByGroup!$G$7:$G$14</c:f>
              <c:numCache>
                <c:formatCode>General</c:formatCode>
                <c:ptCount val="8"/>
                <c:pt idx="0">
                  <c:v>0.17647058823529399</c:v>
                </c:pt>
                <c:pt idx="1">
                  <c:v>0.26470588235294101</c:v>
                </c:pt>
                <c:pt idx="2">
                  <c:v>0.4</c:v>
                </c:pt>
                <c:pt idx="3">
                  <c:v>0.48235294117647098</c:v>
                </c:pt>
                <c:pt idx="4">
                  <c:v>0.61764705882352899</c:v>
                </c:pt>
                <c:pt idx="5">
                  <c:v>0.47058823529411797</c:v>
                </c:pt>
                <c:pt idx="6">
                  <c:v>0.58823529411764697</c:v>
                </c:pt>
                <c:pt idx="7">
                  <c:v>0.52941176470588203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C0-48AB-B263-F46B6761FBB3}"/>
            </c:ext>
          </c:extLst>
        </c:ser>
        <c:ser>
          <c:idx val="1"/>
          <c:order val="1"/>
          <c:tx>
            <c:strRef>
              <c:f>proposedSizedByGroup!$H$6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proposedSizedByGroup!$F$7:$F$14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proposedSizedByGroup!$H$7:$H$14</c:f>
              <c:numCache>
                <c:formatCode>General</c:formatCode>
                <c:ptCount val="8"/>
                <c:pt idx="0">
                  <c:v>0.231578947368421</c:v>
                </c:pt>
                <c:pt idx="1">
                  <c:v>0.28947368421052599</c:v>
                </c:pt>
                <c:pt idx="2">
                  <c:v>0.452631578947368</c:v>
                </c:pt>
                <c:pt idx="3">
                  <c:v>0.43157894736842101</c:v>
                </c:pt>
                <c:pt idx="4">
                  <c:v>0.73684210526315796</c:v>
                </c:pt>
                <c:pt idx="5">
                  <c:v>0.47368421052631599</c:v>
                </c:pt>
                <c:pt idx="6">
                  <c:v>0.68421052631578905</c:v>
                </c:pt>
                <c:pt idx="7">
                  <c:v>0.68421052631578905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C0-48AB-B263-F46B6761FBB3}"/>
            </c:ext>
          </c:extLst>
        </c:ser>
        <c:ser>
          <c:idx val="2"/>
          <c:order val="2"/>
          <c:tx>
            <c:strRef>
              <c:f>proposedSizedByGroup!$I$6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proposedSizedByGroup!$F$7:$F$14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proposedSizedByGroup!$I$7:$I$14</c:f>
              <c:numCache>
                <c:formatCode>General</c:formatCode>
                <c:ptCount val="8"/>
                <c:pt idx="0">
                  <c:v>0.29166666666666702</c:v>
                </c:pt>
                <c:pt idx="1">
                  <c:v>0.32638888888888901</c:v>
                </c:pt>
                <c:pt idx="2">
                  <c:v>0.57499999999999996</c:v>
                </c:pt>
                <c:pt idx="3">
                  <c:v>0.45833333333333298</c:v>
                </c:pt>
                <c:pt idx="4">
                  <c:v>0.66666666666666696</c:v>
                </c:pt>
                <c:pt idx="5">
                  <c:v>0.625</c:v>
                </c:pt>
                <c:pt idx="6">
                  <c:v>0.66666666666666696</c:v>
                </c:pt>
                <c:pt idx="7">
                  <c:v>0.625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C0-48AB-B263-F46B6761FBB3}"/>
            </c:ext>
          </c:extLst>
        </c:ser>
        <c:ser>
          <c:idx val="3"/>
          <c:order val="3"/>
          <c:tx>
            <c:strRef>
              <c:f>proposedSizedByGroup!$J$6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proposedSizedByGroup!$F$7:$F$14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proposedSizedByGroup!$J$7:$J$14</c:f>
              <c:numCache>
                <c:formatCode>General</c:formatCode>
                <c:ptCount val="8"/>
                <c:pt idx="0">
                  <c:v>0.46086956521739098</c:v>
                </c:pt>
                <c:pt idx="1">
                  <c:v>0.471014492753623</c:v>
                </c:pt>
                <c:pt idx="2">
                  <c:v>0.6</c:v>
                </c:pt>
                <c:pt idx="3">
                  <c:v>0.58260869565217399</c:v>
                </c:pt>
                <c:pt idx="4">
                  <c:v>0.76086956521739102</c:v>
                </c:pt>
                <c:pt idx="5">
                  <c:v>0.565217391304348</c:v>
                </c:pt>
                <c:pt idx="6">
                  <c:v>0.69565217391304301</c:v>
                </c:pt>
                <c:pt idx="7">
                  <c:v>0.86956521739130399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4C0-48AB-B263-F46B6761FBB3}"/>
            </c:ext>
          </c:extLst>
        </c:ser>
        <c:ser>
          <c:idx val="4"/>
          <c:order val="4"/>
          <c:tx>
            <c:strRef>
              <c:f>proposedSizedByGroup!$K$6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proposedSizedByGroup!$F$7:$F$14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proposedSizedByGroup!$K$7:$K$14</c:f>
              <c:numCache>
                <c:formatCode>General</c:formatCode>
                <c:ptCount val="8"/>
                <c:pt idx="0">
                  <c:v>0.36</c:v>
                </c:pt>
                <c:pt idx="1">
                  <c:v>0.358333333333333</c:v>
                </c:pt>
                <c:pt idx="2">
                  <c:v>0.48</c:v>
                </c:pt>
                <c:pt idx="3">
                  <c:v>0.51</c:v>
                </c:pt>
                <c:pt idx="4">
                  <c:v>0.67500000000000004</c:v>
                </c:pt>
                <c:pt idx="5">
                  <c:v>0.5</c:v>
                </c:pt>
                <c:pt idx="6">
                  <c:v>0.8</c:v>
                </c:pt>
                <c:pt idx="7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C0-48AB-B263-F46B6761FB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6"/>
        <c:axId val="-1488295456"/>
        <c:axId val="-1488315760"/>
      </c:barChart>
      <c:catAx>
        <c:axId val="-1488295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Player</a:t>
                </a:r>
                <a:r>
                  <a:rPr lang="zh-CN" altLang="en-US"/>
                  <a:t> </a:t>
                </a:r>
                <a:r>
                  <a:rPr lang="en-US" altLang="zh-CN"/>
                  <a:t>proposed</a:t>
                </a:r>
                <a:r>
                  <a:rPr lang="zh-CN" altLang="en-US" baseline="0"/>
                  <a:t> </a:t>
                </a:r>
                <a:r>
                  <a:rPr lang="en-US" altLang="zh-CN" baseline="0"/>
                  <a:t>amount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88315760"/>
        <c:crosses val="autoZero"/>
        <c:auto val="1"/>
        <c:lblAlgn val="ctr"/>
        <c:lblOffset val="100"/>
        <c:noMultiLvlLbl val="0"/>
      </c:catAx>
      <c:valAx>
        <c:axId val="-148831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88295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4 group offer acceptance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group4_reappraisal!$B$1</c:f>
              <c:strCache>
                <c:ptCount val="1"/>
                <c:pt idx="0">
                  <c:v>cond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group4_reappraisal!$A$2:$C$25</c:f>
              <c:multiLvlStrCache>
                <c:ptCount val="24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</c:lvl>
                <c:lvl>
                  <c:pt idx="0">
                    <c:v>attempter</c:v>
                  </c:pt>
                  <c:pt idx="6">
                    <c:v>control</c:v>
                  </c:pt>
                  <c:pt idx="12">
                    <c:v>depression</c:v>
                  </c:pt>
                  <c:pt idx="18">
                    <c:v>ideator</c:v>
                  </c:pt>
                </c:lvl>
              </c:multiLvlStrCache>
            </c:multiLvlStrRef>
          </c:cat>
          <c:val>
            <c:numRef>
              <c:f>group4_reappraisal!$B$2:$B$25</c:f>
              <c:numCache>
                <c:formatCode>General</c:formatCode>
                <c:ptCount val="24"/>
                <c:pt idx="0">
                  <c:v>0</c:v>
                </c:pt>
                <c:pt idx="2">
                  <c:v>0</c:v>
                </c:pt>
                <c:pt idx="4">
                  <c:v>0</c:v>
                </c:pt>
                <c:pt idx="6">
                  <c:v>0</c:v>
                </c:pt>
                <c:pt idx="8">
                  <c:v>0</c:v>
                </c:pt>
                <c:pt idx="10">
                  <c:v>0</c:v>
                </c:pt>
                <c:pt idx="12">
                  <c:v>0</c:v>
                </c:pt>
                <c:pt idx="14">
                  <c:v>0</c:v>
                </c:pt>
                <c:pt idx="16">
                  <c:v>0</c:v>
                </c:pt>
                <c:pt idx="18">
                  <c:v>0</c:v>
                </c:pt>
                <c:pt idx="20">
                  <c:v>0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83-427C-B41B-C2711C059EE9}"/>
            </c:ext>
          </c:extLst>
        </c:ser>
        <c:ser>
          <c:idx val="1"/>
          <c:order val="1"/>
          <c:tx>
            <c:strRef>
              <c:f>group4_reappraisal!$C$1</c:f>
              <c:strCache>
                <c:ptCount val="1"/>
                <c:pt idx="0">
                  <c:v>fairness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group4_reappraisal!$A$2:$C$25</c:f>
              <c:multiLvlStrCache>
                <c:ptCount val="24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</c:lvl>
                <c:lvl>
                  <c:pt idx="0">
                    <c:v>attempter</c:v>
                  </c:pt>
                  <c:pt idx="6">
                    <c:v>control</c:v>
                  </c:pt>
                  <c:pt idx="12">
                    <c:v>depression</c:v>
                  </c:pt>
                  <c:pt idx="18">
                    <c:v>ideator</c:v>
                  </c:pt>
                </c:lvl>
              </c:multiLvlStrCache>
            </c:multiLvlStrRef>
          </c:cat>
          <c:val>
            <c:numRef>
              <c:f>group4_reappraisal!$C$2:$C$25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83-427C-B41B-C2711C059EE9}"/>
            </c:ext>
          </c:extLst>
        </c:ser>
        <c:ser>
          <c:idx val="2"/>
          <c:order val="2"/>
          <c:tx>
            <c:strRef>
              <c:f>group4_reappraisal!$D$1</c:f>
              <c:strCache>
                <c:ptCount val="1"/>
                <c:pt idx="0">
                  <c:v>reject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group4_reappraisal!$A$2:$C$25</c:f>
              <c:multiLvlStrCache>
                <c:ptCount val="24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</c:lvl>
                <c:lvl>
                  <c:pt idx="0">
                    <c:v>attempter</c:v>
                  </c:pt>
                  <c:pt idx="6">
                    <c:v>control</c:v>
                  </c:pt>
                  <c:pt idx="12">
                    <c:v>depression</c:v>
                  </c:pt>
                  <c:pt idx="18">
                    <c:v>ideator</c:v>
                  </c:pt>
                </c:lvl>
              </c:multiLvlStrCache>
            </c:multiLvlStrRef>
          </c:cat>
          <c:val>
            <c:numRef>
              <c:f>group4_reappraisal!$D$2:$D$25</c:f>
              <c:numCache>
                <c:formatCode>General</c:formatCode>
                <c:ptCount val="24"/>
                <c:pt idx="0">
                  <c:v>0.131972789115646</c:v>
                </c:pt>
                <c:pt idx="1">
                  <c:v>0.43213475866537099</c:v>
                </c:pt>
                <c:pt idx="2">
                  <c:v>7.2222222222222202E-2</c:v>
                </c:pt>
                <c:pt idx="3">
                  <c:v>0.21296296296296299</c:v>
                </c:pt>
                <c:pt idx="4">
                  <c:v>0.36111111111111099</c:v>
                </c:pt>
                <c:pt idx="5">
                  <c:v>0.66666666666666696</c:v>
                </c:pt>
                <c:pt idx="6">
                  <c:v>0.114583333333333</c:v>
                </c:pt>
                <c:pt idx="7">
                  <c:v>0.39781746031746001</c:v>
                </c:pt>
                <c:pt idx="8">
                  <c:v>5.83333333333333E-2</c:v>
                </c:pt>
                <c:pt idx="9">
                  <c:v>0.126984126984127</c:v>
                </c:pt>
                <c:pt idx="10">
                  <c:v>0.31666666666666698</c:v>
                </c:pt>
                <c:pt idx="11">
                  <c:v>0.59920634920634896</c:v>
                </c:pt>
                <c:pt idx="12">
                  <c:v>9.7826086956521702E-2</c:v>
                </c:pt>
                <c:pt idx="13">
                  <c:v>0.31055900621117999</c:v>
                </c:pt>
                <c:pt idx="14">
                  <c:v>6.08695652173913E-2</c:v>
                </c:pt>
                <c:pt idx="15">
                  <c:v>0.173913043478261</c:v>
                </c:pt>
                <c:pt idx="16">
                  <c:v>0.27826086956521701</c:v>
                </c:pt>
                <c:pt idx="17">
                  <c:v>0.47204968944099401</c:v>
                </c:pt>
                <c:pt idx="18">
                  <c:v>8.3116883116883103E-2</c:v>
                </c:pt>
                <c:pt idx="19">
                  <c:v>0.36858379715522599</c:v>
                </c:pt>
                <c:pt idx="20">
                  <c:v>0.01</c:v>
                </c:pt>
                <c:pt idx="21">
                  <c:v>9.7619047619047605E-2</c:v>
                </c:pt>
                <c:pt idx="22">
                  <c:v>0.32</c:v>
                </c:pt>
                <c:pt idx="23">
                  <c:v>0.58571428571428596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83-427C-B41B-C2711C059EE9}"/>
            </c:ext>
          </c:extLst>
        </c:ser>
        <c:ser>
          <c:idx val="3"/>
          <c:order val="3"/>
          <c:tx>
            <c:strRef>
              <c:f>group4_reappraisal!$E$1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group4_reappraisal!$A$2:$C$25</c:f>
              <c:multiLvlStrCache>
                <c:ptCount val="24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</c:lvl>
                <c:lvl>
                  <c:pt idx="0">
                    <c:v>attempter</c:v>
                  </c:pt>
                  <c:pt idx="6">
                    <c:v>control</c:v>
                  </c:pt>
                  <c:pt idx="12">
                    <c:v>depression</c:v>
                  </c:pt>
                  <c:pt idx="18">
                    <c:v>ideator</c:v>
                  </c:pt>
                </c:lvl>
              </c:multiLvlStrCache>
            </c:multiLvlStrRef>
          </c:cat>
          <c:val>
            <c:numRef>
              <c:f>group4_reappraisal!$E$2:$E$25</c:f>
              <c:numCache>
                <c:formatCode>General</c:formatCode>
                <c:ptCount val="24"/>
                <c:pt idx="0">
                  <c:v>0.86802721088435397</c:v>
                </c:pt>
                <c:pt idx="1">
                  <c:v>0.56786524133462901</c:v>
                </c:pt>
                <c:pt idx="2">
                  <c:v>0.92777777777777803</c:v>
                </c:pt>
                <c:pt idx="3">
                  <c:v>0.78703703703703698</c:v>
                </c:pt>
                <c:pt idx="4">
                  <c:v>0.63888888888888895</c:v>
                </c:pt>
                <c:pt idx="5">
                  <c:v>0.33333333333333298</c:v>
                </c:pt>
                <c:pt idx="6">
                  <c:v>0.88541666666666696</c:v>
                </c:pt>
                <c:pt idx="7">
                  <c:v>0.60218253968253999</c:v>
                </c:pt>
                <c:pt idx="8">
                  <c:v>0.94166666666666698</c:v>
                </c:pt>
                <c:pt idx="9">
                  <c:v>0.87301587301587302</c:v>
                </c:pt>
                <c:pt idx="10">
                  <c:v>0.68333333333333302</c:v>
                </c:pt>
                <c:pt idx="11">
                  <c:v>0.40079365079365098</c:v>
                </c:pt>
                <c:pt idx="12">
                  <c:v>0.90217391304347805</c:v>
                </c:pt>
                <c:pt idx="13">
                  <c:v>0.68944099378881996</c:v>
                </c:pt>
                <c:pt idx="14">
                  <c:v>0.93913043478260905</c:v>
                </c:pt>
                <c:pt idx="15">
                  <c:v>0.82608695652173902</c:v>
                </c:pt>
                <c:pt idx="16">
                  <c:v>0.72173913043478299</c:v>
                </c:pt>
                <c:pt idx="17">
                  <c:v>0.52795031055900599</c:v>
                </c:pt>
                <c:pt idx="18">
                  <c:v>0.91688311688311697</c:v>
                </c:pt>
                <c:pt idx="19">
                  <c:v>0.63141620284477395</c:v>
                </c:pt>
                <c:pt idx="20">
                  <c:v>0.99</c:v>
                </c:pt>
                <c:pt idx="21">
                  <c:v>0.90238095238095195</c:v>
                </c:pt>
                <c:pt idx="22">
                  <c:v>0.68</c:v>
                </c:pt>
                <c:pt idx="23">
                  <c:v>0.41428571428571398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B83-427C-B41B-C2711C059E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79770848"/>
        <c:axId val="-1579768016"/>
      </c:barChart>
      <c:catAx>
        <c:axId val="-1579770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79768016"/>
        <c:crosses val="autoZero"/>
        <c:auto val="1"/>
        <c:lblAlgn val="ctr"/>
        <c:lblOffset val="100"/>
        <c:noMultiLvlLbl val="0"/>
      </c:catAx>
      <c:valAx>
        <c:axId val="-157976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79770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Acceptance</a:t>
            </a:r>
            <a:r>
              <a:rPr lang="zh-CN" altLang="en-US"/>
              <a:t> </a:t>
            </a:r>
            <a:r>
              <a:rPr lang="en-US" altLang="zh-CN"/>
              <a:t>rate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fairness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fairscore!$D$1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fairscore!$B$2:$B$6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fairscore!$D$2:$D$6</c:f>
              <c:numCache>
                <c:formatCode>General</c:formatCode>
                <c:ptCount val="5"/>
                <c:pt idx="0">
                  <c:v>0.72330097087378598</c:v>
                </c:pt>
                <c:pt idx="1">
                  <c:v>0.644012944983819</c:v>
                </c:pt>
                <c:pt idx="2">
                  <c:v>0.52427184466019405</c:v>
                </c:pt>
                <c:pt idx="3">
                  <c:v>0.40499306518723999</c:v>
                </c:pt>
                <c:pt idx="4">
                  <c:v>0.29542302357836298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58-4F50-9614-284A30C477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86924336"/>
        <c:axId val="-1529565008"/>
      </c:barChart>
      <c:catAx>
        <c:axId val="-1486924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Proposed</a:t>
                </a:r>
                <a:r>
                  <a:rPr lang="zh-CN" altLang="en-US"/>
                  <a:t> </a:t>
                </a:r>
                <a:r>
                  <a:rPr lang="en-US" altLang="zh-CN"/>
                  <a:t>proportion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29565008"/>
        <c:crosses val="autoZero"/>
        <c:auto val="1"/>
        <c:lblAlgn val="ctr"/>
        <c:lblOffset val="100"/>
        <c:noMultiLvlLbl val="0"/>
      </c:catAx>
      <c:valAx>
        <c:axId val="-152956500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86924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Acceptance</a:t>
            </a:r>
            <a:r>
              <a:rPr lang="zh-CN" altLang="en-US"/>
              <a:t> </a:t>
            </a:r>
            <a:r>
              <a:rPr lang="en-US" altLang="zh-CN"/>
              <a:t>rate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fairness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fairscoreByGroup!$H$7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fairscoreByGroup!$F$8:$F$12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fairscoreByGroup!$H$8:$H$12</c:f>
              <c:numCache>
                <c:formatCode>General</c:formatCode>
                <c:ptCount val="5"/>
                <c:pt idx="0">
                  <c:v>0.64705882352941202</c:v>
                </c:pt>
                <c:pt idx="1">
                  <c:v>0.52941176470588203</c:v>
                </c:pt>
                <c:pt idx="2">
                  <c:v>0.47058823529411797</c:v>
                </c:pt>
                <c:pt idx="3">
                  <c:v>0.33613445378151302</c:v>
                </c:pt>
                <c:pt idx="4">
                  <c:v>0.16806722689075601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3D-4D5B-B94A-C04829D0F0F1}"/>
            </c:ext>
          </c:extLst>
        </c:ser>
        <c:ser>
          <c:idx val="1"/>
          <c:order val="1"/>
          <c:tx>
            <c:strRef>
              <c:f>fairscoreByGroup!$I$7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fairscoreByGroup!$F$8:$F$12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fairscoreByGroup!$I$8:$I$12</c:f>
              <c:numCache>
                <c:formatCode>General</c:formatCode>
                <c:ptCount val="5"/>
                <c:pt idx="0">
                  <c:v>0.78947368421052599</c:v>
                </c:pt>
                <c:pt idx="1">
                  <c:v>0.63157894736842102</c:v>
                </c:pt>
                <c:pt idx="2">
                  <c:v>0.48120300751879702</c:v>
                </c:pt>
                <c:pt idx="3">
                  <c:v>0.30827067669172897</c:v>
                </c:pt>
                <c:pt idx="4">
                  <c:v>0.233082706766917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3D-4D5B-B94A-C04829D0F0F1}"/>
            </c:ext>
          </c:extLst>
        </c:ser>
        <c:ser>
          <c:idx val="2"/>
          <c:order val="2"/>
          <c:tx>
            <c:strRef>
              <c:f>fairscoreByGroup!$J$7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fairscoreByGroup!$F$8:$F$12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fairscoreByGroup!$J$8:$J$12</c:f>
              <c:numCache>
                <c:formatCode>General</c:formatCode>
                <c:ptCount val="5"/>
                <c:pt idx="0">
                  <c:v>0.66666666666666696</c:v>
                </c:pt>
                <c:pt idx="1">
                  <c:v>0.69444444444444398</c:v>
                </c:pt>
                <c:pt idx="2">
                  <c:v>0.52976190476190499</c:v>
                </c:pt>
                <c:pt idx="3">
                  <c:v>0.41071428571428598</c:v>
                </c:pt>
                <c:pt idx="4">
                  <c:v>0.26190476190476197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3D-4D5B-B94A-C04829D0F0F1}"/>
            </c:ext>
          </c:extLst>
        </c:ser>
        <c:ser>
          <c:idx val="3"/>
          <c:order val="3"/>
          <c:tx>
            <c:strRef>
              <c:f>fairscoreByGroup!$K$7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fairscoreByGroup!$F$8:$F$12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fairscoreByGroup!$K$8:$K$12</c:f>
              <c:numCache>
                <c:formatCode>General</c:formatCode>
                <c:ptCount val="5"/>
                <c:pt idx="0">
                  <c:v>0.84782608695652195</c:v>
                </c:pt>
                <c:pt idx="1">
                  <c:v>0.63768115942029002</c:v>
                </c:pt>
                <c:pt idx="2">
                  <c:v>0.59006211180124202</c:v>
                </c:pt>
                <c:pt idx="3">
                  <c:v>0.57142857142857095</c:v>
                </c:pt>
                <c:pt idx="4">
                  <c:v>0.42236024844720499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83D-4D5B-B94A-C04829D0F0F1}"/>
            </c:ext>
          </c:extLst>
        </c:ser>
        <c:ser>
          <c:idx val="4"/>
          <c:order val="4"/>
          <c:tx>
            <c:strRef>
              <c:f>fairscoreByGroup!$L$7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fairscoreByGroup!$F$8:$F$12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fairscoreByGroup!$L$8:$L$12</c:f>
              <c:numCache>
                <c:formatCode>General</c:formatCode>
                <c:ptCount val="5"/>
                <c:pt idx="0">
                  <c:v>0.65</c:v>
                </c:pt>
                <c:pt idx="1">
                  <c:v>0.7</c:v>
                </c:pt>
                <c:pt idx="2">
                  <c:v>0.52857142857142903</c:v>
                </c:pt>
                <c:pt idx="3">
                  <c:v>0.35714285714285698</c:v>
                </c:pt>
                <c:pt idx="4">
                  <c:v>0.35714285714285698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3D-4D5B-B94A-C04829D0F0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9"/>
        <c:axId val="-1492292768"/>
        <c:axId val="-1492290992"/>
      </c:barChart>
      <c:catAx>
        <c:axId val="-149229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2290992"/>
        <c:crosses val="autoZero"/>
        <c:auto val="1"/>
        <c:lblAlgn val="ctr"/>
        <c:lblOffset val="100"/>
        <c:noMultiLvlLbl val="0"/>
      </c:catAx>
      <c:valAx>
        <c:axId val="-1492290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229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Acceptance</a:t>
            </a:r>
            <a:r>
              <a:rPr lang="zh-CN" altLang="en-US"/>
              <a:t> </a:t>
            </a:r>
            <a:r>
              <a:rPr lang="en-US" altLang="zh-CN"/>
              <a:t>rate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player</a:t>
            </a:r>
            <a:r>
              <a:rPr lang="zh-CN" altLang="en-US" baseline="0"/>
              <a:t> </a:t>
            </a:r>
            <a:r>
              <a:rPr lang="en-US" altLang="zh-CN" baseline="0"/>
              <a:t>proposed</a:t>
            </a:r>
            <a:r>
              <a:rPr lang="zh-CN" altLang="en-US" baseline="0"/>
              <a:t> </a:t>
            </a:r>
            <a:r>
              <a:rPr lang="en-US" altLang="zh-CN" baseline="0"/>
              <a:t>size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proposedSize!$C$1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proposedSize!$C$2:$C$11</c:f>
              <c:numCache>
                <c:formatCode>General</c:formatCode>
                <c:ptCount val="10"/>
                <c:pt idx="0">
                  <c:v>0.57870370370370405</c:v>
                </c:pt>
                <c:pt idx="1">
                  <c:v>0.57894736842105299</c:v>
                </c:pt>
                <c:pt idx="2">
                  <c:v>0.69230769230769196</c:v>
                </c:pt>
                <c:pt idx="3">
                  <c:v>0.57407407407407396</c:v>
                </c:pt>
                <c:pt idx="4">
                  <c:v>0.827380952380952</c:v>
                </c:pt>
                <c:pt idx="5">
                  <c:v>0.83333333333333304</c:v>
                </c:pt>
                <c:pt idx="6">
                  <c:v>0.95833333333333304</c:v>
                </c:pt>
                <c:pt idx="7">
                  <c:v>0.83333333333333304</c:v>
                </c:pt>
                <c:pt idx="8">
                  <c:v>0.79166666666666696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53-43CC-929C-DE88D984CB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90361696"/>
        <c:axId val="-1490358848"/>
      </c:barChart>
      <c:catAx>
        <c:axId val="-1490361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Player</a:t>
                </a:r>
                <a:r>
                  <a:rPr lang="zh-CN" altLang="en-US"/>
                  <a:t> </a:t>
                </a:r>
                <a:r>
                  <a:rPr lang="en-US" altLang="zh-CN"/>
                  <a:t>proposed</a:t>
                </a:r>
                <a:r>
                  <a:rPr lang="zh-CN" altLang="en-US"/>
                  <a:t> </a:t>
                </a:r>
                <a:r>
                  <a:rPr lang="en-US" altLang="zh-CN"/>
                  <a:t>amount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0358848"/>
        <c:crosses val="autoZero"/>
        <c:auto val="1"/>
        <c:lblAlgn val="ctr"/>
        <c:lblOffset val="100"/>
        <c:noMultiLvlLbl val="0"/>
      </c:catAx>
      <c:valAx>
        <c:axId val="-14903588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0361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Acceptance</a:t>
            </a:r>
            <a:r>
              <a:rPr lang="zh-CN" altLang="en-US" baseline="0"/>
              <a:t> </a:t>
            </a:r>
            <a:r>
              <a:rPr lang="en-US" altLang="zh-CN" baseline="0"/>
              <a:t>rate</a:t>
            </a:r>
            <a:r>
              <a:rPr lang="zh-CN" altLang="en-US" baseline="0"/>
              <a:t> </a:t>
            </a:r>
            <a:r>
              <a:rPr lang="en-US" altLang="zh-CN" baseline="0"/>
              <a:t>and</a:t>
            </a:r>
            <a:r>
              <a:rPr lang="zh-CN" altLang="en-US" baseline="0"/>
              <a:t> </a:t>
            </a:r>
            <a:r>
              <a:rPr lang="en-US" altLang="zh-CN" baseline="0"/>
              <a:t>fairness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fairscore!$D$1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fairscore!$B$2:$B$6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fairscore!$D$2:$D$6</c:f>
              <c:numCache>
                <c:formatCode>General</c:formatCode>
                <c:ptCount val="5"/>
                <c:pt idx="0">
                  <c:v>0.85416666666666696</c:v>
                </c:pt>
                <c:pt idx="1">
                  <c:v>0.86574074074074103</c:v>
                </c:pt>
                <c:pt idx="2">
                  <c:v>0.759920634920635</c:v>
                </c:pt>
                <c:pt idx="3">
                  <c:v>0.61111111111111105</c:v>
                </c:pt>
                <c:pt idx="4">
                  <c:v>0.47023809523809501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8B-4FF2-B9AA-EB4B8AE31F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87987072"/>
        <c:axId val="-1488454832"/>
      </c:barChart>
      <c:catAx>
        <c:axId val="-1487987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proposed</a:t>
                </a:r>
                <a:r>
                  <a:rPr lang="zh-CN" altLang="en-US"/>
                  <a:t> </a:t>
                </a:r>
                <a:r>
                  <a:rPr lang="en-US" altLang="zh-CN"/>
                  <a:t>proportion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88454832"/>
        <c:crosses val="autoZero"/>
        <c:auto val="1"/>
        <c:lblAlgn val="ctr"/>
        <c:lblOffset val="100"/>
        <c:noMultiLvlLbl val="0"/>
      </c:catAx>
      <c:valAx>
        <c:axId val="-1488454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87987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Acceptance</a:t>
            </a:r>
            <a:r>
              <a:rPr lang="zh-CN" altLang="en-US" baseline="0"/>
              <a:t> </a:t>
            </a:r>
            <a:r>
              <a:rPr lang="en-US" altLang="zh-CN" baseline="0"/>
              <a:t>rate</a:t>
            </a:r>
            <a:r>
              <a:rPr lang="zh-CN" altLang="en-US" baseline="0"/>
              <a:t> </a:t>
            </a:r>
            <a:r>
              <a:rPr lang="en-US" altLang="zh-CN" baseline="0"/>
              <a:t>and</a:t>
            </a:r>
            <a:r>
              <a:rPr lang="zh-CN" altLang="en-US" baseline="0"/>
              <a:t> </a:t>
            </a:r>
            <a:r>
              <a:rPr lang="en-US" altLang="zh-CN" baseline="0"/>
              <a:t>total</a:t>
            </a:r>
            <a:r>
              <a:rPr lang="zh-CN" altLang="en-US" baseline="0"/>
              <a:t> </a:t>
            </a:r>
            <a:r>
              <a:rPr lang="en-US" altLang="zh-CN" baseline="0"/>
              <a:t>stake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totalSize_accept!$C$1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totalSize_accept!$A$2:$A$13</c:f>
              <c:numCache>
                <c:formatCode>General</c:formatCode>
                <c:ptCount val="12"/>
                <c:pt idx="0">
                  <c:v>3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10</c:v>
                </c:pt>
                <c:pt idx="5">
                  <c:v>12</c:v>
                </c:pt>
                <c:pt idx="6">
                  <c:v>13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20</c:v>
                </c:pt>
              </c:numCache>
            </c:numRef>
          </c:cat>
          <c:val>
            <c:numRef>
              <c:f>totalSize_accept!$C$2:$C$13</c:f>
              <c:numCache>
                <c:formatCode>General</c:formatCode>
                <c:ptCount val="12"/>
                <c:pt idx="0">
                  <c:v>1</c:v>
                </c:pt>
                <c:pt idx="1">
                  <c:v>0.64166666666666705</c:v>
                </c:pt>
                <c:pt idx="2">
                  <c:v>0.90833333333333299</c:v>
                </c:pt>
                <c:pt idx="3">
                  <c:v>0.90277777777777801</c:v>
                </c:pt>
                <c:pt idx="4">
                  <c:v>0.55492424242424199</c:v>
                </c:pt>
                <c:pt idx="5">
                  <c:v>0.9375</c:v>
                </c:pt>
                <c:pt idx="6">
                  <c:v>0.53125</c:v>
                </c:pt>
                <c:pt idx="7">
                  <c:v>0.671875</c:v>
                </c:pt>
                <c:pt idx="8">
                  <c:v>0.84027777777777801</c:v>
                </c:pt>
                <c:pt idx="9">
                  <c:v>0.95833333333333304</c:v>
                </c:pt>
                <c:pt idx="10">
                  <c:v>0.79166666666666696</c:v>
                </c:pt>
                <c:pt idx="11">
                  <c:v>0.57675438596491202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C3-4C93-B88D-529836152D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86576288"/>
        <c:axId val="-1487377872"/>
      </c:barChart>
      <c:catAx>
        <c:axId val="-1486576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Total</a:t>
                </a:r>
                <a:r>
                  <a:rPr lang="zh-CN" altLang="en-US"/>
                  <a:t> </a:t>
                </a:r>
                <a:r>
                  <a:rPr lang="en-US" altLang="zh-CN"/>
                  <a:t>stake</a:t>
                </a:r>
                <a:r>
                  <a:rPr lang="zh-CN" altLang="en-US"/>
                  <a:t> </a:t>
                </a:r>
                <a:r>
                  <a:rPr lang="en-US" altLang="zh-CN"/>
                  <a:t>size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87377872"/>
        <c:crosses val="autoZero"/>
        <c:auto val="1"/>
        <c:lblAlgn val="ctr"/>
        <c:lblOffset val="100"/>
        <c:noMultiLvlLbl val="0"/>
      </c:catAx>
      <c:valAx>
        <c:axId val="-148737787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86576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Acceptance</a:t>
            </a:r>
            <a:r>
              <a:rPr lang="zh-CN" altLang="en-US"/>
              <a:t> </a:t>
            </a:r>
            <a:r>
              <a:rPr lang="en-US" altLang="zh-CN"/>
              <a:t>rate</a:t>
            </a:r>
            <a:r>
              <a:rPr lang="zh-CN" altLang="en-US"/>
              <a:t> </a:t>
            </a:r>
            <a:r>
              <a:rPr lang="en-US" altLang="zh-CN"/>
              <a:t>under</a:t>
            </a:r>
            <a:r>
              <a:rPr lang="zh-CN" altLang="en-US"/>
              <a:t> </a:t>
            </a:r>
            <a:r>
              <a:rPr lang="en-US" altLang="zh-CN"/>
              <a:t>social</a:t>
            </a:r>
            <a:r>
              <a:rPr lang="zh-CN" altLang="en-US" baseline="0"/>
              <a:t> </a:t>
            </a:r>
            <a:r>
              <a:rPr lang="en-US" altLang="zh-CN" baseline="0"/>
              <a:t>framing</a:t>
            </a:r>
            <a:r>
              <a:rPr lang="zh-CN" altLang="en-US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fair_framing!$E$3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fair_framing!$F$2:$G$2</c:f>
              <c:strCache>
                <c:ptCount val="2"/>
                <c:pt idx="0">
                  <c:v>fair</c:v>
                </c:pt>
                <c:pt idx="1">
                  <c:v>unfair</c:v>
                </c:pt>
              </c:strCache>
            </c:strRef>
          </c:cat>
          <c:val>
            <c:numRef>
              <c:f>fair_framing!$F$3:$G$3</c:f>
              <c:numCache>
                <c:formatCode>General</c:formatCode>
                <c:ptCount val="2"/>
                <c:pt idx="0">
                  <c:v>0.88541666666666696</c:v>
                </c:pt>
                <c:pt idx="1">
                  <c:v>0.60218253968253999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B6-454B-9C95-E24C4616AEE3}"/>
            </c:ext>
          </c:extLst>
        </c:ser>
        <c:ser>
          <c:idx val="1"/>
          <c:order val="1"/>
          <c:tx>
            <c:strRef>
              <c:f>fair_framing!$E$4</c:f>
              <c:strCache>
                <c:ptCount val="1"/>
                <c:pt idx="0">
                  <c:v>empathy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fair_framing!$F$2:$G$2</c:f>
              <c:strCache>
                <c:ptCount val="2"/>
                <c:pt idx="0">
                  <c:v>fair</c:v>
                </c:pt>
                <c:pt idx="1">
                  <c:v>unfair</c:v>
                </c:pt>
              </c:strCache>
            </c:strRef>
          </c:cat>
          <c:val>
            <c:numRef>
              <c:f>fair_framing!$F$4:$G$4</c:f>
              <c:numCache>
                <c:formatCode>General</c:formatCode>
                <c:ptCount val="2"/>
                <c:pt idx="0">
                  <c:v>0.94166666666666698</c:v>
                </c:pt>
                <c:pt idx="1">
                  <c:v>0.87301587301587302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B6-454B-9C95-E24C4616AEE3}"/>
            </c:ext>
          </c:extLst>
        </c:ser>
        <c:ser>
          <c:idx val="2"/>
          <c:order val="2"/>
          <c:tx>
            <c:strRef>
              <c:f>fair_framing!$E$5</c:f>
              <c:strCache>
                <c:ptCount val="1"/>
                <c:pt idx="0">
                  <c:v>punish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fair_framing!$F$2:$G$2</c:f>
              <c:strCache>
                <c:ptCount val="2"/>
                <c:pt idx="0">
                  <c:v>fair</c:v>
                </c:pt>
                <c:pt idx="1">
                  <c:v>unfair</c:v>
                </c:pt>
              </c:strCache>
            </c:strRef>
          </c:cat>
          <c:val>
            <c:numRef>
              <c:f>fair_framing!$F$5:$G$5</c:f>
              <c:numCache>
                <c:formatCode>General</c:formatCode>
                <c:ptCount val="2"/>
                <c:pt idx="0">
                  <c:v>0.68333333333333302</c:v>
                </c:pt>
                <c:pt idx="1">
                  <c:v>0.40079365079365098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B6-454B-9C95-E24C4616AE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86472688"/>
        <c:axId val="-1429748816"/>
      </c:barChart>
      <c:catAx>
        <c:axId val="-148647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9748816"/>
        <c:crosses val="autoZero"/>
        <c:auto val="1"/>
        <c:lblAlgn val="ctr"/>
        <c:lblOffset val="100"/>
        <c:noMultiLvlLbl val="0"/>
      </c:catAx>
      <c:valAx>
        <c:axId val="-14297488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86472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Acceptance</a:t>
            </a:r>
            <a:r>
              <a:rPr lang="zh-CN" altLang="en-US"/>
              <a:t> </a:t>
            </a:r>
            <a:r>
              <a:rPr lang="en-US" altLang="zh-CN"/>
              <a:t>rate</a:t>
            </a:r>
            <a:r>
              <a:rPr lang="zh-CN" altLang="en-US"/>
              <a:t> </a:t>
            </a:r>
            <a:r>
              <a:rPr lang="en-US" altLang="zh-CN"/>
              <a:t>under</a:t>
            </a:r>
            <a:r>
              <a:rPr lang="zh-CN" altLang="en-US" baseline="0"/>
              <a:t> </a:t>
            </a:r>
            <a:r>
              <a:rPr lang="en-US" altLang="zh-CN" baseline="0"/>
              <a:t>player</a:t>
            </a:r>
            <a:r>
              <a:rPr lang="zh-CN" altLang="en-US" baseline="0"/>
              <a:t> </a:t>
            </a:r>
            <a:r>
              <a:rPr lang="en-US" altLang="zh-CN" baseline="0"/>
              <a:t>proposed</a:t>
            </a:r>
            <a:r>
              <a:rPr lang="zh-CN" altLang="en-US" baseline="0"/>
              <a:t> </a:t>
            </a:r>
            <a:r>
              <a:rPr lang="en-US" altLang="zh-CN" baseline="0"/>
              <a:t>amount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proposedSize_framing!$G$4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proposedSize_framing!$F$5:$F$14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proposedSize_framing!$G$5:$G$14</c:f>
              <c:numCache>
                <c:formatCode>General</c:formatCode>
                <c:ptCount val="10"/>
                <c:pt idx="0">
                  <c:v>0.56770833333333304</c:v>
                </c:pt>
                <c:pt idx="1">
                  <c:v>0.54500000000000004</c:v>
                </c:pt>
                <c:pt idx="2">
                  <c:v>0.68382352941176505</c:v>
                </c:pt>
                <c:pt idx="3">
                  <c:v>0.59375</c:v>
                </c:pt>
                <c:pt idx="4">
                  <c:v>0.84469696969696995</c:v>
                </c:pt>
                <c:pt idx="5">
                  <c:v>0.83333333333333304</c:v>
                </c:pt>
                <c:pt idx="6">
                  <c:v>0.95833333333333304</c:v>
                </c:pt>
                <c:pt idx="7">
                  <c:v>0.875</c:v>
                </c:pt>
                <c:pt idx="8">
                  <c:v>0.84722222222222199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AF-4DED-9E63-5AA7B7423075}"/>
            </c:ext>
          </c:extLst>
        </c:ser>
        <c:ser>
          <c:idx val="3"/>
          <c:order val="1"/>
          <c:tx>
            <c:strRef>
              <c:f>proposedSize_framing!$H$4</c:f>
              <c:strCache>
                <c:ptCount val="1"/>
                <c:pt idx="0">
                  <c:v>empathy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proposedSize_framing!$F$5:$F$14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proposedSize_framing!$H$5:$H$14</c:f>
              <c:numCache>
                <c:formatCode>General</c:formatCode>
                <c:ptCount val="10"/>
                <c:pt idx="0">
                  <c:v>0.82142857142857095</c:v>
                </c:pt>
                <c:pt idx="1">
                  <c:v>0.91666666666666696</c:v>
                </c:pt>
                <c:pt idx="2">
                  <c:v>0.875</c:v>
                </c:pt>
                <c:pt idx="3">
                  <c:v>0.91666666666666696</c:v>
                </c:pt>
                <c:pt idx="4">
                  <c:v>0.95833333333333304</c:v>
                </c:pt>
                <c:pt idx="5">
                  <c:v>0.90277777777777801</c:v>
                </c:pt>
                <c:pt idx="6">
                  <c:v>0.95833333333333304</c:v>
                </c:pt>
                <c:pt idx="7">
                  <c:v>0.83333333333333304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AF-4DED-9E63-5AA7B7423075}"/>
            </c:ext>
          </c:extLst>
        </c:ser>
        <c:ser>
          <c:idx val="0"/>
          <c:order val="2"/>
          <c:tx>
            <c:strRef>
              <c:f>proposedSize_framing!$I$4</c:f>
              <c:strCache>
                <c:ptCount val="1"/>
                <c:pt idx="0">
                  <c:v>punish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proposedSize_framing!$F$5:$F$14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proposedSize_framing!$I$5:$I$14</c:f>
              <c:numCache>
                <c:formatCode>General</c:formatCode>
                <c:ptCount val="10"/>
                <c:pt idx="0">
                  <c:v>0.29166666666666702</c:v>
                </c:pt>
                <c:pt idx="1">
                  <c:v>0.32638888888888901</c:v>
                </c:pt>
                <c:pt idx="2">
                  <c:v>0.57499999999999996</c:v>
                </c:pt>
                <c:pt idx="3">
                  <c:v>0.45833333333333298</c:v>
                </c:pt>
                <c:pt idx="4">
                  <c:v>0.66666666666666696</c:v>
                </c:pt>
                <c:pt idx="5">
                  <c:v>0.625</c:v>
                </c:pt>
                <c:pt idx="7">
                  <c:v>0.66666666666666696</c:v>
                </c:pt>
                <c:pt idx="8">
                  <c:v>0.625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AF-4DED-9E63-5AA7B7423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18"/>
        <c:axId val="-1485351008"/>
        <c:axId val="-1485278944"/>
      </c:barChart>
      <c:catAx>
        <c:axId val="-1485351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Player</a:t>
                </a:r>
                <a:r>
                  <a:rPr lang="zh-CN" altLang="en-US" baseline="0"/>
                  <a:t> </a:t>
                </a:r>
                <a:r>
                  <a:rPr lang="en-US" altLang="zh-CN" baseline="0"/>
                  <a:t>proposed</a:t>
                </a:r>
                <a:r>
                  <a:rPr lang="zh-CN" altLang="en-US" baseline="0"/>
                  <a:t> </a:t>
                </a:r>
                <a:r>
                  <a:rPr lang="en-US" altLang="zh-CN" baseline="0"/>
                  <a:t>amount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85278944"/>
        <c:crosses val="autoZero"/>
        <c:auto val="1"/>
        <c:lblAlgn val="ctr"/>
        <c:lblOffset val="100"/>
        <c:noMultiLvlLbl val="0"/>
      </c:catAx>
      <c:valAx>
        <c:axId val="-148527894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85351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Fairness</a:t>
            </a:r>
            <a:r>
              <a:rPr lang="en-CA" baseline="0"/>
              <a:t> x 4 group in offer acceptance</a:t>
            </a:r>
            <a:endParaRPr lang="en-C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baseline_group4!$G$3</c:f>
              <c:strCache>
                <c:ptCount val="1"/>
                <c:pt idx="0">
                  <c:v>attempter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baseline_group4!$H$1:$K$2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baseline_group4!$H$3:$K$3</c:f>
              <c:numCache>
                <c:formatCode>General</c:formatCode>
                <c:ptCount val="4"/>
                <c:pt idx="0">
                  <c:v>0.131972789115646</c:v>
                </c:pt>
                <c:pt idx="1">
                  <c:v>0.86802721088435397</c:v>
                </c:pt>
                <c:pt idx="2">
                  <c:v>0.43213475866537099</c:v>
                </c:pt>
                <c:pt idx="3">
                  <c:v>0.56786524133462901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80-43FE-BC69-2FE7FA3F0AA8}"/>
            </c:ext>
          </c:extLst>
        </c:ser>
        <c:ser>
          <c:idx val="1"/>
          <c:order val="1"/>
          <c:tx>
            <c:strRef>
              <c:f>baseline_group4!$G$4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baseline_group4!$H$1:$K$2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baseline_group4!$H$4:$K$4</c:f>
              <c:numCache>
                <c:formatCode>General</c:formatCode>
                <c:ptCount val="4"/>
                <c:pt idx="0">
                  <c:v>0.114583333333333</c:v>
                </c:pt>
                <c:pt idx="1">
                  <c:v>0.88541666666666596</c:v>
                </c:pt>
                <c:pt idx="2">
                  <c:v>0.39781746031746001</c:v>
                </c:pt>
                <c:pt idx="3">
                  <c:v>0.60218253968253999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80-43FE-BC69-2FE7FA3F0AA8}"/>
            </c:ext>
          </c:extLst>
        </c:ser>
        <c:ser>
          <c:idx val="2"/>
          <c:order val="2"/>
          <c:tx>
            <c:strRef>
              <c:f>baseline_group4!$G$5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baseline_group4!$H$1:$K$2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baseline_group4!$H$5:$K$5</c:f>
              <c:numCache>
                <c:formatCode>General</c:formatCode>
                <c:ptCount val="4"/>
                <c:pt idx="0">
                  <c:v>9.7826086956521702E-2</c:v>
                </c:pt>
                <c:pt idx="1">
                  <c:v>0.90217391304347805</c:v>
                </c:pt>
                <c:pt idx="2">
                  <c:v>0.31055900621117999</c:v>
                </c:pt>
                <c:pt idx="3">
                  <c:v>0.68944099378881996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80-43FE-BC69-2FE7FA3F0AA8}"/>
            </c:ext>
          </c:extLst>
        </c:ser>
        <c:ser>
          <c:idx val="3"/>
          <c:order val="3"/>
          <c:tx>
            <c:strRef>
              <c:f>baseline_group4!$G$6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baseline_group4!$H$1:$K$2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baseline_group4!$H$6:$K$6</c:f>
              <c:numCache>
                <c:formatCode>General</c:formatCode>
                <c:ptCount val="4"/>
                <c:pt idx="0">
                  <c:v>8.3116883116883103E-2</c:v>
                </c:pt>
                <c:pt idx="1">
                  <c:v>0.91688311688311697</c:v>
                </c:pt>
                <c:pt idx="2">
                  <c:v>0.36858379715522599</c:v>
                </c:pt>
                <c:pt idx="3">
                  <c:v>0.63141620284477395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180-43FE-BC69-2FE7FA3F0A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20492192"/>
        <c:axId val="-1620489360"/>
      </c:barChart>
      <c:catAx>
        <c:axId val="-162049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20489360"/>
        <c:crosses val="autoZero"/>
        <c:auto val="1"/>
        <c:lblAlgn val="ctr"/>
        <c:lblOffset val="100"/>
        <c:noMultiLvlLbl val="0"/>
      </c:catAx>
      <c:valAx>
        <c:axId val="-162048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20492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Fairness</a:t>
            </a:r>
            <a:r>
              <a:rPr lang="en-CA" baseline="0"/>
              <a:t> x 5 groups in offer acceptance</a:t>
            </a:r>
            <a:endParaRPr lang="en-C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baseline_group5!$A$3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baseline_group5!$B$3:$E$3</c:f>
              <c:numCache>
                <c:formatCode>General</c:formatCode>
                <c:ptCount val="4"/>
                <c:pt idx="0">
                  <c:v>0.14705882352941199</c:v>
                </c:pt>
                <c:pt idx="1">
                  <c:v>0.85294117647058798</c:v>
                </c:pt>
                <c:pt idx="2">
                  <c:v>0.434873949579832</c:v>
                </c:pt>
                <c:pt idx="3">
                  <c:v>0.56512605042016795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E7-4674-AD93-7AF82EF98F73}"/>
            </c:ext>
          </c:extLst>
        </c:ser>
        <c:ser>
          <c:idx val="1"/>
          <c:order val="1"/>
          <c:tx>
            <c:strRef>
              <c:f>baseline_group5!$A$4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baseline_group5!$B$4:$E$4</c:f>
              <c:numCache>
                <c:formatCode>General</c:formatCode>
                <c:ptCount val="4"/>
                <c:pt idx="0">
                  <c:v>0.11898734177215201</c:v>
                </c:pt>
                <c:pt idx="1">
                  <c:v>0.88101265822784802</c:v>
                </c:pt>
                <c:pt idx="2">
                  <c:v>0.42977697408077198</c:v>
                </c:pt>
                <c:pt idx="3">
                  <c:v>0.57022302591922802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E7-4674-AD93-7AF82EF98F73}"/>
            </c:ext>
          </c:extLst>
        </c:ser>
        <c:ser>
          <c:idx val="2"/>
          <c:order val="2"/>
          <c:tx>
            <c:strRef>
              <c:f>baseline_group5!$A$5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baseline_group5!$B$5:$E$5</c:f>
              <c:numCache>
                <c:formatCode>General</c:formatCode>
                <c:ptCount val="4"/>
                <c:pt idx="0">
                  <c:v>0.114583333333333</c:v>
                </c:pt>
                <c:pt idx="1">
                  <c:v>0.88541666666666596</c:v>
                </c:pt>
                <c:pt idx="2">
                  <c:v>0.39781746031746001</c:v>
                </c:pt>
                <c:pt idx="3">
                  <c:v>0.60218253968253899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E7-4674-AD93-7AF82EF98F73}"/>
            </c:ext>
          </c:extLst>
        </c:ser>
        <c:ser>
          <c:idx val="3"/>
          <c:order val="3"/>
          <c:tx>
            <c:strRef>
              <c:f>baseline_group5!$A$6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baseline_group5!$B$6:$E$6</c:f>
              <c:numCache>
                <c:formatCode>General</c:formatCode>
                <c:ptCount val="4"/>
                <c:pt idx="0">
                  <c:v>9.7826086956521702E-2</c:v>
                </c:pt>
                <c:pt idx="1">
                  <c:v>0.90217391304347805</c:v>
                </c:pt>
                <c:pt idx="2">
                  <c:v>0.31055900621117999</c:v>
                </c:pt>
                <c:pt idx="3">
                  <c:v>0.68944099378881996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8E7-4674-AD93-7AF82EF98F73}"/>
            </c:ext>
          </c:extLst>
        </c:ser>
        <c:ser>
          <c:idx val="4"/>
          <c:order val="4"/>
          <c:tx>
            <c:strRef>
              <c:f>baseline_group5!$A$7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baseline_group5!$B$7:$E$7</c:f>
              <c:numCache>
                <c:formatCode>General</c:formatCode>
                <c:ptCount val="4"/>
                <c:pt idx="0">
                  <c:v>8.3116883116883103E-2</c:v>
                </c:pt>
                <c:pt idx="1">
                  <c:v>0.91688311688311697</c:v>
                </c:pt>
                <c:pt idx="2">
                  <c:v>0.36858379715522599</c:v>
                </c:pt>
                <c:pt idx="3">
                  <c:v>0.63141620284477395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E7-4674-AD93-7AF82EF98F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79732528"/>
        <c:axId val="-1579729776"/>
      </c:barChart>
      <c:catAx>
        <c:axId val="-1579732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79729776"/>
        <c:crosses val="autoZero"/>
        <c:auto val="1"/>
        <c:lblAlgn val="ctr"/>
        <c:lblOffset val="100"/>
        <c:noMultiLvlLbl val="0"/>
      </c:catAx>
      <c:valAx>
        <c:axId val="-157972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79732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Fair</a:t>
            </a:r>
            <a:r>
              <a:rPr lang="en-US" baseline="0"/>
              <a:t>ness x framing x 4 groups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group4_3way_graph!$A$13</c:f>
              <c:strCache>
                <c:ptCount val="1"/>
                <c:pt idx="0">
                  <c:v>attempter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group4_3way_graph!$B$10:$I$12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group4_3way_graph!$B$13:$I$13</c:f>
              <c:numCache>
                <c:formatCode>General</c:formatCode>
                <c:ptCount val="8"/>
                <c:pt idx="0">
                  <c:v>7.2222222222222202E-2</c:v>
                </c:pt>
                <c:pt idx="1">
                  <c:v>0.92777777777777803</c:v>
                </c:pt>
                <c:pt idx="2">
                  <c:v>0.36111111111111099</c:v>
                </c:pt>
                <c:pt idx="3">
                  <c:v>0.63888888888888895</c:v>
                </c:pt>
                <c:pt idx="4">
                  <c:v>0.21296296296296299</c:v>
                </c:pt>
                <c:pt idx="5">
                  <c:v>0.78703703703703698</c:v>
                </c:pt>
                <c:pt idx="6">
                  <c:v>0.66666666666666696</c:v>
                </c:pt>
                <c:pt idx="7">
                  <c:v>0.33333333333333298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E0-4FAE-95E6-B7504652BD8B}"/>
            </c:ext>
          </c:extLst>
        </c:ser>
        <c:ser>
          <c:idx val="1"/>
          <c:order val="1"/>
          <c:tx>
            <c:strRef>
              <c:f>group4_3way_graph!$A$14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group4_3way_graph!$B$10:$I$12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group4_3way_graph!$B$14:$I$14</c:f>
              <c:numCache>
                <c:formatCode>General</c:formatCode>
                <c:ptCount val="8"/>
                <c:pt idx="0">
                  <c:v>5.83333333333333E-2</c:v>
                </c:pt>
                <c:pt idx="1">
                  <c:v>0.94166666666666698</c:v>
                </c:pt>
                <c:pt idx="2">
                  <c:v>0.31666666666666698</c:v>
                </c:pt>
                <c:pt idx="3">
                  <c:v>0.68333333333333302</c:v>
                </c:pt>
                <c:pt idx="4">
                  <c:v>0.126984126984127</c:v>
                </c:pt>
                <c:pt idx="5">
                  <c:v>0.87301587301587302</c:v>
                </c:pt>
                <c:pt idx="6">
                  <c:v>0.59920634920634896</c:v>
                </c:pt>
                <c:pt idx="7">
                  <c:v>0.40079365079365098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E0-4FAE-95E6-B7504652BD8B}"/>
            </c:ext>
          </c:extLst>
        </c:ser>
        <c:ser>
          <c:idx val="2"/>
          <c:order val="2"/>
          <c:tx>
            <c:strRef>
              <c:f>group4_3way_graph!$A$15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group4_3way_graph!$B$10:$I$12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group4_3way_graph!$B$15:$I$15</c:f>
              <c:numCache>
                <c:formatCode>General</c:formatCode>
                <c:ptCount val="8"/>
                <c:pt idx="0">
                  <c:v>6.08695652173913E-2</c:v>
                </c:pt>
                <c:pt idx="1">
                  <c:v>0.93913043478260905</c:v>
                </c:pt>
                <c:pt idx="2">
                  <c:v>0.27826086956521701</c:v>
                </c:pt>
                <c:pt idx="3">
                  <c:v>0.72173913043478299</c:v>
                </c:pt>
                <c:pt idx="4">
                  <c:v>0.173913043478261</c:v>
                </c:pt>
                <c:pt idx="5">
                  <c:v>0.82608695652173902</c:v>
                </c:pt>
                <c:pt idx="6">
                  <c:v>0.47204968944099401</c:v>
                </c:pt>
                <c:pt idx="7">
                  <c:v>0.52795031055900599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8E0-4FAE-95E6-B7504652BD8B}"/>
            </c:ext>
          </c:extLst>
        </c:ser>
        <c:ser>
          <c:idx val="3"/>
          <c:order val="3"/>
          <c:tx>
            <c:strRef>
              <c:f>group4_3way_graph!$A$16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group4_3way_graph!$B$10:$I$12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group4_3way_graph!$B$16:$I$16</c:f>
              <c:numCache>
                <c:formatCode>General</c:formatCode>
                <c:ptCount val="8"/>
                <c:pt idx="0">
                  <c:v>0.01</c:v>
                </c:pt>
                <c:pt idx="1">
                  <c:v>0.99</c:v>
                </c:pt>
                <c:pt idx="2">
                  <c:v>0.32</c:v>
                </c:pt>
                <c:pt idx="3">
                  <c:v>0.68</c:v>
                </c:pt>
                <c:pt idx="4">
                  <c:v>9.7619047619047605E-2</c:v>
                </c:pt>
                <c:pt idx="5">
                  <c:v>0.90238095238095195</c:v>
                </c:pt>
                <c:pt idx="6">
                  <c:v>0.58571428571428596</c:v>
                </c:pt>
                <c:pt idx="7">
                  <c:v>0.41428571428571398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8E0-4FAE-95E6-B7504652BD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20439504"/>
        <c:axId val="-1620436240"/>
      </c:barChart>
      <c:catAx>
        <c:axId val="-162043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20436240"/>
        <c:crosses val="autoZero"/>
        <c:auto val="1"/>
        <c:lblAlgn val="ctr"/>
        <c:lblOffset val="100"/>
        <c:noMultiLvlLbl val="0"/>
      </c:catAx>
      <c:valAx>
        <c:axId val="-162043624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20439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Fairness x framing x 5 groups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group5_3way_graph!$A$15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group5_3way_graph!$B$15:$I$15</c:f>
              <c:numCache>
                <c:formatCode>General</c:formatCode>
                <c:ptCount val="8"/>
                <c:pt idx="0">
                  <c:v>4.7058823529411799E-2</c:v>
                </c:pt>
                <c:pt idx="1">
                  <c:v>0.95294117647058796</c:v>
                </c:pt>
                <c:pt idx="2">
                  <c:v>0.42352941176470599</c:v>
                </c:pt>
                <c:pt idx="3">
                  <c:v>0.57647058823529396</c:v>
                </c:pt>
                <c:pt idx="4">
                  <c:v>0.179271708683473</c:v>
                </c:pt>
                <c:pt idx="5">
                  <c:v>0.82072829131652703</c:v>
                </c:pt>
                <c:pt idx="6">
                  <c:v>0.67507002801120397</c:v>
                </c:pt>
                <c:pt idx="7">
                  <c:v>0.32492997198879497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37-4CA3-BD16-2E0FC88ABE81}"/>
            </c:ext>
          </c:extLst>
        </c:ser>
        <c:ser>
          <c:idx val="1"/>
          <c:order val="1"/>
          <c:tx>
            <c:strRef>
              <c:f>group5_3way_graph!$A$16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group5_3way_graph!$B$16:$I$16</c:f>
              <c:numCache>
                <c:formatCode>General</c:formatCode>
                <c:ptCount val="8"/>
                <c:pt idx="0">
                  <c:v>9.4736842105263105E-2</c:v>
                </c:pt>
                <c:pt idx="1">
                  <c:v>0.90526315789473699</c:v>
                </c:pt>
                <c:pt idx="2">
                  <c:v>0.30526315789473701</c:v>
                </c:pt>
                <c:pt idx="3">
                  <c:v>0.69473684210526299</c:v>
                </c:pt>
                <c:pt idx="4">
                  <c:v>0.24310776942355899</c:v>
                </c:pt>
                <c:pt idx="5">
                  <c:v>0.75689223057644095</c:v>
                </c:pt>
                <c:pt idx="6">
                  <c:v>0.65914786967418504</c:v>
                </c:pt>
                <c:pt idx="7">
                  <c:v>0.34085213032581402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37-4CA3-BD16-2E0FC88ABE81}"/>
            </c:ext>
          </c:extLst>
        </c:ser>
        <c:ser>
          <c:idx val="2"/>
          <c:order val="2"/>
          <c:tx>
            <c:strRef>
              <c:f>group5_3way_graph!$A$17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group5_3way_graph!$B$17:$I$17</c:f>
              <c:numCache>
                <c:formatCode>General</c:formatCode>
                <c:ptCount val="8"/>
                <c:pt idx="0">
                  <c:v>5.83333333333333E-2</c:v>
                </c:pt>
                <c:pt idx="1">
                  <c:v>0.94166666666666698</c:v>
                </c:pt>
                <c:pt idx="2">
                  <c:v>0.31666666666666698</c:v>
                </c:pt>
                <c:pt idx="3">
                  <c:v>0.68333333333333302</c:v>
                </c:pt>
                <c:pt idx="4">
                  <c:v>0.126984126984127</c:v>
                </c:pt>
                <c:pt idx="5">
                  <c:v>0.87301587301587302</c:v>
                </c:pt>
                <c:pt idx="6">
                  <c:v>0.59920634920634896</c:v>
                </c:pt>
                <c:pt idx="7">
                  <c:v>0.40079365079365098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37-4CA3-BD16-2E0FC88ABE81}"/>
            </c:ext>
          </c:extLst>
        </c:ser>
        <c:ser>
          <c:idx val="3"/>
          <c:order val="3"/>
          <c:tx>
            <c:strRef>
              <c:f>group5_3way_graph!$A$18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group5_3way_graph!$B$18:$I$18</c:f>
              <c:numCache>
                <c:formatCode>General</c:formatCode>
                <c:ptCount val="8"/>
                <c:pt idx="0">
                  <c:v>6.08695652173913E-2</c:v>
                </c:pt>
                <c:pt idx="1">
                  <c:v>0.93913043478260905</c:v>
                </c:pt>
                <c:pt idx="2">
                  <c:v>0.27826086956521701</c:v>
                </c:pt>
                <c:pt idx="3">
                  <c:v>0.72173913043478299</c:v>
                </c:pt>
                <c:pt idx="4">
                  <c:v>0.173913043478261</c:v>
                </c:pt>
                <c:pt idx="5">
                  <c:v>0.82608695652173902</c:v>
                </c:pt>
                <c:pt idx="6">
                  <c:v>0.47204968944099401</c:v>
                </c:pt>
                <c:pt idx="7">
                  <c:v>0.52795031055900599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037-4CA3-BD16-2E0FC88ABE81}"/>
            </c:ext>
          </c:extLst>
        </c:ser>
        <c:ser>
          <c:idx val="4"/>
          <c:order val="4"/>
          <c:tx>
            <c:strRef>
              <c:f>group5_3way_graph!$A$19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group5_3way_graph!$B$19:$I$19</c:f>
              <c:numCache>
                <c:formatCode>General</c:formatCode>
                <c:ptCount val="8"/>
                <c:pt idx="0">
                  <c:v>0.01</c:v>
                </c:pt>
                <c:pt idx="1">
                  <c:v>0.99</c:v>
                </c:pt>
                <c:pt idx="2">
                  <c:v>0.32</c:v>
                </c:pt>
                <c:pt idx="3">
                  <c:v>0.68</c:v>
                </c:pt>
                <c:pt idx="4">
                  <c:v>9.7619047619047605E-2</c:v>
                </c:pt>
                <c:pt idx="5">
                  <c:v>0.90238095238095195</c:v>
                </c:pt>
                <c:pt idx="6">
                  <c:v>0.58571428571428596</c:v>
                </c:pt>
                <c:pt idx="7">
                  <c:v>0.41428571428571398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37-4CA3-BD16-2E0FC88ABE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20396448"/>
        <c:axId val="-1620393696"/>
      </c:barChart>
      <c:catAx>
        <c:axId val="-162039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20393696"/>
        <c:crosses val="autoZero"/>
        <c:auto val="1"/>
        <c:lblAlgn val="ctr"/>
        <c:lblOffset val="100"/>
        <c:noMultiLvlLbl val="0"/>
      </c:catAx>
      <c:valAx>
        <c:axId val="-162039369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2039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Acceptance rate and total stake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totalSize_percent!$C$1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totalSize_percent!$A$2:$A$13</c:f>
              <c:numCache>
                <c:formatCode>General</c:formatCode>
                <c:ptCount val="12"/>
                <c:pt idx="0">
                  <c:v>3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10</c:v>
                </c:pt>
                <c:pt idx="5">
                  <c:v>12</c:v>
                </c:pt>
                <c:pt idx="6">
                  <c:v>13</c:v>
                </c:pt>
                <c:pt idx="7">
                  <c:v>15</c:v>
                </c:pt>
                <c:pt idx="8">
                  <c:v>16</c:v>
                </c:pt>
                <c:pt idx="9">
                  <c:v>17</c:v>
                </c:pt>
                <c:pt idx="10">
                  <c:v>18</c:v>
                </c:pt>
                <c:pt idx="11">
                  <c:v>20</c:v>
                </c:pt>
              </c:numCache>
            </c:numRef>
          </c:cat>
          <c:val>
            <c:numRef>
              <c:f>totalSize_percent!$C$2:$C$13</c:f>
              <c:numCache>
                <c:formatCode>General</c:formatCode>
                <c:ptCount val="12"/>
                <c:pt idx="0">
                  <c:v>0.93203883495145601</c:v>
                </c:pt>
                <c:pt idx="1">
                  <c:v>0.63245492371706002</c:v>
                </c:pt>
                <c:pt idx="2">
                  <c:v>0.855987055016181</c:v>
                </c:pt>
                <c:pt idx="3">
                  <c:v>0.87621359223300999</c:v>
                </c:pt>
                <c:pt idx="4">
                  <c:v>0.55375764113628201</c:v>
                </c:pt>
                <c:pt idx="5">
                  <c:v>0.95631067961164995</c:v>
                </c:pt>
                <c:pt idx="6">
                  <c:v>0.633009708737864</c:v>
                </c:pt>
                <c:pt idx="7">
                  <c:v>0.62815533980582505</c:v>
                </c:pt>
                <c:pt idx="8">
                  <c:v>0.87378640776699001</c:v>
                </c:pt>
                <c:pt idx="9">
                  <c:v>0.961165048543689</c:v>
                </c:pt>
                <c:pt idx="10">
                  <c:v>0.88025889967637505</c:v>
                </c:pt>
                <c:pt idx="11">
                  <c:v>0.56945481702763301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23-4F46-9B13-26C75B64DC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92446768"/>
        <c:axId val="-1492443376"/>
      </c:barChart>
      <c:catAx>
        <c:axId val="-1492446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</a:t>
                </a:r>
                <a:r>
                  <a:rPr lang="en-US" baseline="0"/>
                  <a:t> stake size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2443376"/>
        <c:crosses val="autoZero"/>
        <c:auto val="1"/>
        <c:lblAlgn val="ctr"/>
        <c:lblOffset val="100"/>
        <c:noMultiLvlLbl val="0"/>
      </c:catAx>
      <c:valAx>
        <c:axId val="-149244337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2446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Acceptance rate</a:t>
            </a:r>
            <a:r>
              <a:rPr lang="en-US" altLang="zh-CN" baseline="0"/>
              <a:t> and player</a:t>
            </a:r>
            <a:r>
              <a:rPr lang="zh-CN" altLang="en-US" baseline="0"/>
              <a:t> </a:t>
            </a:r>
            <a:r>
              <a:rPr lang="en-US" altLang="zh-CN" baseline="0"/>
              <a:t>proposed amount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proposedSize!$C$1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proposedSize!$C$2:$C$11</c:f>
              <c:numCache>
                <c:formatCode>General</c:formatCode>
                <c:ptCount val="10"/>
                <c:pt idx="0">
                  <c:v>0.56877022653721698</c:v>
                </c:pt>
                <c:pt idx="1">
                  <c:v>0.55689320388349495</c:v>
                </c:pt>
                <c:pt idx="2">
                  <c:v>0.68303826384922905</c:v>
                </c:pt>
                <c:pt idx="3">
                  <c:v>0.62216828478964403</c:v>
                </c:pt>
                <c:pt idx="4">
                  <c:v>0.86849073256840204</c:v>
                </c:pt>
                <c:pt idx="5">
                  <c:v>0.84142394822006505</c:v>
                </c:pt>
                <c:pt idx="6">
                  <c:v>0.961165048543689</c:v>
                </c:pt>
                <c:pt idx="7">
                  <c:v>0.90291262135922301</c:v>
                </c:pt>
                <c:pt idx="8">
                  <c:v>0.88025889967637505</c:v>
                </c:pt>
                <c:pt idx="9">
                  <c:v>0.961165048543689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F0-4EC0-955F-827969A26B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22189648"/>
        <c:axId val="-1580281808"/>
      </c:barChart>
      <c:catAx>
        <c:axId val="-1622189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Player</a:t>
                </a:r>
                <a:r>
                  <a:rPr lang="zh-CN" altLang="en-US"/>
                  <a:t> </a:t>
                </a:r>
                <a:r>
                  <a:rPr lang="en-US" altLang="zh-CN"/>
                  <a:t>proposed</a:t>
                </a:r>
                <a:r>
                  <a:rPr lang="zh-CN" altLang="en-US"/>
                  <a:t> </a:t>
                </a:r>
                <a:r>
                  <a:rPr lang="en-US" altLang="zh-CN"/>
                  <a:t>amount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80281808"/>
        <c:crosses val="autoZero"/>
        <c:auto val="1"/>
        <c:lblAlgn val="ctr"/>
        <c:lblOffset val="100"/>
        <c:noMultiLvlLbl val="0"/>
      </c:catAx>
      <c:valAx>
        <c:axId val="-158028180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22189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Accptance</a:t>
            </a:r>
            <a:r>
              <a:rPr lang="en-US" altLang="zh-CN" baseline="0"/>
              <a:t> rate and player proposed amount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proposedSizeByGroup!$G$6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proposedSizeByGroup!$F$7:$F$16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proposedSizeByGroup!$G$7:$G$16</c:f>
              <c:numCache>
                <c:formatCode>General</c:formatCode>
                <c:ptCount val="10"/>
                <c:pt idx="0">
                  <c:v>0.49754901960784298</c:v>
                </c:pt>
                <c:pt idx="1">
                  <c:v>0.50588235294117601</c:v>
                </c:pt>
                <c:pt idx="2">
                  <c:v>0.62629757785467099</c:v>
                </c:pt>
                <c:pt idx="3">
                  <c:v>0.61764705882352899</c:v>
                </c:pt>
                <c:pt idx="4">
                  <c:v>0.80748663101604301</c:v>
                </c:pt>
                <c:pt idx="5">
                  <c:v>0.81372549019607798</c:v>
                </c:pt>
                <c:pt idx="6">
                  <c:v>1</c:v>
                </c:pt>
                <c:pt idx="7">
                  <c:v>0.89705882352941202</c:v>
                </c:pt>
                <c:pt idx="8">
                  <c:v>0.84313725490196101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28-4044-B2D8-CCF89A9BDD91}"/>
            </c:ext>
          </c:extLst>
        </c:ser>
        <c:ser>
          <c:idx val="1"/>
          <c:order val="1"/>
          <c:tx>
            <c:strRef>
              <c:f>proposedSizeByGroup!$H$6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proposedSizeByGroup!$F$7:$F$16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proposedSizeByGroup!$H$7:$H$16</c:f>
              <c:numCache>
                <c:formatCode>General</c:formatCode>
                <c:ptCount val="10"/>
                <c:pt idx="0">
                  <c:v>0.52742616033755296</c:v>
                </c:pt>
                <c:pt idx="1">
                  <c:v>0.51619433198380604</c:v>
                </c:pt>
                <c:pt idx="2">
                  <c:v>0.64285714285714302</c:v>
                </c:pt>
                <c:pt idx="3">
                  <c:v>0.56540084388185696</c:v>
                </c:pt>
                <c:pt idx="4">
                  <c:v>0.85648148148148096</c:v>
                </c:pt>
                <c:pt idx="5">
                  <c:v>0.78151260504201703</c:v>
                </c:pt>
                <c:pt idx="6">
                  <c:v>0.9</c:v>
                </c:pt>
                <c:pt idx="7">
                  <c:v>0.911392405063291</c:v>
                </c:pt>
                <c:pt idx="8">
                  <c:v>0.88135593220339004</c:v>
                </c:pt>
                <c:pt idx="9">
                  <c:v>0.95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28-4044-B2D8-CCF89A9BDD91}"/>
            </c:ext>
          </c:extLst>
        </c:ser>
        <c:ser>
          <c:idx val="2"/>
          <c:order val="2"/>
          <c:tx>
            <c:strRef>
              <c:f>proposedSizeByGroup!$I$6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proposedSizeByGroup!$F$7:$F$16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proposedSizeByGroup!$I$7:$I$16</c:f>
              <c:numCache>
                <c:formatCode>General</c:formatCode>
                <c:ptCount val="10"/>
                <c:pt idx="0">
                  <c:v>0.56770833333333304</c:v>
                </c:pt>
                <c:pt idx="1">
                  <c:v>0.54500000000000004</c:v>
                </c:pt>
                <c:pt idx="2">
                  <c:v>0.68382352941176505</c:v>
                </c:pt>
                <c:pt idx="3">
                  <c:v>0.59375</c:v>
                </c:pt>
                <c:pt idx="4">
                  <c:v>0.84469696969696995</c:v>
                </c:pt>
                <c:pt idx="5">
                  <c:v>0.83333333333333304</c:v>
                </c:pt>
                <c:pt idx="6">
                  <c:v>0.95833333333333304</c:v>
                </c:pt>
                <c:pt idx="7">
                  <c:v>0.875</c:v>
                </c:pt>
                <c:pt idx="8">
                  <c:v>0.84722222222222199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28-4044-B2D8-CCF89A9BDD91}"/>
            </c:ext>
          </c:extLst>
        </c:ser>
        <c:ser>
          <c:idx val="3"/>
          <c:order val="3"/>
          <c:tx>
            <c:strRef>
              <c:f>proposedSizeByGroup!$J$6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proposedSizeByGroup!$F$7:$F$16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proposedSizeByGroup!$J$7:$J$16</c:f>
              <c:numCache>
                <c:formatCode>General</c:formatCode>
                <c:ptCount val="10"/>
                <c:pt idx="0">
                  <c:v>0.65036231884058004</c:v>
                </c:pt>
                <c:pt idx="1">
                  <c:v>0.64347826086956506</c:v>
                </c:pt>
                <c:pt idx="2">
                  <c:v>0.74680306905370797</c:v>
                </c:pt>
                <c:pt idx="3">
                  <c:v>0.688405797101449</c:v>
                </c:pt>
                <c:pt idx="4">
                  <c:v>0.88932806324110703</c:v>
                </c:pt>
                <c:pt idx="5">
                  <c:v>0.86956521739130399</c:v>
                </c:pt>
                <c:pt idx="6">
                  <c:v>0.95652173913043503</c:v>
                </c:pt>
                <c:pt idx="7">
                  <c:v>0.89130434782608703</c:v>
                </c:pt>
                <c:pt idx="8">
                  <c:v>0.95652173913043503</c:v>
                </c:pt>
                <c:pt idx="9">
                  <c:v>0.91304347826086896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528-4044-B2D8-CCF89A9BDD91}"/>
            </c:ext>
          </c:extLst>
        </c:ser>
        <c:ser>
          <c:idx val="4"/>
          <c:order val="4"/>
          <c:tx>
            <c:strRef>
              <c:f>proposedSizeByGroup!$K$6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proposedSizeByGroup!$F$7:$F$16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proposedSizeByGroup!$K$7:$K$16</c:f>
              <c:numCache>
                <c:formatCode>General</c:formatCode>
                <c:ptCount val="10"/>
                <c:pt idx="0">
                  <c:v>0.57792207792207795</c:v>
                </c:pt>
                <c:pt idx="1">
                  <c:v>0.55509355509355496</c:v>
                </c:pt>
                <c:pt idx="2">
                  <c:v>0.69724770642201805</c:v>
                </c:pt>
                <c:pt idx="3">
                  <c:v>0.64069264069264098</c:v>
                </c:pt>
                <c:pt idx="4">
                  <c:v>0.93896713615023497</c:v>
                </c:pt>
                <c:pt idx="5">
                  <c:v>0.90434782608695596</c:v>
                </c:pt>
                <c:pt idx="6">
                  <c:v>1</c:v>
                </c:pt>
                <c:pt idx="7">
                  <c:v>0.94805194805194803</c:v>
                </c:pt>
                <c:pt idx="8">
                  <c:v>0.86206896551724099</c:v>
                </c:pt>
                <c:pt idx="9">
                  <c:v>0.94736842105263097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528-4044-B2D8-CCF89A9BDD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13"/>
        <c:axId val="-1528124416"/>
        <c:axId val="-1528120048"/>
      </c:barChart>
      <c:catAx>
        <c:axId val="-1528124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player</a:t>
                </a:r>
                <a:r>
                  <a:rPr lang="en-US" altLang="zh-CN" baseline="0"/>
                  <a:t> proposed amount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28120048"/>
        <c:crosses val="autoZero"/>
        <c:auto val="0"/>
        <c:lblAlgn val="ctr"/>
        <c:lblOffset val="100"/>
        <c:noMultiLvlLbl val="0"/>
      </c:catAx>
      <c:valAx>
        <c:axId val="-15281200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28124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1270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0.03389</cdr:x>
      <cdr:y>0.465</cdr:y>
    </cdr:from>
    <cdr:to>
      <cdr:x>0.97995</cdr:x>
      <cdr:y>0.465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F9788135-A0C2-44BA-9AB5-F364FDEB0915}"/>
            </a:ext>
          </a:extLst>
        </cdr:cNvPr>
        <cdr:cNvCxnSpPr/>
      </cdr:nvCxnSpPr>
      <cdr:spPr>
        <a:xfrm xmlns:a="http://schemas.openxmlformats.org/drawingml/2006/main">
          <a:off x="318252" y="1849288"/>
          <a:ext cx="8882838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2C63F-F1EF-D148-8DAC-B2E032798CF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D6EE1-1C70-AC40-BFC0-17B16E03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1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Is accepting fair/unfair offers significantly larger/smaller than unfair offers within a group?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Yes. Binomial test(accept, reject)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Is accepting fair/unfair offers significantly different across groups?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Yes, chi-square goodness of fit.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D6EE1-1C70-AC40-BFC0-17B16E0349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2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637A-7F70-4788-A8DB-6F8A001AE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5404F-EB55-4B5E-B9CE-AC2A0B6C4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8CDBC-CAE1-487B-A4E5-3CB70D4E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25/10/2017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5A8BB-D166-4343-997B-EF673CB4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260DA-D757-4992-B138-BBE00B22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38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1A57-6E16-4A71-98CB-2307E282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11875-20D3-450B-8A7D-100D7AD10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3875F-0C83-48C3-8881-97B38467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25/10/2017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40ABB-0B39-4E48-B67F-13EB2E5E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C0341-9536-4979-9F6E-429B5834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109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0E6FE-C5AB-4578-BB2A-E718F0F3D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442B6-6798-4E3F-BC43-D487421D3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8FDF4-0673-47D2-AEF1-4ECE10E4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25/10/2017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3779D-E55D-4C51-B09C-5B793094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9A841-3B09-42DC-8684-FE1A19B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86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00DB-F0DF-4138-ABCE-C402834F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3E18F-528D-46DF-8DCA-567475797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FACCA-E424-4C6C-B376-B62146CE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25/10/2017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8849-1252-418B-86C9-3FB1D770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3DBDE-BBC2-4EE9-AA49-CBE1CA9A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B6B8-2C76-441A-90C7-2648223B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D13C0-2671-4F5B-BC76-3285DF8F0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AF587-BBF7-4795-A539-160E1CBB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25/10/2017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711F6-2BA4-43F7-ADE4-F55606E8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14A98-C0EE-4830-9E95-AB51A3D4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90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0E3E-504C-44BD-9375-90382E6A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AE47C-1CB8-4A76-9E77-960D3E128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0F4A4-A6BF-47E5-92FC-8201B6593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361B5-9AA3-4229-8D44-CEB57C12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25/10/2017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A7D8C-2AFC-4C12-92A2-9D98EF3F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D714B-B89C-43C1-A417-A6A05C50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26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3C32-3583-406D-BB55-24C24E43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8888A-2B6D-46A5-AE6E-A1FF44973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6B253-61D6-4CF9-B63B-20481633C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753D1-7E4F-4976-AE02-B8CA39955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68A93-F5B5-49E9-B836-9872129CC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DD8CB-5889-49EA-9BAD-52881861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25/10/2017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01B846-1316-4807-8A54-DA3AC47A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B354F-D580-4F3A-AB73-5BC965F2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47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E365-D52A-428F-AB9F-8CF9AC3D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02405-9BC8-4DCF-89BD-1C302115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25/10/2017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1E3B3-AB1D-4FEA-A844-6DD4E7C4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737C3-89A9-4077-A0AE-16155EBF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67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2FC56-905E-4427-BB9F-0599D987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25/10/2017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C4D51-B9C6-4DF9-B99D-02567E8C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0AAD4-0860-4BD5-8057-18876B45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8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AC77-2DD6-4F80-AED8-5F2DEAFE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0F9F6-EF62-405A-BD73-A4D257EA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29C1A-CCB3-4892-8341-4E47EA725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9B093-3DB2-42E5-90E6-7961FD1D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25/10/2017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8E932-8D4E-4B86-ADE7-DAF5963F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BCD62-2E53-46BB-8674-8A6BC936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33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942B-4AEE-47BA-A130-8FE3D07A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C110B-5666-4CAC-9935-17BA90040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EEBFA-7C3F-40BC-A736-89E2871AB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91BC-52F7-4098-BD77-EB52CAD3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25/10/2017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409E7-1C98-4E39-B7A6-5F89DA98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7D36C-18CF-4995-B3BF-440113BC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031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4AD75-DD9C-4FBC-861B-1923DAD4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68E8A-8FC5-429A-BBC2-86B33A87A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9B9B8-7E0D-4EC3-A0F8-0CFBC57A3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0AB5A-E802-48CF-A5B9-FE8704AC6519}" type="datetimeFigureOut">
              <a:rPr lang="en-CA" smtClean="0"/>
              <a:t>25/10/2017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1BCBF-10E5-4F5A-AFDC-06F55B5CA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4BCD5-C523-4222-8576-785E1DE19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919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EB2B-4331-4E3D-9575-372974FA8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09F98-919E-4EAE-8FE4-8DF28106A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328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framing x fairness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059" y="2604857"/>
            <a:ext cx="6438900" cy="1866900"/>
          </a:xfrm>
        </p:spPr>
      </p:pic>
    </p:spTree>
    <p:extLst>
      <p:ext uri="{BB962C8B-B14F-4D97-AF65-F5344CB8AC3E}">
        <p14:creationId xmlns:p14="http://schemas.microsoft.com/office/powerpoint/2010/main" val="29217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vs. punish vs. empathy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685" y="2754160"/>
            <a:ext cx="4769490" cy="36884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83" y="2997842"/>
            <a:ext cx="4756606" cy="32010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992" y="1576092"/>
            <a:ext cx="7750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way chi-square:</a:t>
            </a:r>
          </a:p>
          <a:p>
            <a:r>
              <a:rPr lang="en-US" dirty="0"/>
              <a:t>Groups x fairness x social framing(2 levels)</a:t>
            </a:r>
          </a:p>
        </p:txBody>
      </p:sp>
    </p:spTree>
    <p:extLst>
      <p:ext uri="{BB962C8B-B14F-4D97-AF65-F5344CB8AC3E}">
        <p14:creationId xmlns:p14="http://schemas.microsoft.com/office/powerpoint/2010/main" val="1062287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vs. social 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3 way chi-square:</a:t>
            </a:r>
          </a:p>
          <a:p>
            <a:r>
              <a:rPr lang="en-US" sz="1800" dirty="0"/>
              <a:t>Groups x fairness x social framing(3 levels)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9318"/>
            <a:ext cx="4976391" cy="2897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799" y="3279318"/>
            <a:ext cx="5448001" cy="291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95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vs. social 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0797" cy="4351338"/>
          </a:xfrm>
        </p:spPr>
        <p:txBody>
          <a:bodyPr/>
          <a:lstStyle/>
          <a:p>
            <a:r>
              <a:rPr lang="en-US" dirty="0"/>
              <a:t>2 way chi-square</a:t>
            </a:r>
          </a:p>
          <a:p>
            <a:r>
              <a:rPr lang="en-US" dirty="0"/>
              <a:t>Fairness x 4 groups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98" y="3278529"/>
            <a:ext cx="42164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40491" y="1884444"/>
            <a:ext cx="48497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2 way chi-square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Fairness x 5 groups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347" y="3278529"/>
            <a:ext cx="54864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77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vs. social 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way chi-square</a:t>
            </a:r>
          </a:p>
          <a:p>
            <a:r>
              <a:rPr lang="en-US" dirty="0"/>
              <a:t>Social framing x fairness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57" y="3074194"/>
            <a:ext cx="42291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9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80CC-95B7-44B5-8595-50BB9107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vs. social framing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49869-60E6-4A46-87A4-494EC470C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way chi-square</a:t>
            </a:r>
          </a:p>
          <a:p>
            <a:r>
              <a:rPr lang="en-US" dirty="0"/>
              <a:t>Social framing x 5 groups</a:t>
            </a:r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531DE4-F542-40B1-BC6B-BDF4366F0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21" y="3324924"/>
            <a:ext cx="4572638" cy="1352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B6335A-A462-4125-9593-B2BBFB054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952" y="3146107"/>
            <a:ext cx="46005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17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/>
              <a:t>Baseline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stake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808912"/>
              </p:ext>
            </p:extLst>
          </p:nvPr>
        </p:nvGraphicFramePr>
        <p:xfrm>
          <a:off x="635000" y="1549398"/>
          <a:ext cx="5270500" cy="4627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8078222"/>
              </p:ext>
            </p:extLst>
          </p:nvPr>
        </p:nvGraphicFramePr>
        <p:xfrm>
          <a:off x="6108700" y="1549397"/>
          <a:ext cx="5816600" cy="4627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3221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and player proposed amount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6651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2150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and fairness score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474576"/>
              </p:ext>
            </p:extLst>
          </p:nvPr>
        </p:nvGraphicFramePr>
        <p:xfrm>
          <a:off x="838200" y="1208314"/>
          <a:ext cx="5204325" cy="5208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88903"/>
              </p:ext>
            </p:extLst>
          </p:nvPr>
        </p:nvGraphicFramePr>
        <p:xfrm>
          <a:off x="6490118" y="1355271"/>
          <a:ext cx="5348096" cy="5061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37793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Empathy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stake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64826"/>
              </p:ext>
            </p:extLst>
          </p:nvPr>
        </p:nvGraphicFramePr>
        <p:xfrm>
          <a:off x="838200" y="1845129"/>
          <a:ext cx="5644243" cy="4331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9482716"/>
              </p:ext>
            </p:extLst>
          </p:nvPr>
        </p:nvGraphicFramePr>
        <p:xfrm>
          <a:off x="6662058" y="1845129"/>
          <a:ext cx="5159828" cy="4331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0615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C2B9B-FCB5-4621-ABB4-77B66060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% of rejecting offers in all participants</a:t>
            </a:r>
          </a:p>
        </p:txBody>
      </p:sp>
      <p:pic>
        <p:nvPicPr>
          <p:cNvPr id="4" name="Content Placeholder 3" descr="C:\Users\ke\Desktop\Figure_1.png">
            <a:extLst>
              <a:ext uri="{FF2B5EF4-FFF2-40B4-BE49-F238E27FC236}">
                <a16:creationId xmlns:a16="http://schemas.microsoft.com/office/drawing/2014/main" id="{4D21BC85-7DF2-4CAA-BD03-EE4871E463F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77" y="1403594"/>
            <a:ext cx="2891663" cy="32598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07B87F-C8DD-4F75-AF75-8EE671EF4690}"/>
              </a:ext>
            </a:extLst>
          </p:cNvPr>
          <p:cNvSpPr txBox="1"/>
          <p:nvPr/>
        </p:nvSpPr>
        <p:spPr>
          <a:xfrm>
            <a:off x="3868819" y="3338362"/>
            <a:ext cx="71751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CA" dirty="0"/>
              <a:t>proportion of accepting faired/unfair offers is significantly different from the proportion of rejecting faired/unfair offers, p=0.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/>
              <a:t>Proportion of rejecting faired offers is significantly different from rejecting unfair offers, p=0.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/>
              <a:t>Binomial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29B7B9-B18A-4703-9B4E-3C8CBCE0D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223875"/>
              </p:ext>
            </p:extLst>
          </p:nvPr>
        </p:nvGraphicFramePr>
        <p:xfrm>
          <a:off x="4732420" y="1854660"/>
          <a:ext cx="2951748" cy="952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916">
                  <a:extLst>
                    <a:ext uri="{9D8B030D-6E8A-4147-A177-3AD203B41FA5}">
                      <a16:colId xmlns:a16="http://schemas.microsoft.com/office/drawing/2014/main" val="3735259432"/>
                    </a:ext>
                  </a:extLst>
                </a:gridCol>
                <a:gridCol w="983916">
                  <a:extLst>
                    <a:ext uri="{9D8B030D-6E8A-4147-A177-3AD203B41FA5}">
                      <a16:colId xmlns:a16="http://schemas.microsoft.com/office/drawing/2014/main" val="1134382208"/>
                    </a:ext>
                  </a:extLst>
                </a:gridCol>
                <a:gridCol w="983916">
                  <a:extLst>
                    <a:ext uri="{9D8B030D-6E8A-4147-A177-3AD203B41FA5}">
                      <a16:colId xmlns:a16="http://schemas.microsoft.com/office/drawing/2014/main" val="1257578719"/>
                    </a:ext>
                  </a:extLst>
                </a:gridCol>
              </a:tblGrid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fairness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reject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accept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5375486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fair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212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1333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6036712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unfair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2481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4008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5640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14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Empathy</a:t>
            </a:r>
            <a:r>
              <a:rPr lang="zh-CN" altLang="en-US" dirty="0"/>
              <a:t> </a:t>
            </a:r>
            <a:r>
              <a:rPr lang="en-US" dirty="0"/>
              <a:t>and player proposed amount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3707067"/>
              </p:ext>
            </p:extLst>
          </p:nvPr>
        </p:nvGraphicFramePr>
        <p:xfrm>
          <a:off x="1257300" y="2040014"/>
          <a:ext cx="9949543" cy="3922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1670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Empathy</a:t>
            </a:r>
            <a:r>
              <a:rPr lang="zh-CN" altLang="en-US" dirty="0"/>
              <a:t> </a:t>
            </a:r>
            <a:r>
              <a:rPr lang="en-US" altLang="zh-CN" dirty="0"/>
              <a:t>and fairness score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914938"/>
              </p:ext>
            </p:extLst>
          </p:nvPr>
        </p:nvGraphicFramePr>
        <p:xfrm>
          <a:off x="838200" y="1825624"/>
          <a:ext cx="5431971" cy="4526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6560032"/>
              </p:ext>
            </p:extLst>
          </p:nvPr>
        </p:nvGraphicFramePr>
        <p:xfrm>
          <a:off x="6270170" y="1825623"/>
          <a:ext cx="5551715" cy="4526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0421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Punish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stake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785964"/>
              </p:ext>
            </p:extLst>
          </p:nvPr>
        </p:nvGraphicFramePr>
        <p:xfrm>
          <a:off x="838200" y="1825624"/>
          <a:ext cx="5448300" cy="4460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740907"/>
              </p:ext>
            </p:extLst>
          </p:nvPr>
        </p:nvGraphicFramePr>
        <p:xfrm>
          <a:off x="6765472" y="1825624"/>
          <a:ext cx="5252357" cy="4460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8967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Punish</a:t>
            </a:r>
            <a:r>
              <a:rPr lang="zh-CN" altLang="en-US" dirty="0"/>
              <a:t> </a:t>
            </a:r>
            <a:r>
              <a:rPr lang="en-US" dirty="0"/>
              <a:t>and player proposed amount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5663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3345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Punish</a:t>
            </a:r>
            <a:r>
              <a:rPr lang="zh-CN" altLang="en-US" dirty="0"/>
              <a:t> </a:t>
            </a:r>
            <a:r>
              <a:rPr lang="en-US" altLang="zh-CN" dirty="0"/>
              <a:t>and fairness score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73493"/>
              </p:ext>
            </p:extLst>
          </p:nvPr>
        </p:nvGraphicFramePr>
        <p:xfrm>
          <a:off x="838200" y="1812471"/>
          <a:ext cx="5562600" cy="4364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5986831"/>
              </p:ext>
            </p:extLst>
          </p:nvPr>
        </p:nvGraphicFramePr>
        <p:xfrm>
          <a:off x="6400799" y="1812471"/>
          <a:ext cx="5519058" cy="4364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41316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HC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stake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666953"/>
              </p:ext>
            </p:extLst>
          </p:nvPr>
        </p:nvGraphicFramePr>
        <p:xfrm>
          <a:off x="838200" y="1825625"/>
          <a:ext cx="5399314" cy="434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976677"/>
              </p:ext>
            </p:extLst>
          </p:nvPr>
        </p:nvGraphicFramePr>
        <p:xfrm>
          <a:off x="6520543" y="12557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4697869"/>
              </p:ext>
            </p:extLst>
          </p:nvPr>
        </p:nvGraphicFramePr>
        <p:xfrm>
          <a:off x="6781800" y="39989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2171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HC,</a:t>
            </a:r>
            <a:r>
              <a:rPr lang="zh-CN" altLang="en-US" dirty="0"/>
              <a:t>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framing,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fairness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8907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000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HC,</a:t>
            </a:r>
            <a:r>
              <a:rPr lang="zh-CN" altLang="en-US" dirty="0"/>
              <a:t>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framing,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proposed</a:t>
            </a:r>
            <a:r>
              <a:rPr lang="zh-CN" altLang="en-US" dirty="0"/>
              <a:t> </a:t>
            </a:r>
            <a:r>
              <a:rPr lang="en-US" altLang="zh-CN" dirty="0"/>
              <a:t>stake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3209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385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733B-3ADC-4709-8C8B-A6CBD9E2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Groups, conditions, and fairness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FC881-2077-45C1-B5BB-B740550E0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BE87CE3-BBDF-4804-A7B0-0371F4AC73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7300129"/>
              </p:ext>
            </p:extLst>
          </p:nvPr>
        </p:nvGraphicFramePr>
        <p:xfrm>
          <a:off x="1401320" y="1825625"/>
          <a:ext cx="9389359" cy="3976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5557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Groups, conditions, and fairness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78400" y="1690688"/>
            <a:ext cx="496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8259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93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469E-1244-4642-907B-B1433F60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Baseline condition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837406-5535-4D53-B38D-5FA66CF970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062368"/>
              </p:ext>
            </p:extLst>
          </p:nvPr>
        </p:nvGraphicFramePr>
        <p:xfrm>
          <a:off x="838200" y="1825625"/>
          <a:ext cx="5480957" cy="4444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470" y="2133600"/>
            <a:ext cx="4445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5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CDFC-1D41-42B8-9223-6129DEC6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Baseline condition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ECDBED-7E6C-40D5-AC3A-4B4B35A132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209243"/>
              </p:ext>
            </p:extLst>
          </p:nvPr>
        </p:nvGraphicFramePr>
        <p:xfrm>
          <a:off x="838200" y="1825625"/>
          <a:ext cx="5366657" cy="392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0" y="2258671"/>
            <a:ext cx="4406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0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70518-582A-46A1-8C6C-709B5B3C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Social framing condition (4 groups)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19136"/>
              </p:ext>
            </p:extLst>
          </p:nvPr>
        </p:nvGraphicFramePr>
        <p:xfrm>
          <a:off x="838200" y="1825625"/>
          <a:ext cx="5319532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96" y="3010321"/>
            <a:ext cx="4674404" cy="231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6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Social framing condition (5 groups)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00294"/>
            <a:ext cx="4953029" cy="2735635"/>
          </a:xfrm>
        </p:spPr>
      </p:pic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1481784"/>
              </p:ext>
            </p:extLst>
          </p:nvPr>
        </p:nvGraphicFramePr>
        <p:xfrm>
          <a:off x="742708" y="2092123"/>
          <a:ext cx="5264551" cy="3984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9081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Social framing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06073" cy="4351338"/>
          </a:xfrm>
        </p:spPr>
        <p:txBody>
          <a:bodyPr/>
          <a:lstStyle/>
          <a:p>
            <a:r>
              <a:rPr lang="en-US" dirty="0"/>
              <a:t>Fairness x 4 groups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Framing x 4 groups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8978"/>
            <a:ext cx="4292600" cy="176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4983383"/>
            <a:ext cx="4254500" cy="1739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4972" y="1803260"/>
            <a:ext cx="466459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Fairness x 5 groups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Framing x 5 groups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270" y="2344356"/>
            <a:ext cx="5448300" cy="1739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269" y="4884426"/>
            <a:ext cx="5512603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2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5514</TotalTime>
  <Words>478</Words>
  <Application>Microsoft Office PowerPoint</Application>
  <PresentationFormat>Widescreen</PresentationFormat>
  <Paragraphs>115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等线 Light</vt:lpstr>
      <vt:lpstr>Arial</vt:lpstr>
      <vt:lpstr>Calibri</vt:lpstr>
      <vt:lpstr>Calibri Light</vt:lpstr>
      <vt:lpstr>Office Theme</vt:lpstr>
      <vt:lpstr>PowerPoint Presentation</vt:lpstr>
      <vt:lpstr>% of rejecting offers in all participants</vt:lpstr>
      <vt:lpstr>Groups, conditions, and fairness</vt:lpstr>
      <vt:lpstr>Groups, conditions, and fairness</vt:lpstr>
      <vt:lpstr>Baseline condition</vt:lpstr>
      <vt:lpstr>Baseline condition</vt:lpstr>
      <vt:lpstr>Social framing condition (4 groups)</vt:lpstr>
      <vt:lpstr>Social framing condition (5 groups)</vt:lpstr>
      <vt:lpstr>Social framing condition</vt:lpstr>
      <vt:lpstr>Social framing x fairness</vt:lpstr>
      <vt:lpstr>Baseline vs. punish vs. empathy</vt:lpstr>
      <vt:lpstr>Baseline vs. social framing</vt:lpstr>
      <vt:lpstr>Baseline vs. social framing</vt:lpstr>
      <vt:lpstr>Baseline vs. social framing</vt:lpstr>
      <vt:lpstr>Baseline vs. social framing</vt:lpstr>
      <vt:lpstr>Baseline and stake size</vt:lpstr>
      <vt:lpstr>Baseline and player proposed amount</vt:lpstr>
      <vt:lpstr>Baseline and fairness score</vt:lpstr>
      <vt:lpstr>Empathy and stake size</vt:lpstr>
      <vt:lpstr>Empathy and player proposed amount</vt:lpstr>
      <vt:lpstr>Empathy and fairness score</vt:lpstr>
      <vt:lpstr>Punish and stake size</vt:lpstr>
      <vt:lpstr>Punish and player proposed amount</vt:lpstr>
      <vt:lpstr>Punish and fairness score</vt:lpstr>
      <vt:lpstr>HC and stake size</vt:lpstr>
      <vt:lpstr>HC, social framing, and fairness</vt:lpstr>
      <vt:lpstr>HC, social framing, and player proposed stake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</dc:creator>
  <cp:lastModifiedBy>ke</cp:lastModifiedBy>
  <cp:revision>131</cp:revision>
  <dcterms:created xsi:type="dcterms:W3CDTF">2017-09-15T16:32:34Z</dcterms:created>
  <dcterms:modified xsi:type="dcterms:W3CDTF">2017-10-25T22:57:20Z</dcterms:modified>
</cp:coreProperties>
</file>