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5"/>
    <p:restoredTop sz="94712"/>
  </p:normalViewPr>
  <p:slideViewPr>
    <p:cSldViewPr snapToGrid="0">
      <p:cViewPr>
        <p:scale>
          <a:sx n="101" d="100"/>
          <a:sy n="101" d="100"/>
        </p:scale>
        <p:origin x="-54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ke\ownCloud\Suicide_UG\UG_clean_data\fairnes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ke\ownCloud\Suicide_UG\UG_clean_data\fairnes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kezhang/ownCloud/Suicide_UG/UG_clean_data/group4_condi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kezhang/ownCloud/Suicide_UG/UG_clean_data/group5_condition_off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byGroup_count!$B$21</c:f>
              <c:strCache>
                <c:ptCount val="1"/>
                <c:pt idx="0">
                  <c:v>Accept_fair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byGroup_count!$A$22:$A$26</c:f>
              <c:strCache>
                <c:ptCount val="5"/>
                <c:pt idx="0">
                  <c:v>AttempterHL</c:v>
                </c:pt>
                <c:pt idx="1">
                  <c:v>AttempterLL</c:v>
                </c:pt>
                <c:pt idx="2">
                  <c:v>control</c:v>
                </c:pt>
                <c:pt idx="3">
                  <c:v>depression</c:v>
                </c:pt>
                <c:pt idx="4">
                  <c:v>ideator</c:v>
                </c:pt>
              </c:strCache>
            </c:strRef>
          </c:cat>
          <c:val>
            <c:numRef>
              <c:f>byGroup_count!$B$22:$B$26</c:f>
              <c:numCache>
                <c:formatCode>General</c:formatCode>
                <c:ptCount val="5"/>
                <c:pt idx="0">
                  <c:v>0.823529411764706</c:v>
                </c:pt>
                <c:pt idx="1">
                  <c:v>0.853333333333333</c:v>
                </c:pt>
                <c:pt idx="2">
                  <c:v>0.861111111111111</c:v>
                </c:pt>
                <c:pt idx="3">
                  <c:v>0.878260869565217</c:v>
                </c:pt>
                <c:pt idx="4">
                  <c:v>0.891228070175439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0F-41F5-B2D6-AE83D0A62560}"/>
            </c:ext>
          </c:extLst>
        </c:ser>
        <c:ser>
          <c:idx val="1"/>
          <c:order val="1"/>
          <c:tx>
            <c:strRef>
              <c:f>byGroup_count!$B$28</c:f>
              <c:strCache>
                <c:ptCount val="1"/>
                <c:pt idx="0">
                  <c:v>Accept_unfair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byGroup_count!$A$22:$A$26</c:f>
              <c:strCache>
                <c:ptCount val="5"/>
                <c:pt idx="0">
                  <c:v>AttempterHL</c:v>
                </c:pt>
                <c:pt idx="1">
                  <c:v>AttempterLL</c:v>
                </c:pt>
                <c:pt idx="2">
                  <c:v>control</c:v>
                </c:pt>
                <c:pt idx="3">
                  <c:v>depression</c:v>
                </c:pt>
                <c:pt idx="4">
                  <c:v>ideator</c:v>
                </c:pt>
              </c:strCache>
            </c:strRef>
          </c:cat>
          <c:val>
            <c:numRef>
              <c:f>byGroup_count!$B$29:$B$33</c:f>
              <c:numCache>
                <c:formatCode>General</c:formatCode>
                <c:ptCount val="5"/>
                <c:pt idx="0">
                  <c:v>0.567693744164332</c:v>
                </c:pt>
                <c:pt idx="1">
                  <c:v>0.563492063492063</c:v>
                </c:pt>
                <c:pt idx="2">
                  <c:v>0.613756613756614</c:v>
                </c:pt>
                <c:pt idx="3">
                  <c:v>0.685300207039338</c:v>
                </c:pt>
                <c:pt idx="4">
                  <c:v>0.642439431913116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0F-41F5-B2D6-AE83D0A62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2825632"/>
        <c:axId val="1206617664"/>
      </c:barChart>
      <c:catAx>
        <c:axId val="111282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617664"/>
        <c:crosses val="autoZero"/>
        <c:auto val="1"/>
        <c:lblAlgn val="ctr"/>
        <c:lblOffset val="100"/>
        <c:noMultiLvlLbl val="0"/>
      </c:catAx>
      <c:valAx>
        <c:axId val="120661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82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byGroup_count!$G$21</c:f>
              <c:strCache>
                <c:ptCount val="1"/>
                <c:pt idx="0">
                  <c:v>Accept_fair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byGroup_count!$F$22:$F$25</c:f>
              <c:strCache>
                <c:ptCount val="4"/>
                <c:pt idx="0">
                  <c:v>attempter</c:v>
                </c:pt>
                <c:pt idx="1">
                  <c:v>control</c:v>
                </c:pt>
                <c:pt idx="2">
                  <c:v>depression</c:v>
                </c:pt>
                <c:pt idx="3">
                  <c:v>ideator</c:v>
                </c:pt>
              </c:strCache>
            </c:strRef>
          </c:cat>
          <c:val>
            <c:numRef>
              <c:f>byGroup_count!$G$22:$G$25</c:f>
              <c:numCache>
                <c:formatCode>General</c:formatCode>
                <c:ptCount val="4"/>
                <c:pt idx="0">
                  <c:v>0.83963963963964</c:v>
                </c:pt>
                <c:pt idx="1">
                  <c:v>0.861111111111111</c:v>
                </c:pt>
                <c:pt idx="2">
                  <c:v>0.878260869565217</c:v>
                </c:pt>
                <c:pt idx="3">
                  <c:v>0.891228070175439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F8-4FC0-8B36-2D205290046D}"/>
            </c:ext>
          </c:extLst>
        </c:ser>
        <c:ser>
          <c:idx val="1"/>
          <c:order val="1"/>
          <c:tx>
            <c:strRef>
              <c:f>byGroup_count!$G$28</c:f>
              <c:strCache>
                <c:ptCount val="1"/>
                <c:pt idx="0">
                  <c:v>Accept_unfair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byGroup_count!$F$22:$F$25</c:f>
              <c:strCache>
                <c:ptCount val="4"/>
                <c:pt idx="0">
                  <c:v>attempter</c:v>
                </c:pt>
                <c:pt idx="1">
                  <c:v>control</c:v>
                </c:pt>
                <c:pt idx="2">
                  <c:v>depression</c:v>
                </c:pt>
                <c:pt idx="3">
                  <c:v>ideator</c:v>
                </c:pt>
              </c:strCache>
            </c:strRef>
          </c:cat>
          <c:val>
            <c:numRef>
              <c:f>byGroup_count!$G$29:$G$32</c:f>
              <c:numCache>
                <c:formatCode>General</c:formatCode>
                <c:ptCount val="4"/>
                <c:pt idx="0">
                  <c:v>0.565422565422565</c:v>
                </c:pt>
                <c:pt idx="1">
                  <c:v>0.613756613756614</c:v>
                </c:pt>
                <c:pt idx="2">
                  <c:v>0.685300207039338</c:v>
                </c:pt>
                <c:pt idx="3">
                  <c:v>0.642439431913116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4F8-4FC0-8B36-2D2052900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2985184"/>
        <c:axId val="1113115392"/>
      </c:barChart>
      <c:catAx>
        <c:axId val="111298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115392"/>
        <c:crosses val="autoZero"/>
        <c:auto val="1"/>
        <c:lblAlgn val="ctr"/>
        <c:lblOffset val="100"/>
        <c:noMultiLvlLbl val="0"/>
      </c:catAx>
      <c:valAx>
        <c:axId val="111311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98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of accepted</a:t>
            </a:r>
            <a:r>
              <a:rPr lang="en-US" baseline="0"/>
              <a:t> trials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Sheet3!$D$1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cat>
            <c:multiLvlStrRef>
              <c:f>Sheet3!$A$2:$C$25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</c:v>
                  </c:pt>
                  <c:pt idx="2">
                    <c:v>Pun</c:v>
                  </c:pt>
                  <c:pt idx="4">
                    <c:v>Emp</c:v>
                  </c:pt>
                  <c:pt idx="6">
                    <c:v>Base</c:v>
                  </c:pt>
                  <c:pt idx="8">
                    <c:v>Pun</c:v>
                  </c:pt>
                  <c:pt idx="10">
                    <c:v>Emp</c:v>
                  </c:pt>
                  <c:pt idx="12">
                    <c:v>Base</c:v>
                  </c:pt>
                  <c:pt idx="14">
                    <c:v>Pun</c:v>
                  </c:pt>
                  <c:pt idx="16">
                    <c:v>Emp</c:v>
                  </c:pt>
                  <c:pt idx="18">
                    <c:v>Base</c:v>
                  </c:pt>
                  <c:pt idx="20">
                    <c:v>Pun</c:v>
                  </c:pt>
                  <c:pt idx="22">
                    <c:v>Emp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Sheet3!$D$2:$D$25</c:f>
              <c:numCache>
                <c:formatCode>General</c:formatCode>
                <c:ptCount val="24"/>
                <c:pt idx="0">
                  <c:v>0.956756756756757</c:v>
                </c:pt>
                <c:pt idx="1">
                  <c:v>0.575289575289575</c:v>
                </c:pt>
                <c:pt idx="2">
                  <c:v>0.632432432432432</c:v>
                </c:pt>
                <c:pt idx="3">
                  <c:v>0.328185328185328</c:v>
                </c:pt>
                <c:pt idx="4">
                  <c:v>0.92972972972973</c:v>
                </c:pt>
                <c:pt idx="5">
                  <c:v>0.792792792792793</c:v>
                </c:pt>
                <c:pt idx="6">
                  <c:v>0.958333333333333</c:v>
                </c:pt>
                <c:pt idx="7">
                  <c:v>0.567460317460317</c:v>
                </c:pt>
                <c:pt idx="8">
                  <c:v>0.683333333333333</c:v>
                </c:pt>
                <c:pt idx="9">
                  <c:v>0.400793650793651</c:v>
                </c:pt>
                <c:pt idx="10">
                  <c:v>0.941666666666667</c:v>
                </c:pt>
                <c:pt idx="11">
                  <c:v>0.873015873015873</c:v>
                </c:pt>
                <c:pt idx="12">
                  <c:v>0.973913043478261</c:v>
                </c:pt>
                <c:pt idx="13">
                  <c:v>0.701863354037267</c:v>
                </c:pt>
                <c:pt idx="14">
                  <c:v>0.721739130434783</c:v>
                </c:pt>
                <c:pt idx="15">
                  <c:v>0.527950310559006</c:v>
                </c:pt>
                <c:pt idx="16">
                  <c:v>0.939130434782609</c:v>
                </c:pt>
                <c:pt idx="17">
                  <c:v>0.826086956521739</c:v>
                </c:pt>
                <c:pt idx="18">
                  <c:v>0.989473684210526</c:v>
                </c:pt>
                <c:pt idx="19">
                  <c:v>0.601503759398496</c:v>
                </c:pt>
                <c:pt idx="20">
                  <c:v>0.694736842105263</c:v>
                </c:pt>
                <c:pt idx="21">
                  <c:v>0.428571428571429</c:v>
                </c:pt>
                <c:pt idx="22">
                  <c:v>0.989473684210526</c:v>
                </c:pt>
                <c:pt idx="23">
                  <c:v>0.897243107769423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06151728"/>
        <c:axId val="1206318304"/>
      </c:barChart>
      <c:catAx>
        <c:axId val="120615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318304"/>
        <c:crosses val="autoZero"/>
        <c:auto val="1"/>
        <c:lblAlgn val="ctr"/>
        <c:lblOffset val="100"/>
        <c:noMultiLvlLbl val="0"/>
      </c:catAx>
      <c:valAx>
        <c:axId val="120631830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15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</a:t>
            </a:r>
            <a:r>
              <a:rPr lang="en-US" baseline="0"/>
              <a:t> of a</a:t>
            </a:r>
            <a:r>
              <a:rPr lang="en-US"/>
              <a:t>ccepted trials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cat>
            <c:multiLvlStrRef>
              <c:f>Sheet2!$A$2:$C$31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</c:v>
                  </c:pt>
                  <c:pt idx="2">
                    <c:v>Pun</c:v>
                  </c:pt>
                  <c:pt idx="4">
                    <c:v>Emp</c:v>
                  </c:pt>
                  <c:pt idx="6">
                    <c:v>Base</c:v>
                  </c:pt>
                  <c:pt idx="8">
                    <c:v>Pun</c:v>
                  </c:pt>
                  <c:pt idx="10">
                    <c:v>Emp</c:v>
                  </c:pt>
                  <c:pt idx="12">
                    <c:v>Base</c:v>
                  </c:pt>
                  <c:pt idx="14">
                    <c:v>Pun</c:v>
                  </c:pt>
                  <c:pt idx="16">
                    <c:v>Emp</c:v>
                  </c:pt>
                  <c:pt idx="18">
                    <c:v>Base</c:v>
                  </c:pt>
                  <c:pt idx="20">
                    <c:v>Pun</c:v>
                  </c:pt>
                  <c:pt idx="22">
                    <c:v>Emp</c:v>
                  </c:pt>
                  <c:pt idx="24">
                    <c:v>Base</c:v>
                  </c:pt>
                  <c:pt idx="26">
                    <c:v>Pun</c:v>
                  </c:pt>
                  <c:pt idx="28">
                    <c:v>Emp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Sheet2!$D$2:$D$31</c:f>
              <c:numCache>
                <c:formatCode>General</c:formatCode>
                <c:ptCount val="30"/>
                <c:pt idx="0">
                  <c:v>0.941176470588235</c:v>
                </c:pt>
                <c:pt idx="1">
                  <c:v>0.557422969187675</c:v>
                </c:pt>
                <c:pt idx="2">
                  <c:v>0.576470588235294</c:v>
                </c:pt>
                <c:pt idx="3">
                  <c:v>0.324929971988795</c:v>
                </c:pt>
                <c:pt idx="4">
                  <c:v>0.952941176470588</c:v>
                </c:pt>
                <c:pt idx="5">
                  <c:v>0.820728291316527</c:v>
                </c:pt>
                <c:pt idx="6">
                  <c:v>0.97</c:v>
                </c:pt>
                <c:pt idx="7">
                  <c:v>0.59047619047619</c:v>
                </c:pt>
                <c:pt idx="8">
                  <c:v>0.68</c:v>
                </c:pt>
                <c:pt idx="9">
                  <c:v>0.330952380952381</c:v>
                </c:pt>
                <c:pt idx="10">
                  <c:v>0.91</c:v>
                </c:pt>
                <c:pt idx="11">
                  <c:v>0.769047619047619</c:v>
                </c:pt>
                <c:pt idx="12">
                  <c:v>0.958333333333333</c:v>
                </c:pt>
                <c:pt idx="13">
                  <c:v>0.567460317460317</c:v>
                </c:pt>
                <c:pt idx="14">
                  <c:v>0.683333333333333</c:v>
                </c:pt>
                <c:pt idx="15">
                  <c:v>0.400793650793651</c:v>
                </c:pt>
                <c:pt idx="16">
                  <c:v>0.941666666666667</c:v>
                </c:pt>
                <c:pt idx="17">
                  <c:v>0.873015873015873</c:v>
                </c:pt>
                <c:pt idx="18">
                  <c:v>0.973913043478261</c:v>
                </c:pt>
                <c:pt idx="19">
                  <c:v>0.701863354037267</c:v>
                </c:pt>
                <c:pt idx="20">
                  <c:v>0.721739130434783</c:v>
                </c:pt>
                <c:pt idx="21">
                  <c:v>0.527950310559006</c:v>
                </c:pt>
                <c:pt idx="22">
                  <c:v>0.939130434782609</c:v>
                </c:pt>
                <c:pt idx="23">
                  <c:v>0.826086956521739</c:v>
                </c:pt>
                <c:pt idx="24">
                  <c:v>0.989473684210526</c:v>
                </c:pt>
                <c:pt idx="25">
                  <c:v>0.601503759398496</c:v>
                </c:pt>
                <c:pt idx="26">
                  <c:v>0.694736842105263</c:v>
                </c:pt>
                <c:pt idx="27">
                  <c:v>0.428571428571429</c:v>
                </c:pt>
                <c:pt idx="28">
                  <c:v>0.989473684210526</c:v>
                </c:pt>
                <c:pt idx="29">
                  <c:v>0.897243107769423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2776448"/>
        <c:axId val="1112778224"/>
      </c:barChart>
      <c:catAx>
        <c:axId val="111277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778224"/>
        <c:crosses val="autoZero"/>
        <c:auto val="1"/>
        <c:lblAlgn val="ctr"/>
        <c:lblOffset val="100"/>
        <c:noMultiLvlLbl val="0"/>
      </c:catAx>
      <c:valAx>
        <c:axId val="111277822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77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2017-09-28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rejecting offers in all participants</a:t>
            </a:r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="" xmlns:a16="http://schemas.microsoft.com/office/drawing/2014/main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/>
              <a:t>proportion of accepting faired/unfair offers is significantly different from the proportion of rejecting faired/unfair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Proportion of rejecting faired offers is significantly different from rejecting 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Binomial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="" xmlns:a16="http://schemas.microsoft.com/office/drawing/2014/main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="" xmlns:a16="http://schemas.microsoft.com/office/drawing/2014/main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="" xmlns:a16="http://schemas.microsoft.com/office/drawing/2014/main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groups significantly different in demographics info?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3503D01-4845-4860-81B1-C045015D0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7857"/>
            <a:ext cx="3564467" cy="2199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D9DFF-BAE7-4ACF-8630-9B7F07FFE7C3}"/>
              </a:ext>
            </a:extLst>
          </p:cNvPr>
          <p:cNvSpPr txBox="1"/>
          <p:nvPr/>
        </p:nvSpPr>
        <p:spPr>
          <a:xfrm>
            <a:off x="5118100" y="2387857"/>
            <a:ext cx="6235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baseline ages are significantly different across the 4 groups,  F(3) = 2.826, p=0.426. </a:t>
            </a:r>
            <a:r>
              <a:rPr lang="en-CA" dirty="0" err="1"/>
              <a:t>Ideators</a:t>
            </a:r>
            <a:r>
              <a:rPr lang="en-CA" dirty="0"/>
              <a:t> and controls are significantly different (Tukey HSD), p=0.042.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baseline ages are not significantly across the 5 groups (attempter HL &amp; LL), F(4) = 2.364, p=0.058.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7C1B0C9-06AE-4033-9D9E-4BE9EEEDB71F}"/>
              </a:ext>
            </a:extLst>
          </p:cNvPr>
          <p:cNvSpPr txBox="1"/>
          <p:nvPr/>
        </p:nvSpPr>
        <p:spPr>
          <a:xfrm>
            <a:off x="2150533" y="4587642"/>
            <a:ext cx="19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5-levels</a:t>
            </a:r>
          </a:p>
        </p:txBody>
      </p:sp>
    </p:spTree>
    <p:extLst>
      <p:ext uri="{BB962C8B-B14F-4D97-AF65-F5344CB8AC3E}">
        <p14:creationId xmlns:p14="http://schemas.microsoft.com/office/powerpoint/2010/main" val="9157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72733B-3ADC-4709-8C8B-A6CBD9E2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Groups and offers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9620BF-6236-4713-8FEC-A6D0D87A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B9B1E397-67AB-480C-990E-A418DFCD9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362625"/>
              </p:ext>
            </p:extLst>
          </p:nvPr>
        </p:nvGraphicFramePr>
        <p:xfrm>
          <a:off x="838200" y="2114550"/>
          <a:ext cx="3797300" cy="219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4B0EFEA8-71A8-40C1-817E-1FFBB3DAB0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903928"/>
              </p:ext>
            </p:extLst>
          </p:nvPr>
        </p:nvGraphicFramePr>
        <p:xfrm>
          <a:off x="838200" y="4152900"/>
          <a:ext cx="3797300" cy="1925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2890340-7891-4130-B5AC-93FDC518A8C2}"/>
              </a:ext>
            </a:extLst>
          </p:cNvPr>
          <p:cNvSpPr txBox="1"/>
          <p:nvPr/>
        </p:nvSpPr>
        <p:spPr>
          <a:xfrm>
            <a:off x="5334000" y="1969969"/>
            <a:ext cx="579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Is </a:t>
            </a:r>
            <a:r>
              <a:rPr lang="en-CA"/>
              <a:t>accepting </a:t>
            </a:r>
            <a:r>
              <a:rPr lang="en-CA" smtClean="0"/>
              <a:t>fair/unfair offers </a:t>
            </a:r>
            <a:r>
              <a:rPr lang="en-CA" dirty="0"/>
              <a:t>significantly </a:t>
            </a:r>
            <a:r>
              <a:rPr lang="en-CA" dirty="0" smtClean="0"/>
              <a:t>larger/smaller </a:t>
            </a:r>
            <a:r>
              <a:rPr lang="en-CA" dirty="0"/>
              <a:t>than unfair offers within a group? </a:t>
            </a: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Yes</a:t>
            </a:r>
            <a:r>
              <a:rPr lang="en-CA" dirty="0"/>
              <a:t>. Binomial test(accept, reject)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</a:t>
            </a:r>
            <a:r>
              <a:rPr lang="en-CA" dirty="0" smtClean="0"/>
              <a:t>fair/unfair </a:t>
            </a:r>
            <a:r>
              <a:rPr lang="en-CA" dirty="0"/>
              <a:t>offers </a:t>
            </a:r>
            <a:r>
              <a:rPr lang="en-CA" dirty="0" smtClean="0"/>
              <a:t>significantly different across groups?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Yes, chi-square goodness of fit.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57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Groups, conditions, and fairness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561425"/>
              </p:ext>
            </p:extLst>
          </p:nvPr>
        </p:nvGraphicFramePr>
        <p:xfrm>
          <a:off x="474133" y="1180307"/>
          <a:ext cx="4389967" cy="2578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78400" y="1690688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/>
              <a:t>Groups, conditions, and </a:t>
            </a:r>
            <a:r>
              <a:rPr lang="en-US" dirty="0" smtClean="0"/>
              <a:t>fairness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09151"/>
              </p:ext>
            </p:extLst>
          </p:nvPr>
        </p:nvGraphicFramePr>
        <p:xfrm>
          <a:off x="279400" y="1485899"/>
          <a:ext cx="4483100" cy="292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46700" y="1828800"/>
            <a:ext cx="656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There is no significant three-way interaction between groups, conditions, and fairness, F(6, 8010) = .749, p = 0.61.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Group type is significantly interacting with reappraisal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9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209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% of rejecting offers in all participants</vt:lpstr>
      <vt:lpstr>Demographics </vt:lpstr>
      <vt:lpstr>Groups and offers </vt:lpstr>
      <vt:lpstr>5 Groups, conditions, and fairness</vt:lpstr>
      <vt:lpstr>4 Groups, conditions, and fairness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 zhang</cp:lastModifiedBy>
  <cp:revision>61</cp:revision>
  <dcterms:created xsi:type="dcterms:W3CDTF">2017-09-15T16:32:34Z</dcterms:created>
  <dcterms:modified xsi:type="dcterms:W3CDTF">2017-09-29T09:53:20Z</dcterms:modified>
</cp:coreProperties>
</file>