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01"/>
    <p:restoredTop sz="94671"/>
  </p:normalViewPr>
  <p:slideViewPr>
    <p:cSldViewPr snapToGrid="0">
      <p:cViewPr>
        <p:scale>
          <a:sx n="75" d="100"/>
          <a:sy n="75" d="100"/>
        </p:scale>
        <p:origin x="54" y="9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data\fairnes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e\ownCloud\Suicide_UG\UG_clean_data\fairnes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byGroup_count!$B$21</c:f>
              <c:strCache>
                <c:ptCount val="1"/>
                <c:pt idx="0">
                  <c:v>Accept_fair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byGroup_count!$A$22:$A$26</c:f>
              <c:strCache>
                <c:ptCount val="5"/>
                <c:pt idx="0">
                  <c:v>AttempterHL</c:v>
                </c:pt>
                <c:pt idx="1">
                  <c:v>AttempterLL</c:v>
                </c:pt>
                <c:pt idx="2">
                  <c:v>control</c:v>
                </c:pt>
                <c:pt idx="3">
                  <c:v>depression</c:v>
                </c:pt>
                <c:pt idx="4">
                  <c:v>ideator</c:v>
                </c:pt>
              </c:strCache>
            </c:strRef>
          </c:cat>
          <c:val>
            <c:numRef>
              <c:f>byGroup_count!$B$22:$B$26</c:f>
              <c:numCache>
                <c:formatCode>General</c:formatCode>
                <c:ptCount val="5"/>
                <c:pt idx="0">
                  <c:v>0.82352941176470584</c:v>
                </c:pt>
                <c:pt idx="1">
                  <c:v>0.85333333333333339</c:v>
                </c:pt>
                <c:pt idx="2">
                  <c:v>0.86111111111111116</c:v>
                </c:pt>
                <c:pt idx="3">
                  <c:v>0.87826086956521743</c:v>
                </c:pt>
                <c:pt idx="4">
                  <c:v>0.89122807017543859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70F-41F5-B2D6-AE83D0A62560}"/>
            </c:ext>
          </c:extLst>
        </c:ser>
        <c:ser>
          <c:idx val="1"/>
          <c:order val="1"/>
          <c:tx>
            <c:strRef>
              <c:f>byGroup_count!$B$28</c:f>
              <c:strCache>
                <c:ptCount val="1"/>
                <c:pt idx="0">
                  <c:v>Accept_unfair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byGroup_count!$A$22:$A$26</c:f>
              <c:strCache>
                <c:ptCount val="5"/>
                <c:pt idx="0">
                  <c:v>AttempterHL</c:v>
                </c:pt>
                <c:pt idx="1">
                  <c:v>AttempterLL</c:v>
                </c:pt>
                <c:pt idx="2">
                  <c:v>control</c:v>
                </c:pt>
                <c:pt idx="3">
                  <c:v>depression</c:v>
                </c:pt>
                <c:pt idx="4">
                  <c:v>ideator</c:v>
                </c:pt>
              </c:strCache>
            </c:strRef>
          </c:cat>
          <c:val>
            <c:numRef>
              <c:f>byGroup_count!$B$29:$B$33</c:f>
              <c:numCache>
                <c:formatCode>General</c:formatCode>
                <c:ptCount val="5"/>
                <c:pt idx="0">
                  <c:v>0.56769374416433238</c:v>
                </c:pt>
                <c:pt idx="1">
                  <c:v>0.56349206349206349</c:v>
                </c:pt>
                <c:pt idx="2">
                  <c:v>0.61375661375661372</c:v>
                </c:pt>
                <c:pt idx="3">
                  <c:v>0.68530020703933747</c:v>
                </c:pt>
                <c:pt idx="4">
                  <c:v>0.64243943191311614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70F-41F5-B2D6-AE83D0A625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64035056"/>
        <c:axId val="464039320"/>
      </c:barChart>
      <c:catAx>
        <c:axId val="4640350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039320"/>
        <c:crosses val="autoZero"/>
        <c:auto val="1"/>
        <c:lblAlgn val="ctr"/>
        <c:lblOffset val="100"/>
        <c:noMultiLvlLbl val="0"/>
      </c:catAx>
      <c:valAx>
        <c:axId val="464039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640350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byGroup_count!$G$21</c:f>
              <c:strCache>
                <c:ptCount val="1"/>
                <c:pt idx="0">
                  <c:v>Accept_fair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byGroup_count!$F$22:$F$25</c:f>
              <c:strCache>
                <c:ptCount val="4"/>
                <c:pt idx="0">
                  <c:v>attempter</c:v>
                </c:pt>
                <c:pt idx="1">
                  <c:v>control</c:v>
                </c:pt>
                <c:pt idx="2">
                  <c:v>depression</c:v>
                </c:pt>
                <c:pt idx="3">
                  <c:v>ideator</c:v>
                </c:pt>
              </c:strCache>
            </c:strRef>
          </c:cat>
          <c:val>
            <c:numRef>
              <c:f>byGroup_count!$G$22:$G$25</c:f>
              <c:numCache>
                <c:formatCode>General</c:formatCode>
                <c:ptCount val="4"/>
                <c:pt idx="0">
                  <c:v>0.83963963963963961</c:v>
                </c:pt>
                <c:pt idx="1">
                  <c:v>0.86111111111111116</c:v>
                </c:pt>
                <c:pt idx="2">
                  <c:v>0.87826086956521743</c:v>
                </c:pt>
                <c:pt idx="3">
                  <c:v>0.89122807017543859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F8-4FC0-8B36-2D205290046D}"/>
            </c:ext>
          </c:extLst>
        </c:ser>
        <c:ser>
          <c:idx val="1"/>
          <c:order val="1"/>
          <c:tx>
            <c:strRef>
              <c:f>byGroup_count!$G$28</c:f>
              <c:strCache>
                <c:ptCount val="1"/>
                <c:pt idx="0">
                  <c:v>Accept_unfair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byGroup_count!$F$22:$F$25</c:f>
              <c:strCache>
                <c:ptCount val="4"/>
                <c:pt idx="0">
                  <c:v>attempter</c:v>
                </c:pt>
                <c:pt idx="1">
                  <c:v>control</c:v>
                </c:pt>
                <c:pt idx="2">
                  <c:v>depression</c:v>
                </c:pt>
                <c:pt idx="3">
                  <c:v>ideator</c:v>
                </c:pt>
              </c:strCache>
            </c:strRef>
          </c:cat>
          <c:val>
            <c:numRef>
              <c:f>byGroup_count!$G$29:$G$32</c:f>
              <c:numCache>
                <c:formatCode>General</c:formatCode>
                <c:ptCount val="4"/>
                <c:pt idx="0">
                  <c:v>0.56542256542256542</c:v>
                </c:pt>
                <c:pt idx="1">
                  <c:v>0.61375661375661372</c:v>
                </c:pt>
                <c:pt idx="2">
                  <c:v>0.68530020703933747</c:v>
                </c:pt>
                <c:pt idx="3">
                  <c:v>0.64243943191311614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4F8-4FC0-8B36-2D2052900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381114408"/>
        <c:axId val="381115720"/>
      </c:barChart>
      <c:catAx>
        <c:axId val="3811144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115720"/>
        <c:crosses val="autoZero"/>
        <c:auto val="1"/>
        <c:lblAlgn val="ctr"/>
        <c:lblOffset val="100"/>
        <c:noMultiLvlLbl val="0"/>
      </c:catAx>
      <c:valAx>
        <c:axId val="3811157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811144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637A-7F70-4788-A8DB-6F8A001AE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5404F-EB55-4B5E-B9CE-AC2A0B6C4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8CDBC-CAE1-487B-A4E5-3CB70D4E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5A8BB-D166-4343-997B-EF673CB40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260DA-D757-4992-B138-BBE00B22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8387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51A57-6E16-4A71-98CB-2307E282C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111875-20D3-450B-8A7D-100D7AD10D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F3875F-0C83-48C3-8881-97B38467B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40ABB-0B39-4E48-B67F-13EB2E5E8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C0341-9536-4979-9F6E-429B5834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109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0E6FE-C5AB-4578-BB2A-E718F0F3D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9442B6-6798-4E3F-BC43-D487421D3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8FDF4-0673-47D2-AEF1-4ECE10E40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3779D-E55D-4C51-B09C-5B793094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9A841-3B09-42DC-8684-FE1A19B95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9869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B00DB-F0DF-4138-ABCE-C402834F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3E18F-528D-46DF-8DCA-56747579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FACCA-E424-4C6C-B376-B62146CE1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8849-1252-418B-86C9-3FB1D770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13DBDE-BBC2-4EE9-AA49-CBE1CA9AF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19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6B6B8-2C76-441A-90C7-2648223BB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FD13C0-2671-4F5B-BC76-3285DF8F0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AF587-BBF7-4795-A539-160E1CBB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711F6-2BA4-43F7-ADE4-F55606E83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14A98-C0EE-4830-9E95-AB51A3D46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5909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90E3E-504C-44BD-9375-90382E6A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AE47C-1CB8-4A76-9E77-960D3E128C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0F4A4-A6BF-47E5-92FC-8201B6593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A361B5-9AA3-4229-8D44-CEB57C12E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AA7D8C-2AFC-4C12-92A2-9D98EF3FC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FD714B-B89C-43C1-A417-A6A05C50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26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13C32-3583-406D-BB55-24C24E430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8888A-2B6D-46A5-AE6E-A1FF44973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76B253-61D6-4CF9-B63B-20481633C4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2753D1-7E4F-4976-AE02-B8CA39955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468A93-F5B5-49E9-B836-9872129CC4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5DD8CB-5889-49EA-9BAD-528818612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01B846-1316-4807-8A54-DA3AC47A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9B354F-D580-4F3A-AB73-5BC965F2B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84781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DE365-D52A-428F-AB9F-8CF9AC3D4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902405-9BC8-4DCF-89BD-1C3021158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41E3B3-AB1D-4FEA-A844-6DD4E7C4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9737C3-89A9-4077-A0AE-16155EBF7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72678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E2FC56-905E-4427-BB9F-0599D987C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7C4D51-B9C6-4DF9-B99D-02567E8C6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90AAD4-0860-4BD5-8057-18876B454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30802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0AC77-2DD6-4F80-AED8-5F2DEAFE4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0F9F6-EF62-405A-BD73-A4D257EA2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29C1A-CCB3-4892-8341-4E47EA725C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9B093-3DB2-42E5-90E6-7961FD1DE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18E932-8D4E-4B86-ADE7-DAF5963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6BCD62-2E53-46BB-8674-8A6BC936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333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6942B-4AEE-47BA-A130-8FE3D07A2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C110B-5666-4CAC-9935-17BA90040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EBFA-7C3F-40BC-A736-89E2871AB9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91BC-52F7-4098-BD77-EB52CAD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409E7-1C98-4E39-B7A6-5F89DA98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7D36C-18CF-4995-B3BF-440113BC7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031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B4AD75-DD9C-4FBC-861B-1923DAD4C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68E8A-8FC5-429A-BBC2-86B33A87A8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9B9B8-7E0D-4EC3-A0F8-0CFBC57A3D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0AB5A-E802-48CF-A5B9-FE8704AC6519}" type="datetimeFigureOut">
              <a:rPr lang="en-CA" smtClean="0"/>
              <a:t>19/09/2017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BCBF-10E5-4F5A-AFDC-06F55B5CA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4BCD5-C523-4222-8576-785E1DE192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06B2B-F976-4FD6-AF0C-E0C268D4A08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919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7EB2B-4331-4E3D-9575-372974FA8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D09F98-919E-4EAE-8FE4-8DF28106A8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032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C2B9B-FCB5-4621-ABB4-77B660602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% of rejecting offers in all participants</a:t>
            </a:r>
          </a:p>
        </p:txBody>
      </p:sp>
      <p:pic>
        <p:nvPicPr>
          <p:cNvPr id="4" name="Content Placeholder 3" descr="C:\Users\ke\Desktop\Figure_1.png">
            <a:extLst>
              <a:ext uri="{FF2B5EF4-FFF2-40B4-BE49-F238E27FC236}">
                <a16:creationId xmlns:a16="http://schemas.microsoft.com/office/drawing/2014/main" id="{4D21BC85-7DF2-4CAA-BD03-EE4871E463F2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577" y="1403594"/>
            <a:ext cx="2891663" cy="325984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07B87F-C8DD-4F75-AF75-8EE671EF4690}"/>
              </a:ext>
            </a:extLst>
          </p:cNvPr>
          <p:cNvSpPr txBox="1"/>
          <p:nvPr/>
        </p:nvSpPr>
        <p:spPr>
          <a:xfrm>
            <a:off x="3868819" y="3338362"/>
            <a:ext cx="71751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CA" dirty="0"/>
              <a:t>proportion of accepting faired/unfair offers is significantly different from the proportion of rejecting faired/unfair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Proportion of rejecting faired offers is significantly different from rejecting unfair offers, p=0.</a:t>
            </a:r>
          </a:p>
          <a:p>
            <a:pPr marL="285750" indent="-285750">
              <a:buFont typeface="Arial" charset="0"/>
              <a:buChar char="•"/>
            </a:pPr>
            <a:r>
              <a:rPr lang="en-CA" dirty="0"/>
              <a:t>Binomial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229B7B9-B18A-4703-9B4E-3C8CBCE0D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223875"/>
              </p:ext>
            </p:extLst>
          </p:nvPr>
        </p:nvGraphicFramePr>
        <p:xfrm>
          <a:off x="4732420" y="1854660"/>
          <a:ext cx="2951748" cy="95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3916">
                  <a:extLst>
                    <a:ext uri="{9D8B030D-6E8A-4147-A177-3AD203B41FA5}">
                      <a16:colId xmlns:a16="http://schemas.microsoft.com/office/drawing/2014/main" val="3735259432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val="1134382208"/>
                    </a:ext>
                  </a:extLst>
                </a:gridCol>
                <a:gridCol w="983916">
                  <a:extLst>
                    <a:ext uri="{9D8B030D-6E8A-4147-A177-3AD203B41FA5}">
                      <a16:colId xmlns:a16="http://schemas.microsoft.com/office/drawing/2014/main" val="1257578719"/>
                    </a:ext>
                  </a:extLst>
                </a:gridCol>
              </a:tblGrid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fairness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reject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accept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5375486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 dirty="0">
                          <a:effectLst/>
                        </a:rPr>
                        <a:t>fair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212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>
                          <a:effectLst/>
                        </a:rPr>
                        <a:t>1333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46036712"/>
                  </a:ext>
                </a:extLst>
              </a:tr>
              <a:tr h="317569">
                <a:tc>
                  <a:txBody>
                    <a:bodyPr/>
                    <a:lstStyle/>
                    <a:p>
                      <a:pPr algn="l" fontAlgn="b"/>
                      <a:r>
                        <a:rPr lang="en-CA" sz="1100" u="none" strike="noStrike">
                          <a:effectLst/>
                        </a:rPr>
                        <a:t>unfair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2481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CA" sz="1100" u="none" strike="noStrike" dirty="0">
                          <a:effectLst/>
                        </a:rPr>
                        <a:t>4008</a:t>
                      </a:r>
                      <a:endParaRPr lang="en-CA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56401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114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Demographics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groups significantly different in demographics info?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503D01-4845-4860-81B1-C045015D08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87857"/>
            <a:ext cx="3564467" cy="21997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5D9DFF-BAE7-4ACF-8630-9B7F07FFE7C3}"/>
              </a:ext>
            </a:extLst>
          </p:cNvPr>
          <p:cNvSpPr txBox="1"/>
          <p:nvPr/>
        </p:nvSpPr>
        <p:spPr>
          <a:xfrm>
            <a:off x="5118100" y="2387857"/>
            <a:ext cx="62357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baseline ages are significantly different across the 4 groups,  F(3) = 2.826, p=0.426. </a:t>
            </a:r>
            <a:r>
              <a:rPr lang="en-CA" dirty="0" err="1"/>
              <a:t>Ideators</a:t>
            </a:r>
            <a:r>
              <a:rPr lang="en-CA" dirty="0"/>
              <a:t> and controls are significantly different (Tukey HSD), p=0.042.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 baseline ages are not significantly across the 5 groups (attempter HL &amp; LL), F(4) = 2.364, p=0.058.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C1B0C9-06AE-4033-9D9E-4BE9EEEDB71F}"/>
              </a:ext>
            </a:extLst>
          </p:cNvPr>
          <p:cNvSpPr txBox="1"/>
          <p:nvPr/>
        </p:nvSpPr>
        <p:spPr>
          <a:xfrm>
            <a:off x="2150533" y="4587642"/>
            <a:ext cx="19134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5-levels</a:t>
            </a:r>
          </a:p>
        </p:txBody>
      </p:sp>
    </p:spTree>
    <p:extLst>
      <p:ext uri="{BB962C8B-B14F-4D97-AF65-F5344CB8AC3E}">
        <p14:creationId xmlns:p14="http://schemas.microsoft.com/office/powerpoint/2010/main" val="91577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2733B-3ADC-4709-8C8B-A6CBD9E2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Groups and offers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620BF-6236-4713-8FEC-A6D0D87A8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Is the tendency of accepting/rejecting offers independent from groups? One-sample chi-square for accept and reject.</a:t>
            </a:r>
          </a:p>
          <a:p>
            <a:endParaRPr lang="en-CA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9B1E397-67AB-480C-990E-A418DFCD99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2880318"/>
              </p:ext>
            </p:extLst>
          </p:nvPr>
        </p:nvGraphicFramePr>
        <p:xfrm>
          <a:off x="838200" y="3056467"/>
          <a:ext cx="3911600" cy="15155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4B0EFEA8-71A8-40C1-817E-1FFBB3DAB0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1342422"/>
              </p:ext>
            </p:extLst>
          </p:nvPr>
        </p:nvGraphicFramePr>
        <p:xfrm>
          <a:off x="838200" y="4706937"/>
          <a:ext cx="3797300" cy="137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890340-7891-4130-B5AC-93FDC518A8C2}"/>
              </a:ext>
            </a:extLst>
          </p:cNvPr>
          <p:cNvSpPr txBox="1"/>
          <p:nvPr/>
        </p:nvSpPr>
        <p:spPr>
          <a:xfrm>
            <a:off x="5562600" y="3213100"/>
            <a:ext cx="4724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Are groups more likely to accept offers in fair &amp; unfair condition?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 offers significantly larger than unfair offers within a group?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Is accepting fair offers independent from groups?</a:t>
            </a:r>
          </a:p>
        </p:txBody>
      </p:sp>
    </p:spTree>
    <p:extLst>
      <p:ext uri="{BB962C8B-B14F-4D97-AF65-F5344CB8AC3E}">
        <p14:creationId xmlns:p14="http://schemas.microsoft.com/office/powerpoint/2010/main" val="195557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1036</TotalTime>
  <Words>188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% of rejecting offers in all participants</vt:lpstr>
      <vt:lpstr>Demographics </vt:lpstr>
      <vt:lpstr>Groups and offers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</dc:creator>
  <cp:lastModifiedBy>ke</cp:lastModifiedBy>
  <cp:revision>43</cp:revision>
  <dcterms:created xsi:type="dcterms:W3CDTF">2017-09-15T16:32:34Z</dcterms:created>
  <dcterms:modified xsi:type="dcterms:W3CDTF">2017-09-20T03:47:21Z</dcterms:modified>
</cp:coreProperties>
</file>