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3"/>
    <p:restoredTop sz="94666"/>
  </p:normalViewPr>
  <p:slideViewPr>
    <p:cSldViewPr snapToGrid="0">
      <p:cViewPr>
        <p:scale>
          <a:sx n="111" d="100"/>
          <a:sy n="111" d="100"/>
        </p:scale>
        <p:origin x="-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kezhang\ownCloud\Suicide_UG\UG_clean_updated\fair_reapprais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kezhang\ownCloud\Suicide_UG\UG_clean_updated\fair_reapprais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kezhang/ownCloud/Suicide_UG/UG_clean_updated/chisquare_crossta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kezhang/ownCloud/Suicide_UG/UG_clean_updated/chisquare_crossta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group offer</a:t>
            </a:r>
            <a:r>
              <a:rPr lang="en-US" baseline="0"/>
              <a:t> </a:t>
            </a:r>
            <a:r>
              <a:rPr lang="en-US"/>
              <a:t>acceptance</a:t>
            </a:r>
          </a:p>
        </c:rich>
      </c:tx>
      <c:layout>
        <c:manualLayout>
          <c:xMode val="edge"/>
          <c:yMode val="edge"/>
          <c:x val="0.421790387614592"/>
          <c:y val="0.0058372849914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group5_reappraisal!$B$2:$B$31</c:f>
              <c:numCache>
                <c:formatCode>General</c:formatCode>
                <c:ptCount val="30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  <c:pt idx="24">
                  <c:v>0.0</c:v>
                </c:pt>
                <c:pt idx="26">
                  <c:v>0.0</c:v>
                </c:pt>
                <c:pt idx="28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D6-497A-AB87-7E157B71EAE8}"/>
            </c:ext>
          </c:extLst>
        </c:ser>
        <c:ser>
          <c:idx val="1"/>
          <c:order val="1"/>
          <c:tx>
            <c:strRef>
              <c:f>group5_reappraisal!$C$1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group5_reappraisal!$C$2:$C$31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D6-497A-AB87-7E157B71EAE8}"/>
            </c:ext>
          </c:extLst>
        </c:ser>
        <c:ser>
          <c:idx val="2"/>
          <c:order val="2"/>
          <c:tx>
            <c:strRef>
              <c:f>group5_reappraisal!$D$1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group5_reappraisal!$D$2:$D$31</c:f>
              <c:numCache>
                <c:formatCode>General</c:formatCode>
                <c:ptCount val="30"/>
                <c:pt idx="0">
                  <c:v>0.147058823529412</c:v>
                </c:pt>
                <c:pt idx="1">
                  <c:v>0.434873949579832</c:v>
                </c:pt>
                <c:pt idx="2">
                  <c:v>0.0470588235294117</c:v>
                </c:pt>
                <c:pt idx="3">
                  <c:v>0.179271708683473</c:v>
                </c:pt>
                <c:pt idx="4">
                  <c:v>0.423529411764706</c:v>
                </c:pt>
                <c:pt idx="5">
                  <c:v>0.675070028011204</c:v>
                </c:pt>
                <c:pt idx="6">
                  <c:v>0.118987341772152</c:v>
                </c:pt>
                <c:pt idx="7">
                  <c:v>0.429776974080771</c:v>
                </c:pt>
                <c:pt idx="8">
                  <c:v>0.0947368421052631</c:v>
                </c:pt>
                <c:pt idx="9">
                  <c:v>0.243107769423559</c:v>
                </c:pt>
                <c:pt idx="10">
                  <c:v>0.305263157894737</c:v>
                </c:pt>
                <c:pt idx="11">
                  <c:v>0.659147869674185</c:v>
                </c:pt>
                <c:pt idx="12">
                  <c:v>0.114583333333333</c:v>
                </c:pt>
                <c:pt idx="13">
                  <c:v>0.39781746031746</c:v>
                </c:pt>
                <c:pt idx="14">
                  <c:v>0.0583333333333333</c:v>
                </c:pt>
                <c:pt idx="15">
                  <c:v>0.126984126984127</c:v>
                </c:pt>
                <c:pt idx="16">
                  <c:v>0.316666666666667</c:v>
                </c:pt>
                <c:pt idx="17">
                  <c:v>0.599206349206349</c:v>
                </c:pt>
                <c:pt idx="18">
                  <c:v>0.0978260869565217</c:v>
                </c:pt>
                <c:pt idx="19">
                  <c:v>0.31055900621118</c:v>
                </c:pt>
                <c:pt idx="20">
                  <c:v>0.0608695652173913</c:v>
                </c:pt>
                <c:pt idx="21">
                  <c:v>0.173913043478261</c:v>
                </c:pt>
                <c:pt idx="22">
                  <c:v>0.278260869565217</c:v>
                </c:pt>
                <c:pt idx="23">
                  <c:v>0.472049689440994</c:v>
                </c:pt>
                <c:pt idx="24">
                  <c:v>0.0831168831168831</c:v>
                </c:pt>
                <c:pt idx="25">
                  <c:v>0.368583797155226</c:v>
                </c:pt>
                <c:pt idx="26">
                  <c:v>0.01</c:v>
                </c:pt>
                <c:pt idx="27">
                  <c:v>0.0976190476190476</c:v>
                </c:pt>
                <c:pt idx="28">
                  <c:v>0.32</c:v>
                </c:pt>
                <c:pt idx="29">
                  <c:v>0.585714285714286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D6-497A-AB87-7E157B71EAE8}"/>
            </c:ext>
          </c:extLst>
        </c:ser>
        <c:ser>
          <c:idx val="3"/>
          <c:order val="3"/>
          <c:tx>
            <c:strRef>
              <c:f>group5_reappraisal!$E$1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group5_reappraisal!$E$2:$E$31</c:f>
              <c:numCache>
                <c:formatCode>General</c:formatCode>
                <c:ptCount val="30"/>
                <c:pt idx="0">
                  <c:v>0.852941176470588</c:v>
                </c:pt>
                <c:pt idx="1">
                  <c:v>0.565126050420168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0.324929971988795</c:v>
                </c:pt>
                <c:pt idx="6">
                  <c:v>0.881012658227848</c:v>
                </c:pt>
                <c:pt idx="7">
                  <c:v>0.570223025919228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0.340852130325814</c:v>
                </c:pt>
                <c:pt idx="12">
                  <c:v>0.885416666666667</c:v>
                </c:pt>
                <c:pt idx="13">
                  <c:v>0.60218253968254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0.902173913043478</c:v>
                </c:pt>
                <c:pt idx="19">
                  <c:v>0.68944099378882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0.916883116883117</c:v>
                </c:pt>
                <c:pt idx="25">
                  <c:v>0.631416202844774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D6-497A-AB87-7E157B71E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6283808"/>
        <c:axId val="-1046281520"/>
      </c:barChart>
      <c:catAx>
        <c:axId val="-104628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281520"/>
        <c:crosses val="autoZero"/>
        <c:auto val="1"/>
        <c:lblAlgn val="ctr"/>
        <c:lblOffset val="100"/>
        <c:noMultiLvlLbl val="0"/>
      </c:catAx>
      <c:valAx>
        <c:axId val="-104628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2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83-427C-B41B-C2711C059EE9}"/>
            </c:ext>
          </c:extLst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83-427C-B41B-C2711C059EE9}"/>
            </c:ext>
          </c:extLst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0.432134758665371</c:v>
                </c:pt>
                <c:pt idx="2">
                  <c:v>0.0722222222222222</c:v>
                </c:pt>
                <c:pt idx="3">
                  <c:v>0.212962962962963</c:v>
                </c:pt>
                <c:pt idx="4">
                  <c:v>0.361111111111111</c:v>
                </c:pt>
                <c:pt idx="5">
                  <c:v>0.666666666666667</c:v>
                </c:pt>
                <c:pt idx="6">
                  <c:v>0.114583333333333</c:v>
                </c:pt>
                <c:pt idx="7">
                  <c:v>0.39781746031746</c:v>
                </c:pt>
                <c:pt idx="8">
                  <c:v>0.0583333333333333</c:v>
                </c:pt>
                <c:pt idx="9">
                  <c:v>0.126984126984127</c:v>
                </c:pt>
                <c:pt idx="10">
                  <c:v>0.316666666666667</c:v>
                </c:pt>
                <c:pt idx="11">
                  <c:v>0.599206349206349</c:v>
                </c:pt>
                <c:pt idx="12">
                  <c:v>0.0978260869565217</c:v>
                </c:pt>
                <c:pt idx="13">
                  <c:v>0.31055900621118</c:v>
                </c:pt>
                <c:pt idx="14">
                  <c:v>0.0608695652173913</c:v>
                </c:pt>
                <c:pt idx="15">
                  <c:v>0.173913043478261</c:v>
                </c:pt>
                <c:pt idx="16">
                  <c:v>0.278260869565217</c:v>
                </c:pt>
                <c:pt idx="17">
                  <c:v>0.472049689440994</c:v>
                </c:pt>
                <c:pt idx="18">
                  <c:v>0.0831168831168831</c:v>
                </c:pt>
                <c:pt idx="19">
                  <c:v>0.368583797155226</c:v>
                </c:pt>
                <c:pt idx="20">
                  <c:v>0.01</c:v>
                </c:pt>
                <c:pt idx="21">
                  <c:v>0.0976190476190476</c:v>
                </c:pt>
                <c:pt idx="22">
                  <c:v>0.32</c:v>
                </c:pt>
                <c:pt idx="23">
                  <c:v>0.585714285714286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83-427C-B41B-C2711C059EE9}"/>
            </c:ext>
          </c:extLst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0.868027210884354</c:v>
                </c:pt>
                <c:pt idx="1">
                  <c:v>0.567865241334629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0.885416666666667</c:v>
                </c:pt>
                <c:pt idx="7">
                  <c:v>0.60218253968254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0.902173913043478</c:v>
                </c:pt>
                <c:pt idx="13">
                  <c:v>0.68944099378882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0.916883116883117</c:v>
                </c:pt>
                <c:pt idx="19">
                  <c:v>0.631416202844774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B83-427C-B41B-C2711C059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2209088"/>
        <c:axId val="-1042206528"/>
      </c:barChart>
      <c:catAx>
        <c:axId val="-104220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2206528"/>
        <c:crosses val="autoZero"/>
        <c:auto val="1"/>
        <c:lblAlgn val="ctr"/>
        <c:lblOffset val="100"/>
        <c:noMultiLvlLbl val="0"/>
      </c:catAx>
      <c:valAx>
        <c:axId val="-10422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220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0.868027210884354</c:v>
                </c:pt>
                <c:pt idx="2">
                  <c:v>0.432134758665371</c:v>
                </c:pt>
                <c:pt idx="3">
                  <c:v>0.567865241334629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50405248"/>
        <c:axId val="-1150411504"/>
      </c:barChart>
      <c:catAx>
        <c:axId val="-1150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0411504"/>
        <c:crosses val="autoZero"/>
        <c:auto val="1"/>
        <c:lblAlgn val="ctr"/>
        <c:lblOffset val="100"/>
        <c:noMultiLvlLbl val="0"/>
      </c:catAx>
      <c:valAx>
        <c:axId val="-11504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040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0.147058823529412</c:v>
                </c:pt>
                <c:pt idx="1">
                  <c:v>0.852941176470588</c:v>
                </c:pt>
                <c:pt idx="2">
                  <c:v>0.434873949579832</c:v>
                </c:pt>
                <c:pt idx="3">
                  <c:v>0.565126050420168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</c:v>
                </c:pt>
                <c:pt idx="1">
                  <c:v>0.881012658227848</c:v>
                </c:pt>
                <c:pt idx="2">
                  <c:v>0.429776974080772</c:v>
                </c:pt>
                <c:pt idx="3">
                  <c:v>0.570223025919228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6441376"/>
        <c:axId val="-1046439056"/>
      </c:barChart>
      <c:catAx>
        <c:axId val="-10464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439056"/>
        <c:crosses val="autoZero"/>
        <c:auto val="1"/>
        <c:lblAlgn val="ctr"/>
        <c:lblOffset val="100"/>
        <c:noMultiLvlLbl val="0"/>
      </c:catAx>
      <c:valAx>
        <c:axId val="-104643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4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0.0722222222222222</c:v>
                </c:pt>
                <c:pt idx="1">
                  <c:v>0.927777777777778</c:v>
                </c:pt>
                <c:pt idx="2">
                  <c:v>0.361111111111111</c:v>
                </c:pt>
                <c:pt idx="3">
                  <c:v>0.638888888888889</c:v>
                </c:pt>
                <c:pt idx="4">
                  <c:v>0.212962962962963</c:v>
                </c:pt>
                <c:pt idx="5">
                  <c:v>0.787037037037037</c:v>
                </c:pt>
                <c:pt idx="6">
                  <c:v>0.666666666666667</c:v>
                </c:pt>
                <c:pt idx="7">
                  <c:v>0.333333333333333</c:v>
                </c:pt>
              </c:numCache>
            </c:numRef>
          </c:val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1946032"/>
        <c:axId val="-1041943200"/>
      </c:barChart>
      <c:catAx>
        <c:axId val="-104194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943200"/>
        <c:crosses val="autoZero"/>
        <c:auto val="1"/>
        <c:lblAlgn val="ctr"/>
        <c:lblOffset val="100"/>
        <c:noMultiLvlLbl val="0"/>
      </c:catAx>
      <c:valAx>
        <c:axId val="-10419432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94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0.0470588235294118</c:v>
                </c:pt>
                <c:pt idx="1">
                  <c:v>0.952941176470588</c:v>
                </c:pt>
                <c:pt idx="2">
                  <c:v>0.423529411764706</c:v>
                </c:pt>
                <c:pt idx="3">
                  <c:v>0.576470588235294</c:v>
                </c:pt>
                <c:pt idx="4">
                  <c:v>0.179271708683473</c:v>
                </c:pt>
                <c:pt idx="5">
                  <c:v>0.820728291316527</c:v>
                </c:pt>
                <c:pt idx="6">
                  <c:v>0.675070028011204</c:v>
                </c:pt>
                <c:pt idx="7">
                  <c:v>0.324929971988795</c:v>
                </c:pt>
              </c:numCache>
            </c:numRef>
          </c:val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0.0947368421052631</c:v>
                </c:pt>
                <c:pt idx="1">
                  <c:v>0.905263157894737</c:v>
                </c:pt>
                <c:pt idx="2">
                  <c:v>0.305263157894737</c:v>
                </c:pt>
                <c:pt idx="3">
                  <c:v>0.694736842105263</c:v>
                </c:pt>
                <c:pt idx="4">
                  <c:v>0.243107769423559</c:v>
                </c:pt>
                <c:pt idx="5">
                  <c:v>0.756892230576441</c:v>
                </c:pt>
                <c:pt idx="6">
                  <c:v>0.659147869674185</c:v>
                </c:pt>
                <c:pt idx="7">
                  <c:v>0.340852130325814</c:v>
                </c:pt>
              </c:numCache>
            </c:numRef>
          </c:val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52756912"/>
        <c:axId val="-1152755136"/>
      </c:barChart>
      <c:catAx>
        <c:axId val="-1152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755136"/>
        <c:crosses val="autoZero"/>
        <c:auto val="1"/>
        <c:lblAlgn val="ctr"/>
        <c:lblOffset val="100"/>
        <c:noMultiLvlLbl val="0"/>
      </c:catAx>
      <c:valAx>
        <c:axId val="-115275513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75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framing x fairness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way chi-square:</a:t>
            </a:r>
          </a:p>
          <a:p>
            <a:r>
              <a:rPr lang="en-US" dirty="0" smtClean="0"/>
              <a:t>Groups x fairness x social framing(2 levels)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</a:t>
            </a:r>
            <a:r>
              <a:rPr lang="en-US" altLang="zh-CN" dirty="0" smtClean="0"/>
              <a:t>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</a:t>
            </a:r>
            <a:r>
              <a:rPr lang="en-US" sz="1800" dirty="0" smtClean="0"/>
              <a:t>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 chi-square</a:t>
            </a:r>
          </a:p>
          <a:p>
            <a:r>
              <a:rPr lang="en-US" dirty="0" smtClean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 smtClean="0"/>
              <a:t>2 way chi-square</a:t>
            </a:r>
          </a:p>
          <a:p>
            <a:r>
              <a:rPr lang="en-US" dirty="0" smtClean="0"/>
              <a:t>Fairness x 4 groups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7651" y="1690688"/>
            <a:ext cx="484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=""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=""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39613"/>
              </p:ext>
            </p:extLst>
          </p:nvPr>
        </p:nvGraphicFramePr>
        <p:xfrm>
          <a:off x="711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</a:t>
            </a:r>
            <a:r>
              <a:rPr lang="en-US" altLang="zh-CN" dirty="0" smtClean="0"/>
              <a:t>(5 </a:t>
            </a:r>
            <a:r>
              <a:rPr lang="en-US" altLang="zh-CN" dirty="0"/>
              <a:t>groups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</a:t>
            </a:r>
            <a:r>
              <a:rPr lang="en-US" altLang="zh-CN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 smtClean="0"/>
              <a:t>Fairness x 4 groups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Framing x 4 groups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242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等线 Light</vt:lpstr>
      <vt:lpstr>Arial</vt:lpstr>
      <vt:lpstr>Office Theme</vt:lpstr>
      <vt:lpstr>PowerPoint Presentation</vt:lpstr>
      <vt:lpstr>% of rejecting offers in all participants</vt:lpstr>
      <vt:lpstr>Groups, conditions, and fairness</vt:lpstr>
      <vt:lpstr>Groups, conditions, and fairness</vt:lpstr>
      <vt:lpstr>Baseline condition</vt:lpstr>
      <vt:lpstr>Baseline condition</vt:lpstr>
      <vt:lpstr>Social framing condition (4 groups)</vt:lpstr>
      <vt:lpstr>Social framing condition (5 groups)</vt:lpstr>
      <vt:lpstr>Social framing condition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98</cp:revision>
  <dcterms:created xsi:type="dcterms:W3CDTF">2017-09-15T16:32:34Z</dcterms:created>
  <dcterms:modified xsi:type="dcterms:W3CDTF">2017-10-19T17:24:08Z</dcterms:modified>
</cp:coreProperties>
</file>